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60" r:id="rId3"/>
    <p:sldId id="261" r:id="rId4"/>
    <p:sldId id="262" r:id="rId5"/>
    <p:sldId id="263" r:id="rId6"/>
    <p:sldId id="259" r:id="rId7"/>
    <p:sldId id="257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B6593-E0A0-4028-8480-388E087DBE01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38A94-0304-457C-B576-1A7915A1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1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D1FE-4CF6-4186-88A5-F46445BD3FB1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D76F-4FCA-4097-B3C1-E66511D8B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5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D1FE-4CF6-4186-88A5-F46445BD3FB1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D76F-4FCA-4097-B3C1-E66511D8B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6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D1FE-4CF6-4186-88A5-F46445BD3FB1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D76F-4FCA-4097-B3C1-E66511D8B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2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D1FE-4CF6-4186-88A5-F46445BD3FB1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D76F-4FCA-4097-B3C1-E66511D8B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4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D1FE-4CF6-4186-88A5-F46445BD3FB1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D76F-4FCA-4097-B3C1-E66511D8B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D1FE-4CF6-4186-88A5-F46445BD3FB1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D76F-4FCA-4097-B3C1-E66511D8B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2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D1FE-4CF6-4186-88A5-F46445BD3FB1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D76F-4FCA-4097-B3C1-E66511D8B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D1FE-4CF6-4186-88A5-F46445BD3FB1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D76F-4FCA-4097-B3C1-E66511D8B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2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D1FE-4CF6-4186-88A5-F46445BD3FB1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D76F-4FCA-4097-B3C1-E66511D8B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8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D1FE-4CF6-4186-88A5-F46445BD3FB1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D76F-4FCA-4097-B3C1-E66511D8B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2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D1FE-4CF6-4186-88A5-F46445BD3FB1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D76F-4FCA-4097-B3C1-E66511D8B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3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CD1FE-4CF6-4186-88A5-F46445BD3FB1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0D76F-4FCA-4097-B3C1-E66511D8B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9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65177" y="3244334"/>
            <a:ext cx="66255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/>
              <a:t>Algorithm  </a:t>
            </a:r>
            <a:r>
              <a:rPr lang="en-US" dirty="0" smtClean="0"/>
              <a:t> </a:t>
            </a:r>
            <a:r>
              <a:rPr lang="en-US" sz="5400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4164254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200" y="891822"/>
            <a:ext cx="8444089" cy="5262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Exercise </a:t>
            </a:r>
            <a:r>
              <a:rPr lang="en-US" sz="2800" dirty="0" smtClean="0"/>
              <a:t>4B</a:t>
            </a:r>
            <a:endParaRPr lang="en-US" sz="2800" dirty="0"/>
          </a:p>
          <a:p>
            <a:r>
              <a:rPr lang="en-US" sz="2800" dirty="0"/>
              <a:t>Find the </a:t>
            </a:r>
            <a:r>
              <a:rPr lang="en-US" sz="2800" dirty="0" smtClean="0"/>
              <a:t>LCM </a:t>
            </a:r>
            <a:r>
              <a:rPr lang="en-US" sz="2800" dirty="0"/>
              <a:t>of two </a:t>
            </a:r>
            <a:r>
              <a:rPr lang="en-US" sz="2800" dirty="0" smtClean="0"/>
              <a:t>numbers</a:t>
            </a:r>
          </a:p>
          <a:p>
            <a:r>
              <a:rPr lang="en-US" sz="2800" dirty="0" smtClean="0"/>
              <a:t>INPUT a</a:t>
            </a:r>
          </a:p>
          <a:p>
            <a:r>
              <a:rPr lang="en-US" sz="2800" dirty="0" smtClean="0"/>
              <a:t>INPUT b</a:t>
            </a:r>
          </a:p>
          <a:p>
            <a:r>
              <a:rPr lang="en-US" sz="2800" dirty="0"/>
              <a:t>i</a:t>
            </a:r>
            <a:r>
              <a:rPr lang="en-US" sz="2800" dirty="0" smtClean="0"/>
              <a:t>f a &gt; b</a:t>
            </a:r>
          </a:p>
          <a:p>
            <a:r>
              <a:rPr lang="en-US" sz="2800" dirty="0" smtClean="0"/>
              <a:t>COMPUTE LCM = b</a:t>
            </a:r>
          </a:p>
          <a:p>
            <a:r>
              <a:rPr lang="en-US" sz="2800" dirty="0" smtClean="0"/>
              <a:t>ELSE</a:t>
            </a:r>
          </a:p>
          <a:p>
            <a:r>
              <a:rPr lang="en-US" sz="2800" dirty="0" smtClean="0"/>
              <a:t>COMPUTE LCM = a</a:t>
            </a:r>
          </a:p>
          <a:p>
            <a:r>
              <a:rPr lang="en-US" sz="2800" dirty="0" smtClean="0"/>
              <a:t>if LCM % a==0 and LCM % b==0</a:t>
            </a:r>
          </a:p>
          <a:p>
            <a:r>
              <a:rPr lang="en-US" sz="2800" dirty="0" smtClean="0"/>
              <a:t>PRINT “LCM of a and b is” , LCM</a:t>
            </a:r>
          </a:p>
          <a:p>
            <a:r>
              <a:rPr lang="en-US" sz="2800" dirty="0" smtClean="0"/>
              <a:t>ELSE</a:t>
            </a:r>
          </a:p>
          <a:p>
            <a:r>
              <a:rPr lang="en-US" sz="2800" dirty="0" smtClean="0"/>
              <a:t>PRINT “LCM = 1”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301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20889" y="361244"/>
            <a:ext cx="1614312" cy="620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984046" y="6067778"/>
            <a:ext cx="1614312" cy="620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4" name="Flowchart: Data 3"/>
          <p:cNvSpPr/>
          <p:nvPr/>
        </p:nvSpPr>
        <p:spPr>
          <a:xfrm>
            <a:off x="4950180" y="372534"/>
            <a:ext cx="1727200" cy="65475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a</a:t>
            </a:r>
          </a:p>
          <a:p>
            <a:pPr algn="ctr"/>
            <a:r>
              <a:rPr lang="en-US" dirty="0" smtClean="0"/>
              <a:t>Input b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235201" y="598314"/>
            <a:ext cx="2940757" cy="101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5029202" y="1975553"/>
            <a:ext cx="1569156" cy="9934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a&gt; 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75645" y="2195683"/>
            <a:ext cx="17272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LCM = 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9423" y="2195684"/>
            <a:ext cx="17272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LCM = b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4"/>
            <a:endCxn id="9" idx="0"/>
          </p:cNvCxnSpPr>
          <p:nvPr/>
        </p:nvCxnSpPr>
        <p:spPr>
          <a:xfrm>
            <a:off x="5813780" y="1027290"/>
            <a:ext cx="0" cy="94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1"/>
            <a:endCxn id="10" idx="3"/>
          </p:cNvCxnSpPr>
          <p:nvPr/>
        </p:nvCxnSpPr>
        <p:spPr>
          <a:xfrm flipH="1">
            <a:off x="3002845" y="2472265"/>
            <a:ext cx="2026357" cy="4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1" idx="1"/>
          </p:cNvCxnSpPr>
          <p:nvPr/>
        </p:nvCxnSpPr>
        <p:spPr>
          <a:xfrm>
            <a:off x="6598358" y="2472265"/>
            <a:ext cx="1761065" cy="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ecision 18"/>
          <p:cNvSpPr/>
          <p:nvPr/>
        </p:nvSpPr>
        <p:spPr>
          <a:xfrm>
            <a:off x="4357513" y="3570101"/>
            <a:ext cx="2912533" cy="16876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LCM % a==0 and LCM % b==0</a:t>
            </a:r>
          </a:p>
          <a:p>
            <a:pPr algn="ctr"/>
            <a:endParaRPr lang="en-US" dirty="0"/>
          </a:p>
        </p:txBody>
      </p:sp>
      <p:cxnSp>
        <p:nvCxnSpPr>
          <p:cNvPr id="21" name="Straight Arrow Connector 20"/>
          <p:cNvCxnSpPr>
            <a:stCxn id="11" idx="2"/>
            <a:endCxn id="19" idx="0"/>
          </p:cNvCxnSpPr>
          <p:nvPr/>
        </p:nvCxnSpPr>
        <p:spPr>
          <a:xfrm flipH="1">
            <a:off x="5813780" y="2839151"/>
            <a:ext cx="3409243" cy="73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9" idx="0"/>
          </p:cNvCxnSpPr>
          <p:nvPr/>
        </p:nvCxnSpPr>
        <p:spPr>
          <a:xfrm>
            <a:off x="2139245" y="2839150"/>
            <a:ext cx="3674535" cy="73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1"/>
            <a:endCxn id="31" idx="5"/>
          </p:cNvCxnSpPr>
          <p:nvPr/>
        </p:nvCxnSpPr>
        <p:spPr>
          <a:xfrm flipH="1" flipV="1">
            <a:off x="3177824" y="4413950"/>
            <a:ext cx="11796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ata 30"/>
          <p:cNvSpPr/>
          <p:nvPr/>
        </p:nvSpPr>
        <p:spPr>
          <a:xfrm>
            <a:off x="383823" y="4114794"/>
            <a:ext cx="3104445" cy="59831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Print(“LCM =1”)</a:t>
            </a:r>
            <a:endParaRPr lang="en-US" dirty="0"/>
          </a:p>
        </p:txBody>
      </p:sp>
      <p:sp>
        <p:nvSpPr>
          <p:cNvPr id="39" name="Flowchart: Data 38"/>
          <p:cNvSpPr/>
          <p:nvPr/>
        </p:nvSpPr>
        <p:spPr>
          <a:xfrm>
            <a:off x="8349547" y="3869260"/>
            <a:ext cx="2277533" cy="108937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“LCM of a and b is” , </a:t>
            </a:r>
            <a:r>
              <a:rPr lang="en-US" dirty="0" smtClean="0"/>
              <a:t>LCM</a:t>
            </a:r>
            <a:endParaRPr lang="en-US" dirty="0"/>
          </a:p>
          <a:p>
            <a:pPr algn="ctr"/>
            <a:r>
              <a:rPr lang="en-US" dirty="0" smtClean="0"/>
              <a:t> </a:t>
            </a:r>
          </a:p>
        </p:txBody>
      </p:sp>
      <p:cxnSp>
        <p:nvCxnSpPr>
          <p:cNvPr id="41" name="Straight Arrow Connector 40"/>
          <p:cNvCxnSpPr>
            <a:stCxn id="19" idx="3"/>
            <a:endCxn id="39" idx="2"/>
          </p:cNvCxnSpPr>
          <p:nvPr/>
        </p:nvCxnSpPr>
        <p:spPr>
          <a:xfrm flipV="1">
            <a:off x="7270046" y="4413949"/>
            <a:ext cx="130725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2"/>
          </p:cNvCxnSpPr>
          <p:nvPr/>
        </p:nvCxnSpPr>
        <p:spPr>
          <a:xfrm flipH="1">
            <a:off x="5813779" y="5257800"/>
            <a:ext cx="1" cy="73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95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8577" y="903110"/>
            <a:ext cx="7811911" cy="3108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EXAMPLE 5</a:t>
            </a:r>
          </a:p>
          <a:p>
            <a:r>
              <a:rPr lang="en-US" sz="2800" dirty="0">
                <a:solidFill>
                  <a:schemeClr val="bg1"/>
                </a:solidFill>
              </a:rPr>
              <a:t>Find the Factorial of number n (n! = 1 x 2 x 3 x …. n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/>
              <a:t>COMPUTE z = number</a:t>
            </a:r>
          </a:p>
          <a:p>
            <a:r>
              <a:rPr lang="en-US" sz="2800" dirty="0" smtClean="0"/>
              <a:t>COMPUTE do = list(range(1, z+1))</a:t>
            </a:r>
          </a:p>
          <a:p>
            <a:r>
              <a:rPr lang="en-US" sz="2800" dirty="0" smtClean="0"/>
              <a:t>COMPUTE d = 1</a:t>
            </a:r>
          </a:p>
          <a:p>
            <a:r>
              <a:rPr lang="en-US" sz="2800" dirty="0" smtClean="0"/>
              <a:t>COMPUTE for </a:t>
            </a:r>
            <a:r>
              <a:rPr lang="en-US" sz="2800" dirty="0" err="1"/>
              <a:t>i</a:t>
            </a:r>
            <a:r>
              <a:rPr lang="en-US" sz="2800" dirty="0" smtClean="0"/>
              <a:t> in d: d= d*1</a:t>
            </a:r>
          </a:p>
          <a:p>
            <a:r>
              <a:rPr lang="en-US" sz="2800" dirty="0" smtClean="0"/>
              <a:t>PRINT d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195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06311" y="507999"/>
            <a:ext cx="1614312" cy="620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7343422" y="4679244"/>
            <a:ext cx="1614312" cy="620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4" name="Flowchart: Data 3"/>
          <p:cNvSpPr/>
          <p:nvPr/>
        </p:nvSpPr>
        <p:spPr>
          <a:xfrm>
            <a:off x="225779" y="1952979"/>
            <a:ext cx="3002843" cy="94826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r>
              <a:rPr lang="en-US" dirty="0" smtClean="0"/>
              <a:t>(input(“write a number”))</a:t>
            </a:r>
            <a:endParaRPr lang="en-US" dirty="0"/>
          </a:p>
        </p:txBody>
      </p:sp>
      <p:sp>
        <p:nvSpPr>
          <p:cNvPr id="6" name="Flowchart: Data 5"/>
          <p:cNvSpPr/>
          <p:nvPr/>
        </p:nvSpPr>
        <p:spPr>
          <a:xfrm>
            <a:off x="338668" y="3589866"/>
            <a:ext cx="2713566" cy="108937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= list(range(1, z+1))</a:t>
            </a:r>
          </a:p>
          <a:p>
            <a:pPr algn="ctr"/>
            <a:endParaRPr lang="en-US" dirty="0" smtClean="0"/>
          </a:p>
        </p:txBody>
      </p:sp>
      <p:sp>
        <p:nvSpPr>
          <p:cNvPr id="7" name="Flowchart: Data 6"/>
          <p:cNvSpPr/>
          <p:nvPr/>
        </p:nvSpPr>
        <p:spPr>
          <a:xfrm>
            <a:off x="3810708" y="3849510"/>
            <a:ext cx="1291164" cy="57009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d =1 </a:t>
            </a:r>
          </a:p>
        </p:txBody>
      </p:sp>
      <p:cxnSp>
        <p:nvCxnSpPr>
          <p:cNvPr id="11" name="Straight Arrow Connector 10"/>
          <p:cNvCxnSpPr>
            <a:stCxn id="2" idx="4"/>
            <a:endCxn id="4" idx="0"/>
          </p:cNvCxnSpPr>
          <p:nvPr/>
        </p:nvCxnSpPr>
        <p:spPr>
          <a:xfrm>
            <a:off x="1913467" y="1128887"/>
            <a:ext cx="114018" cy="824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6" idx="1"/>
          </p:cNvCxnSpPr>
          <p:nvPr/>
        </p:nvCxnSpPr>
        <p:spPr>
          <a:xfrm flipH="1">
            <a:off x="1695451" y="2901245"/>
            <a:ext cx="31750" cy="68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7" idx="2"/>
          </p:cNvCxnSpPr>
          <p:nvPr/>
        </p:nvCxnSpPr>
        <p:spPr>
          <a:xfrm>
            <a:off x="2780877" y="4134555"/>
            <a:ext cx="1158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238272" y="1631245"/>
            <a:ext cx="1727200" cy="72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d: d= d*1</a:t>
            </a:r>
          </a:p>
          <a:p>
            <a:pPr algn="ctr"/>
            <a:endParaRPr lang="en-US" dirty="0"/>
          </a:p>
        </p:txBody>
      </p:sp>
      <p:cxnSp>
        <p:nvCxnSpPr>
          <p:cNvPr id="18" name="Straight Arrow Connector 17"/>
          <p:cNvCxnSpPr>
            <a:stCxn id="7" idx="1"/>
            <a:endCxn id="16" idx="2"/>
          </p:cNvCxnSpPr>
          <p:nvPr/>
        </p:nvCxnSpPr>
        <p:spPr>
          <a:xfrm flipV="1">
            <a:off x="4456290" y="2359378"/>
            <a:ext cx="645582" cy="149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ata 18"/>
          <p:cNvSpPr/>
          <p:nvPr/>
        </p:nvSpPr>
        <p:spPr>
          <a:xfrm>
            <a:off x="7485522" y="1631244"/>
            <a:ext cx="1624612" cy="72813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print (d)</a:t>
            </a:r>
          </a:p>
        </p:txBody>
      </p:sp>
      <p:cxnSp>
        <p:nvCxnSpPr>
          <p:cNvPr id="21" name="Straight Arrow Connector 20"/>
          <p:cNvCxnSpPr>
            <a:stCxn id="16" idx="3"/>
            <a:endCxn id="19" idx="2"/>
          </p:cNvCxnSpPr>
          <p:nvPr/>
        </p:nvCxnSpPr>
        <p:spPr>
          <a:xfrm flipV="1">
            <a:off x="5965472" y="1995311"/>
            <a:ext cx="16825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3"/>
            <a:endCxn id="3" idx="0"/>
          </p:cNvCxnSpPr>
          <p:nvPr/>
        </p:nvCxnSpPr>
        <p:spPr>
          <a:xfrm>
            <a:off x="8135367" y="2359377"/>
            <a:ext cx="15211" cy="231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5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45" y="756356"/>
            <a:ext cx="7732889" cy="501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Exercise 1</a:t>
            </a:r>
          </a:p>
          <a:p>
            <a:r>
              <a:rPr lang="en-US" sz="3200" dirty="0" smtClean="0"/>
              <a:t>Find the root of a quadratic equation </a:t>
            </a:r>
            <a:r>
              <a:rPr lang="en-US" sz="3200" dirty="0">
                <a:solidFill>
                  <a:schemeClr val="bg1"/>
                </a:solidFill>
              </a:rPr>
              <a:t>Ax</a:t>
            </a:r>
            <a:r>
              <a:rPr lang="en-US" sz="3200" baseline="30000" dirty="0">
                <a:solidFill>
                  <a:schemeClr val="bg1"/>
                </a:solidFill>
              </a:rPr>
              <a:t>2</a:t>
            </a:r>
            <a:r>
              <a:rPr lang="en-US" sz="3200" dirty="0" smtClean="0"/>
              <a:t>+ </a:t>
            </a:r>
            <a:r>
              <a:rPr lang="en-US" sz="3200" dirty="0" err="1" smtClean="0"/>
              <a:t>Bx</a:t>
            </a:r>
            <a:r>
              <a:rPr lang="en-US" sz="3200" dirty="0" smtClean="0"/>
              <a:t> + C</a:t>
            </a:r>
          </a:p>
          <a:p>
            <a:r>
              <a:rPr lang="en-US" sz="3200" dirty="0" smtClean="0"/>
              <a:t>INPUT a</a:t>
            </a:r>
          </a:p>
          <a:p>
            <a:r>
              <a:rPr lang="en-US" sz="3200" dirty="0" smtClean="0"/>
              <a:t>INPUT b</a:t>
            </a:r>
          </a:p>
          <a:p>
            <a:r>
              <a:rPr lang="en-US" sz="3200" dirty="0" smtClean="0"/>
              <a:t>INPUT c</a:t>
            </a:r>
          </a:p>
          <a:p>
            <a:r>
              <a:rPr lang="en-US" sz="3200" dirty="0" smtClean="0"/>
              <a:t>COMPUTE d = </a:t>
            </a:r>
            <a:r>
              <a:rPr lang="pt-BR" sz="3200" dirty="0"/>
              <a:t>(-b+(b ** 2 - 4*a*c)**0.5)/2*a</a:t>
            </a:r>
            <a:endParaRPr lang="en-US" sz="3200" dirty="0" smtClean="0"/>
          </a:p>
          <a:p>
            <a:r>
              <a:rPr lang="en-US" sz="3200" dirty="0" smtClean="0"/>
              <a:t>COMPUTE e = </a:t>
            </a:r>
            <a:r>
              <a:rPr lang="pt-BR" sz="3200" dirty="0"/>
              <a:t>(-</a:t>
            </a:r>
            <a:r>
              <a:rPr lang="pt-BR" sz="3200" dirty="0" smtClean="0"/>
              <a:t>b-(b </a:t>
            </a:r>
            <a:r>
              <a:rPr lang="pt-BR" sz="3200" dirty="0"/>
              <a:t>** 2 - 4*a*c)**0.5)/2*a</a:t>
            </a:r>
            <a:endParaRPr lang="en-US" sz="3200" dirty="0" smtClean="0"/>
          </a:p>
          <a:p>
            <a:r>
              <a:rPr lang="en-US" sz="3200" dirty="0" smtClean="0"/>
              <a:t>PRINT d</a:t>
            </a:r>
          </a:p>
          <a:p>
            <a:r>
              <a:rPr lang="en-US" sz="3200" dirty="0" smtClean="0"/>
              <a:t>PRINT 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778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89778" y="508000"/>
            <a:ext cx="17272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8940800" y="5458177"/>
            <a:ext cx="17272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4" name="Flowchart: Data 3"/>
          <p:cNvSpPr/>
          <p:nvPr/>
        </p:nvSpPr>
        <p:spPr>
          <a:xfrm>
            <a:off x="4289778" y="1478844"/>
            <a:ext cx="1727200" cy="65475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  <a:r>
              <a:rPr lang="en-US" dirty="0" err="1" smtClean="0"/>
              <a:t>a,b,c</a:t>
            </a:r>
            <a:endParaRPr lang="en-US" dirty="0" smtClean="0"/>
          </a:p>
        </p:txBody>
      </p:sp>
      <p:cxnSp>
        <p:nvCxnSpPr>
          <p:cNvPr id="6" name="Straight Arrow Connector 5"/>
          <p:cNvCxnSpPr>
            <a:stCxn id="2" idx="2"/>
            <a:endCxn id="4" idx="1"/>
          </p:cNvCxnSpPr>
          <p:nvPr/>
        </p:nvCxnSpPr>
        <p:spPr>
          <a:xfrm>
            <a:off x="5153378" y="1016000"/>
            <a:ext cx="0" cy="46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155245" y="3005666"/>
            <a:ext cx="3996266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 = </a:t>
            </a:r>
            <a:r>
              <a:rPr lang="pt-BR" dirty="0"/>
              <a:t>(-b+(b ** 2 - 4*a*c)**0.5)/2*a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5153378" y="2133600"/>
            <a:ext cx="0" cy="87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55245" y="4351865"/>
            <a:ext cx="3996266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 = </a:t>
            </a:r>
            <a:r>
              <a:rPr lang="pt-BR" dirty="0"/>
              <a:t>(-</a:t>
            </a:r>
            <a:r>
              <a:rPr lang="pt-BR" dirty="0" smtClean="0"/>
              <a:t>b-(b </a:t>
            </a:r>
            <a:r>
              <a:rPr lang="pt-BR" dirty="0"/>
              <a:t>** 2 - 4*a*c)**0.5)/2*a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7" idx="2"/>
            <a:endCxn id="10" idx="0"/>
          </p:cNvCxnSpPr>
          <p:nvPr/>
        </p:nvCxnSpPr>
        <p:spPr>
          <a:xfrm>
            <a:off x="5153378" y="3649133"/>
            <a:ext cx="0" cy="70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ata 12"/>
          <p:cNvSpPr/>
          <p:nvPr/>
        </p:nvSpPr>
        <p:spPr>
          <a:xfrm>
            <a:off x="3155245" y="5311421"/>
            <a:ext cx="1727200" cy="65475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d</a:t>
            </a:r>
          </a:p>
        </p:txBody>
      </p:sp>
      <p:sp>
        <p:nvSpPr>
          <p:cNvPr id="14" name="Flowchart: Data 13"/>
          <p:cNvSpPr/>
          <p:nvPr/>
        </p:nvSpPr>
        <p:spPr>
          <a:xfrm>
            <a:off x="5531556" y="5311421"/>
            <a:ext cx="1727200" cy="65475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e</a:t>
            </a:r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>
            <a:off x="4018845" y="4995332"/>
            <a:ext cx="0" cy="31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5"/>
          </p:cNvCxnSpPr>
          <p:nvPr/>
        </p:nvCxnSpPr>
        <p:spPr>
          <a:xfrm>
            <a:off x="4709725" y="5638799"/>
            <a:ext cx="1115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5"/>
            <a:endCxn id="3" idx="1"/>
          </p:cNvCxnSpPr>
          <p:nvPr/>
        </p:nvCxnSpPr>
        <p:spPr>
          <a:xfrm>
            <a:off x="7086036" y="5638799"/>
            <a:ext cx="1854764" cy="7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56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8932" y="903111"/>
            <a:ext cx="9155289" cy="61247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Example 2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Find </a:t>
            </a:r>
            <a:r>
              <a:rPr lang="en-US" sz="2800" dirty="0">
                <a:solidFill>
                  <a:schemeClr val="bg1"/>
                </a:solidFill>
              </a:rPr>
              <a:t>the root of a  Cubic Equation Ax</a:t>
            </a:r>
            <a:r>
              <a:rPr lang="en-US" sz="2800" baseline="30000" dirty="0">
                <a:solidFill>
                  <a:schemeClr val="bg1"/>
                </a:solidFill>
              </a:rPr>
              <a:t>3</a:t>
            </a:r>
            <a:r>
              <a:rPr lang="en-US" sz="2800" dirty="0">
                <a:solidFill>
                  <a:schemeClr val="bg1"/>
                </a:solidFill>
              </a:rPr>
              <a:t> + Bx</a:t>
            </a:r>
            <a:r>
              <a:rPr lang="en-US" sz="2800" baseline="30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 + </a:t>
            </a:r>
            <a:r>
              <a:rPr lang="en-US" sz="2800" dirty="0" err="1">
                <a:solidFill>
                  <a:schemeClr val="bg1"/>
                </a:solidFill>
              </a:rPr>
              <a:t>Cx</a:t>
            </a:r>
            <a:r>
              <a:rPr lang="en-US" sz="2800" dirty="0">
                <a:solidFill>
                  <a:schemeClr val="bg1"/>
                </a:solidFill>
              </a:rPr>
              <a:t> + D = 0</a:t>
            </a:r>
          </a:p>
          <a:p>
            <a:r>
              <a:rPr lang="en-US" sz="2800" dirty="0" smtClean="0"/>
              <a:t>INPUT a</a:t>
            </a:r>
          </a:p>
          <a:p>
            <a:r>
              <a:rPr lang="en-US" sz="2800" dirty="0" smtClean="0"/>
              <a:t>INPUT b</a:t>
            </a:r>
          </a:p>
          <a:p>
            <a:r>
              <a:rPr lang="en-US" sz="2800" dirty="0" smtClean="0"/>
              <a:t>INPUT c</a:t>
            </a:r>
          </a:p>
          <a:p>
            <a:r>
              <a:rPr lang="en-US" sz="2800" dirty="0" smtClean="0"/>
              <a:t>INPUT d</a:t>
            </a:r>
          </a:p>
          <a:p>
            <a:r>
              <a:rPr lang="en-US" sz="2800" dirty="0" smtClean="0"/>
              <a:t>COMPUTE </a:t>
            </a:r>
            <a:r>
              <a:rPr lang="pt-BR" sz="2800" dirty="0"/>
              <a:t>e = (3*a*c - b**c) / (9*a**c)</a:t>
            </a:r>
            <a:endParaRPr lang="en-US" sz="2800" dirty="0" smtClean="0"/>
          </a:p>
          <a:p>
            <a:r>
              <a:rPr lang="en-US" sz="2800" dirty="0" smtClean="0"/>
              <a:t>COMPUTE </a:t>
            </a:r>
            <a:r>
              <a:rPr lang="pt-BR" sz="2800" dirty="0"/>
              <a:t>f = (9*a*b*c - 2*a**2*d - 2*b**3) / (54*a**3</a:t>
            </a:r>
            <a:r>
              <a:rPr lang="pt-BR" sz="2800" dirty="0" smtClean="0"/>
              <a:t>)</a:t>
            </a:r>
          </a:p>
          <a:p>
            <a:r>
              <a:rPr lang="pt-BR" sz="2800" dirty="0" smtClean="0"/>
              <a:t>COMPUTE g </a:t>
            </a:r>
            <a:r>
              <a:rPr lang="pt-BR" sz="2800" dirty="0"/>
              <a:t>= ((f +((e**3 + f**2)**1/2))**1/3)</a:t>
            </a:r>
            <a:endParaRPr lang="pt-BR" sz="2800" dirty="0" smtClean="0"/>
          </a:p>
          <a:p>
            <a:r>
              <a:rPr lang="pt-BR" sz="2800" dirty="0"/>
              <a:t>COMPUTE h = ((f -((e**3 + f**2)**1/2))**1/3)</a:t>
            </a:r>
            <a:endParaRPr lang="pt-BR" sz="2800" dirty="0" smtClean="0"/>
          </a:p>
          <a:p>
            <a:r>
              <a:rPr lang="pt-BR" sz="2800" dirty="0" smtClean="0"/>
              <a:t>PRINT e</a:t>
            </a:r>
          </a:p>
          <a:p>
            <a:r>
              <a:rPr lang="pt-BR" sz="2800" dirty="0" smtClean="0"/>
              <a:t>PRINT f</a:t>
            </a:r>
          </a:p>
          <a:p>
            <a:r>
              <a:rPr lang="pt-BR" sz="2800" dirty="0" smtClean="0"/>
              <a:t>PRINT g</a:t>
            </a:r>
          </a:p>
          <a:p>
            <a:r>
              <a:rPr lang="pt-BR" sz="2800" dirty="0" smtClean="0"/>
              <a:t>PRINT 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242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6755" y="101599"/>
            <a:ext cx="17272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468555" y="6237111"/>
            <a:ext cx="17272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5" name="Flowchart: Data 4"/>
          <p:cNvSpPr/>
          <p:nvPr/>
        </p:nvSpPr>
        <p:spPr>
          <a:xfrm>
            <a:off x="2291645" y="101599"/>
            <a:ext cx="1727200" cy="65475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  <a:r>
              <a:rPr lang="en-US" dirty="0" err="1" smtClean="0"/>
              <a:t>a,b,c,d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91645" y="1447799"/>
            <a:ext cx="3996266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/>
              <a:t>e = (3*a*c - b**c) / (9*a**c)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48311" y="1447798"/>
            <a:ext cx="5040488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f = (9*a*b*c - 2*a**2*d - 2*b**3) / (54*a**3)</a:t>
            </a:r>
          </a:p>
          <a:p>
            <a:endParaRPr lang="en-US" dirty="0"/>
          </a:p>
        </p:txBody>
      </p:sp>
      <p:sp>
        <p:nvSpPr>
          <p:cNvPr id="16" name="Flowchart: Data 15"/>
          <p:cNvSpPr/>
          <p:nvPr/>
        </p:nvSpPr>
        <p:spPr>
          <a:xfrm>
            <a:off x="2291645" y="4128910"/>
            <a:ext cx="1727200" cy="65475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e</a:t>
            </a:r>
          </a:p>
        </p:txBody>
      </p:sp>
      <p:sp>
        <p:nvSpPr>
          <p:cNvPr id="17" name="Flowchart: Data 16"/>
          <p:cNvSpPr/>
          <p:nvPr/>
        </p:nvSpPr>
        <p:spPr>
          <a:xfrm>
            <a:off x="9561690" y="4128910"/>
            <a:ext cx="1727200" cy="65475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h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948311" y="2734731"/>
            <a:ext cx="5040488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 </a:t>
            </a:r>
            <a:r>
              <a:rPr lang="pt-BR" dirty="0"/>
              <a:t>g = ((f +((e**3 + f**2)**1/2))**1/3)</a:t>
            </a:r>
          </a:p>
          <a:p>
            <a:endParaRPr lang="pt-BR" dirty="0"/>
          </a:p>
        </p:txBody>
      </p:sp>
      <p:sp>
        <p:nvSpPr>
          <p:cNvPr id="43" name="Rectangle 42"/>
          <p:cNvSpPr/>
          <p:nvPr/>
        </p:nvSpPr>
        <p:spPr>
          <a:xfrm>
            <a:off x="2291645" y="2698042"/>
            <a:ext cx="405496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 </a:t>
            </a:r>
            <a:r>
              <a:rPr lang="pt-BR" dirty="0"/>
              <a:t>h = ((f -((e**3 + f**2)**1/2))**1/3)</a:t>
            </a:r>
          </a:p>
          <a:p>
            <a:endParaRPr lang="pt-BR" dirty="0"/>
          </a:p>
        </p:txBody>
      </p:sp>
      <p:sp>
        <p:nvSpPr>
          <p:cNvPr id="44" name="Flowchart: Data 43"/>
          <p:cNvSpPr/>
          <p:nvPr/>
        </p:nvSpPr>
        <p:spPr>
          <a:xfrm>
            <a:off x="4661181" y="4128910"/>
            <a:ext cx="1727200" cy="65475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f</a:t>
            </a:r>
          </a:p>
        </p:txBody>
      </p:sp>
      <p:sp>
        <p:nvSpPr>
          <p:cNvPr id="45" name="Flowchart: Data 44"/>
          <p:cNvSpPr/>
          <p:nvPr/>
        </p:nvSpPr>
        <p:spPr>
          <a:xfrm>
            <a:off x="6948311" y="4128910"/>
            <a:ext cx="1727200" cy="65475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g</a:t>
            </a:r>
          </a:p>
        </p:txBody>
      </p:sp>
      <p:cxnSp>
        <p:nvCxnSpPr>
          <p:cNvPr id="48" name="Straight Arrow Connector 47"/>
          <p:cNvCxnSpPr>
            <a:stCxn id="3" idx="3"/>
            <a:endCxn id="5" idx="2"/>
          </p:cNvCxnSpPr>
          <p:nvPr/>
        </p:nvCxnSpPr>
        <p:spPr>
          <a:xfrm>
            <a:off x="1873955" y="355599"/>
            <a:ext cx="590410" cy="7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375378" y="756355"/>
            <a:ext cx="22578" cy="70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3"/>
            <a:endCxn id="15" idx="1"/>
          </p:cNvCxnSpPr>
          <p:nvPr/>
        </p:nvCxnSpPr>
        <p:spPr>
          <a:xfrm flipV="1">
            <a:off x="6287911" y="1769532"/>
            <a:ext cx="660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2"/>
            <a:endCxn id="35" idx="0"/>
          </p:cNvCxnSpPr>
          <p:nvPr/>
        </p:nvCxnSpPr>
        <p:spPr>
          <a:xfrm>
            <a:off x="9468555" y="2091265"/>
            <a:ext cx="0" cy="64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5" idx="1"/>
            <a:endCxn id="43" idx="3"/>
          </p:cNvCxnSpPr>
          <p:nvPr/>
        </p:nvCxnSpPr>
        <p:spPr>
          <a:xfrm flipH="1" flipV="1">
            <a:off x="6346612" y="3019776"/>
            <a:ext cx="601699" cy="3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6" idx="1"/>
          </p:cNvCxnSpPr>
          <p:nvPr/>
        </p:nvCxnSpPr>
        <p:spPr>
          <a:xfrm>
            <a:off x="3155245" y="3341509"/>
            <a:ext cx="0" cy="78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6" idx="5"/>
            <a:endCxn id="44" idx="2"/>
          </p:cNvCxnSpPr>
          <p:nvPr/>
        </p:nvCxnSpPr>
        <p:spPr>
          <a:xfrm>
            <a:off x="3846125" y="4456288"/>
            <a:ext cx="987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4" idx="5"/>
            <a:endCxn id="45" idx="2"/>
          </p:cNvCxnSpPr>
          <p:nvPr/>
        </p:nvCxnSpPr>
        <p:spPr>
          <a:xfrm>
            <a:off x="6215661" y="4456288"/>
            <a:ext cx="905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5" idx="5"/>
            <a:endCxn id="17" idx="2"/>
          </p:cNvCxnSpPr>
          <p:nvPr/>
        </p:nvCxnSpPr>
        <p:spPr>
          <a:xfrm>
            <a:off x="8502791" y="4456288"/>
            <a:ext cx="1231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7" idx="3"/>
            <a:endCxn id="4" idx="0"/>
          </p:cNvCxnSpPr>
          <p:nvPr/>
        </p:nvCxnSpPr>
        <p:spPr>
          <a:xfrm>
            <a:off x="10252570" y="4783666"/>
            <a:ext cx="79585" cy="145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05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56" y="225777"/>
            <a:ext cx="8432800" cy="600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800" dirty="0" smtClean="0"/>
              <a:t>Exercise 3</a:t>
            </a:r>
          </a:p>
          <a:p>
            <a:r>
              <a:rPr lang="en-US" sz="4800" dirty="0" smtClean="0"/>
              <a:t>Find the largest of three numbers</a:t>
            </a:r>
          </a:p>
          <a:p>
            <a:r>
              <a:rPr lang="en-US" sz="4800" dirty="0" smtClean="0"/>
              <a:t>INPUT number 1</a:t>
            </a:r>
          </a:p>
          <a:p>
            <a:r>
              <a:rPr lang="en-US" sz="4800" dirty="0" smtClean="0"/>
              <a:t>INPUT number 2</a:t>
            </a:r>
          </a:p>
          <a:p>
            <a:r>
              <a:rPr lang="en-US" sz="4800" dirty="0" smtClean="0"/>
              <a:t>INPUT number 3</a:t>
            </a:r>
          </a:p>
          <a:p>
            <a:r>
              <a:rPr lang="en-US" sz="4800" dirty="0" smtClean="0"/>
              <a:t>COMPUTE max( 1,2,3)</a:t>
            </a:r>
          </a:p>
          <a:p>
            <a:r>
              <a:rPr lang="en-US" sz="4800" dirty="0" smtClean="0"/>
              <a:t>PRINT max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7940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89778" y="508000"/>
            <a:ext cx="17272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289778" y="5142089"/>
            <a:ext cx="17272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4289778" y="1478844"/>
            <a:ext cx="1727200" cy="65475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  <a:r>
              <a:rPr lang="en-US" dirty="0" err="1" smtClean="0"/>
              <a:t>a,b,c</a:t>
            </a:r>
            <a:endParaRPr lang="en-US" dirty="0" smtClean="0"/>
          </a:p>
        </p:txBody>
      </p:sp>
      <p:cxnSp>
        <p:nvCxnSpPr>
          <p:cNvPr id="8" name="Straight Arrow Connector 7"/>
          <p:cNvCxnSpPr>
            <a:stCxn id="4" idx="2"/>
            <a:endCxn id="6" idx="1"/>
          </p:cNvCxnSpPr>
          <p:nvPr/>
        </p:nvCxnSpPr>
        <p:spPr>
          <a:xfrm>
            <a:off x="5153378" y="1016000"/>
            <a:ext cx="0" cy="46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89778" y="2644422"/>
            <a:ext cx="17272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 = max(</a:t>
            </a:r>
            <a:r>
              <a:rPr lang="en-US" dirty="0" err="1" smtClean="0"/>
              <a:t>a,b,c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>
            <a:off x="5153378" y="2133600"/>
            <a:ext cx="0" cy="51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ata 12"/>
          <p:cNvSpPr/>
          <p:nvPr/>
        </p:nvSpPr>
        <p:spPr>
          <a:xfrm>
            <a:off x="4289778" y="3798711"/>
            <a:ext cx="1727200" cy="65475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d</a:t>
            </a:r>
          </a:p>
        </p:txBody>
      </p:sp>
      <p:cxnSp>
        <p:nvCxnSpPr>
          <p:cNvPr id="15" name="Straight Arrow Connector 14"/>
          <p:cNvCxnSpPr>
            <a:stCxn id="9" idx="2"/>
            <a:endCxn id="13" idx="1"/>
          </p:cNvCxnSpPr>
          <p:nvPr/>
        </p:nvCxnSpPr>
        <p:spPr>
          <a:xfrm>
            <a:off x="5153378" y="3287889"/>
            <a:ext cx="0" cy="51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4"/>
            <a:endCxn id="5" idx="0"/>
          </p:cNvCxnSpPr>
          <p:nvPr/>
        </p:nvCxnSpPr>
        <p:spPr>
          <a:xfrm>
            <a:off x="5153378" y="4453467"/>
            <a:ext cx="0" cy="68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2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3378" y="745067"/>
            <a:ext cx="7292622" cy="48320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Exercise 4A</a:t>
            </a:r>
          </a:p>
          <a:p>
            <a:r>
              <a:rPr lang="en-US" sz="2800" dirty="0" smtClean="0"/>
              <a:t>Find the GCD of two numbers</a:t>
            </a:r>
          </a:p>
          <a:p>
            <a:r>
              <a:rPr lang="en-US" sz="2800" dirty="0" smtClean="0"/>
              <a:t>INPUT a</a:t>
            </a:r>
          </a:p>
          <a:p>
            <a:r>
              <a:rPr lang="en-US" sz="2800" dirty="0" smtClean="0"/>
              <a:t>INPUT b</a:t>
            </a:r>
          </a:p>
          <a:p>
            <a:r>
              <a:rPr lang="en-US" sz="2800" dirty="0" smtClean="0"/>
              <a:t>if a &gt; b</a:t>
            </a:r>
          </a:p>
          <a:p>
            <a:r>
              <a:rPr lang="en-US" sz="2800" dirty="0" smtClean="0"/>
              <a:t>COMPUTE smaller =s</a:t>
            </a:r>
          </a:p>
          <a:p>
            <a:r>
              <a:rPr lang="en-US" sz="2800" dirty="0" smtClean="0"/>
              <a:t>ELSE smaller =r</a:t>
            </a:r>
          </a:p>
          <a:p>
            <a:r>
              <a:rPr lang="en-US" sz="2800" dirty="0" smtClean="0"/>
              <a:t>FOR </a:t>
            </a:r>
            <a:r>
              <a:rPr lang="en-US" sz="2800" dirty="0" err="1" smtClean="0"/>
              <a:t>i</a:t>
            </a:r>
            <a:r>
              <a:rPr lang="en-US" sz="2800" dirty="0" smtClean="0"/>
              <a:t> in range(1, smaller)</a:t>
            </a:r>
          </a:p>
          <a:p>
            <a:r>
              <a:rPr lang="en-US" sz="2800" dirty="0" smtClean="0"/>
              <a:t>IF a% </a:t>
            </a:r>
            <a:r>
              <a:rPr lang="en-US" sz="2800" dirty="0" err="1" smtClean="0"/>
              <a:t>i</a:t>
            </a:r>
            <a:r>
              <a:rPr lang="en-US" sz="2800" dirty="0" smtClean="0"/>
              <a:t>==0 and b% </a:t>
            </a:r>
            <a:r>
              <a:rPr lang="en-US" sz="2800" dirty="0" err="1" smtClean="0"/>
              <a:t>i</a:t>
            </a:r>
            <a:r>
              <a:rPr lang="en-US" sz="2800" dirty="0" smtClean="0"/>
              <a:t>==0</a:t>
            </a:r>
          </a:p>
          <a:p>
            <a:r>
              <a:rPr lang="en-US" sz="2800" dirty="0" smtClean="0"/>
              <a:t>GCD = </a:t>
            </a:r>
            <a:r>
              <a:rPr lang="en-US" sz="2800" dirty="0" err="1" smtClean="0"/>
              <a:t>i</a:t>
            </a:r>
            <a:endParaRPr lang="en-US" sz="2800" dirty="0" smtClean="0"/>
          </a:p>
          <a:p>
            <a:r>
              <a:rPr lang="en-US" sz="2800" dirty="0" smtClean="0"/>
              <a:t>PRINT (“GCD=“,</a:t>
            </a:r>
            <a:r>
              <a:rPr lang="en-US" sz="2800" dirty="0" err="1" smtClean="0"/>
              <a:t>i</a:t>
            </a:r>
            <a:r>
              <a:rPr lang="en-US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947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20889" y="361244"/>
            <a:ext cx="1614312" cy="620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0577688" y="3922890"/>
            <a:ext cx="1614312" cy="620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4" name="Flowchart: Data 3"/>
          <p:cNvSpPr/>
          <p:nvPr/>
        </p:nvSpPr>
        <p:spPr>
          <a:xfrm>
            <a:off x="508001" y="1783644"/>
            <a:ext cx="1727200" cy="65475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a</a:t>
            </a:r>
          </a:p>
          <a:p>
            <a:pPr algn="ctr"/>
            <a:r>
              <a:rPr lang="en-US" dirty="0" smtClean="0"/>
              <a:t>Input b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4086578" y="1365955"/>
            <a:ext cx="1569156" cy="9934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a&gt; b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 flipV="1">
            <a:off x="2062481" y="1862667"/>
            <a:ext cx="2024097" cy="24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007556" y="2991557"/>
            <a:ext cx="17272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smaller = 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96756" y="1365955"/>
            <a:ext cx="17272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maller = 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9" idx="1"/>
          </p:cNvCxnSpPr>
          <p:nvPr/>
        </p:nvCxnSpPr>
        <p:spPr>
          <a:xfrm flipV="1">
            <a:off x="5655734" y="1687689"/>
            <a:ext cx="841022" cy="17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871156" y="2359378"/>
            <a:ext cx="0" cy="63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30712" y="1493334"/>
            <a:ext cx="65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25244" y="2483556"/>
            <a:ext cx="44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43510" y="2991557"/>
            <a:ext cx="282786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in range(1, smaller)</a:t>
            </a:r>
          </a:p>
          <a:p>
            <a:pPr algn="ctr"/>
            <a:endParaRPr lang="en-US" dirty="0"/>
          </a:p>
        </p:txBody>
      </p:sp>
      <p:cxnSp>
        <p:nvCxnSpPr>
          <p:cNvPr id="21" name="Straight Arrow Connector 20"/>
          <p:cNvCxnSpPr>
            <a:stCxn id="8" idx="3"/>
            <a:endCxn id="19" idx="1"/>
          </p:cNvCxnSpPr>
          <p:nvPr/>
        </p:nvCxnSpPr>
        <p:spPr>
          <a:xfrm>
            <a:off x="5734756" y="3313291"/>
            <a:ext cx="908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9" idx="0"/>
          </p:cNvCxnSpPr>
          <p:nvPr/>
        </p:nvCxnSpPr>
        <p:spPr>
          <a:xfrm>
            <a:off x="7360356" y="2009422"/>
            <a:ext cx="697088" cy="98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" idx="4"/>
            <a:endCxn id="4" idx="1"/>
          </p:cNvCxnSpPr>
          <p:nvPr/>
        </p:nvCxnSpPr>
        <p:spPr>
          <a:xfrm flipH="1">
            <a:off x="1371601" y="982132"/>
            <a:ext cx="56444" cy="80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2739815" y="4995333"/>
            <a:ext cx="2362763" cy="15917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</a:t>
            </a:r>
            <a:r>
              <a:rPr lang="en-US" dirty="0"/>
              <a:t>a% </a:t>
            </a:r>
            <a:r>
              <a:rPr lang="en-US" dirty="0" err="1"/>
              <a:t>i</a:t>
            </a:r>
            <a:r>
              <a:rPr lang="en-US" dirty="0"/>
              <a:t>==0 and b% </a:t>
            </a:r>
            <a:r>
              <a:rPr lang="en-US" dirty="0" err="1"/>
              <a:t>i</a:t>
            </a:r>
            <a:r>
              <a:rPr lang="en-US" dirty="0"/>
              <a:t>==0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9" idx="2"/>
            <a:endCxn id="26" idx="0"/>
          </p:cNvCxnSpPr>
          <p:nvPr/>
        </p:nvCxnSpPr>
        <p:spPr>
          <a:xfrm flipH="1">
            <a:off x="3921197" y="3635024"/>
            <a:ext cx="4136247" cy="136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830712" y="5497688"/>
            <a:ext cx="17272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GCD = </a:t>
            </a:r>
            <a:r>
              <a:rPr lang="en-US" dirty="0" err="1" smtClean="0"/>
              <a:t>i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6" idx="3"/>
            <a:endCxn id="29" idx="1"/>
          </p:cNvCxnSpPr>
          <p:nvPr/>
        </p:nvCxnSpPr>
        <p:spPr>
          <a:xfrm>
            <a:off x="5102578" y="5791200"/>
            <a:ext cx="728134" cy="2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ata 31"/>
          <p:cNvSpPr/>
          <p:nvPr/>
        </p:nvSpPr>
        <p:spPr>
          <a:xfrm>
            <a:off x="8286046" y="5373511"/>
            <a:ext cx="2277533" cy="108937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(“GCD=“,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algn="ctr"/>
            <a:endParaRPr lang="en-US" dirty="0" smtClean="0"/>
          </a:p>
        </p:txBody>
      </p:sp>
      <p:cxnSp>
        <p:nvCxnSpPr>
          <p:cNvPr id="37" name="Straight Arrow Connector 36"/>
          <p:cNvCxnSpPr>
            <a:stCxn id="29" idx="3"/>
            <a:endCxn id="32" idx="2"/>
          </p:cNvCxnSpPr>
          <p:nvPr/>
        </p:nvCxnSpPr>
        <p:spPr>
          <a:xfrm>
            <a:off x="7557912" y="5819422"/>
            <a:ext cx="955887" cy="9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0"/>
            <a:endCxn id="3" idx="4"/>
          </p:cNvCxnSpPr>
          <p:nvPr/>
        </p:nvCxnSpPr>
        <p:spPr>
          <a:xfrm flipV="1">
            <a:off x="9652566" y="4543778"/>
            <a:ext cx="1732278" cy="82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34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593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17</cp:revision>
  <dcterms:created xsi:type="dcterms:W3CDTF">2021-04-25T00:23:20Z</dcterms:created>
  <dcterms:modified xsi:type="dcterms:W3CDTF">2021-04-25T09:36:42Z</dcterms:modified>
</cp:coreProperties>
</file>