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8" r:id="rId3"/>
    <p:sldId id="326" r:id="rId4"/>
    <p:sldId id="395" r:id="rId5"/>
    <p:sldId id="396" r:id="rId6"/>
    <p:sldId id="397" r:id="rId7"/>
    <p:sldId id="398" r:id="rId8"/>
    <p:sldId id="399" r:id="rId9"/>
    <p:sldId id="401" r:id="rId10"/>
    <p:sldId id="400" r:id="rId11"/>
    <p:sldId id="402" r:id="rId12"/>
    <p:sldId id="403" r:id="rId13"/>
    <p:sldId id="404" r:id="rId14"/>
    <p:sldId id="405" r:id="rId15"/>
    <p:sldId id="406" r:id="rId16"/>
    <p:sldId id="407" r:id="rId17"/>
    <p:sldId id="408" r:id="rId18"/>
    <p:sldId id="409" r:id="rId19"/>
    <p:sldId id="410" r:id="rId20"/>
    <p:sldId id="411" r:id="rId21"/>
    <p:sldId id="412" r:id="rId22"/>
    <p:sldId id="413" r:id="rId23"/>
    <p:sldId id="414" r:id="rId24"/>
    <p:sldId id="415" r:id="rId25"/>
    <p:sldId id="416" r:id="rId26"/>
    <p:sldId id="417" r:id="rId27"/>
    <p:sldId id="418" r:id="rId28"/>
    <p:sldId id="419" r:id="rId29"/>
    <p:sldId id="420" r:id="rId30"/>
    <p:sldId id="421" r:id="rId31"/>
    <p:sldId id="422" r:id="rId32"/>
    <p:sldId id="423" r:id="rId33"/>
    <p:sldId id="424" r:id="rId34"/>
    <p:sldId id="425" r:id="rId35"/>
    <p:sldId id="426" r:id="rId36"/>
    <p:sldId id="39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0" autoAdjust="0"/>
    <p:restoredTop sz="94660"/>
  </p:normalViewPr>
  <p:slideViewPr>
    <p:cSldViewPr snapToGrid="0">
      <p:cViewPr varScale="1">
        <p:scale>
          <a:sx n="113" d="100"/>
          <a:sy n="113" d="100"/>
        </p:scale>
        <p:origin x="28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B8B95-B716-4F9D-ABE4-98E71C7F65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F347B2A-671B-25F3-2283-BBDBAF3EB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5F4AC451-8EEC-AFA9-1B74-8D7CC1AD86A6}"/>
              </a:ext>
            </a:extLst>
          </p:cNvPr>
          <p:cNvSpPr>
            <a:spLocks noGrp="1"/>
          </p:cNvSpPr>
          <p:nvPr>
            <p:ph type="dt" sz="half" idx="10"/>
          </p:nvPr>
        </p:nvSpPr>
        <p:spPr/>
        <p:txBody>
          <a:bodyPr/>
          <a:lstStyle/>
          <a:p>
            <a:fld id="{F82D3D29-9C7D-4626-BB27-65B83EFF2100}" type="datetimeFigureOut">
              <a:rPr lang="en-PH" smtClean="0"/>
              <a:t>24/10/2023</a:t>
            </a:fld>
            <a:endParaRPr lang="en-PH"/>
          </a:p>
        </p:txBody>
      </p:sp>
      <p:sp>
        <p:nvSpPr>
          <p:cNvPr id="5" name="Footer Placeholder 4">
            <a:extLst>
              <a:ext uri="{FF2B5EF4-FFF2-40B4-BE49-F238E27FC236}">
                <a16:creationId xmlns:a16="http://schemas.microsoft.com/office/drawing/2014/main" id="{CCC38604-8579-F5C4-1BF5-4182E0281F2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256808A-EA65-41C9-3DAF-8DBC3CBA7E23}"/>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2553511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C4F6-CC6C-D850-E33E-CD9FDEE10860}"/>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D2E2A18-BDFD-D190-6064-7FE8EA08E4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5AB9B40-38D7-A77B-DE06-555A8CBAAA66}"/>
              </a:ext>
            </a:extLst>
          </p:cNvPr>
          <p:cNvSpPr>
            <a:spLocks noGrp="1"/>
          </p:cNvSpPr>
          <p:nvPr>
            <p:ph type="dt" sz="half" idx="10"/>
          </p:nvPr>
        </p:nvSpPr>
        <p:spPr/>
        <p:txBody>
          <a:bodyPr/>
          <a:lstStyle/>
          <a:p>
            <a:fld id="{F82D3D29-9C7D-4626-BB27-65B83EFF2100}" type="datetimeFigureOut">
              <a:rPr lang="en-PH" smtClean="0"/>
              <a:t>24/10/2023</a:t>
            </a:fld>
            <a:endParaRPr lang="en-PH"/>
          </a:p>
        </p:txBody>
      </p:sp>
      <p:sp>
        <p:nvSpPr>
          <p:cNvPr id="5" name="Footer Placeholder 4">
            <a:extLst>
              <a:ext uri="{FF2B5EF4-FFF2-40B4-BE49-F238E27FC236}">
                <a16:creationId xmlns:a16="http://schemas.microsoft.com/office/drawing/2014/main" id="{BDC51B29-5646-47BE-06EB-9989B2AE9AD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A0E2A6D-26D3-F539-C768-B638419CF7BA}"/>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3516690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FD1173-4479-28C5-69D9-27C3D1F490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689FE3CF-F866-7886-E238-95072BFE53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9354A607-81C7-9F6F-3DAE-DE4E40242B61}"/>
              </a:ext>
            </a:extLst>
          </p:cNvPr>
          <p:cNvSpPr>
            <a:spLocks noGrp="1"/>
          </p:cNvSpPr>
          <p:nvPr>
            <p:ph type="dt" sz="half" idx="10"/>
          </p:nvPr>
        </p:nvSpPr>
        <p:spPr/>
        <p:txBody>
          <a:bodyPr/>
          <a:lstStyle/>
          <a:p>
            <a:fld id="{F82D3D29-9C7D-4626-BB27-65B83EFF2100}" type="datetimeFigureOut">
              <a:rPr lang="en-PH" smtClean="0"/>
              <a:t>24/10/2023</a:t>
            </a:fld>
            <a:endParaRPr lang="en-PH"/>
          </a:p>
        </p:txBody>
      </p:sp>
      <p:sp>
        <p:nvSpPr>
          <p:cNvPr id="5" name="Footer Placeholder 4">
            <a:extLst>
              <a:ext uri="{FF2B5EF4-FFF2-40B4-BE49-F238E27FC236}">
                <a16:creationId xmlns:a16="http://schemas.microsoft.com/office/drawing/2014/main" id="{E0836EB4-5444-F6FC-6DD2-7326D1E2850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71B5B87-8B1A-6AAB-6C67-A5442BA51B9C}"/>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87610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3727B-2B36-E1D6-D8F7-75A5A68041FB}"/>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1321BBF-433E-7B16-82B9-D99C940FAC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3FF4B17-831B-A301-5EF3-C1F1A9425316}"/>
              </a:ext>
            </a:extLst>
          </p:cNvPr>
          <p:cNvSpPr>
            <a:spLocks noGrp="1"/>
          </p:cNvSpPr>
          <p:nvPr>
            <p:ph type="dt" sz="half" idx="10"/>
          </p:nvPr>
        </p:nvSpPr>
        <p:spPr/>
        <p:txBody>
          <a:bodyPr/>
          <a:lstStyle/>
          <a:p>
            <a:fld id="{F82D3D29-9C7D-4626-BB27-65B83EFF2100}" type="datetimeFigureOut">
              <a:rPr lang="en-PH" smtClean="0"/>
              <a:t>24/10/2023</a:t>
            </a:fld>
            <a:endParaRPr lang="en-PH"/>
          </a:p>
        </p:txBody>
      </p:sp>
      <p:sp>
        <p:nvSpPr>
          <p:cNvPr id="5" name="Footer Placeholder 4">
            <a:extLst>
              <a:ext uri="{FF2B5EF4-FFF2-40B4-BE49-F238E27FC236}">
                <a16:creationId xmlns:a16="http://schemas.microsoft.com/office/drawing/2014/main" id="{2DB14906-CC7A-18DE-2734-C646F21AAB1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6777B06-F7B5-5A5F-56A6-DCB3EBCA6FD6}"/>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788296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76E9-8643-0582-7479-14EBD5288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D7C3796B-B5BD-49DA-ABD9-8EA9329FD0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520D9C-D524-E563-7A90-6D03B4F05186}"/>
              </a:ext>
            </a:extLst>
          </p:cNvPr>
          <p:cNvSpPr>
            <a:spLocks noGrp="1"/>
          </p:cNvSpPr>
          <p:nvPr>
            <p:ph type="dt" sz="half" idx="10"/>
          </p:nvPr>
        </p:nvSpPr>
        <p:spPr/>
        <p:txBody>
          <a:bodyPr/>
          <a:lstStyle/>
          <a:p>
            <a:fld id="{F82D3D29-9C7D-4626-BB27-65B83EFF2100}" type="datetimeFigureOut">
              <a:rPr lang="en-PH" smtClean="0"/>
              <a:t>24/10/2023</a:t>
            </a:fld>
            <a:endParaRPr lang="en-PH"/>
          </a:p>
        </p:txBody>
      </p:sp>
      <p:sp>
        <p:nvSpPr>
          <p:cNvPr id="5" name="Footer Placeholder 4">
            <a:extLst>
              <a:ext uri="{FF2B5EF4-FFF2-40B4-BE49-F238E27FC236}">
                <a16:creationId xmlns:a16="http://schemas.microsoft.com/office/drawing/2014/main" id="{BDA3704A-2F6F-B005-C5C7-556A32ED34D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505398F-EDD4-9854-B1EC-2014460AD6E8}"/>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210304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5DDA7-FCF3-5286-C9F2-6111688BC158}"/>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2A48C25E-B131-77A0-1886-A19CA31989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D50102DE-E528-AEA2-0C7A-937C45D0DA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ADC6F1F5-A3DC-3D3D-511B-3DEF650756F6}"/>
              </a:ext>
            </a:extLst>
          </p:cNvPr>
          <p:cNvSpPr>
            <a:spLocks noGrp="1"/>
          </p:cNvSpPr>
          <p:nvPr>
            <p:ph type="dt" sz="half" idx="10"/>
          </p:nvPr>
        </p:nvSpPr>
        <p:spPr/>
        <p:txBody>
          <a:bodyPr/>
          <a:lstStyle/>
          <a:p>
            <a:fld id="{F82D3D29-9C7D-4626-BB27-65B83EFF2100}" type="datetimeFigureOut">
              <a:rPr lang="en-PH" smtClean="0"/>
              <a:t>24/10/2023</a:t>
            </a:fld>
            <a:endParaRPr lang="en-PH"/>
          </a:p>
        </p:txBody>
      </p:sp>
      <p:sp>
        <p:nvSpPr>
          <p:cNvPr id="6" name="Footer Placeholder 5">
            <a:extLst>
              <a:ext uri="{FF2B5EF4-FFF2-40B4-BE49-F238E27FC236}">
                <a16:creationId xmlns:a16="http://schemas.microsoft.com/office/drawing/2014/main" id="{64B82F4B-AE52-7277-FC16-45BCF49E0EC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BEE7BAA5-7190-627E-281D-C58A3146FF70}"/>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2543836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71E06-3254-4810-5D3E-292ADD200C85}"/>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CE7D0FA-AD47-C114-618B-6FC5FAB56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C88291-6054-3541-6065-C67ED4B382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71029FA5-5C2A-BF36-6B29-796EB5001B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D34C87-3DD1-9071-26E1-801771EA74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D843F927-85F5-9D23-A323-CE4874950F96}"/>
              </a:ext>
            </a:extLst>
          </p:cNvPr>
          <p:cNvSpPr>
            <a:spLocks noGrp="1"/>
          </p:cNvSpPr>
          <p:nvPr>
            <p:ph type="dt" sz="half" idx="10"/>
          </p:nvPr>
        </p:nvSpPr>
        <p:spPr/>
        <p:txBody>
          <a:bodyPr/>
          <a:lstStyle/>
          <a:p>
            <a:fld id="{F82D3D29-9C7D-4626-BB27-65B83EFF2100}" type="datetimeFigureOut">
              <a:rPr lang="en-PH" smtClean="0"/>
              <a:t>24/10/2023</a:t>
            </a:fld>
            <a:endParaRPr lang="en-PH"/>
          </a:p>
        </p:txBody>
      </p:sp>
      <p:sp>
        <p:nvSpPr>
          <p:cNvPr id="8" name="Footer Placeholder 7">
            <a:extLst>
              <a:ext uri="{FF2B5EF4-FFF2-40B4-BE49-F238E27FC236}">
                <a16:creationId xmlns:a16="http://schemas.microsoft.com/office/drawing/2014/main" id="{3BDBD666-9697-15F2-0A8E-00F2E022315A}"/>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2F33CED9-0EAE-43C6-84AF-4BF6595AF9FA}"/>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1939322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3B22-A35F-BB08-DD41-FCBD00FA6E67}"/>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6ADCB5C0-6D30-9C70-5D34-0099CF1D2749}"/>
              </a:ext>
            </a:extLst>
          </p:cNvPr>
          <p:cNvSpPr>
            <a:spLocks noGrp="1"/>
          </p:cNvSpPr>
          <p:nvPr>
            <p:ph type="dt" sz="half" idx="10"/>
          </p:nvPr>
        </p:nvSpPr>
        <p:spPr/>
        <p:txBody>
          <a:bodyPr/>
          <a:lstStyle/>
          <a:p>
            <a:fld id="{F82D3D29-9C7D-4626-BB27-65B83EFF2100}" type="datetimeFigureOut">
              <a:rPr lang="en-PH" smtClean="0"/>
              <a:t>24/10/2023</a:t>
            </a:fld>
            <a:endParaRPr lang="en-PH"/>
          </a:p>
        </p:txBody>
      </p:sp>
      <p:sp>
        <p:nvSpPr>
          <p:cNvPr id="4" name="Footer Placeholder 3">
            <a:extLst>
              <a:ext uri="{FF2B5EF4-FFF2-40B4-BE49-F238E27FC236}">
                <a16:creationId xmlns:a16="http://schemas.microsoft.com/office/drawing/2014/main" id="{7FF1A0C9-3F2C-BF48-4DA6-A62F861DE007}"/>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185134F3-536D-CCB4-710F-C6F62D153D4C}"/>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2506505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6229A3-4DF3-F382-D6BF-CFA152FC27DA}"/>
              </a:ext>
            </a:extLst>
          </p:cNvPr>
          <p:cNvSpPr>
            <a:spLocks noGrp="1"/>
          </p:cNvSpPr>
          <p:nvPr>
            <p:ph type="dt" sz="half" idx="10"/>
          </p:nvPr>
        </p:nvSpPr>
        <p:spPr/>
        <p:txBody>
          <a:bodyPr/>
          <a:lstStyle/>
          <a:p>
            <a:fld id="{F82D3D29-9C7D-4626-BB27-65B83EFF2100}" type="datetimeFigureOut">
              <a:rPr lang="en-PH" smtClean="0"/>
              <a:t>24/10/2023</a:t>
            </a:fld>
            <a:endParaRPr lang="en-PH"/>
          </a:p>
        </p:txBody>
      </p:sp>
      <p:sp>
        <p:nvSpPr>
          <p:cNvPr id="3" name="Footer Placeholder 2">
            <a:extLst>
              <a:ext uri="{FF2B5EF4-FFF2-40B4-BE49-F238E27FC236}">
                <a16:creationId xmlns:a16="http://schemas.microsoft.com/office/drawing/2014/main" id="{8BAD108E-FF60-36CC-8A79-FB481A6342B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19E6A150-6E61-7D48-1B8F-3C4A3166F3F7}"/>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3677806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1EF0-60BD-9E1E-DC0D-B149403EE8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249B96CA-19AC-32DD-FD76-AEB51220F9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6DCE55B2-5DB5-463B-B973-3C104A5C6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4F6BEB-FFE1-9E79-0D04-6A3FEEF6BBB8}"/>
              </a:ext>
            </a:extLst>
          </p:cNvPr>
          <p:cNvSpPr>
            <a:spLocks noGrp="1"/>
          </p:cNvSpPr>
          <p:nvPr>
            <p:ph type="dt" sz="half" idx="10"/>
          </p:nvPr>
        </p:nvSpPr>
        <p:spPr/>
        <p:txBody>
          <a:bodyPr/>
          <a:lstStyle/>
          <a:p>
            <a:fld id="{F82D3D29-9C7D-4626-BB27-65B83EFF2100}" type="datetimeFigureOut">
              <a:rPr lang="en-PH" smtClean="0"/>
              <a:t>24/10/2023</a:t>
            </a:fld>
            <a:endParaRPr lang="en-PH"/>
          </a:p>
        </p:txBody>
      </p:sp>
      <p:sp>
        <p:nvSpPr>
          <p:cNvPr id="6" name="Footer Placeholder 5">
            <a:extLst>
              <a:ext uri="{FF2B5EF4-FFF2-40B4-BE49-F238E27FC236}">
                <a16:creationId xmlns:a16="http://schemas.microsoft.com/office/drawing/2014/main" id="{91111A2F-B444-A142-B807-985809DACFE0}"/>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FF1E2DE-B91F-B433-B60D-527025A3DE8C}"/>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3353023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3E00-C3BC-FC66-43D4-2B3CEB88ED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BFFDFE87-7F25-7A0D-BA5B-52325CF0D6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7C53054D-730D-73A0-C2B8-A91B297CB9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5A0580-6BDD-A11B-0ED0-2FD3A3450612}"/>
              </a:ext>
            </a:extLst>
          </p:cNvPr>
          <p:cNvSpPr>
            <a:spLocks noGrp="1"/>
          </p:cNvSpPr>
          <p:nvPr>
            <p:ph type="dt" sz="half" idx="10"/>
          </p:nvPr>
        </p:nvSpPr>
        <p:spPr/>
        <p:txBody>
          <a:bodyPr/>
          <a:lstStyle/>
          <a:p>
            <a:fld id="{F82D3D29-9C7D-4626-BB27-65B83EFF2100}" type="datetimeFigureOut">
              <a:rPr lang="en-PH" smtClean="0"/>
              <a:t>24/10/2023</a:t>
            </a:fld>
            <a:endParaRPr lang="en-PH"/>
          </a:p>
        </p:txBody>
      </p:sp>
      <p:sp>
        <p:nvSpPr>
          <p:cNvPr id="6" name="Footer Placeholder 5">
            <a:extLst>
              <a:ext uri="{FF2B5EF4-FFF2-40B4-BE49-F238E27FC236}">
                <a16:creationId xmlns:a16="http://schemas.microsoft.com/office/drawing/2014/main" id="{53E732F4-84CD-9BDD-6F4C-8A247BE114B1}"/>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6F0E659F-1013-A3BB-2A50-ADA8EA4BA2EE}"/>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232225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84D5BE-9AC3-291F-DC8E-7AB11C7F9E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69102A2-286C-AA81-5E42-6797B671AE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9094B20-784F-2C12-08A5-F021AEF2D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D3D29-9C7D-4626-BB27-65B83EFF2100}" type="datetimeFigureOut">
              <a:rPr lang="en-PH" smtClean="0"/>
              <a:t>24/10/2023</a:t>
            </a:fld>
            <a:endParaRPr lang="en-PH"/>
          </a:p>
        </p:txBody>
      </p:sp>
      <p:sp>
        <p:nvSpPr>
          <p:cNvPr id="5" name="Footer Placeholder 4">
            <a:extLst>
              <a:ext uri="{FF2B5EF4-FFF2-40B4-BE49-F238E27FC236}">
                <a16:creationId xmlns:a16="http://schemas.microsoft.com/office/drawing/2014/main" id="{906D749E-771C-D8D2-5711-19BD28ABAF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0CB83FD3-BBD7-72BF-2A49-9C3991CDA6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05809-7ED6-4C67-9CF1-9B4FA5DDB7AB}" type="slidenum">
              <a:rPr lang="en-PH" smtClean="0"/>
              <a:t>‹#›</a:t>
            </a:fld>
            <a:endParaRPr lang="en-PH"/>
          </a:p>
        </p:txBody>
      </p:sp>
    </p:spTree>
    <p:extLst>
      <p:ext uri="{BB962C8B-B14F-4D97-AF65-F5344CB8AC3E}">
        <p14:creationId xmlns:p14="http://schemas.microsoft.com/office/powerpoint/2010/main" val="11385278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mt="60000"/>
            <a:extLst>
              <a:ext uri="{28A0092B-C50C-407E-A947-70E740481C1C}">
                <a14:useLocalDpi xmlns:a14="http://schemas.microsoft.com/office/drawing/2010/main" val="0"/>
              </a:ext>
            </a:extLst>
          </a:blip>
          <a:srcRect l="5556" r="555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259C1FFF-4CB3-7E63-8D7F-C6DCAEDF58E7}"/>
              </a:ext>
            </a:extLst>
          </p:cNvPr>
          <p:cNvSpPr/>
          <p:nvPr/>
        </p:nvSpPr>
        <p:spPr>
          <a:xfrm>
            <a:off x="2124105" y="555434"/>
            <a:ext cx="7943790" cy="1130540"/>
          </a:xfrm>
          <a:prstGeom prst="roundRect">
            <a:avLst/>
          </a:prstGeom>
          <a:solidFill>
            <a:schemeClr val="tx1">
              <a:alpha val="60000"/>
            </a:schemeClr>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PH" sz="2800" b="1" dirty="0">
                <a:ln>
                  <a:solidFill>
                    <a:schemeClr val="accent1"/>
                  </a:solidFill>
                </a:ln>
                <a:solidFill>
                  <a:schemeClr val="bg1"/>
                </a:solidFill>
              </a:rPr>
              <a:t>ITP74 - INFORMATION ASSURANCE AND SECURITY</a:t>
            </a:r>
          </a:p>
        </p:txBody>
      </p:sp>
      <p:sp>
        <p:nvSpPr>
          <p:cNvPr id="9" name="Rectangle: Rounded Corners 8">
            <a:extLst>
              <a:ext uri="{FF2B5EF4-FFF2-40B4-BE49-F238E27FC236}">
                <a16:creationId xmlns:a16="http://schemas.microsoft.com/office/drawing/2014/main" id="{64B3D021-B2ED-B4C1-7D9F-D0CE89337DAB}"/>
              </a:ext>
            </a:extLst>
          </p:cNvPr>
          <p:cNvSpPr/>
          <p:nvPr/>
        </p:nvSpPr>
        <p:spPr>
          <a:xfrm>
            <a:off x="1080733" y="2170024"/>
            <a:ext cx="10030533" cy="2364397"/>
          </a:xfrm>
          <a:prstGeom prst="roundRect">
            <a:avLst/>
          </a:prstGeom>
          <a:solidFill>
            <a:schemeClr val="tx1">
              <a:alpha val="60000"/>
            </a:schemeClr>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PH" sz="4800" b="1" dirty="0">
                <a:ln>
                  <a:solidFill>
                    <a:schemeClr val="accent1"/>
                  </a:solidFill>
                </a:ln>
                <a:solidFill>
                  <a:schemeClr val="bg1"/>
                </a:solidFill>
              </a:rPr>
              <a:t>PART FOUR:</a:t>
            </a:r>
          </a:p>
          <a:p>
            <a:pPr algn="ctr"/>
            <a:r>
              <a:rPr lang="en-PH" sz="4800" b="1" dirty="0">
                <a:ln>
                  <a:solidFill>
                    <a:schemeClr val="accent1"/>
                  </a:solidFill>
                </a:ln>
                <a:solidFill>
                  <a:schemeClr val="bg1"/>
                </a:solidFill>
              </a:rPr>
              <a:t>IMPLEMENTATION</a:t>
            </a:r>
          </a:p>
        </p:txBody>
      </p:sp>
    </p:spTree>
    <p:extLst>
      <p:ext uri="{BB962C8B-B14F-4D97-AF65-F5344CB8AC3E}">
        <p14:creationId xmlns:p14="http://schemas.microsoft.com/office/powerpoint/2010/main" val="358688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2554545"/>
          </a:xfrm>
          <a:prstGeom prst="rect">
            <a:avLst/>
          </a:prstGeom>
          <a:noFill/>
        </p:spPr>
        <p:txBody>
          <a:bodyPr wrap="square" rtlCol="0">
            <a:spAutoFit/>
          </a:bodyPr>
          <a:lstStyle/>
          <a:p>
            <a:r>
              <a:rPr lang="en-PH" sz="4000" b="1" dirty="0"/>
              <a:t>NETWORK RECONNAISSANCE AND DISCOVERY </a:t>
            </a:r>
          </a:p>
          <a:p>
            <a:endParaRPr lang="en-PH" sz="4000" b="1" dirty="0"/>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569602" cy="5016758"/>
          </a:xfrm>
          <a:prstGeom prst="rect">
            <a:avLst/>
          </a:prstGeom>
          <a:noFill/>
        </p:spPr>
        <p:txBody>
          <a:bodyPr wrap="square" rtlCol="0">
            <a:spAutoFit/>
          </a:bodyPr>
          <a:lstStyle/>
          <a:p>
            <a:endParaRPr lang="en-US" sz="3200" b="1" dirty="0">
              <a:latin typeface="CiscoSans"/>
            </a:endParaRPr>
          </a:p>
          <a:p>
            <a:endParaRPr lang="en-US" sz="3200" b="1" dirty="0">
              <a:latin typeface="CiscoSans"/>
            </a:endParaRPr>
          </a:p>
          <a:p>
            <a:endParaRPr lang="en-US" sz="3200" b="1" dirty="0">
              <a:latin typeface="CiscoSans"/>
            </a:endParaRPr>
          </a:p>
          <a:p>
            <a:r>
              <a:rPr lang="en-US" sz="3200" i="1" dirty="0"/>
              <a:t>netstat</a:t>
            </a:r>
            <a:r>
              <a:rPr lang="en-US" sz="3200" dirty="0"/>
              <a:t> command is used to monitor network connections to and from a system</a:t>
            </a:r>
          </a:p>
          <a:p>
            <a:endParaRPr lang="en-US" sz="3200" b="1" dirty="0">
              <a:latin typeface="CiscoSans"/>
            </a:endParaRPr>
          </a:p>
          <a:p>
            <a:pPr marL="457200" indent="-457200">
              <a:buFont typeface="Arial" panose="020B0604020202020204" pitchFamily="34" charset="0"/>
              <a:buChar char="•"/>
            </a:pPr>
            <a:r>
              <a:rPr lang="en-US" sz="3200" i="1" dirty="0"/>
              <a:t>netstat –a  </a:t>
            </a:r>
            <a:r>
              <a:rPr lang="en-US" sz="3200" dirty="0"/>
              <a:t>Lists all active connections and listening ports </a:t>
            </a:r>
          </a:p>
          <a:p>
            <a:pPr marL="457200" indent="-457200">
              <a:buFont typeface="Arial" panose="020B0604020202020204" pitchFamily="34" charset="0"/>
              <a:buChar char="•"/>
            </a:pPr>
            <a:r>
              <a:rPr lang="en-US" sz="3200" i="1" dirty="0"/>
              <a:t>netstat –at  </a:t>
            </a:r>
            <a:r>
              <a:rPr lang="en-US" sz="3200" dirty="0"/>
              <a:t>Lists all active TCP connections </a:t>
            </a:r>
          </a:p>
          <a:p>
            <a:pPr marL="457200" indent="-457200">
              <a:buFont typeface="Arial" panose="020B0604020202020204" pitchFamily="34" charset="0"/>
              <a:buChar char="•"/>
            </a:pPr>
            <a:r>
              <a:rPr lang="en-US" sz="3200" i="1" dirty="0"/>
              <a:t>netstat –an  </a:t>
            </a:r>
            <a:r>
              <a:rPr lang="en-US" sz="3200" dirty="0"/>
              <a:t>Lists all active UDP connections</a:t>
            </a:r>
            <a:endParaRPr lang="en-US" sz="3200" b="1" dirty="0">
              <a:latin typeface="CiscoSans"/>
            </a:endParaRPr>
          </a:p>
        </p:txBody>
      </p:sp>
    </p:spTree>
    <p:extLst>
      <p:ext uri="{BB962C8B-B14F-4D97-AF65-F5344CB8AC3E}">
        <p14:creationId xmlns:p14="http://schemas.microsoft.com/office/powerpoint/2010/main" val="2365316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2554545"/>
          </a:xfrm>
          <a:prstGeom prst="rect">
            <a:avLst/>
          </a:prstGeom>
          <a:noFill/>
        </p:spPr>
        <p:txBody>
          <a:bodyPr wrap="square" rtlCol="0">
            <a:spAutoFit/>
          </a:bodyPr>
          <a:lstStyle/>
          <a:p>
            <a:r>
              <a:rPr lang="en-PH" sz="4000" b="1" dirty="0"/>
              <a:t>NETWORK RECONNAISSANCE AND DISCOVERY </a:t>
            </a:r>
          </a:p>
          <a:p>
            <a:endParaRPr lang="en-PH" sz="4000" b="1" dirty="0"/>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569602" cy="4031873"/>
          </a:xfrm>
          <a:prstGeom prst="rect">
            <a:avLst/>
          </a:prstGeom>
          <a:noFill/>
        </p:spPr>
        <p:txBody>
          <a:bodyPr wrap="square" rtlCol="0">
            <a:spAutoFit/>
          </a:bodyPr>
          <a:lstStyle/>
          <a:p>
            <a:endParaRPr lang="en-US" sz="3200" b="1" dirty="0">
              <a:latin typeface="CiscoSans"/>
            </a:endParaRPr>
          </a:p>
          <a:p>
            <a:endParaRPr lang="en-US" sz="3200" b="1" dirty="0">
              <a:latin typeface="CiscoSans"/>
            </a:endParaRPr>
          </a:p>
          <a:p>
            <a:endParaRPr lang="en-US" sz="3200" b="1" dirty="0">
              <a:latin typeface="CiscoSans"/>
            </a:endParaRPr>
          </a:p>
          <a:p>
            <a:r>
              <a:rPr lang="en-US" sz="3200" i="1" dirty="0" err="1"/>
              <a:t>netcat</a:t>
            </a:r>
            <a:r>
              <a:rPr lang="en-US" sz="3200" dirty="0"/>
              <a:t> utility is the tool of choice in Linux for reading from and writing to network connections using TCP or UDP</a:t>
            </a:r>
          </a:p>
          <a:p>
            <a:endParaRPr lang="en-US" sz="3200" b="1" dirty="0">
              <a:latin typeface="CiscoSans"/>
            </a:endParaRPr>
          </a:p>
          <a:p>
            <a:r>
              <a:rPr lang="en-PH" sz="3200" dirty="0" err="1"/>
              <a:t>nc</a:t>
            </a:r>
            <a:r>
              <a:rPr lang="en-PH" sz="3200" dirty="0"/>
              <a:t> –options –address</a:t>
            </a:r>
            <a:endParaRPr lang="en-US" sz="3200" b="1" dirty="0">
              <a:latin typeface="CiscoSans"/>
            </a:endParaRPr>
          </a:p>
        </p:txBody>
      </p:sp>
    </p:spTree>
    <p:extLst>
      <p:ext uri="{BB962C8B-B14F-4D97-AF65-F5344CB8AC3E}">
        <p14:creationId xmlns:p14="http://schemas.microsoft.com/office/powerpoint/2010/main" val="1465766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2554545"/>
          </a:xfrm>
          <a:prstGeom prst="rect">
            <a:avLst/>
          </a:prstGeom>
          <a:noFill/>
        </p:spPr>
        <p:txBody>
          <a:bodyPr wrap="square" rtlCol="0">
            <a:spAutoFit/>
          </a:bodyPr>
          <a:lstStyle/>
          <a:p>
            <a:r>
              <a:rPr lang="en-PH" sz="4000" b="1" dirty="0"/>
              <a:t>NETWORK RECONNAISSANCE AND DISCOVERY </a:t>
            </a:r>
          </a:p>
          <a:p>
            <a:endParaRPr lang="en-PH" sz="4000" b="1" dirty="0"/>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569602" cy="4031873"/>
          </a:xfrm>
          <a:prstGeom prst="rect">
            <a:avLst/>
          </a:prstGeom>
          <a:noFill/>
        </p:spPr>
        <p:txBody>
          <a:bodyPr wrap="square" rtlCol="0">
            <a:spAutoFit/>
          </a:bodyPr>
          <a:lstStyle/>
          <a:p>
            <a:endParaRPr lang="en-US" sz="3200" b="1" dirty="0">
              <a:latin typeface="CiscoSans"/>
            </a:endParaRPr>
          </a:p>
          <a:p>
            <a:endParaRPr lang="en-US" sz="3200" b="1" dirty="0">
              <a:latin typeface="CiscoSans"/>
            </a:endParaRPr>
          </a:p>
          <a:p>
            <a:endParaRPr lang="en-US" sz="3200" b="1" dirty="0">
              <a:latin typeface="CiscoSans"/>
            </a:endParaRPr>
          </a:p>
          <a:p>
            <a:r>
              <a:rPr lang="en-US" sz="3200" i="1" dirty="0"/>
              <a:t>IP scanners </a:t>
            </a:r>
            <a:r>
              <a:rPr lang="en-US" sz="3200" dirty="0"/>
              <a:t>scan IP networks and can report on the status of IP addresses. There are a wide range of free and commercial scanning tools, and most come with significantly greater functionality than just reporting on address usage</a:t>
            </a:r>
            <a:endParaRPr lang="en-US" sz="3200" b="1" dirty="0">
              <a:latin typeface="CiscoSans"/>
            </a:endParaRPr>
          </a:p>
        </p:txBody>
      </p:sp>
    </p:spTree>
    <p:extLst>
      <p:ext uri="{BB962C8B-B14F-4D97-AF65-F5344CB8AC3E}">
        <p14:creationId xmlns:p14="http://schemas.microsoft.com/office/powerpoint/2010/main" val="2917696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2554545"/>
          </a:xfrm>
          <a:prstGeom prst="rect">
            <a:avLst/>
          </a:prstGeom>
          <a:noFill/>
        </p:spPr>
        <p:txBody>
          <a:bodyPr wrap="square" rtlCol="0">
            <a:spAutoFit/>
          </a:bodyPr>
          <a:lstStyle/>
          <a:p>
            <a:r>
              <a:rPr lang="en-PH" sz="4000" b="1" dirty="0"/>
              <a:t>NETWORK RECONNAISSANCE AND DISCOVERY </a:t>
            </a:r>
          </a:p>
          <a:p>
            <a:endParaRPr lang="en-PH" sz="4000" b="1" dirty="0"/>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569602" cy="5016758"/>
          </a:xfrm>
          <a:prstGeom prst="rect">
            <a:avLst/>
          </a:prstGeom>
          <a:noFill/>
        </p:spPr>
        <p:txBody>
          <a:bodyPr wrap="square" rtlCol="0">
            <a:spAutoFit/>
          </a:bodyPr>
          <a:lstStyle/>
          <a:p>
            <a:endParaRPr lang="en-US" sz="3200" b="1" dirty="0">
              <a:latin typeface="CiscoSans"/>
            </a:endParaRPr>
          </a:p>
          <a:p>
            <a:endParaRPr lang="en-US" sz="3200" b="1" dirty="0">
              <a:latin typeface="CiscoSans"/>
            </a:endParaRPr>
          </a:p>
          <a:p>
            <a:endParaRPr lang="en-US" sz="3200" b="1" dirty="0">
              <a:latin typeface="CiscoSans"/>
            </a:endParaRPr>
          </a:p>
          <a:p>
            <a:r>
              <a:rPr lang="en-US" sz="3200" dirty="0"/>
              <a:t>The </a:t>
            </a:r>
            <a:r>
              <a:rPr lang="en-US" sz="3200" i="1" dirty="0" err="1"/>
              <a:t>arp</a:t>
            </a:r>
            <a:r>
              <a:rPr lang="en-US" sz="3200" dirty="0"/>
              <a:t> command is designed to interface with the operating system’s Address Resolution Protocol (ARP) caches on a system</a:t>
            </a:r>
          </a:p>
          <a:p>
            <a:endParaRPr lang="en-US" sz="3200" b="1" dirty="0">
              <a:latin typeface="CiscoSans"/>
            </a:endParaRPr>
          </a:p>
          <a:p>
            <a:r>
              <a:rPr lang="en-US" sz="3200" dirty="0"/>
              <a:t>The </a:t>
            </a:r>
            <a:r>
              <a:rPr lang="en-US" sz="3200" i="1" dirty="0"/>
              <a:t>route</a:t>
            </a:r>
            <a:r>
              <a:rPr lang="en-US" sz="3200" dirty="0"/>
              <a:t> command works in Linux and Windows systems to provide information on current routing parameters and to manipulate these parameters</a:t>
            </a:r>
            <a:endParaRPr lang="en-US" sz="3200" b="1" dirty="0">
              <a:latin typeface="CiscoSans"/>
            </a:endParaRPr>
          </a:p>
        </p:txBody>
      </p:sp>
    </p:spTree>
    <p:extLst>
      <p:ext uri="{BB962C8B-B14F-4D97-AF65-F5344CB8AC3E}">
        <p14:creationId xmlns:p14="http://schemas.microsoft.com/office/powerpoint/2010/main" val="382323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2554545"/>
          </a:xfrm>
          <a:prstGeom prst="rect">
            <a:avLst/>
          </a:prstGeom>
          <a:noFill/>
        </p:spPr>
        <p:txBody>
          <a:bodyPr wrap="square" rtlCol="0">
            <a:spAutoFit/>
          </a:bodyPr>
          <a:lstStyle/>
          <a:p>
            <a:r>
              <a:rPr lang="en-PH" sz="4000" b="1" dirty="0"/>
              <a:t>NETWORK RECONNAISSANCE AND DISCOVERY </a:t>
            </a:r>
          </a:p>
          <a:p>
            <a:endParaRPr lang="en-PH" sz="4000" b="1" dirty="0"/>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569602" cy="5016758"/>
          </a:xfrm>
          <a:prstGeom prst="rect">
            <a:avLst/>
          </a:prstGeom>
          <a:noFill/>
        </p:spPr>
        <p:txBody>
          <a:bodyPr wrap="square" rtlCol="0">
            <a:spAutoFit/>
          </a:bodyPr>
          <a:lstStyle/>
          <a:p>
            <a:endParaRPr lang="en-US" sz="3200" b="1" dirty="0">
              <a:latin typeface="CiscoSans"/>
            </a:endParaRPr>
          </a:p>
          <a:p>
            <a:endParaRPr lang="en-US" sz="3200" b="1" dirty="0">
              <a:latin typeface="CiscoSans"/>
            </a:endParaRPr>
          </a:p>
          <a:p>
            <a:endParaRPr lang="en-US" sz="3200" b="1" dirty="0">
              <a:latin typeface="CiscoSans"/>
            </a:endParaRPr>
          </a:p>
          <a:p>
            <a:r>
              <a:rPr lang="en-PH" sz="3200" i="1" dirty="0"/>
              <a:t>curl</a:t>
            </a:r>
            <a:r>
              <a:rPr lang="en-PH" sz="3200" dirty="0"/>
              <a:t> is a tool designed to transfer data to or from a server, without user interaction. It support a long list of protocols (DICT, FILE, FTP, FTPS, Gopher, HTTP, HTTPS, IMAP, IMAPS, LDAP, LDAPS, MQTT, POP3, POP3S, RTMP, RTMPS, RTSP, SCP, SFTP, SMB, SMBS, SMTP, SMTPS, Telnet, and TFTP) and acts like a Swiss army knife for interacting with a server</a:t>
            </a:r>
            <a:endParaRPr lang="en-US" sz="3200" b="1" dirty="0">
              <a:latin typeface="CiscoSans"/>
            </a:endParaRPr>
          </a:p>
        </p:txBody>
      </p:sp>
    </p:spTree>
    <p:extLst>
      <p:ext uri="{BB962C8B-B14F-4D97-AF65-F5344CB8AC3E}">
        <p14:creationId xmlns:p14="http://schemas.microsoft.com/office/powerpoint/2010/main" val="2800135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2554545"/>
          </a:xfrm>
          <a:prstGeom prst="rect">
            <a:avLst/>
          </a:prstGeom>
          <a:noFill/>
        </p:spPr>
        <p:txBody>
          <a:bodyPr wrap="square" rtlCol="0">
            <a:spAutoFit/>
          </a:bodyPr>
          <a:lstStyle/>
          <a:p>
            <a:r>
              <a:rPr lang="en-PH" sz="4000" b="1" dirty="0"/>
              <a:t>NETWORK RECONNAISSANCE AND DISCOVERY </a:t>
            </a:r>
          </a:p>
          <a:p>
            <a:endParaRPr lang="en-PH" sz="4000" b="1" dirty="0"/>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569602" cy="5509200"/>
          </a:xfrm>
          <a:prstGeom prst="rect">
            <a:avLst/>
          </a:prstGeom>
          <a:noFill/>
        </p:spPr>
        <p:txBody>
          <a:bodyPr wrap="square" rtlCol="0">
            <a:spAutoFit/>
          </a:bodyPr>
          <a:lstStyle/>
          <a:p>
            <a:endParaRPr lang="en-US" sz="3200" b="1" dirty="0">
              <a:latin typeface="CiscoSans"/>
            </a:endParaRPr>
          </a:p>
          <a:p>
            <a:endParaRPr lang="en-US" sz="3200" b="1" dirty="0">
              <a:latin typeface="CiscoSans"/>
            </a:endParaRPr>
          </a:p>
          <a:p>
            <a:endParaRPr lang="en-US" sz="3200" b="1" dirty="0">
              <a:latin typeface="CiscoSans"/>
            </a:endParaRPr>
          </a:p>
          <a:p>
            <a:r>
              <a:rPr lang="en-US" sz="3200" i="1" dirty="0" err="1"/>
              <a:t>theHarvester</a:t>
            </a:r>
            <a:r>
              <a:rPr lang="en-US" sz="3200" dirty="0"/>
              <a:t> is a Python-based program designed to assist penetration testers in the gathering of information during the reconnaissance portion of a penetration test. This is a useful tool for exploring what is publicly available about your organization on the Web, and it can provide information on employees, e-mails, and subdomains using different public sources</a:t>
            </a:r>
            <a:endParaRPr lang="en-US" sz="3200" b="1" dirty="0">
              <a:latin typeface="CiscoSans"/>
            </a:endParaRPr>
          </a:p>
        </p:txBody>
      </p:sp>
    </p:spTree>
    <p:extLst>
      <p:ext uri="{BB962C8B-B14F-4D97-AF65-F5344CB8AC3E}">
        <p14:creationId xmlns:p14="http://schemas.microsoft.com/office/powerpoint/2010/main" val="1886089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2554545"/>
          </a:xfrm>
          <a:prstGeom prst="rect">
            <a:avLst/>
          </a:prstGeom>
          <a:noFill/>
        </p:spPr>
        <p:txBody>
          <a:bodyPr wrap="square" rtlCol="0">
            <a:spAutoFit/>
          </a:bodyPr>
          <a:lstStyle/>
          <a:p>
            <a:r>
              <a:rPr lang="en-PH" sz="4000" b="1" dirty="0"/>
              <a:t>NETWORK RECONNAISSANCE AND DISCOVERY </a:t>
            </a:r>
          </a:p>
          <a:p>
            <a:endParaRPr lang="en-PH" sz="4000" b="1" dirty="0"/>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569602" cy="5509200"/>
          </a:xfrm>
          <a:prstGeom prst="rect">
            <a:avLst/>
          </a:prstGeom>
          <a:noFill/>
        </p:spPr>
        <p:txBody>
          <a:bodyPr wrap="square" rtlCol="0">
            <a:spAutoFit/>
          </a:bodyPr>
          <a:lstStyle/>
          <a:p>
            <a:endParaRPr lang="en-US" sz="3200" b="1" dirty="0">
              <a:latin typeface="CiscoSans"/>
            </a:endParaRPr>
          </a:p>
          <a:p>
            <a:endParaRPr lang="en-US" sz="3200" b="1" dirty="0">
              <a:latin typeface="CiscoSans"/>
            </a:endParaRPr>
          </a:p>
          <a:p>
            <a:endParaRPr lang="en-US" sz="3200" dirty="0"/>
          </a:p>
          <a:p>
            <a:r>
              <a:rPr lang="en-US" sz="3200" i="1" dirty="0"/>
              <a:t>sn1per</a:t>
            </a:r>
            <a:r>
              <a:rPr lang="en-US" sz="3200" dirty="0"/>
              <a:t> is a Linux-based tool used by penetration testers. Sn1per is an automated scanner designed to collect a large amount of information while scanning for vulnerabilities. It runs a series of automated scripts to enumerate servers, open ports, and vulnerabilities, and it’s designed to integrate with the penetration testing tool Metasploit.</a:t>
            </a:r>
            <a:endParaRPr lang="en-US" sz="3200" b="1" dirty="0">
              <a:latin typeface="CiscoSans"/>
            </a:endParaRPr>
          </a:p>
        </p:txBody>
      </p:sp>
    </p:spTree>
    <p:extLst>
      <p:ext uri="{BB962C8B-B14F-4D97-AF65-F5344CB8AC3E}">
        <p14:creationId xmlns:p14="http://schemas.microsoft.com/office/powerpoint/2010/main" val="1737881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2554545"/>
          </a:xfrm>
          <a:prstGeom prst="rect">
            <a:avLst/>
          </a:prstGeom>
          <a:noFill/>
        </p:spPr>
        <p:txBody>
          <a:bodyPr wrap="square" rtlCol="0">
            <a:spAutoFit/>
          </a:bodyPr>
          <a:lstStyle/>
          <a:p>
            <a:r>
              <a:rPr lang="en-PH" sz="4000" b="1" dirty="0"/>
              <a:t>NETWORK RECONNAISSANCE AND DISCOVERY </a:t>
            </a:r>
          </a:p>
          <a:p>
            <a:endParaRPr lang="en-PH" sz="4000" b="1" dirty="0"/>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569602" cy="4031873"/>
          </a:xfrm>
          <a:prstGeom prst="rect">
            <a:avLst/>
          </a:prstGeom>
          <a:noFill/>
        </p:spPr>
        <p:txBody>
          <a:bodyPr wrap="square" rtlCol="0">
            <a:spAutoFit/>
          </a:bodyPr>
          <a:lstStyle/>
          <a:p>
            <a:endParaRPr lang="en-US" sz="3200" b="1" dirty="0">
              <a:latin typeface="CiscoSans"/>
            </a:endParaRPr>
          </a:p>
          <a:p>
            <a:endParaRPr lang="en-US" sz="3200" b="1" dirty="0">
              <a:latin typeface="CiscoSans"/>
            </a:endParaRPr>
          </a:p>
          <a:p>
            <a:endParaRPr lang="en-US" sz="3200" dirty="0"/>
          </a:p>
          <a:p>
            <a:r>
              <a:rPr lang="en-US" sz="3200" i="1" dirty="0" err="1"/>
              <a:t>scanless</a:t>
            </a:r>
            <a:r>
              <a:rPr lang="en-US" sz="3200" dirty="0"/>
              <a:t> is a command-line utility to interface with websites that can perform port scans as part of a penetration test. When you use this tool, the source IP address for the scan is the website, not your testing machine. </a:t>
            </a:r>
          </a:p>
        </p:txBody>
      </p:sp>
    </p:spTree>
    <p:extLst>
      <p:ext uri="{BB962C8B-B14F-4D97-AF65-F5344CB8AC3E}">
        <p14:creationId xmlns:p14="http://schemas.microsoft.com/office/powerpoint/2010/main" val="184349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2554545"/>
          </a:xfrm>
          <a:prstGeom prst="rect">
            <a:avLst/>
          </a:prstGeom>
          <a:noFill/>
        </p:spPr>
        <p:txBody>
          <a:bodyPr wrap="square" rtlCol="0">
            <a:spAutoFit/>
          </a:bodyPr>
          <a:lstStyle/>
          <a:p>
            <a:r>
              <a:rPr lang="en-PH" sz="4000" b="1" dirty="0"/>
              <a:t>NETWORK RECONNAISSANCE AND DISCOVERY </a:t>
            </a:r>
          </a:p>
          <a:p>
            <a:endParaRPr lang="en-PH" sz="4000" b="1" dirty="0"/>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569602" cy="3539430"/>
          </a:xfrm>
          <a:prstGeom prst="rect">
            <a:avLst/>
          </a:prstGeom>
          <a:noFill/>
        </p:spPr>
        <p:txBody>
          <a:bodyPr wrap="square" rtlCol="0">
            <a:spAutoFit/>
          </a:bodyPr>
          <a:lstStyle/>
          <a:p>
            <a:endParaRPr lang="en-US" sz="3200" b="1" dirty="0">
              <a:latin typeface="CiscoSans"/>
            </a:endParaRPr>
          </a:p>
          <a:p>
            <a:endParaRPr lang="en-US" sz="3200" b="1" dirty="0">
              <a:latin typeface="CiscoSans"/>
            </a:endParaRPr>
          </a:p>
          <a:p>
            <a:endParaRPr lang="en-US" sz="3200" dirty="0"/>
          </a:p>
          <a:p>
            <a:r>
              <a:rPr lang="en-US" sz="3200" i="1" dirty="0" err="1"/>
              <a:t>Dnsenum</a:t>
            </a:r>
            <a:r>
              <a:rPr lang="en-US" sz="3200" dirty="0"/>
              <a:t> is a Perl script designed to enumerate DNS information. </a:t>
            </a:r>
            <a:r>
              <a:rPr lang="en-US" sz="3200" dirty="0" err="1"/>
              <a:t>Dnsenum</a:t>
            </a:r>
            <a:r>
              <a:rPr lang="en-US" sz="3200" dirty="0"/>
              <a:t> will enumerate DNS entries, including subdomains, MX records, and IP addresses.</a:t>
            </a:r>
          </a:p>
        </p:txBody>
      </p:sp>
    </p:spTree>
    <p:extLst>
      <p:ext uri="{BB962C8B-B14F-4D97-AF65-F5344CB8AC3E}">
        <p14:creationId xmlns:p14="http://schemas.microsoft.com/office/powerpoint/2010/main" val="390286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2554545"/>
          </a:xfrm>
          <a:prstGeom prst="rect">
            <a:avLst/>
          </a:prstGeom>
          <a:noFill/>
        </p:spPr>
        <p:txBody>
          <a:bodyPr wrap="square" rtlCol="0">
            <a:spAutoFit/>
          </a:bodyPr>
          <a:lstStyle/>
          <a:p>
            <a:r>
              <a:rPr lang="en-PH" sz="4000" b="1" dirty="0"/>
              <a:t>NETWORK RECONNAISSANCE AND DISCOVERY </a:t>
            </a:r>
          </a:p>
          <a:p>
            <a:endParaRPr lang="en-PH" sz="4000" b="1" dirty="0"/>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569602" cy="5509200"/>
          </a:xfrm>
          <a:prstGeom prst="rect">
            <a:avLst/>
          </a:prstGeom>
          <a:noFill/>
        </p:spPr>
        <p:txBody>
          <a:bodyPr wrap="square" rtlCol="0">
            <a:spAutoFit/>
          </a:bodyPr>
          <a:lstStyle/>
          <a:p>
            <a:endParaRPr lang="en-US" sz="3200" b="1" dirty="0">
              <a:latin typeface="CiscoSans"/>
            </a:endParaRPr>
          </a:p>
          <a:p>
            <a:endParaRPr lang="en-US" sz="3200" b="1" dirty="0">
              <a:latin typeface="CiscoSans"/>
            </a:endParaRPr>
          </a:p>
          <a:p>
            <a:endParaRPr lang="en-US" sz="3200" dirty="0"/>
          </a:p>
          <a:p>
            <a:r>
              <a:rPr lang="en-US" sz="3200" i="1" dirty="0"/>
              <a:t>Nessus</a:t>
            </a:r>
            <a:r>
              <a:rPr lang="en-US" sz="3200" dirty="0"/>
              <a:t> is one of the leading vulnerability scanners in the marketplace. It comes in a free version, with limited IP address capability, and fully functional commercial versions. Nessus is designed to perform a wide range of testing on a system, including the use of user credentials, patch level testing, common misconfigurations, password attacks, and more.</a:t>
            </a:r>
          </a:p>
        </p:txBody>
      </p:sp>
    </p:spTree>
    <p:extLst>
      <p:ext uri="{BB962C8B-B14F-4D97-AF65-F5344CB8AC3E}">
        <p14:creationId xmlns:p14="http://schemas.microsoft.com/office/powerpoint/2010/main" val="229830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mt="60000"/>
            <a:extLst>
              <a:ext uri="{28A0092B-C50C-407E-A947-70E740481C1C}">
                <a14:useLocalDpi xmlns:a14="http://schemas.microsoft.com/office/drawing/2010/main" val="0"/>
              </a:ext>
            </a:extLst>
          </a:blip>
          <a:srcRect l="5556" r="555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64B3D021-B2ED-B4C1-7D9F-D0CE89337DAB}"/>
              </a:ext>
            </a:extLst>
          </p:cNvPr>
          <p:cNvSpPr/>
          <p:nvPr/>
        </p:nvSpPr>
        <p:spPr>
          <a:xfrm>
            <a:off x="1080733" y="2170024"/>
            <a:ext cx="10030533" cy="2364397"/>
          </a:xfrm>
          <a:prstGeom prst="roundRect">
            <a:avLst/>
          </a:prstGeom>
          <a:solidFill>
            <a:schemeClr val="tx1">
              <a:alpha val="60000"/>
            </a:schemeClr>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PH" sz="4800" b="1" dirty="0">
                <a:ln>
                  <a:solidFill>
                    <a:schemeClr val="accent1"/>
                  </a:solidFill>
                </a:ln>
                <a:solidFill>
                  <a:schemeClr val="bg1"/>
                </a:solidFill>
              </a:rPr>
              <a:t>TOOLS/ASSESS ORGANIZATIONAL SECURITY</a:t>
            </a:r>
          </a:p>
        </p:txBody>
      </p:sp>
    </p:spTree>
    <p:extLst>
      <p:ext uri="{BB962C8B-B14F-4D97-AF65-F5344CB8AC3E}">
        <p14:creationId xmlns:p14="http://schemas.microsoft.com/office/powerpoint/2010/main" val="2852171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2554545"/>
          </a:xfrm>
          <a:prstGeom prst="rect">
            <a:avLst/>
          </a:prstGeom>
          <a:noFill/>
        </p:spPr>
        <p:txBody>
          <a:bodyPr wrap="square" rtlCol="0">
            <a:spAutoFit/>
          </a:bodyPr>
          <a:lstStyle/>
          <a:p>
            <a:r>
              <a:rPr lang="en-PH" sz="4000" b="1" dirty="0"/>
              <a:t>NETWORK RECONNAISSANCE AND DISCOVERY </a:t>
            </a:r>
          </a:p>
          <a:p>
            <a:endParaRPr lang="en-PH" sz="4000" b="1" dirty="0"/>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569602" cy="3046988"/>
          </a:xfrm>
          <a:prstGeom prst="rect">
            <a:avLst/>
          </a:prstGeom>
          <a:noFill/>
        </p:spPr>
        <p:txBody>
          <a:bodyPr wrap="square" rtlCol="0">
            <a:spAutoFit/>
          </a:bodyPr>
          <a:lstStyle/>
          <a:p>
            <a:endParaRPr lang="en-US" sz="3200" b="1" dirty="0">
              <a:latin typeface="CiscoSans"/>
            </a:endParaRPr>
          </a:p>
          <a:p>
            <a:endParaRPr lang="en-US" sz="3200" b="1" dirty="0">
              <a:latin typeface="CiscoSans"/>
            </a:endParaRPr>
          </a:p>
          <a:p>
            <a:endParaRPr lang="en-US" sz="3200" dirty="0"/>
          </a:p>
          <a:p>
            <a:r>
              <a:rPr lang="en-US" sz="3200" i="1" dirty="0"/>
              <a:t>Cuckoo</a:t>
            </a:r>
            <a:r>
              <a:rPr lang="en-US" sz="3200" dirty="0"/>
              <a:t> is a sandbox used for malware analysis. Cuckoo is designed to allow a means of testing a suspicious file and determining what it does</a:t>
            </a:r>
          </a:p>
        </p:txBody>
      </p:sp>
    </p:spTree>
    <p:extLst>
      <p:ext uri="{BB962C8B-B14F-4D97-AF65-F5344CB8AC3E}">
        <p14:creationId xmlns:p14="http://schemas.microsoft.com/office/powerpoint/2010/main" val="1843265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323439"/>
          </a:xfrm>
          <a:prstGeom prst="rect">
            <a:avLst/>
          </a:prstGeom>
          <a:noFill/>
        </p:spPr>
        <p:txBody>
          <a:bodyPr wrap="square" rtlCol="0">
            <a:spAutoFit/>
          </a:bodyPr>
          <a:lstStyle/>
          <a:p>
            <a:r>
              <a:rPr lang="en-PH" sz="4000" b="1" dirty="0"/>
              <a:t>FILE MANIPULATION</a:t>
            </a:r>
          </a:p>
          <a:p>
            <a:endParaRPr lang="en-PH" sz="4000" b="1" dirty="0"/>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7748335" cy="5016758"/>
          </a:xfrm>
          <a:prstGeom prst="rect">
            <a:avLst/>
          </a:prstGeom>
          <a:noFill/>
        </p:spPr>
        <p:txBody>
          <a:bodyPr wrap="square" rtlCol="0">
            <a:spAutoFit/>
          </a:bodyPr>
          <a:lstStyle/>
          <a:p>
            <a:endParaRPr lang="en-US" sz="3200" i="1" dirty="0"/>
          </a:p>
          <a:p>
            <a:r>
              <a:rPr lang="en-US" sz="3200" i="1" dirty="0"/>
              <a:t>head</a:t>
            </a:r>
            <a:r>
              <a:rPr lang="en-US" sz="3200" dirty="0"/>
              <a:t> is a utility designed to return the first lines of a file. A common option is the number of lines one wishes to return.</a:t>
            </a:r>
          </a:p>
          <a:p>
            <a:endParaRPr lang="en-US" sz="3200" b="1" dirty="0">
              <a:latin typeface="CiscoSans"/>
            </a:endParaRPr>
          </a:p>
          <a:p>
            <a:r>
              <a:rPr lang="en-US" sz="3200" dirty="0"/>
              <a:t>tail is a utility designed to return the last lines of a file. A common option is the number of lines one wishes to return</a:t>
            </a:r>
          </a:p>
          <a:p>
            <a:endParaRPr lang="en-US" sz="3200" b="1" dirty="0">
              <a:latin typeface="CiscoSans"/>
            </a:endParaRPr>
          </a:p>
          <a:p>
            <a:endParaRPr lang="en-US" sz="3200" b="1" dirty="0">
              <a:latin typeface="CiscoSans"/>
            </a:endParaRPr>
          </a:p>
        </p:txBody>
      </p:sp>
    </p:spTree>
    <p:extLst>
      <p:ext uri="{BB962C8B-B14F-4D97-AF65-F5344CB8AC3E}">
        <p14:creationId xmlns:p14="http://schemas.microsoft.com/office/powerpoint/2010/main" val="2871923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323439"/>
          </a:xfrm>
          <a:prstGeom prst="rect">
            <a:avLst/>
          </a:prstGeom>
          <a:noFill/>
        </p:spPr>
        <p:txBody>
          <a:bodyPr wrap="square" rtlCol="0">
            <a:spAutoFit/>
          </a:bodyPr>
          <a:lstStyle/>
          <a:p>
            <a:r>
              <a:rPr lang="en-PH" sz="4000" b="1" dirty="0"/>
              <a:t>FILE MANIPULATION</a:t>
            </a:r>
          </a:p>
          <a:p>
            <a:endParaRPr lang="en-PH" sz="4000" b="1" dirty="0"/>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7748335" cy="5016758"/>
          </a:xfrm>
          <a:prstGeom prst="rect">
            <a:avLst/>
          </a:prstGeom>
          <a:noFill/>
        </p:spPr>
        <p:txBody>
          <a:bodyPr wrap="square" rtlCol="0">
            <a:spAutoFit/>
          </a:bodyPr>
          <a:lstStyle/>
          <a:p>
            <a:endParaRPr lang="en-US" sz="3200" i="1" dirty="0"/>
          </a:p>
          <a:p>
            <a:r>
              <a:rPr lang="en-US" sz="3200" i="1" dirty="0"/>
              <a:t>cat</a:t>
            </a:r>
            <a:r>
              <a:rPr lang="en-US" sz="3200" dirty="0"/>
              <a:t> is a Linux command, short for concatenate, that can be used to create and manipulate files. It can display the contents of a file, handle multiple files, and can be used to input data from stdin, which is a stream of input, to a file if the file does not exist</a:t>
            </a:r>
            <a:endParaRPr lang="en-US" sz="3200" b="1" dirty="0">
              <a:latin typeface="CiscoSans"/>
            </a:endParaRPr>
          </a:p>
          <a:p>
            <a:endParaRPr lang="en-US" sz="3200" b="1" dirty="0">
              <a:latin typeface="CiscoSans"/>
            </a:endParaRPr>
          </a:p>
          <a:p>
            <a:r>
              <a:rPr lang="en-PH" sz="3200" dirty="0"/>
              <a:t>cat textfile.txt</a:t>
            </a:r>
            <a:endParaRPr lang="en-US" sz="3200" b="1" dirty="0">
              <a:latin typeface="CiscoSans"/>
            </a:endParaRPr>
          </a:p>
        </p:txBody>
      </p:sp>
    </p:spTree>
    <p:extLst>
      <p:ext uri="{BB962C8B-B14F-4D97-AF65-F5344CB8AC3E}">
        <p14:creationId xmlns:p14="http://schemas.microsoft.com/office/powerpoint/2010/main" val="501644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323439"/>
          </a:xfrm>
          <a:prstGeom prst="rect">
            <a:avLst/>
          </a:prstGeom>
          <a:noFill/>
        </p:spPr>
        <p:txBody>
          <a:bodyPr wrap="square" rtlCol="0">
            <a:spAutoFit/>
          </a:bodyPr>
          <a:lstStyle/>
          <a:p>
            <a:r>
              <a:rPr lang="en-PH" sz="4000" b="1" dirty="0"/>
              <a:t>FILE MANIPULATION</a:t>
            </a:r>
          </a:p>
          <a:p>
            <a:endParaRPr lang="en-PH" sz="4000" b="1" dirty="0"/>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7748335" cy="5509200"/>
          </a:xfrm>
          <a:prstGeom prst="rect">
            <a:avLst/>
          </a:prstGeom>
          <a:noFill/>
        </p:spPr>
        <p:txBody>
          <a:bodyPr wrap="square" rtlCol="0">
            <a:spAutoFit/>
          </a:bodyPr>
          <a:lstStyle/>
          <a:p>
            <a:endParaRPr lang="en-US" sz="3200" i="1" dirty="0"/>
          </a:p>
          <a:p>
            <a:r>
              <a:rPr lang="en-US" sz="3200" i="1" dirty="0"/>
              <a:t>grep</a:t>
            </a:r>
            <a:r>
              <a:rPr lang="en-US" sz="3200" dirty="0"/>
              <a:t> is a Linux utility that can perform pattern-matching searches on file contents. The name grep comes from “Globally search for Regular Expression and Print the matching lines</a:t>
            </a:r>
          </a:p>
          <a:p>
            <a:endParaRPr lang="en-US" sz="3200" b="1" dirty="0">
              <a:latin typeface="CiscoSans"/>
            </a:endParaRPr>
          </a:p>
          <a:p>
            <a:r>
              <a:rPr lang="en-US" sz="3200" i="1" dirty="0" err="1"/>
              <a:t>chmod</a:t>
            </a:r>
            <a:r>
              <a:rPr lang="en-US" sz="3200" dirty="0"/>
              <a:t> is the Linux command used to change access permissions of a file. </a:t>
            </a:r>
          </a:p>
          <a:p>
            <a:endParaRPr lang="en-US" sz="3200" b="1" dirty="0">
              <a:latin typeface="CiscoSans"/>
            </a:endParaRPr>
          </a:p>
          <a:p>
            <a:r>
              <a:rPr lang="en-US" sz="3200" dirty="0" err="1">
                <a:latin typeface="CiscoSans"/>
              </a:rPr>
              <a:t>chmod</a:t>
            </a:r>
            <a:r>
              <a:rPr lang="en-US" sz="3200" dirty="0">
                <a:latin typeface="CiscoSans"/>
              </a:rPr>
              <a:t> 754 &lt;filename&gt;</a:t>
            </a:r>
          </a:p>
        </p:txBody>
      </p:sp>
    </p:spTree>
    <p:extLst>
      <p:ext uri="{BB962C8B-B14F-4D97-AF65-F5344CB8AC3E}">
        <p14:creationId xmlns:p14="http://schemas.microsoft.com/office/powerpoint/2010/main" val="2016001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323439"/>
          </a:xfrm>
          <a:prstGeom prst="rect">
            <a:avLst/>
          </a:prstGeom>
          <a:noFill/>
        </p:spPr>
        <p:txBody>
          <a:bodyPr wrap="square" rtlCol="0">
            <a:spAutoFit/>
          </a:bodyPr>
          <a:lstStyle/>
          <a:p>
            <a:r>
              <a:rPr lang="en-PH" sz="4000" b="1" dirty="0"/>
              <a:t>FILE MANIPULATION</a:t>
            </a:r>
          </a:p>
          <a:p>
            <a:endParaRPr lang="en-PH" sz="4000" b="1" dirty="0"/>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7748335" cy="3539430"/>
          </a:xfrm>
          <a:prstGeom prst="rect">
            <a:avLst/>
          </a:prstGeom>
          <a:noFill/>
        </p:spPr>
        <p:txBody>
          <a:bodyPr wrap="square" rtlCol="0">
            <a:spAutoFit/>
          </a:bodyPr>
          <a:lstStyle/>
          <a:p>
            <a:endParaRPr lang="en-US" sz="3200" dirty="0">
              <a:latin typeface="CiscoSans"/>
            </a:endParaRPr>
          </a:p>
          <a:p>
            <a:r>
              <a:rPr lang="en-US" sz="3200" dirty="0"/>
              <a:t>The Linux command </a:t>
            </a:r>
            <a:r>
              <a:rPr lang="en-US" sz="3200" i="1" dirty="0"/>
              <a:t>logger</a:t>
            </a:r>
            <a:r>
              <a:rPr lang="en-US" sz="3200" dirty="0"/>
              <a:t> is how you can add log file information to /var/log/syslog. The logger command works from the command line, from scripts, or from other files, thus providing a versatile means of making log entries</a:t>
            </a:r>
            <a:endParaRPr lang="en-US" sz="3200" dirty="0">
              <a:latin typeface="CiscoSans"/>
            </a:endParaRPr>
          </a:p>
        </p:txBody>
      </p:sp>
    </p:spTree>
    <p:extLst>
      <p:ext uri="{BB962C8B-B14F-4D97-AF65-F5344CB8AC3E}">
        <p14:creationId xmlns:p14="http://schemas.microsoft.com/office/powerpoint/2010/main" val="2612279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938992"/>
          </a:xfrm>
          <a:prstGeom prst="rect">
            <a:avLst/>
          </a:prstGeom>
          <a:noFill/>
        </p:spPr>
        <p:txBody>
          <a:bodyPr wrap="square" rtlCol="0">
            <a:spAutoFit/>
          </a:bodyPr>
          <a:lstStyle/>
          <a:p>
            <a:r>
              <a:rPr lang="en-PH" sz="4000" b="1" dirty="0"/>
              <a:t>SHELL AND SCRIPT ENVIRONMENTS</a:t>
            </a:r>
          </a:p>
          <a:p>
            <a:endParaRPr lang="en-PH" sz="4000" b="1" dirty="0"/>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7748335" cy="4031873"/>
          </a:xfrm>
          <a:prstGeom prst="rect">
            <a:avLst/>
          </a:prstGeom>
          <a:noFill/>
        </p:spPr>
        <p:txBody>
          <a:bodyPr wrap="square" rtlCol="0">
            <a:spAutoFit/>
          </a:bodyPr>
          <a:lstStyle/>
          <a:p>
            <a:endParaRPr lang="en-US" sz="3200" dirty="0">
              <a:latin typeface="CiscoSans"/>
            </a:endParaRPr>
          </a:p>
          <a:p>
            <a:endParaRPr lang="en-US" sz="3200" dirty="0"/>
          </a:p>
          <a:p>
            <a:r>
              <a:rPr lang="en-US" sz="3200" i="1" dirty="0"/>
              <a:t>SSH</a:t>
            </a:r>
            <a:r>
              <a:rPr lang="en-US" sz="3200" dirty="0"/>
              <a:t> (Secure Shell) is a cryptographically secured means of communicating and managing a network over an unsecured connection. It was originally designed as a replacement for the plaintext protocols of Telnet and other tools.</a:t>
            </a:r>
          </a:p>
        </p:txBody>
      </p:sp>
    </p:spTree>
    <p:extLst>
      <p:ext uri="{BB962C8B-B14F-4D97-AF65-F5344CB8AC3E}">
        <p14:creationId xmlns:p14="http://schemas.microsoft.com/office/powerpoint/2010/main" val="3242376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938992"/>
          </a:xfrm>
          <a:prstGeom prst="rect">
            <a:avLst/>
          </a:prstGeom>
          <a:noFill/>
        </p:spPr>
        <p:txBody>
          <a:bodyPr wrap="square" rtlCol="0">
            <a:spAutoFit/>
          </a:bodyPr>
          <a:lstStyle/>
          <a:p>
            <a:r>
              <a:rPr lang="en-PH" sz="4000" b="1" dirty="0"/>
              <a:t>SHELL AND SCRIPT ENVIRONMENTS</a:t>
            </a:r>
          </a:p>
          <a:p>
            <a:endParaRPr lang="en-PH" sz="4000" b="1" dirty="0"/>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7748335" cy="5509200"/>
          </a:xfrm>
          <a:prstGeom prst="rect">
            <a:avLst/>
          </a:prstGeom>
          <a:noFill/>
        </p:spPr>
        <p:txBody>
          <a:bodyPr wrap="square" rtlCol="0">
            <a:spAutoFit/>
          </a:bodyPr>
          <a:lstStyle/>
          <a:p>
            <a:endParaRPr lang="en-US" sz="3200" dirty="0">
              <a:latin typeface="CiscoSans"/>
            </a:endParaRPr>
          </a:p>
          <a:p>
            <a:endParaRPr lang="en-US" sz="3200" dirty="0"/>
          </a:p>
          <a:p>
            <a:r>
              <a:rPr lang="en-US" sz="3200" i="1" dirty="0"/>
              <a:t>PowerShell</a:t>
            </a:r>
            <a:r>
              <a:rPr lang="en-US" sz="3200" dirty="0"/>
              <a:t> is a Microsoft Windows-based task automation and configuration management framework, consisting of a command-line shell and scripting language.</a:t>
            </a:r>
          </a:p>
          <a:p>
            <a:endParaRPr lang="en-US" sz="3200" dirty="0"/>
          </a:p>
          <a:p>
            <a:r>
              <a:rPr lang="en-US" sz="3200" i="1" dirty="0"/>
              <a:t>Python</a:t>
            </a:r>
            <a:r>
              <a:rPr lang="en-US" sz="3200" dirty="0"/>
              <a:t> is a computer language commonly used for scripting and data analysis tasks facing system administrators and security personnel.</a:t>
            </a:r>
          </a:p>
        </p:txBody>
      </p:sp>
    </p:spTree>
    <p:extLst>
      <p:ext uri="{BB962C8B-B14F-4D97-AF65-F5344CB8AC3E}">
        <p14:creationId xmlns:p14="http://schemas.microsoft.com/office/powerpoint/2010/main" val="2502779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938992"/>
          </a:xfrm>
          <a:prstGeom prst="rect">
            <a:avLst/>
          </a:prstGeom>
          <a:noFill/>
        </p:spPr>
        <p:txBody>
          <a:bodyPr wrap="square" rtlCol="0">
            <a:spAutoFit/>
          </a:bodyPr>
          <a:lstStyle/>
          <a:p>
            <a:r>
              <a:rPr lang="en-PH" sz="4000" b="1" dirty="0"/>
              <a:t>SHELL AND SCRIPT ENVIRONMENTS</a:t>
            </a:r>
          </a:p>
          <a:p>
            <a:endParaRPr lang="en-PH" sz="4000" b="1" dirty="0"/>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7748335" cy="5016758"/>
          </a:xfrm>
          <a:prstGeom prst="rect">
            <a:avLst/>
          </a:prstGeom>
          <a:noFill/>
        </p:spPr>
        <p:txBody>
          <a:bodyPr wrap="square" rtlCol="0">
            <a:spAutoFit/>
          </a:bodyPr>
          <a:lstStyle/>
          <a:p>
            <a:endParaRPr lang="en-US" sz="3200" dirty="0">
              <a:latin typeface="CiscoSans"/>
            </a:endParaRPr>
          </a:p>
          <a:p>
            <a:endParaRPr lang="en-US" sz="3200" dirty="0"/>
          </a:p>
          <a:p>
            <a:r>
              <a:rPr lang="en-US" sz="3200" i="1" dirty="0"/>
              <a:t>OpenSSL</a:t>
            </a:r>
            <a:r>
              <a:rPr lang="en-US" sz="3200" dirty="0"/>
              <a:t> is a general-purpose cryptography library that offers a wide range of cryptographic functions on Windows and Linux systems. Designed to be a full-featured toolkit for the Transport Layer Security (TLS) and Secure Sockets Layer (SSL) protocols, it provides so much more for real-world daily challenges.</a:t>
            </a:r>
          </a:p>
        </p:txBody>
      </p:sp>
    </p:spTree>
    <p:extLst>
      <p:ext uri="{BB962C8B-B14F-4D97-AF65-F5344CB8AC3E}">
        <p14:creationId xmlns:p14="http://schemas.microsoft.com/office/powerpoint/2010/main" val="29873345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323439"/>
          </a:xfrm>
          <a:prstGeom prst="rect">
            <a:avLst/>
          </a:prstGeom>
          <a:noFill/>
        </p:spPr>
        <p:txBody>
          <a:bodyPr wrap="square" rtlCol="0">
            <a:spAutoFit/>
          </a:bodyPr>
          <a:lstStyle/>
          <a:p>
            <a:r>
              <a:rPr lang="en-PH" sz="4000" b="1" dirty="0"/>
              <a:t>PACKET CAPTURE AND REPLAY</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7748335" cy="4031873"/>
          </a:xfrm>
          <a:prstGeom prst="rect">
            <a:avLst/>
          </a:prstGeom>
          <a:noFill/>
        </p:spPr>
        <p:txBody>
          <a:bodyPr wrap="square" rtlCol="0">
            <a:spAutoFit/>
          </a:bodyPr>
          <a:lstStyle/>
          <a:p>
            <a:endParaRPr lang="en-US" sz="3200" dirty="0"/>
          </a:p>
          <a:p>
            <a:endParaRPr lang="en-US" sz="3200" dirty="0"/>
          </a:p>
          <a:p>
            <a:r>
              <a:rPr lang="en-US" sz="3200" i="1" dirty="0" err="1"/>
              <a:t>Tcpreplay</a:t>
            </a:r>
            <a:r>
              <a:rPr lang="en-US" sz="3200" dirty="0"/>
              <a:t> is the name for both a tool and a suite of tools. As a suite, </a:t>
            </a:r>
            <a:r>
              <a:rPr lang="en-US" sz="3200" dirty="0" err="1"/>
              <a:t>tcpreplay</a:t>
            </a:r>
            <a:r>
              <a:rPr lang="en-US" sz="3200" dirty="0"/>
              <a:t> is a group of free, open source utilities for editing and replaying previously captured network traffic. As a tool, it specifically replays a PCAP file on a network.</a:t>
            </a:r>
          </a:p>
        </p:txBody>
      </p:sp>
    </p:spTree>
    <p:extLst>
      <p:ext uri="{BB962C8B-B14F-4D97-AF65-F5344CB8AC3E}">
        <p14:creationId xmlns:p14="http://schemas.microsoft.com/office/powerpoint/2010/main" val="996661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323439"/>
          </a:xfrm>
          <a:prstGeom prst="rect">
            <a:avLst/>
          </a:prstGeom>
          <a:noFill/>
        </p:spPr>
        <p:txBody>
          <a:bodyPr wrap="square" rtlCol="0">
            <a:spAutoFit/>
          </a:bodyPr>
          <a:lstStyle/>
          <a:p>
            <a:r>
              <a:rPr lang="en-PH" sz="4000" b="1" dirty="0"/>
              <a:t>PACKET CAPTURE AND REPLAY</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7748335" cy="5509200"/>
          </a:xfrm>
          <a:prstGeom prst="rect">
            <a:avLst/>
          </a:prstGeom>
          <a:noFill/>
        </p:spPr>
        <p:txBody>
          <a:bodyPr wrap="square" rtlCol="0">
            <a:spAutoFit/>
          </a:bodyPr>
          <a:lstStyle/>
          <a:p>
            <a:endParaRPr lang="en-US" sz="3200" dirty="0"/>
          </a:p>
          <a:p>
            <a:r>
              <a:rPr lang="en-US" sz="3200" dirty="0"/>
              <a:t>The </a:t>
            </a:r>
            <a:r>
              <a:rPr lang="en-US" sz="3200" i="1" dirty="0" err="1"/>
              <a:t>tcpdump</a:t>
            </a:r>
            <a:r>
              <a:rPr lang="en-US" sz="3200" dirty="0"/>
              <a:t> utility is designed to analyze network packets either from a network connection or a recorded file.</a:t>
            </a:r>
          </a:p>
          <a:p>
            <a:endParaRPr lang="en-US" sz="3200" dirty="0"/>
          </a:p>
          <a:p>
            <a:r>
              <a:rPr lang="en-US" sz="3200" i="1" dirty="0"/>
              <a:t>Wireshark</a:t>
            </a:r>
            <a:r>
              <a:rPr lang="en-US" sz="3200" dirty="0"/>
              <a:t> is the gold standard for graphical analysis of network protocols. With dissectors that allow the analysis of virtually any network protocol, this tool can allow you to examine individual packets, monitor conversations, carve out files, and more.</a:t>
            </a:r>
          </a:p>
        </p:txBody>
      </p:sp>
    </p:spTree>
    <p:extLst>
      <p:ext uri="{BB962C8B-B14F-4D97-AF65-F5344CB8AC3E}">
        <p14:creationId xmlns:p14="http://schemas.microsoft.com/office/powerpoint/2010/main" val="2532579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938992"/>
          </a:xfrm>
          <a:prstGeom prst="rect">
            <a:avLst/>
          </a:prstGeom>
          <a:noFill/>
        </p:spPr>
        <p:txBody>
          <a:bodyPr wrap="square" rtlCol="0">
            <a:spAutoFit/>
          </a:bodyPr>
          <a:lstStyle/>
          <a:p>
            <a:r>
              <a:rPr lang="en-PH" sz="4000" b="1" dirty="0"/>
              <a:t>NETWORK RECONNAISSANCE AND DISCOVERY </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5509200"/>
          </a:xfrm>
          <a:prstGeom prst="rect">
            <a:avLst/>
          </a:prstGeom>
          <a:noFill/>
        </p:spPr>
        <p:txBody>
          <a:bodyPr wrap="square" rtlCol="0">
            <a:spAutoFit/>
          </a:bodyPr>
          <a:lstStyle/>
          <a:p>
            <a:endParaRPr lang="en-US" sz="3200" b="1" dirty="0">
              <a:latin typeface="CiscoSans"/>
            </a:endParaRPr>
          </a:p>
          <a:p>
            <a:endParaRPr lang="en-US" sz="3200" b="1" dirty="0">
              <a:latin typeface="CiscoSans"/>
            </a:endParaRPr>
          </a:p>
          <a:p>
            <a:endParaRPr lang="en-US" sz="3200" b="1" dirty="0">
              <a:latin typeface="CiscoSans"/>
            </a:endParaRPr>
          </a:p>
          <a:p>
            <a:r>
              <a:rPr lang="en-US" sz="3200" i="1" dirty="0">
                <a:latin typeface="CiscoSans"/>
              </a:rPr>
              <a:t>tracert</a:t>
            </a:r>
            <a:r>
              <a:rPr lang="en-US" sz="3200" dirty="0">
                <a:latin typeface="CiscoSans"/>
              </a:rPr>
              <a:t> is a Windows command for tracing the route that packets take over the network. It provides a list of hosts, switches and routers in the order in which a packet passes through them, providing a trace of the network route from source to target. (traceroute for Linux and macOS)</a:t>
            </a:r>
          </a:p>
        </p:txBody>
      </p:sp>
      <p:pic>
        <p:nvPicPr>
          <p:cNvPr id="3" name="Picture 2">
            <a:extLst>
              <a:ext uri="{FF2B5EF4-FFF2-40B4-BE49-F238E27FC236}">
                <a16:creationId xmlns:a16="http://schemas.microsoft.com/office/drawing/2014/main" id="{A12D546D-2BA8-4211-8209-A0EC166D5CDB}"/>
              </a:ext>
            </a:extLst>
          </p:cNvPr>
          <p:cNvPicPr>
            <a:picLocks noChangeAspect="1"/>
          </p:cNvPicPr>
          <p:nvPr/>
        </p:nvPicPr>
        <p:blipFill>
          <a:blip r:embed="rId3"/>
          <a:stretch>
            <a:fillRect/>
          </a:stretch>
        </p:blipFill>
        <p:spPr>
          <a:xfrm>
            <a:off x="7155520" y="3215666"/>
            <a:ext cx="5036480" cy="2658142"/>
          </a:xfrm>
          <a:prstGeom prst="rect">
            <a:avLst/>
          </a:prstGeom>
        </p:spPr>
      </p:pic>
    </p:spTree>
    <p:extLst>
      <p:ext uri="{BB962C8B-B14F-4D97-AF65-F5344CB8AC3E}">
        <p14:creationId xmlns:p14="http://schemas.microsoft.com/office/powerpoint/2010/main" val="1982678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FORENSICS</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7748335" cy="4031873"/>
          </a:xfrm>
          <a:prstGeom prst="rect">
            <a:avLst/>
          </a:prstGeom>
          <a:noFill/>
        </p:spPr>
        <p:txBody>
          <a:bodyPr wrap="square" rtlCol="0">
            <a:spAutoFit/>
          </a:bodyPr>
          <a:lstStyle/>
          <a:p>
            <a:endParaRPr lang="en-US" sz="3200" dirty="0"/>
          </a:p>
          <a:p>
            <a:r>
              <a:rPr lang="en-US" sz="3200" i="1" dirty="0"/>
              <a:t>Digital forensics </a:t>
            </a:r>
            <a:r>
              <a:rPr lang="en-US" sz="3200" dirty="0"/>
              <a:t>is the use of specific methods to determine who did what on a system at a specific time, or some variant of this question.</a:t>
            </a:r>
          </a:p>
          <a:p>
            <a:endParaRPr lang="en-US" sz="3200" dirty="0"/>
          </a:p>
          <a:p>
            <a:r>
              <a:rPr lang="en-US" sz="3200" i="1" dirty="0"/>
              <a:t>Data dump (dd) </a:t>
            </a:r>
            <a:r>
              <a:rPr lang="en-US" sz="3200" dirty="0"/>
              <a:t>is a Linux command-line utility used to convert and copy files.</a:t>
            </a:r>
          </a:p>
        </p:txBody>
      </p:sp>
    </p:spTree>
    <p:extLst>
      <p:ext uri="{BB962C8B-B14F-4D97-AF65-F5344CB8AC3E}">
        <p14:creationId xmlns:p14="http://schemas.microsoft.com/office/powerpoint/2010/main" val="2617094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FORENSICS</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7748335" cy="3046988"/>
          </a:xfrm>
          <a:prstGeom prst="rect">
            <a:avLst/>
          </a:prstGeom>
          <a:noFill/>
        </p:spPr>
        <p:txBody>
          <a:bodyPr wrap="square" rtlCol="0">
            <a:spAutoFit/>
          </a:bodyPr>
          <a:lstStyle/>
          <a:p>
            <a:endParaRPr lang="en-US" sz="3200" dirty="0"/>
          </a:p>
          <a:p>
            <a:r>
              <a:rPr lang="en-US" sz="3200" i="1" dirty="0"/>
              <a:t>FTK Imager </a:t>
            </a:r>
            <a:r>
              <a:rPr lang="en-US" sz="3200" dirty="0"/>
              <a:t>is the company </a:t>
            </a:r>
            <a:r>
              <a:rPr lang="en-US" sz="3200" dirty="0" err="1"/>
              <a:t>AccessData’s</a:t>
            </a:r>
            <a:r>
              <a:rPr lang="en-US" sz="3200" dirty="0"/>
              <a:t> answer to dd. FTK Imager is a commercial program, free for use, and is designed to capture an image of a hard drive (or other device) in a forensic fashion.</a:t>
            </a:r>
          </a:p>
        </p:txBody>
      </p:sp>
    </p:spTree>
    <p:extLst>
      <p:ext uri="{BB962C8B-B14F-4D97-AF65-F5344CB8AC3E}">
        <p14:creationId xmlns:p14="http://schemas.microsoft.com/office/powerpoint/2010/main" val="2702469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FORENSICS</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7748335" cy="3539430"/>
          </a:xfrm>
          <a:prstGeom prst="rect">
            <a:avLst/>
          </a:prstGeom>
          <a:noFill/>
        </p:spPr>
        <p:txBody>
          <a:bodyPr wrap="square" rtlCol="0">
            <a:spAutoFit/>
          </a:bodyPr>
          <a:lstStyle/>
          <a:p>
            <a:endParaRPr lang="en-US" sz="3200" dirty="0"/>
          </a:p>
          <a:p>
            <a:r>
              <a:rPr lang="en-US" sz="3200" i="1" dirty="0"/>
              <a:t>Autopsy</a:t>
            </a:r>
            <a:r>
              <a:rPr lang="en-US" sz="3200" dirty="0"/>
              <a:t> is the open source answer for digital forensic tool suites. This suite, developed by Brian Carrier, has evolved over the past couple of decades into a community-supported open source project that can perform virtually all digital forensic functions.</a:t>
            </a:r>
          </a:p>
        </p:txBody>
      </p:sp>
    </p:spTree>
    <p:extLst>
      <p:ext uri="{BB962C8B-B14F-4D97-AF65-F5344CB8AC3E}">
        <p14:creationId xmlns:p14="http://schemas.microsoft.com/office/powerpoint/2010/main" val="3382326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323439"/>
          </a:xfrm>
          <a:prstGeom prst="rect">
            <a:avLst/>
          </a:prstGeom>
          <a:noFill/>
        </p:spPr>
        <p:txBody>
          <a:bodyPr wrap="square" rtlCol="0">
            <a:spAutoFit/>
          </a:bodyPr>
          <a:lstStyle/>
          <a:p>
            <a:r>
              <a:rPr lang="en-PH" sz="4000" b="1" dirty="0"/>
              <a:t>EXPLOITATION FRAMEWORKS</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7748335" cy="4524315"/>
          </a:xfrm>
          <a:prstGeom prst="rect">
            <a:avLst/>
          </a:prstGeom>
          <a:noFill/>
        </p:spPr>
        <p:txBody>
          <a:bodyPr wrap="square" rtlCol="0">
            <a:spAutoFit/>
          </a:bodyPr>
          <a:lstStyle/>
          <a:p>
            <a:endParaRPr lang="en-US" sz="3200" dirty="0"/>
          </a:p>
          <a:p>
            <a:endParaRPr lang="en-US" sz="3200" dirty="0"/>
          </a:p>
          <a:p>
            <a:r>
              <a:rPr lang="en-US" sz="3200" dirty="0"/>
              <a:t>Exploitation frameworks are toolsets designed to assist hackers in the tasks associated with exploiting vulnerabilities in a system. These frameworks are important because the exploitation path typically involves multiple steps, all done in precise order on a system to gain meaningful effect.</a:t>
            </a:r>
          </a:p>
        </p:txBody>
      </p:sp>
    </p:spTree>
    <p:extLst>
      <p:ext uri="{BB962C8B-B14F-4D97-AF65-F5344CB8AC3E}">
        <p14:creationId xmlns:p14="http://schemas.microsoft.com/office/powerpoint/2010/main" val="2064935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PASSWORD CRACKERS</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7748335" cy="5016758"/>
          </a:xfrm>
          <a:prstGeom prst="rect">
            <a:avLst/>
          </a:prstGeom>
          <a:noFill/>
        </p:spPr>
        <p:txBody>
          <a:bodyPr wrap="square" rtlCol="0">
            <a:spAutoFit/>
          </a:bodyPr>
          <a:lstStyle/>
          <a:p>
            <a:endParaRPr lang="en-US" sz="3200" dirty="0"/>
          </a:p>
          <a:p>
            <a:r>
              <a:rPr lang="en-US" sz="3200" i="1" dirty="0"/>
              <a:t>Password crackers </a:t>
            </a:r>
            <a:r>
              <a:rPr lang="en-US" sz="3200" dirty="0"/>
              <a:t>are used by hackers to find weak passwords. </a:t>
            </a:r>
          </a:p>
          <a:p>
            <a:endParaRPr lang="en-US" sz="3200" dirty="0"/>
          </a:p>
          <a:p>
            <a:r>
              <a:rPr lang="en-US" sz="3200" dirty="0"/>
              <a:t>Password crackers work using dictionary lists and brute force. On the dictionary lists, they make passwords by combining words with each other, with numbers and special symbols, and test those against the system. They also can perform brute force attacks</a:t>
            </a:r>
          </a:p>
        </p:txBody>
      </p:sp>
    </p:spTree>
    <p:extLst>
      <p:ext uri="{BB962C8B-B14F-4D97-AF65-F5344CB8AC3E}">
        <p14:creationId xmlns:p14="http://schemas.microsoft.com/office/powerpoint/2010/main" val="1534617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DATA SANITATION</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7748335" cy="3046988"/>
          </a:xfrm>
          <a:prstGeom prst="rect">
            <a:avLst/>
          </a:prstGeom>
          <a:noFill/>
        </p:spPr>
        <p:txBody>
          <a:bodyPr wrap="square" rtlCol="0">
            <a:spAutoFit/>
          </a:bodyPr>
          <a:lstStyle/>
          <a:p>
            <a:endParaRPr lang="en-US" sz="3200" dirty="0"/>
          </a:p>
          <a:p>
            <a:r>
              <a:rPr lang="en-US" sz="3200" i="1"/>
              <a:t>Data </a:t>
            </a:r>
            <a:r>
              <a:rPr lang="en-US" sz="3200" i="1" dirty="0"/>
              <a:t>sanitization </a:t>
            </a:r>
            <a:r>
              <a:rPr lang="en-US" sz="3200" dirty="0"/>
              <a:t>tools are tools used to destroy, purge, or otherwise identify for destruction specific types of data on systems. Before a system can be retired and disposed of, you need to sanitize the data needs.</a:t>
            </a:r>
          </a:p>
        </p:txBody>
      </p:sp>
    </p:spTree>
    <p:extLst>
      <p:ext uri="{BB962C8B-B14F-4D97-AF65-F5344CB8AC3E}">
        <p14:creationId xmlns:p14="http://schemas.microsoft.com/office/powerpoint/2010/main" val="1702148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endParaRPr lang="en-PH" sz="4000" b="1" dirty="0"/>
          </a:p>
        </p:txBody>
      </p:sp>
      <p:sp>
        <p:nvSpPr>
          <p:cNvPr id="10" name="TextBox 9">
            <a:extLst>
              <a:ext uri="{FF2B5EF4-FFF2-40B4-BE49-F238E27FC236}">
                <a16:creationId xmlns:a16="http://schemas.microsoft.com/office/drawing/2014/main" id="{E83371FF-EE10-DBCC-0C80-4B66E8694B64}"/>
              </a:ext>
            </a:extLst>
          </p:cNvPr>
          <p:cNvSpPr txBox="1"/>
          <p:nvPr/>
        </p:nvSpPr>
        <p:spPr>
          <a:xfrm>
            <a:off x="252664" y="1302777"/>
            <a:ext cx="7339263" cy="2554545"/>
          </a:xfrm>
          <a:prstGeom prst="rect">
            <a:avLst/>
          </a:prstGeom>
          <a:noFill/>
        </p:spPr>
        <p:txBody>
          <a:bodyPr wrap="square" rtlCol="0">
            <a:spAutoFit/>
          </a:bodyPr>
          <a:lstStyle/>
          <a:p>
            <a:endParaRPr lang="en-US" sz="3200" dirty="0">
              <a:latin typeface="CiscoSans"/>
            </a:endParaRPr>
          </a:p>
          <a:p>
            <a:endParaRPr lang="en-US" sz="3200" dirty="0">
              <a:latin typeface="CiscoSans"/>
            </a:endParaRPr>
          </a:p>
          <a:p>
            <a:endParaRPr lang="en-US" sz="3200" dirty="0">
              <a:latin typeface="CiscoSans"/>
            </a:endParaRPr>
          </a:p>
          <a:p>
            <a:endParaRPr lang="en-US" sz="3200" dirty="0">
              <a:latin typeface="CiscoSans"/>
            </a:endParaRPr>
          </a:p>
          <a:p>
            <a:r>
              <a:rPr lang="en-US" sz="3200" dirty="0">
                <a:latin typeface="CiscoSans"/>
              </a:rPr>
              <a:t>-- END OF PRESENTATION --</a:t>
            </a:r>
          </a:p>
        </p:txBody>
      </p:sp>
    </p:spTree>
    <p:extLst>
      <p:ext uri="{BB962C8B-B14F-4D97-AF65-F5344CB8AC3E}">
        <p14:creationId xmlns:p14="http://schemas.microsoft.com/office/powerpoint/2010/main" val="93063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2554545"/>
          </a:xfrm>
          <a:prstGeom prst="rect">
            <a:avLst/>
          </a:prstGeom>
          <a:noFill/>
        </p:spPr>
        <p:txBody>
          <a:bodyPr wrap="square" rtlCol="0">
            <a:spAutoFit/>
          </a:bodyPr>
          <a:lstStyle/>
          <a:p>
            <a:r>
              <a:rPr lang="en-PH" sz="4000" b="1" dirty="0"/>
              <a:t>NETWORK RECONNAISSANCE AND DISCOVERY </a:t>
            </a:r>
          </a:p>
          <a:p>
            <a:endParaRPr lang="en-PH" sz="4000" b="1" dirty="0"/>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5843336" cy="6001643"/>
          </a:xfrm>
          <a:prstGeom prst="rect">
            <a:avLst/>
          </a:prstGeom>
          <a:noFill/>
        </p:spPr>
        <p:txBody>
          <a:bodyPr wrap="square" rtlCol="0">
            <a:spAutoFit/>
          </a:bodyPr>
          <a:lstStyle/>
          <a:p>
            <a:endParaRPr lang="en-US" sz="3200" b="1" dirty="0">
              <a:latin typeface="CiscoSans"/>
            </a:endParaRPr>
          </a:p>
          <a:p>
            <a:endParaRPr lang="en-US" sz="3200" b="1" dirty="0">
              <a:latin typeface="CiscoSans"/>
            </a:endParaRPr>
          </a:p>
          <a:p>
            <a:endParaRPr lang="en-US" sz="3200" b="1" dirty="0">
              <a:latin typeface="CiscoSans"/>
            </a:endParaRPr>
          </a:p>
          <a:p>
            <a:r>
              <a:rPr lang="en-US" sz="3200" i="1" dirty="0" err="1"/>
              <a:t>nslookup</a:t>
            </a:r>
            <a:r>
              <a:rPr lang="en-US" sz="3200" i="1" dirty="0"/>
              <a:t>/dig </a:t>
            </a:r>
            <a:r>
              <a:rPr lang="en-US" sz="3200" dirty="0"/>
              <a:t>is a command that is used to examine a DNS query for a specific address</a:t>
            </a:r>
          </a:p>
          <a:p>
            <a:endParaRPr lang="en-US" sz="3200" dirty="0"/>
          </a:p>
          <a:p>
            <a:r>
              <a:rPr lang="en-US" sz="3200" dirty="0"/>
              <a:t>dig, is used for Linux systems, which stands for Domain Information Groper.</a:t>
            </a:r>
          </a:p>
          <a:p>
            <a:endParaRPr lang="en-US" sz="3200" dirty="0"/>
          </a:p>
          <a:p>
            <a:endParaRPr lang="en-US" sz="3200" dirty="0"/>
          </a:p>
        </p:txBody>
      </p:sp>
      <p:pic>
        <p:nvPicPr>
          <p:cNvPr id="3" name="Picture 2">
            <a:extLst>
              <a:ext uri="{FF2B5EF4-FFF2-40B4-BE49-F238E27FC236}">
                <a16:creationId xmlns:a16="http://schemas.microsoft.com/office/drawing/2014/main" id="{EDD712D7-39B9-4B2A-936A-0B001023A620}"/>
              </a:ext>
            </a:extLst>
          </p:cNvPr>
          <p:cNvPicPr>
            <a:picLocks noChangeAspect="1"/>
          </p:cNvPicPr>
          <p:nvPr/>
        </p:nvPicPr>
        <p:blipFill>
          <a:blip r:embed="rId3"/>
          <a:stretch>
            <a:fillRect/>
          </a:stretch>
        </p:blipFill>
        <p:spPr>
          <a:xfrm>
            <a:off x="6348666" y="2498401"/>
            <a:ext cx="5830114" cy="3000794"/>
          </a:xfrm>
          <a:prstGeom prst="rect">
            <a:avLst/>
          </a:prstGeom>
        </p:spPr>
      </p:pic>
    </p:spTree>
    <p:extLst>
      <p:ext uri="{BB962C8B-B14F-4D97-AF65-F5344CB8AC3E}">
        <p14:creationId xmlns:p14="http://schemas.microsoft.com/office/powerpoint/2010/main" val="779843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2554545"/>
          </a:xfrm>
          <a:prstGeom prst="rect">
            <a:avLst/>
          </a:prstGeom>
          <a:noFill/>
        </p:spPr>
        <p:txBody>
          <a:bodyPr wrap="square" rtlCol="0">
            <a:spAutoFit/>
          </a:bodyPr>
          <a:lstStyle/>
          <a:p>
            <a:r>
              <a:rPr lang="en-PH" sz="4000" b="1" dirty="0"/>
              <a:t>NETWORK RECONNAISSANCE AND DISCOVERY </a:t>
            </a:r>
          </a:p>
          <a:p>
            <a:endParaRPr lang="en-PH" sz="4000" b="1" dirty="0"/>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5843336" cy="4524315"/>
          </a:xfrm>
          <a:prstGeom prst="rect">
            <a:avLst/>
          </a:prstGeom>
          <a:noFill/>
        </p:spPr>
        <p:txBody>
          <a:bodyPr wrap="square" rtlCol="0">
            <a:spAutoFit/>
          </a:bodyPr>
          <a:lstStyle/>
          <a:p>
            <a:endParaRPr lang="en-US" sz="3200" b="1" dirty="0">
              <a:latin typeface="CiscoSans"/>
            </a:endParaRPr>
          </a:p>
          <a:p>
            <a:endParaRPr lang="en-US" sz="3200" b="1" dirty="0">
              <a:latin typeface="CiscoSans"/>
            </a:endParaRPr>
          </a:p>
          <a:p>
            <a:endParaRPr lang="en-US" sz="3200" b="1" dirty="0">
              <a:latin typeface="CiscoSans"/>
            </a:endParaRPr>
          </a:p>
          <a:p>
            <a:r>
              <a:rPr lang="en-US" sz="3200" i="1" dirty="0"/>
              <a:t>ipconfig </a:t>
            </a:r>
            <a:r>
              <a:rPr lang="en-US" sz="3200" dirty="0"/>
              <a:t>and </a:t>
            </a:r>
            <a:r>
              <a:rPr lang="en-US" sz="3200" i="1" dirty="0"/>
              <a:t>ifconfig</a:t>
            </a:r>
            <a:r>
              <a:rPr lang="en-US" sz="3200" dirty="0"/>
              <a:t> are command line tools to manipulate the network interfaces of the system</a:t>
            </a:r>
          </a:p>
          <a:p>
            <a:endParaRPr lang="en-US" sz="3200" dirty="0"/>
          </a:p>
          <a:p>
            <a:endParaRPr lang="en-US" sz="3200" dirty="0"/>
          </a:p>
        </p:txBody>
      </p:sp>
      <p:pic>
        <p:nvPicPr>
          <p:cNvPr id="4" name="Picture 3">
            <a:extLst>
              <a:ext uri="{FF2B5EF4-FFF2-40B4-BE49-F238E27FC236}">
                <a16:creationId xmlns:a16="http://schemas.microsoft.com/office/drawing/2014/main" id="{6079F6C5-6DA3-4EF8-805F-3E445D5D8BEA}"/>
              </a:ext>
            </a:extLst>
          </p:cNvPr>
          <p:cNvPicPr>
            <a:picLocks noChangeAspect="1"/>
          </p:cNvPicPr>
          <p:nvPr/>
        </p:nvPicPr>
        <p:blipFill>
          <a:blip r:embed="rId3"/>
          <a:stretch>
            <a:fillRect/>
          </a:stretch>
        </p:blipFill>
        <p:spPr>
          <a:xfrm>
            <a:off x="5900723" y="1937098"/>
            <a:ext cx="5877745" cy="3762900"/>
          </a:xfrm>
          <a:prstGeom prst="rect">
            <a:avLst/>
          </a:prstGeom>
        </p:spPr>
      </p:pic>
    </p:spTree>
    <p:extLst>
      <p:ext uri="{BB962C8B-B14F-4D97-AF65-F5344CB8AC3E}">
        <p14:creationId xmlns:p14="http://schemas.microsoft.com/office/powerpoint/2010/main" val="258651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2554545"/>
          </a:xfrm>
          <a:prstGeom prst="rect">
            <a:avLst/>
          </a:prstGeom>
          <a:noFill/>
        </p:spPr>
        <p:txBody>
          <a:bodyPr wrap="square" rtlCol="0">
            <a:spAutoFit/>
          </a:bodyPr>
          <a:lstStyle/>
          <a:p>
            <a:r>
              <a:rPr lang="en-PH" sz="4000" b="1" dirty="0"/>
              <a:t>NETWORK RECONNAISSANCE AND DISCOVERY </a:t>
            </a:r>
          </a:p>
          <a:p>
            <a:endParaRPr lang="en-PH" sz="4000" b="1" dirty="0"/>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569602" cy="4031873"/>
          </a:xfrm>
          <a:prstGeom prst="rect">
            <a:avLst/>
          </a:prstGeom>
          <a:noFill/>
        </p:spPr>
        <p:txBody>
          <a:bodyPr wrap="square" rtlCol="0">
            <a:spAutoFit/>
          </a:bodyPr>
          <a:lstStyle/>
          <a:p>
            <a:endParaRPr lang="en-US" sz="3200" b="1" dirty="0">
              <a:latin typeface="CiscoSans"/>
            </a:endParaRPr>
          </a:p>
          <a:p>
            <a:endParaRPr lang="en-US" sz="3200" b="1" dirty="0">
              <a:latin typeface="CiscoSans"/>
            </a:endParaRPr>
          </a:p>
          <a:p>
            <a:endParaRPr lang="en-US" sz="3200" b="1" dirty="0">
              <a:latin typeface="CiscoSans"/>
            </a:endParaRPr>
          </a:p>
          <a:p>
            <a:r>
              <a:rPr lang="en-US" sz="3200" i="1" dirty="0"/>
              <a:t>Nmap </a:t>
            </a:r>
            <a:r>
              <a:rPr lang="en-US" sz="3200" dirty="0"/>
              <a:t>is a free, open source port scanning tool developed by Gordon Lyon. It is used to discover what systems are on a network and the open ports and services on those systems.</a:t>
            </a:r>
          </a:p>
          <a:p>
            <a:endParaRPr lang="en-US" sz="3200" dirty="0"/>
          </a:p>
        </p:txBody>
      </p:sp>
    </p:spTree>
    <p:extLst>
      <p:ext uri="{BB962C8B-B14F-4D97-AF65-F5344CB8AC3E}">
        <p14:creationId xmlns:p14="http://schemas.microsoft.com/office/powerpoint/2010/main" val="1343983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2554545"/>
          </a:xfrm>
          <a:prstGeom prst="rect">
            <a:avLst/>
          </a:prstGeom>
          <a:noFill/>
        </p:spPr>
        <p:txBody>
          <a:bodyPr wrap="square" rtlCol="0">
            <a:spAutoFit/>
          </a:bodyPr>
          <a:lstStyle/>
          <a:p>
            <a:r>
              <a:rPr lang="en-PH" sz="4000" b="1" dirty="0"/>
              <a:t>NETWORK RECONNAISSANCE AND DISCOVERY </a:t>
            </a:r>
          </a:p>
          <a:p>
            <a:endParaRPr lang="en-PH" sz="4000" b="1" dirty="0"/>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569602" cy="5016758"/>
          </a:xfrm>
          <a:prstGeom prst="rect">
            <a:avLst/>
          </a:prstGeom>
          <a:noFill/>
        </p:spPr>
        <p:txBody>
          <a:bodyPr wrap="square" rtlCol="0">
            <a:spAutoFit/>
          </a:bodyPr>
          <a:lstStyle/>
          <a:p>
            <a:endParaRPr lang="en-US" sz="3200" b="1" dirty="0">
              <a:latin typeface="CiscoSans"/>
            </a:endParaRPr>
          </a:p>
          <a:p>
            <a:endParaRPr lang="en-US" sz="3200" b="1" dirty="0">
              <a:latin typeface="CiscoSans"/>
            </a:endParaRPr>
          </a:p>
          <a:p>
            <a:endParaRPr lang="en-US" sz="3200" b="1" dirty="0">
              <a:latin typeface="CiscoSans"/>
            </a:endParaRPr>
          </a:p>
          <a:p>
            <a:r>
              <a:rPr lang="en-US" sz="3200" i="1" dirty="0"/>
              <a:t>ping</a:t>
            </a:r>
            <a:r>
              <a:rPr lang="en-US" sz="3200" dirty="0"/>
              <a:t> command sends echo requests to a designated machine to determine if communication is possible</a:t>
            </a:r>
          </a:p>
          <a:p>
            <a:endParaRPr lang="en-US" sz="3200" dirty="0"/>
          </a:p>
          <a:p>
            <a:r>
              <a:rPr lang="en-US" sz="3200" i="1" dirty="0" err="1"/>
              <a:t>pathping</a:t>
            </a:r>
            <a:r>
              <a:rPr lang="en-US" sz="3200" dirty="0"/>
              <a:t> is a TCP/IP based utility that provides additional data beyond that of ping command. It will first display results as is you were using tracert</a:t>
            </a:r>
          </a:p>
        </p:txBody>
      </p:sp>
    </p:spTree>
    <p:extLst>
      <p:ext uri="{BB962C8B-B14F-4D97-AF65-F5344CB8AC3E}">
        <p14:creationId xmlns:p14="http://schemas.microsoft.com/office/powerpoint/2010/main" val="1873177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2554545"/>
          </a:xfrm>
          <a:prstGeom prst="rect">
            <a:avLst/>
          </a:prstGeom>
          <a:noFill/>
        </p:spPr>
        <p:txBody>
          <a:bodyPr wrap="square" rtlCol="0">
            <a:spAutoFit/>
          </a:bodyPr>
          <a:lstStyle/>
          <a:p>
            <a:r>
              <a:rPr lang="en-PH" sz="4000" b="1" dirty="0"/>
              <a:t>NETWORK RECONNAISSANCE AND DISCOVERY </a:t>
            </a:r>
          </a:p>
          <a:p>
            <a:endParaRPr lang="en-PH" sz="4000" b="1" dirty="0"/>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569602" cy="1569660"/>
          </a:xfrm>
          <a:prstGeom prst="rect">
            <a:avLst/>
          </a:prstGeom>
          <a:noFill/>
        </p:spPr>
        <p:txBody>
          <a:bodyPr wrap="square" rtlCol="0">
            <a:spAutoFit/>
          </a:bodyPr>
          <a:lstStyle/>
          <a:p>
            <a:endParaRPr lang="en-US" sz="3200" b="1" dirty="0">
              <a:latin typeface="CiscoSans"/>
            </a:endParaRPr>
          </a:p>
          <a:p>
            <a:endParaRPr lang="en-US" sz="3200" b="1" dirty="0">
              <a:latin typeface="CiscoSans"/>
            </a:endParaRPr>
          </a:p>
          <a:p>
            <a:endParaRPr lang="en-US" sz="3200" b="1" dirty="0">
              <a:latin typeface="CiscoSans"/>
            </a:endParaRPr>
          </a:p>
        </p:txBody>
      </p:sp>
      <p:pic>
        <p:nvPicPr>
          <p:cNvPr id="3" name="Picture 2">
            <a:extLst>
              <a:ext uri="{FF2B5EF4-FFF2-40B4-BE49-F238E27FC236}">
                <a16:creationId xmlns:a16="http://schemas.microsoft.com/office/drawing/2014/main" id="{4373195E-CAFF-4037-AB1E-364BAB71B908}"/>
              </a:ext>
            </a:extLst>
          </p:cNvPr>
          <p:cNvPicPr>
            <a:picLocks noChangeAspect="1"/>
          </p:cNvPicPr>
          <p:nvPr/>
        </p:nvPicPr>
        <p:blipFill>
          <a:blip r:embed="rId3"/>
          <a:stretch>
            <a:fillRect/>
          </a:stretch>
        </p:blipFill>
        <p:spPr>
          <a:xfrm>
            <a:off x="129343" y="2546211"/>
            <a:ext cx="6068272" cy="3258005"/>
          </a:xfrm>
          <a:prstGeom prst="rect">
            <a:avLst/>
          </a:prstGeom>
        </p:spPr>
      </p:pic>
      <p:pic>
        <p:nvPicPr>
          <p:cNvPr id="5" name="Picture 4">
            <a:extLst>
              <a:ext uri="{FF2B5EF4-FFF2-40B4-BE49-F238E27FC236}">
                <a16:creationId xmlns:a16="http://schemas.microsoft.com/office/drawing/2014/main" id="{0CB24CB0-563B-492B-899E-03FEF54F83B7}"/>
              </a:ext>
            </a:extLst>
          </p:cNvPr>
          <p:cNvPicPr>
            <a:picLocks noChangeAspect="1"/>
          </p:cNvPicPr>
          <p:nvPr/>
        </p:nvPicPr>
        <p:blipFill>
          <a:blip r:embed="rId4"/>
          <a:stretch>
            <a:fillRect/>
          </a:stretch>
        </p:blipFill>
        <p:spPr>
          <a:xfrm>
            <a:off x="6096000" y="1922606"/>
            <a:ext cx="6058746" cy="4563112"/>
          </a:xfrm>
          <a:prstGeom prst="rect">
            <a:avLst/>
          </a:prstGeom>
        </p:spPr>
      </p:pic>
    </p:spTree>
    <p:extLst>
      <p:ext uri="{BB962C8B-B14F-4D97-AF65-F5344CB8AC3E}">
        <p14:creationId xmlns:p14="http://schemas.microsoft.com/office/powerpoint/2010/main" val="3763785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2554545"/>
          </a:xfrm>
          <a:prstGeom prst="rect">
            <a:avLst/>
          </a:prstGeom>
          <a:noFill/>
        </p:spPr>
        <p:txBody>
          <a:bodyPr wrap="square" rtlCol="0">
            <a:spAutoFit/>
          </a:bodyPr>
          <a:lstStyle/>
          <a:p>
            <a:r>
              <a:rPr lang="en-PH" sz="4000" b="1" dirty="0"/>
              <a:t>NETWORK RECONNAISSANCE AND DISCOVERY </a:t>
            </a:r>
          </a:p>
          <a:p>
            <a:endParaRPr lang="en-PH" sz="4000" b="1" dirty="0"/>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569602" cy="3539430"/>
          </a:xfrm>
          <a:prstGeom prst="rect">
            <a:avLst/>
          </a:prstGeom>
          <a:noFill/>
        </p:spPr>
        <p:txBody>
          <a:bodyPr wrap="square" rtlCol="0">
            <a:spAutoFit/>
          </a:bodyPr>
          <a:lstStyle/>
          <a:p>
            <a:endParaRPr lang="en-US" sz="3200" b="1" dirty="0">
              <a:latin typeface="CiscoSans"/>
            </a:endParaRPr>
          </a:p>
          <a:p>
            <a:endParaRPr lang="en-US" sz="3200" b="1" dirty="0">
              <a:latin typeface="CiscoSans"/>
            </a:endParaRPr>
          </a:p>
          <a:p>
            <a:endParaRPr lang="en-US" sz="3200" b="1" dirty="0">
              <a:latin typeface="CiscoSans"/>
            </a:endParaRPr>
          </a:p>
          <a:p>
            <a:r>
              <a:rPr lang="en-US" sz="3200" i="1" dirty="0" err="1"/>
              <a:t>hping</a:t>
            </a:r>
            <a:r>
              <a:rPr lang="en-US" sz="3200" dirty="0"/>
              <a:t> is a tool provides a means of</a:t>
            </a:r>
          </a:p>
          <a:p>
            <a:r>
              <a:rPr lang="en-US" sz="3200" dirty="0"/>
              <a:t>performing a wide range of network operations. This includes port scanning, crafting ICMP packets, host discovery, and more.</a:t>
            </a:r>
          </a:p>
        </p:txBody>
      </p:sp>
    </p:spTree>
    <p:extLst>
      <p:ext uri="{BB962C8B-B14F-4D97-AF65-F5344CB8AC3E}">
        <p14:creationId xmlns:p14="http://schemas.microsoft.com/office/powerpoint/2010/main" val="1500708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2233</TotalTime>
  <Words>1585</Words>
  <Application>Microsoft Office PowerPoint</Application>
  <PresentationFormat>Widescreen</PresentationFormat>
  <Paragraphs>175</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CiscoSans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Donnie Anciro</dc:creator>
  <cp:lastModifiedBy>donnie anciro</cp:lastModifiedBy>
  <cp:revision>273</cp:revision>
  <dcterms:created xsi:type="dcterms:W3CDTF">2023-08-24T09:39:56Z</dcterms:created>
  <dcterms:modified xsi:type="dcterms:W3CDTF">2023-10-24T12:16:46Z</dcterms:modified>
</cp:coreProperties>
</file>