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8" r:id="rId3"/>
    <p:sldId id="326"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3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p:cViewPr varScale="1">
        <p:scale>
          <a:sx n="113" d="100"/>
          <a:sy n="113"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8B95-B716-4F9D-ABE4-98E71C7F65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F347B2A-671B-25F3-2283-BBDBAF3E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F4AC451-8EEC-AFA9-1B74-8D7CC1AD86A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CCC38604-8579-F5C4-1BF5-4182E0281F2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256808A-EA65-41C9-3DAF-8DBC3CBA7E23}"/>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5351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C4F6-CC6C-D850-E33E-CD9FDEE10860}"/>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D2E2A18-BDFD-D190-6064-7FE8EA08E4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5AB9B40-38D7-A77B-DE06-555A8CBAAA6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BDC51B29-5646-47BE-06EB-9989B2AE9AD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A0E2A6D-26D3-F539-C768-B638419CF7BA}"/>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51669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FD1173-4479-28C5-69D9-27C3D1F490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89FE3CF-F866-7886-E238-95072BFE5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354A607-81C7-9F6F-3DAE-DE4E40242B61}"/>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E0836EB4-5444-F6FC-6DD2-7326D1E285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71B5B87-8B1A-6AAB-6C67-A5442BA51B9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87610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727B-2B36-E1D6-D8F7-75A5A68041F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1321BBF-433E-7B16-82B9-D99C940FAC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3FF4B17-831B-A301-5EF3-C1F1A942531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2DB14906-CC7A-18DE-2734-C646F21AAB1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6777B06-F7B5-5A5F-56A6-DCB3EBCA6FD6}"/>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78829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6E9-8643-0582-7479-14EBD5288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7C3796B-B5BD-49DA-ABD9-8EA9329FD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20D9C-D524-E563-7A90-6D03B4F0518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BDA3704A-2F6F-B005-C5C7-556A32ED34D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505398F-EDD4-9854-B1EC-2014460AD6E8}"/>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10304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DDA7-FCF3-5286-C9F2-6111688BC15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A48C25E-B131-77A0-1886-A19CA3198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50102DE-E528-AEA2-0C7A-937C45D0D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DC6F1F5-A3DC-3D3D-511B-3DEF650756F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6" name="Footer Placeholder 5">
            <a:extLst>
              <a:ext uri="{FF2B5EF4-FFF2-40B4-BE49-F238E27FC236}">
                <a16:creationId xmlns:a16="http://schemas.microsoft.com/office/drawing/2014/main" id="{64B82F4B-AE52-7277-FC16-45BCF49E0EC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EE7BAA5-7190-627E-281D-C58A3146FF70}"/>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43836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1E06-3254-4810-5D3E-292ADD200C8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CE7D0FA-AD47-C114-618B-6FC5FAB56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88291-6054-3541-6065-C67ED4B38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71029FA5-5C2A-BF36-6B29-796EB5001B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34C87-3DD1-9071-26E1-801771EA74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D843F927-85F5-9D23-A323-CE4874950F96}"/>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8" name="Footer Placeholder 7">
            <a:extLst>
              <a:ext uri="{FF2B5EF4-FFF2-40B4-BE49-F238E27FC236}">
                <a16:creationId xmlns:a16="http://schemas.microsoft.com/office/drawing/2014/main" id="{3BDBD666-9697-15F2-0A8E-00F2E022315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33CED9-0EAE-43C6-84AF-4BF6595AF9FA}"/>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1939322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3B22-A35F-BB08-DD41-FCBD00FA6E6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6ADCB5C0-6D30-9C70-5D34-0099CF1D2749}"/>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4" name="Footer Placeholder 3">
            <a:extLst>
              <a:ext uri="{FF2B5EF4-FFF2-40B4-BE49-F238E27FC236}">
                <a16:creationId xmlns:a16="http://schemas.microsoft.com/office/drawing/2014/main" id="{7FF1A0C9-3F2C-BF48-4DA6-A62F861DE007}"/>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85134F3-536D-CCB4-710F-C6F62D153D4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50650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229A3-4DF3-F382-D6BF-CFA152FC27DA}"/>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3" name="Footer Placeholder 2">
            <a:extLst>
              <a:ext uri="{FF2B5EF4-FFF2-40B4-BE49-F238E27FC236}">
                <a16:creationId xmlns:a16="http://schemas.microsoft.com/office/drawing/2014/main" id="{8BAD108E-FF60-36CC-8A79-FB481A6342B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9E6A150-6E61-7D48-1B8F-3C4A3166F3F7}"/>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67780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51EF0-60BD-9E1E-DC0D-B149403EE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249B96CA-19AC-32DD-FD76-AEB51220F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DCE55B2-5DB5-463B-B973-3C104A5C6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4F6BEB-FFE1-9E79-0D04-6A3FEEF6BBB8}"/>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6" name="Footer Placeholder 5">
            <a:extLst>
              <a:ext uri="{FF2B5EF4-FFF2-40B4-BE49-F238E27FC236}">
                <a16:creationId xmlns:a16="http://schemas.microsoft.com/office/drawing/2014/main" id="{91111A2F-B444-A142-B807-985809DACFE0}"/>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FF1E2DE-B91F-B433-B60D-527025A3DE8C}"/>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335302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3E00-C3BC-FC66-43D4-2B3CEB88E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BFFDFE87-7F25-7A0D-BA5B-52325CF0D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C53054D-730D-73A0-C2B8-A91B297CB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A0580-6BDD-A11B-0ED0-2FD3A3450612}"/>
              </a:ext>
            </a:extLst>
          </p:cNvPr>
          <p:cNvSpPr>
            <a:spLocks noGrp="1"/>
          </p:cNvSpPr>
          <p:nvPr>
            <p:ph type="dt" sz="half" idx="10"/>
          </p:nvPr>
        </p:nvSpPr>
        <p:spPr/>
        <p:txBody>
          <a:bodyPr/>
          <a:lstStyle/>
          <a:p>
            <a:fld id="{F82D3D29-9C7D-4626-BB27-65B83EFF2100}" type="datetimeFigureOut">
              <a:rPr lang="en-PH" smtClean="0"/>
              <a:t>24/10/2023</a:t>
            </a:fld>
            <a:endParaRPr lang="en-PH"/>
          </a:p>
        </p:txBody>
      </p:sp>
      <p:sp>
        <p:nvSpPr>
          <p:cNvPr id="6" name="Footer Placeholder 5">
            <a:extLst>
              <a:ext uri="{FF2B5EF4-FFF2-40B4-BE49-F238E27FC236}">
                <a16:creationId xmlns:a16="http://schemas.microsoft.com/office/drawing/2014/main" id="{53E732F4-84CD-9BDD-6F4C-8A247BE114B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F0E659F-1013-A3BB-2A50-ADA8EA4BA2EE}"/>
              </a:ext>
            </a:extLst>
          </p:cNvPr>
          <p:cNvSpPr>
            <a:spLocks noGrp="1"/>
          </p:cNvSpPr>
          <p:nvPr>
            <p:ph type="sldNum" sz="quarter" idx="12"/>
          </p:nvPr>
        </p:nvSpPr>
        <p:spPr/>
        <p:txBody>
          <a:bodyPr/>
          <a:lstStyle/>
          <a:p>
            <a:fld id="{82D05809-7ED6-4C67-9CF1-9B4FA5DDB7AB}" type="slidenum">
              <a:rPr lang="en-PH" smtClean="0"/>
              <a:t>‹#›</a:t>
            </a:fld>
            <a:endParaRPr lang="en-PH"/>
          </a:p>
        </p:txBody>
      </p:sp>
    </p:spTree>
    <p:extLst>
      <p:ext uri="{BB962C8B-B14F-4D97-AF65-F5344CB8AC3E}">
        <p14:creationId xmlns:p14="http://schemas.microsoft.com/office/powerpoint/2010/main" val="232225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4D5BE-9AC3-291F-DC8E-7AB11C7F9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69102A2-286C-AA81-5E42-6797B671AE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9094B20-784F-2C12-08A5-F021AEF2D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D3D29-9C7D-4626-BB27-65B83EFF2100}" type="datetimeFigureOut">
              <a:rPr lang="en-PH" smtClean="0"/>
              <a:t>24/10/2023</a:t>
            </a:fld>
            <a:endParaRPr lang="en-PH"/>
          </a:p>
        </p:txBody>
      </p:sp>
      <p:sp>
        <p:nvSpPr>
          <p:cNvPr id="5" name="Footer Placeholder 4">
            <a:extLst>
              <a:ext uri="{FF2B5EF4-FFF2-40B4-BE49-F238E27FC236}">
                <a16:creationId xmlns:a16="http://schemas.microsoft.com/office/drawing/2014/main" id="{906D749E-771C-D8D2-5711-19BD28ABA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0CB83FD3-BBD7-72BF-2A49-9C3991CDA6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05809-7ED6-4C67-9CF1-9B4FA5DDB7AB}" type="slidenum">
              <a:rPr lang="en-PH" smtClean="0"/>
              <a:t>‹#›</a:t>
            </a:fld>
            <a:endParaRPr lang="en-PH"/>
          </a:p>
        </p:txBody>
      </p:sp>
    </p:spTree>
    <p:extLst>
      <p:ext uri="{BB962C8B-B14F-4D97-AF65-F5344CB8AC3E}">
        <p14:creationId xmlns:p14="http://schemas.microsoft.com/office/powerpoint/2010/main" val="11385278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5556" r="555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259C1FFF-4CB3-7E63-8D7F-C6DCAEDF58E7}"/>
              </a:ext>
            </a:extLst>
          </p:cNvPr>
          <p:cNvSpPr/>
          <p:nvPr/>
        </p:nvSpPr>
        <p:spPr>
          <a:xfrm>
            <a:off x="2124105" y="555434"/>
            <a:ext cx="7943790" cy="1130540"/>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2800" b="1" dirty="0">
                <a:ln>
                  <a:solidFill>
                    <a:schemeClr val="accent1"/>
                  </a:solidFill>
                </a:ln>
                <a:solidFill>
                  <a:schemeClr val="bg1"/>
                </a:solidFill>
              </a:rPr>
              <a:t>ITP74 - INFORMATION ASSURANCE AND SECURITY</a:t>
            </a:r>
          </a:p>
        </p:txBody>
      </p:sp>
      <p:sp>
        <p:nvSpPr>
          <p:cNvPr id="9" name="Rectangle: Rounded Corners 8">
            <a:extLst>
              <a:ext uri="{FF2B5EF4-FFF2-40B4-BE49-F238E27FC236}">
                <a16:creationId xmlns:a16="http://schemas.microsoft.com/office/drawing/2014/main" id="{64B3D021-B2ED-B4C1-7D9F-D0CE89337DAB}"/>
              </a:ext>
            </a:extLst>
          </p:cNvPr>
          <p:cNvSpPr/>
          <p:nvPr/>
        </p:nvSpPr>
        <p:spPr>
          <a:xfrm>
            <a:off x="1080733" y="2170024"/>
            <a:ext cx="10030533" cy="2364397"/>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4800" b="1" dirty="0">
                <a:ln>
                  <a:solidFill>
                    <a:schemeClr val="accent1"/>
                  </a:solidFill>
                </a:ln>
                <a:solidFill>
                  <a:schemeClr val="bg1"/>
                </a:solidFill>
              </a:rPr>
              <a:t>PART FOUR:</a:t>
            </a:r>
          </a:p>
          <a:p>
            <a:pPr algn="ctr"/>
            <a:r>
              <a:rPr lang="en-PH" sz="4800" b="1">
                <a:ln>
                  <a:solidFill>
                    <a:schemeClr val="accent1"/>
                  </a:solidFill>
                </a:ln>
                <a:solidFill>
                  <a:schemeClr val="bg1"/>
                </a:solidFill>
              </a:rPr>
              <a:t>OPERATIONS AND INCIDENT RESPONSE</a:t>
            </a:r>
            <a:endParaRPr lang="en-PH" sz="4800" b="1" dirty="0">
              <a:ln>
                <a:solidFill>
                  <a:schemeClr val="accent1"/>
                </a:solidFill>
              </a:ln>
              <a:solidFill>
                <a:schemeClr val="bg1"/>
              </a:solidFill>
            </a:endParaRPr>
          </a:p>
        </p:txBody>
      </p:sp>
    </p:spTree>
    <p:extLst>
      <p:ext uri="{BB962C8B-B14F-4D97-AF65-F5344CB8AC3E}">
        <p14:creationId xmlns:p14="http://schemas.microsoft.com/office/powerpoint/2010/main" val="358688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EXERCISES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2554545"/>
          </a:xfrm>
          <a:prstGeom prst="rect">
            <a:avLst/>
          </a:prstGeom>
          <a:noFill/>
        </p:spPr>
        <p:txBody>
          <a:bodyPr wrap="square" rtlCol="0">
            <a:spAutoFit/>
          </a:bodyPr>
          <a:lstStyle/>
          <a:p>
            <a:endParaRPr lang="en-US" sz="3200" dirty="0"/>
          </a:p>
          <a:p>
            <a:r>
              <a:rPr lang="en-US" sz="3200" dirty="0"/>
              <a:t>A </a:t>
            </a:r>
            <a:r>
              <a:rPr lang="en-US" sz="3200" i="1" dirty="0"/>
              <a:t>simulation</a:t>
            </a:r>
            <a:r>
              <a:rPr lang="en-US" sz="3200" dirty="0"/>
              <a:t> is an approximation of the operation of a process or system that is designed to represent the actual system operations over a period of time.</a:t>
            </a:r>
          </a:p>
        </p:txBody>
      </p:sp>
    </p:spTree>
    <p:extLst>
      <p:ext uri="{BB962C8B-B14F-4D97-AF65-F5344CB8AC3E}">
        <p14:creationId xmlns:p14="http://schemas.microsoft.com/office/powerpoint/2010/main" val="185818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ATTACK FRAMEWORKS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3539430"/>
          </a:xfrm>
          <a:prstGeom prst="rect">
            <a:avLst/>
          </a:prstGeom>
          <a:noFill/>
        </p:spPr>
        <p:txBody>
          <a:bodyPr wrap="square" rtlCol="0">
            <a:spAutoFit/>
          </a:bodyPr>
          <a:lstStyle/>
          <a:p>
            <a:endParaRPr lang="en-US" sz="3200" dirty="0"/>
          </a:p>
          <a:p>
            <a:r>
              <a:rPr lang="en-US" sz="3200" dirty="0"/>
              <a:t>The </a:t>
            </a:r>
            <a:r>
              <a:rPr lang="en-US" sz="3200" i="1" dirty="0"/>
              <a:t>Diamond Model of Intrusion Analysis </a:t>
            </a:r>
            <a:r>
              <a:rPr lang="en-US" sz="3200" dirty="0"/>
              <a:t>is a cognitive model used by the threat intelligence community to describe a specific event. It is based on the notion that an event has four characteristics, each comprising a corner of the diamond</a:t>
            </a:r>
          </a:p>
        </p:txBody>
      </p:sp>
    </p:spTree>
    <p:extLst>
      <p:ext uri="{BB962C8B-B14F-4D97-AF65-F5344CB8AC3E}">
        <p14:creationId xmlns:p14="http://schemas.microsoft.com/office/powerpoint/2010/main" val="407919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ATTACK FRAMEWORKS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81535" cy="5016758"/>
          </a:xfrm>
          <a:prstGeom prst="rect">
            <a:avLst/>
          </a:prstGeom>
          <a:noFill/>
        </p:spPr>
        <p:txBody>
          <a:bodyPr wrap="square" rtlCol="0">
            <a:spAutoFit/>
          </a:bodyPr>
          <a:lstStyle/>
          <a:p>
            <a:endParaRPr lang="en-US" sz="3200" dirty="0"/>
          </a:p>
          <a:p>
            <a:pPr marL="457200" indent="-457200">
              <a:buFont typeface="Arial" panose="020B0604020202020204" pitchFamily="34" charset="0"/>
              <a:buChar char="•"/>
            </a:pPr>
            <a:r>
              <a:rPr lang="en-US" sz="3200" dirty="0"/>
              <a:t>Adversary  - </a:t>
            </a:r>
            <a:r>
              <a:rPr lang="en-US" sz="3200" dirty="0" err="1"/>
              <a:t>Whois</a:t>
            </a:r>
            <a:r>
              <a:rPr lang="en-US" sz="3200" dirty="0"/>
              <a:t> is used to get an e-mail for the registrant—the possible attacker.</a:t>
            </a:r>
          </a:p>
          <a:p>
            <a:pPr marL="457200" indent="-457200">
              <a:buFont typeface="Arial" panose="020B0604020202020204" pitchFamily="34" charset="0"/>
              <a:buChar char="•"/>
            </a:pPr>
            <a:r>
              <a:rPr lang="en-US" sz="3200" dirty="0"/>
              <a:t>Infrastructure  - The C2 domain name resolves to an IP address.  </a:t>
            </a:r>
          </a:p>
          <a:p>
            <a:pPr marL="457200" indent="-457200">
              <a:buFont typeface="Arial" panose="020B0604020202020204" pitchFamily="34" charset="0"/>
              <a:buChar char="•"/>
            </a:pPr>
            <a:r>
              <a:rPr lang="en-US" sz="3200" dirty="0"/>
              <a:t>Capability - The response teams finds the C2 server domain name. </a:t>
            </a:r>
          </a:p>
          <a:p>
            <a:pPr marL="457200" indent="-457200">
              <a:buFont typeface="Arial" panose="020B0604020202020204" pitchFamily="34" charset="0"/>
              <a:buChar char="•"/>
            </a:pPr>
            <a:r>
              <a:rPr lang="en-US" sz="3200" dirty="0"/>
              <a:t>Victim - A victim discovers malware and launches an incident response. </a:t>
            </a:r>
          </a:p>
        </p:txBody>
      </p:sp>
      <p:pic>
        <p:nvPicPr>
          <p:cNvPr id="3" name="Picture 2">
            <a:extLst>
              <a:ext uri="{FF2B5EF4-FFF2-40B4-BE49-F238E27FC236}">
                <a16:creationId xmlns:a16="http://schemas.microsoft.com/office/drawing/2014/main" id="{328E2C6B-3352-4A1E-9872-86EB6F03F145}"/>
              </a:ext>
            </a:extLst>
          </p:cNvPr>
          <p:cNvPicPr>
            <a:picLocks noChangeAspect="1"/>
          </p:cNvPicPr>
          <p:nvPr/>
        </p:nvPicPr>
        <p:blipFill>
          <a:blip r:embed="rId3"/>
          <a:stretch>
            <a:fillRect/>
          </a:stretch>
        </p:blipFill>
        <p:spPr>
          <a:xfrm>
            <a:off x="6778858" y="2055982"/>
            <a:ext cx="5311542" cy="3967547"/>
          </a:xfrm>
          <a:prstGeom prst="rect">
            <a:avLst/>
          </a:prstGeom>
        </p:spPr>
      </p:pic>
    </p:spTree>
    <p:extLst>
      <p:ext uri="{BB962C8B-B14F-4D97-AF65-F5344CB8AC3E}">
        <p14:creationId xmlns:p14="http://schemas.microsoft.com/office/powerpoint/2010/main" val="327436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ATTACK FRAMEWORKS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4031873"/>
          </a:xfrm>
          <a:prstGeom prst="rect">
            <a:avLst/>
          </a:prstGeom>
          <a:noFill/>
        </p:spPr>
        <p:txBody>
          <a:bodyPr wrap="square" rtlCol="0">
            <a:spAutoFit/>
          </a:bodyPr>
          <a:lstStyle/>
          <a:p>
            <a:endParaRPr lang="en-US" sz="3200" dirty="0"/>
          </a:p>
          <a:p>
            <a:r>
              <a:rPr lang="en-US" sz="3200" dirty="0"/>
              <a:t>The </a:t>
            </a:r>
            <a:r>
              <a:rPr lang="en-US" sz="3200" i="1" dirty="0"/>
              <a:t>Cyber Kill Chain </a:t>
            </a:r>
            <a:r>
              <a:rPr lang="en-US" sz="3200" dirty="0"/>
              <a:t>is a model developed by Lockheed Martin as a military form of engagement framework. This model has a series of distinct steps that an attacker uses during a cyberattack—from the early reconnaissance stages to the exfiltration of data.</a:t>
            </a:r>
          </a:p>
        </p:txBody>
      </p:sp>
    </p:spTree>
    <p:extLst>
      <p:ext uri="{BB962C8B-B14F-4D97-AF65-F5344CB8AC3E}">
        <p14:creationId xmlns:p14="http://schemas.microsoft.com/office/powerpoint/2010/main" val="289662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ATTACK FRAMEWORKS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5016758"/>
          </a:xfrm>
          <a:prstGeom prst="rect">
            <a:avLst/>
          </a:prstGeom>
          <a:noFill/>
        </p:spPr>
        <p:txBody>
          <a:bodyPr wrap="square" rtlCol="0">
            <a:spAutoFit/>
          </a:bodyPr>
          <a:lstStyle/>
          <a:p>
            <a:endParaRPr lang="en-US" sz="3200" dirty="0"/>
          </a:p>
          <a:p>
            <a:pPr marL="514350" indent="-514350">
              <a:buAutoNum type="arabicPeriod"/>
            </a:pPr>
            <a:r>
              <a:rPr lang="en-US" sz="3200" i="1" dirty="0"/>
              <a:t>Reconnaissance</a:t>
            </a:r>
            <a:r>
              <a:rPr lang="en-US" sz="3200" dirty="0"/>
              <a:t>  Research and identify targets. </a:t>
            </a:r>
          </a:p>
          <a:p>
            <a:pPr marL="514350" indent="-514350">
              <a:buAutoNum type="arabicPeriod"/>
            </a:pPr>
            <a:r>
              <a:rPr lang="en-US" sz="3200" i="1" dirty="0"/>
              <a:t>Weaponization</a:t>
            </a:r>
            <a:r>
              <a:rPr lang="en-US" sz="3200" dirty="0"/>
              <a:t>  Exploit vulnerabilities to enter. </a:t>
            </a:r>
          </a:p>
          <a:p>
            <a:pPr marL="514350" indent="-514350">
              <a:buAutoNum type="arabicPeriod"/>
            </a:pPr>
            <a:r>
              <a:rPr lang="en-US" sz="3200" i="1" dirty="0"/>
              <a:t>Delivery</a:t>
            </a:r>
            <a:r>
              <a:rPr lang="en-US" sz="3200" dirty="0"/>
              <a:t>  Deliver the payload (evil content).</a:t>
            </a:r>
          </a:p>
          <a:p>
            <a:pPr marL="514350" indent="-514350">
              <a:buAutoNum type="arabicPeriod"/>
            </a:pPr>
            <a:r>
              <a:rPr lang="en-US" sz="3200" i="1" dirty="0"/>
              <a:t>Exploitation</a:t>
            </a:r>
            <a:r>
              <a:rPr lang="en-US" sz="3200" dirty="0"/>
              <a:t>  Begin the payload attack on the system and gain entry.</a:t>
            </a:r>
          </a:p>
          <a:p>
            <a:pPr marL="514350" indent="-514350">
              <a:buAutoNum type="arabicPeriod"/>
            </a:pPr>
            <a:r>
              <a:rPr lang="en-US" sz="3200" i="1" dirty="0"/>
              <a:t>Installation</a:t>
            </a:r>
            <a:r>
              <a:rPr lang="en-US" sz="3200" dirty="0"/>
              <a:t>  Implement backdoors, persistent access, bots, and so on. </a:t>
            </a:r>
          </a:p>
        </p:txBody>
      </p:sp>
    </p:spTree>
    <p:extLst>
      <p:ext uri="{BB962C8B-B14F-4D97-AF65-F5344CB8AC3E}">
        <p14:creationId xmlns:p14="http://schemas.microsoft.com/office/powerpoint/2010/main" val="682785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ATTACK FRAMEWORKS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3046988"/>
          </a:xfrm>
          <a:prstGeom prst="rect">
            <a:avLst/>
          </a:prstGeom>
          <a:noFill/>
        </p:spPr>
        <p:txBody>
          <a:bodyPr wrap="square" rtlCol="0">
            <a:spAutoFit/>
          </a:bodyPr>
          <a:lstStyle/>
          <a:p>
            <a:endParaRPr lang="en-US" sz="3200" dirty="0"/>
          </a:p>
          <a:p>
            <a:r>
              <a:rPr lang="en-US" sz="3200" dirty="0"/>
              <a:t>6. </a:t>
            </a:r>
            <a:r>
              <a:rPr lang="en-US" sz="3200" i="1" dirty="0"/>
              <a:t>Command and Control </a:t>
            </a:r>
            <a:r>
              <a:rPr lang="en-US" sz="3200" dirty="0"/>
              <a:t> Communicate to outside servers for control purposes. </a:t>
            </a:r>
          </a:p>
          <a:p>
            <a:r>
              <a:rPr lang="en-US" sz="3200" dirty="0"/>
              <a:t>7. </a:t>
            </a:r>
            <a:r>
              <a:rPr lang="en-US" sz="3200" i="1" dirty="0"/>
              <a:t>Action on Objective  </a:t>
            </a:r>
            <a:r>
              <a:rPr lang="en-US" sz="3200" dirty="0"/>
              <a:t>Obtain the objective of the attack (for example, steal intellectual property).</a:t>
            </a:r>
          </a:p>
        </p:txBody>
      </p:sp>
    </p:spTree>
    <p:extLst>
      <p:ext uri="{BB962C8B-B14F-4D97-AF65-F5344CB8AC3E}">
        <p14:creationId xmlns:p14="http://schemas.microsoft.com/office/powerpoint/2010/main" val="383574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STAKEHOLDER MANAGEMENT</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5509200"/>
          </a:xfrm>
          <a:prstGeom prst="rect">
            <a:avLst/>
          </a:prstGeom>
          <a:noFill/>
        </p:spPr>
        <p:txBody>
          <a:bodyPr wrap="square" rtlCol="0">
            <a:spAutoFit/>
          </a:bodyPr>
          <a:lstStyle/>
          <a:p>
            <a:endParaRPr lang="en-US" sz="3200" dirty="0"/>
          </a:p>
          <a:p>
            <a:r>
              <a:rPr lang="en-US" sz="3200" dirty="0"/>
              <a:t>Stakeholders are the parties that have an interest in a process or the outcome</a:t>
            </a:r>
          </a:p>
          <a:p>
            <a:r>
              <a:rPr lang="en-US" sz="3200" dirty="0"/>
              <a:t>of a process. Stakeholders can be internal or external to an organization.</a:t>
            </a:r>
          </a:p>
          <a:p>
            <a:endParaRPr lang="en-US" sz="3200" dirty="0"/>
          </a:p>
          <a:p>
            <a:r>
              <a:rPr lang="en-US" sz="3200" dirty="0"/>
              <a:t>Having a </a:t>
            </a:r>
            <a:r>
              <a:rPr lang="en-US" sz="3200" i="1" dirty="0"/>
              <a:t>stakeholder management </a:t>
            </a:r>
            <a:r>
              <a:rPr lang="en-US" sz="3200" dirty="0"/>
              <a:t>process, including defined personnel roles and responsibilities, is essential for the management of the stakeholders and their relationships during incidents.</a:t>
            </a:r>
          </a:p>
        </p:txBody>
      </p:sp>
    </p:spTree>
    <p:extLst>
      <p:ext uri="{BB962C8B-B14F-4D97-AF65-F5344CB8AC3E}">
        <p14:creationId xmlns:p14="http://schemas.microsoft.com/office/powerpoint/2010/main" val="818325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COMMUNICATION PLAN</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3046988"/>
          </a:xfrm>
          <a:prstGeom prst="rect">
            <a:avLst/>
          </a:prstGeom>
          <a:noFill/>
        </p:spPr>
        <p:txBody>
          <a:bodyPr wrap="square" rtlCol="0">
            <a:spAutoFit/>
          </a:bodyPr>
          <a:lstStyle/>
          <a:p>
            <a:endParaRPr lang="en-US" sz="3200" dirty="0"/>
          </a:p>
          <a:p>
            <a:r>
              <a:rPr lang="en-US" sz="3200" dirty="0"/>
              <a:t>A </a:t>
            </a:r>
            <a:r>
              <a:rPr lang="en-US" sz="3200" i="1" dirty="0"/>
              <a:t>communication plan </a:t>
            </a:r>
            <a:r>
              <a:rPr lang="en-US" sz="3200" dirty="0"/>
              <a:t>as part of the incident response effort that answers the preceding questions and defines responsibilities for communication is a key element to be developed during the preparation phase.</a:t>
            </a:r>
          </a:p>
        </p:txBody>
      </p:sp>
    </p:spTree>
    <p:extLst>
      <p:ext uri="{BB962C8B-B14F-4D97-AF65-F5344CB8AC3E}">
        <p14:creationId xmlns:p14="http://schemas.microsoft.com/office/powerpoint/2010/main" val="3540681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DISASTER RECOVERY PLAN</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3046988"/>
          </a:xfrm>
          <a:prstGeom prst="rect">
            <a:avLst/>
          </a:prstGeom>
          <a:noFill/>
        </p:spPr>
        <p:txBody>
          <a:bodyPr wrap="square" rtlCol="0">
            <a:spAutoFit/>
          </a:bodyPr>
          <a:lstStyle/>
          <a:p>
            <a:endParaRPr lang="en-US" sz="3200" dirty="0"/>
          </a:p>
          <a:p>
            <a:r>
              <a:rPr lang="en-US" sz="3200" dirty="0"/>
              <a:t>A </a:t>
            </a:r>
            <a:r>
              <a:rPr lang="en-US" sz="3200" i="1" dirty="0"/>
              <a:t>disaster recovery plan (DRP) </a:t>
            </a:r>
            <a:r>
              <a:rPr lang="en-US" sz="3200" dirty="0"/>
              <a:t>is critical for effective disaster recovery efforts. A DRP defines the data and resources necessary and the steps required to restore critical organizational processes.</a:t>
            </a:r>
          </a:p>
        </p:txBody>
      </p:sp>
    </p:spTree>
    <p:extLst>
      <p:ext uri="{BB962C8B-B14F-4D97-AF65-F5344CB8AC3E}">
        <p14:creationId xmlns:p14="http://schemas.microsoft.com/office/powerpoint/2010/main" val="3151196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BUSINESS CONTINUITY PLAN</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3046988"/>
          </a:xfrm>
          <a:prstGeom prst="rect">
            <a:avLst/>
          </a:prstGeom>
          <a:noFill/>
        </p:spPr>
        <p:txBody>
          <a:bodyPr wrap="square" rtlCol="0">
            <a:spAutoFit/>
          </a:bodyPr>
          <a:lstStyle/>
          <a:p>
            <a:endParaRPr lang="en-US" sz="3200" dirty="0"/>
          </a:p>
          <a:p>
            <a:endParaRPr lang="en-US" sz="3200" dirty="0"/>
          </a:p>
          <a:p>
            <a:r>
              <a:rPr lang="en-US" sz="3200" dirty="0"/>
              <a:t>The </a:t>
            </a:r>
            <a:r>
              <a:rPr lang="en-US" sz="3200" i="1" dirty="0"/>
              <a:t>business continuity plan (BCP) </a:t>
            </a:r>
            <a:r>
              <a:rPr lang="en-US" sz="3200" dirty="0"/>
              <a:t>represents the planning and advanced policy decisions to ensure the business continuity objectives are achieved during a time of obvious turmoil.</a:t>
            </a:r>
          </a:p>
        </p:txBody>
      </p:sp>
    </p:spTree>
    <p:extLst>
      <p:ext uri="{BB962C8B-B14F-4D97-AF65-F5344CB8AC3E}">
        <p14:creationId xmlns:p14="http://schemas.microsoft.com/office/powerpoint/2010/main" val="211188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5556" r="555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64B3D021-B2ED-B4C1-7D9F-D0CE89337DAB}"/>
              </a:ext>
            </a:extLst>
          </p:cNvPr>
          <p:cNvSpPr/>
          <p:nvPr/>
        </p:nvSpPr>
        <p:spPr>
          <a:xfrm>
            <a:off x="1080733" y="2170024"/>
            <a:ext cx="10030533" cy="2364397"/>
          </a:xfrm>
          <a:prstGeom prst="roundRect">
            <a:avLst/>
          </a:prstGeom>
          <a:solidFill>
            <a:schemeClr val="tx1">
              <a:alpha val="60000"/>
            </a:schemeClr>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PH" sz="4800" b="1" dirty="0">
                <a:ln>
                  <a:solidFill>
                    <a:schemeClr val="accent1"/>
                  </a:solidFill>
                </a:ln>
                <a:solidFill>
                  <a:schemeClr val="bg1"/>
                </a:solidFill>
              </a:rPr>
              <a:t>INCIDENT RESPONSE POLICIES, PROCESSES AND PROCEDURES</a:t>
            </a:r>
          </a:p>
        </p:txBody>
      </p:sp>
    </p:spTree>
    <p:extLst>
      <p:ext uri="{BB962C8B-B14F-4D97-AF65-F5344CB8AC3E}">
        <p14:creationId xmlns:p14="http://schemas.microsoft.com/office/powerpoint/2010/main" val="2852171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938992"/>
          </a:xfrm>
          <a:prstGeom prst="rect">
            <a:avLst/>
          </a:prstGeom>
          <a:noFill/>
        </p:spPr>
        <p:txBody>
          <a:bodyPr wrap="square" rtlCol="0">
            <a:spAutoFit/>
          </a:bodyPr>
          <a:lstStyle/>
          <a:p>
            <a:r>
              <a:rPr lang="en-PH" sz="4000" b="1" dirty="0"/>
              <a:t>CONTINUITY OF OPERATION PLANNING (COOP)</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5016758"/>
          </a:xfrm>
          <a:prstGeom prst="rect">
            <a:avLst/>
          </a:prstGeom>
          <a:noFill/>
        </p:spPr>
        <p:txBody>
          <a:bodyPr wrap="square" rtlCol="0">
            <a:spAutoFit/>
          </a:bodyPr>
          <a:lstStyle/>
          <a:p>
            <a:endParaRPr lang="en-US" sz="3200" dirty="0"/>
          </a:p>
          <a:p>
            <a:endParaRPr lang="en-US" sz="3200" dirty="0"/>
          </a:p>
          <a:p>
            <a:endParaRPr lang="en-US" sz="3200" dirty="0"/>
          </a:p>
          <a:p>
            <a:r>
              <a:rPr lang="en-US" sz="3200" dirty="0"/>
              <a:t>The overall goal of </a:t>
            </a:r>
            <a:r>
              <a:rPr lang="en-US" sz="3200" i="1" dirty="0"/>
              <a:t>continuity of operation planning (COOP) </a:t>
            </a:r>
            <a:r>
              <a:rPr lang="en-US" sz="3200" dirty="0"/>
              <a:t>is to determine which subset of normal operations needs to be continued during periods of disruption. Continuity of operations planning involves developing a comprehensive plan to enact during a situation where normal operations are interrupted.</a:t>
            </a:r>
          </a:p>
        </p:txBody>
      </p:sp>
    </p:spTree>
    <p:extLst>
      <p:ext uri="{BB962C8B-B14F-4D97-AF65-F5344CB8AC3E}">
        <p14:creationId xmlns:p14="http://schemas.microsoft.com/office/powerpoint/2010/main" val="3484933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INCIDENT RESPONSE TEAM</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5016758"/>
          </a:xfrm>
          <a:prstGeom prst="rect">
            <a:avLst/>
          </a:prstGeom>
          <a:noFill/>
        </p:spPr>
        <p:txBody>
          <a:bodyPr wrap="square" rtlCol="0">
            <a:spAutoFit/>
          </a:bodyPr>
          <a:lstStyle/>
          <a:p>
            <a:endParaRPr lang="en-US" sz="3200" dirty="0"/>
          </a:p>
          <a:p>
            <a:r>
              <a:rPr lang="en-US" sz="3200" dirty="0"/>
              <a:t>The </a:t>
            </a:r>
            <a:r>
              <a:rPr lang="en-US" sz="3200" i="1" dirty="0"/>
              <a:t>cyber incident response team (CIRT) is </a:t>
            </a:r>
            <a:r>
              <a:rPr lang="en-US" sz="3200" dirty="0"/>
              <a:t>composed of the personnel who are designated to respond to an incident. The incident response plan should identify the membership and backup members, prior to an incident occurring. Once an incidence response begins, trying to find personnel to perform tasks only slows down the function, and in many cases would make it unmanageable.</a:t>
            </a:r>
          </a:p>
        </p:txBody>
      </p:sp>
    </p:spTree>
    <p:extLst>
      <p:ext uri="{BB962C8B-B14F-4D97-AF65-F5344CB8AC3E}">
        <p14:creationId xmlns:p14="http://schemas.microsoft.com/office/powerpoint/2010/main" val="31415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RETENTION POLICIES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3046988"/>
          </a:xfrm>
          <a:prstGeom prst="rect">
            <a:avLst/>
          </a:prstGeom>
          <a:noFill/>
        </p:spPr>
        <p:txBody>
          <a:bodyPr wrap="square" rtlCol="0">
            <a:spAutoFit/>
          </a:bodyPr>
          <a:lstStyle/>
          <a:p>
            <a:endParaRPr lang="en-US" sz="3200" dirty="0"/>
          </a:p>
          <a:p>
            <a:r>
              <a:rPr lang="en-US" sz="3200" i="1" dirty="0"/>
              <a:t>Data retention </a:t>
            </a:r>
            <a:r>
              <a:rPr lang="en-US" sz="3200" dirty="0"/>
              <a:t>is the storage of data records. One of the first steps in understanding data retention in an organization is the determination of what records require storage and for how long</a:t>
            </a:r>
          </a:p>
        </p:txBody>
      </p:sp>
    </p:spTree>
    <p:extLst>
      <p:ext uri="{BB962C8B-B14F-4D97-AF65-F5344CB8AC3E}">
        <p14:creationId xmlns:p14="http://schemas.microsoft.com/office/powerpoint/2010/main" val="2854192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endParaRPr lang="en-PH" sz="4000" b="1" dirty="0"/>
          </a:p>
        </p:txBody>
      </p:sp>
      <p:sp>
        <p:nvSpPr>
          <p:cNvPr id="10" name="TextBox 9">
            <a:extLst>
              <a:ext uri="{FF2B5EF4-FFF2-40B4-BE49-F238E27FC236}">
                <a16:creationId xmlns:a16="http://schemas.microsoft.com/office/drawing/2014/main" id="{E83371FF-EE10-DBCC-0C80-4B66E8694B64}"/>
              </a:ext>
            </a:extLst>
          </p:cNvPr>
          <p:cNvSpPr txBox="1"/>
          <p:nvPr/>
        </p:nvSpPr>
        <p:spPr>
          <a:xfrm>
            <a:off x="252664" y="1302777"/>
            <a:ext cx="7339263" cy="2554545"/>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endParaRPr lang="en-US" sz="3200" dirty="0">
              <a:latin typeface="CiscoSans"/>
            </a:endParaRPr>
          </a:p>
          <a:p>
            <a:endParaRPr lang="en-US" sz="3200" dirty="0">
              <a:latin typeface="CiscoSans"/>
            </a:endParaRPr>
          </a:p>
          <a:p>
            <a:r>
              <a:rPr lang="en-US" sz="3200" dirty="0">
                <a:latin typeface="CiscoSans"/>
              </a:rPr>
              <a:t>-- END OF PRESENTATION --</a:t>
            </a:r>
          </a:p>
        </p:txBody>
      </p:sp>
    </p:spTree>
    <p:extLst>
      <p:ext uri="{BB962C8B-B14F-4D97-AF65-F5344CB8AC3E}">
        <p14:creationId xmlns:p14="http://schemas.microsoft.com/office/powerpoint/2010/main" val="9306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INCIDENT RESPONSE PLANS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3046988"/>
          </a:xfrm>
          <a:prstGeom prst="rect">
            <a:avLst/>
          </a:prstGeom>
          <a:noFill/>
        </p:spPr>
        <p:txBody>
          <a:bodyPr wrap="square" rtlCol="0">
            <a:spAutoFit/>
          </a:bodyPr>
          <a:lstStyle/>
          <a:p>
            <a:endParaRPr lang="en-US" sz="3200" dirty="0">
              <a:latin typeface="CiscoSans"/>
            </a:endParaRPr>
          </a:p>
          <a:p>
            <a:r>
              <a:rPr lang="en-US" sz="3200" dirty="0"/>
              <a:t>An </a:t>
            </a:r>
            <a:r>
              <a:rPr lang="en-US" sz="3200" i="1" dirty="0"/>
              <a:t>incident response plan </a:t>
            </a:r>
            <a:r>
              <a:rPr lang="en-US" sz="3200" dirty="0"/>
              <a:t>describes the steps an organization performs in response to any situation determined to be abnormal in the operation of a computer system or network.</a:t>
            </a:r>
            <a:endParaRPr lang="en-US" sz="3200" dirty="0">
              <a:latin typeface="CiscoSans"/>
            </a:endParaRPr>
          </a:p>
        </p:txBody>
      </p:sp>
    </p:spTree>
    <p:extLst>
      <p:ext uri="{BB962C8B-B14F-4D97-AF65-F5344CB8AC3E}">
        <p14:creationId xmlns:p14="http://schemas.microsoft.com/office/powerpoint/2010/main" val="198267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INCIDENT RESPONSE PROCESS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3046988"/>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r>
              <a:rPr lang="en-US" sz="3200" dirty="0"/>
              <a:t>The </a:t>
            </a:r>
            <a:r>
              <a:rPr lang="en-US" sz="3200" i="1" dirty="0"/>
              <a:t>incident response process </a:t>
            </a:r>
            <a:r>
              <a:rPr lang="en-US" sz="3200" dirty="0"/>
              <a:t>is the set of actions security personnel perform in response to a wide range of triggering events.</a:t>
            </a:r>
            <a:endParaRPr lang="en-US" sz="3200" dirty="0">
              <a:latin typeface="CiscoSans"/>
            </a:endParaRPr>
          </a:p>
        </p:txBody>
      </p:sp>
      <p:pic>
        <p:nvPicPr>
          <p:cNvPr id="3" name="Picture 2">
            <a:extLst>
              <a:ext uri="{FF2B5EF4-FFF2-40B4-BE49-F238E27FC236}">
                <a16:creationId xmlns:a16="http://schemas.microsoft.com/office/drawing/2014/main" id="{96A7F6CA-3FE8-4AEE-A648-A91F24E243F7}"/>
              </a:ext>
            </a:extLst>
          </p:cNvPr>
          <p:cNvPicPr>
            <a:picLocks noChangeAspect="1"/>
          </p:cNvPicPr>
          <p:nvPr/>
        </p:nvPicPr>
        <p:blipFill>
          <a:blip r:embed="rId3"/>
          <a:stretch>
            <a:fillRect/>
          </a:stretch>
        </p:blipFill>
        <p:spPr>
          <a:xfrm>
            <a:off x="7132059" y="1039422"/>
            <a:ext cx="4857458" cy="4613798"/>
          </a:xfrm>
          <a:prstGeom prst="rect">
            <a:avLst/>
          </a:prstGeom>
        </p:spPr>
      </p:pic>
    </p:spTree>
    <p:extLst>
      <p:ext uri="{BB962C8B-B14F-4D97-AF65-F5344CB8AC3E}">
        <p14:creationId xmlns:p14="http://schemas.microsoft.com/office/powerpoint/2010/main" val="3877795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INCIDENT RESPONSE PROCESS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509200"/>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r>
              <a:rPr lang="en-US" sz="3200" i="1" dirty="0"/>
              <a:t>Preparation</a:t>
            </a:r>
            <a:r>
              <a:rPr lang="en-US" sz="3200" dirty="0"/>
              <a:t> is the phase of incident response that occurs before a specific incident.</a:t>
            </a:r>
            <a:endParaRPr lang="en-US" sz="3200" dirty="0">
              <a:latin typeface="CiscoSans"/>
            </a:endParaRPr>
          </a:p>
          <a:p>
            <a:endParaRPr lang="en-US" sz="3200" dirty="0">
              <a:latin typeface="CiscoSans"/>
            </a:endParaRPr>
          </a:p>
          <a:p>
            <a:r>
              <a:rPr lang="en-US" sz="3200" i="1" dirty="0"/>
              <a:t>Identification</a:t>
            </a:r>
            <a:r>
              <a:rPr lang="en-US" sz="3200" dirty="0"/>
              <a:t> is the process where a team member suspects that a problem is bigger than an isolated incident and notifies the incident response team for further investigation.</a:t>
            </a:r>
            <a:endParaRPr lang="en-US" sz="3200" dirty="0">
              <a:latin typeface="CiscoSans"/>
            </a:endParaRPr>
          </a:p>
        </p:txBody>
      </p:sp>
      <p:pic>
        <p:nvPicPr>
          <p:cNvPr id="3" name="Picture 2">
            <a:extLst>
              <a:ext uri="{FF2B5EF4-FFF2-40B4-BE49-F238E27FC236}">
                <a16:creationId xmlns:a16="http://schemas.microsoft.com/office/drawing/2014/main" id="{96A7F6CA-3FE8-4AEE-A648-A91F24E243F7}"/>
              </a:ext>
            </a:extLst>
          </p:cNvPr>
          <p:cNvPicPr>
            <a:picLocks noChangeAspect="1"/>
          </p:cNvPicPr>
          <p:nvPr/>
        </p:nvPicPr>
        <p:blipFill>
          <a:blip r:embed="rId3"/>
          <a:stretch>
            <a:fillRect/>
          </a:stretch>
        </p:blipFill>
        <p:spPr>
          <a:xfrm>
            <a:off x="7132059" y="1039422"/>
            <a:ext cx="4857458" cy="4613798"/>
          </a:xfrm>
          <a:prstGeom prst="rect">
            <a:avLst/>
          </a:prstGeom>
        </p:spPr>
      </p:pic>
    </p:spTree>
    <p:extLst>
      <p:ext uri="{BB962C8B-B14F-4D97-AF65-F5344CB8AC3E}">
        <p14:creationId xmlns:p14="http://schemas.microsoft.com/office/powerpoint/2010/main" val="315258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INCIDENT RESPONSE PROCESS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016758"/>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r>
              <a:rPr lang="en-US" sz="3200" i="1" dirty="0"/>
              <a:t>Containment</a:t>
            </a:r>
            <a:r>
              <a:rPr lang="en-US" sz="3200" dirty="0"/>
              <a:t> is the set of actions taken to constrain the incident to a minimal number of machines.</a:t>
            </a:r>
          </a:p>
          <a:p>
            <a:endParaRPr lang="en-US" sz="3200" dirty="0">
              <a:latin typeface="CiscoSans"/>
            </a:endParaRPr>
          </a:p>
          <a:p>
            <a:r>
              <a:rPr lang="en-US" sz="3200" i="1" dirty="0"/>
              <a:t>Eradication</a:t>
            </a:r>
            <a:r>
              <a:rPr lang="en-US" sz="3200" dirty="0"/>
              <a:t> involves removing the problem, and in today’s complex system environment, this may mean rebuilding a clean machine.</a:t>
            </a:r>
            <a:endParaRPr lang="en-US" sz="3200" dirty="0">
              <a:latin typeface="CiscoSans"/>
            </a:endParaRPr>
          </a:p>
        </p:txBody>
      </p:sp>
      <p:pic>
        <p:nvPicPr>
          <p:cNvPr id="3" name="Picture 2">
            <a:extLst>
              <a:ext uri="{FF2B5EF4-FFF2-40B4-BE49-F238E27FC236}">
                <a16:creationId xmlns:a16="http://schemas.microsoft.com/office/drawing/2014/main" id="{96A7F6CA-3FE8-4AEE-A648-A91F24E243F7}"/>
              </a:ext>
            </a:extLst>
          </p:cNvPr>
          <p:cNvPicPr>
            <a:picLocks noChangeAspect="1"/>
          </p:cNvPicPr>
          <p:nvPr/>
        </p:nvPicPr>
        <p:blipFill>
          <a:blip r:embed="rId3"/>
          <a:stretch>
            <a:fillRect/>
          </a:stretch>
        </p:blipFill>
        <p:spPr>
          <a:xfrm>
            <a:off x="7132059" y="1039422"/>
            <a:ext cx="4857458" cy="4613798"/>
          </a:xfrm>
          <a:prstGeom prst="rect">
            <a:avLst/>
          </a:prstGeom>
        </p:spPr>
      </p:pic>
    </p:spTree>
    <p:extLst>
      <p:ext uri="{BB962C8B-B14F-4D97-AF65-F5344CB8AC3E}">
        <p14:creationId xmlns:p14="http://schemas.microsoft.com/office/powerpoint/2010/main" val="209162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1323439"/>
          </a:xfrm>
          <a:prstGeom prst="rect">
            <a:avLst/>
          </a:prstGeom>
          <a:noFill/>
        </p:spPr>
        <p:txBody>
          <a:bodyPr wrap="square" rtlCol="0">
            <a:spAutoFit/>
          </a:bodyPr>
          <a:lstStyle/>
          <a:p>
            <a:r>
              <a:rPr lang="en-PH" sz="4000" b="1" dirty="0"/>
              <a:t>INCIDENT RESPONSE PROCESS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5509200"/>
          </a:xfrm>
          <a:prstGeom prst="rect">
            <a:avLst/>
          </a:prstGeom>
          <a:noFill/>
        </p:spPr>
        <p:txBody>
          <a:bodyPr wrap="square" rtlCol="0">
            <a:spAutoFit/>
          </a:bodyPr>
          <a:lstStyle/>
          <a:p>
            <a:endParaRPr lang="en-US" sz="3200" dirty="0">
              <a:latin typeface="CiscoSans"/>
            </a:endParaRPr>
          </a:p>
          <a:p>
            <a:endParaRPr lang="en-US" sz="3200" dirty="0">
              <a:latin typeface="CiscoSans"/>
            </a:endParaRPr>
          </a:p>
          <a:p>
            <a:r>
              <a:rPr lang="en-US" sz="3200" i="1" dirty="0"/>
              <a:t>Recovery</a:t>
            </a:r>
            <a:r>
              <a:rPr lang="en-US" sz="3200" dirty="0"/>
              <a:t> is the process of returning the asset into the business function and restoring normal business operations.</a:t>
            </a:r>
          </a:p>
          <a:p>
            <a:endParaRPr lang="en-US" sz="3200" dirty="0">
              <a:latin typeface="CiscoSans"/>
            </a:endParaRPr>
          </a:p>
          <a:p>
            <a:r>
              <a:rPr lang="en-US" sz="3200" dirty="0"/>
              <a:t>A postmortem session should collect </a:t>
            </a:r>
            <a:r>
              <a:rPr lang="en-US" sz="3200" i="1" dirty="0"/>
              <a:t>lessons learned </a:t>
            </a:r>
            <a:r>
              <a:rPr lang="en-US" sz="3200" dirty="0"/>
              <a:t>and assign action items to correct weaknesses and to suggest ways to improve.</a:t>
            </a:r>
            <a:endParaRPr lang="en-US" sz="3200" dirty="0">
              <a:latin typeface="CiscoSans"/>
            </a:endParaRPr>
          </a:p>
        </p:txBody>
      </p:sp>
      <p:pic>
        <p:nvPicPr>
          <p:cNvPr id="3" name="Picture 2">
            <a:extLst>
              <a:ext uri="{FF2B5EF4-FFF2-40B4-BE49-F238E27FC236}">
                <a16:creationId xmlns:a16="http://schemas.microsoft.com/office/drawing/2014/main" id="{96A7F6CA-3FE8-4AEE-A648-A91F24E243F7}"/>
              </a:ext>
            </a:extLst>
          </p:cNvPr>
          <p:cNvPicPr>
            <a:picLocks noChangeAspect="1"/>
          </p:cNvPicPr>
          <p:nvPr/>
        </p:nvPicPr>
        <p:blipFill>
          <a:blip r:embed="rId3"/>
          <a:stretch>
            <a:fillRect/>
          </a:stretch>
        </p:blipFill>
        <p:spPr>
          <a:xfrm>
            <a:off x="7132059" y="1039422"/>
            <a:ext cx="4857458" cy="4613798"/>
          </a:xfrm>
          <a:prstGeom prst="rect">
            <a:avLst/>
          </a:prstGeom>
        </p:spPr>
      </p:pic>
    </p:spTree>
    <p:extLst>
      <p:ext uri="{BB962C8B-B14F-4D97-AF65-F5344CB8AC3E}">
        <p14:creationId xmlns:p14="http://schemas.microsoft.com/office/powerpoint/2010/main" val="406450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EXERCISES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6630736" cy="3539430"/>
          </a:xfrm>
          <a:prstGeom prst="rect">
            <a:avLst/>
          </a:prstGeom>
          <a:noFill/>
        </p:spPr>
        <p:txBody>
          <a:bodyPr wrap="square" rtlCol="0">
            <a:spAutoFit/>
          </a:bodyPr>
          <a:lstStyle/>
          <a:p>
            <a:endParaRPr lang="en-US" sz="3200" dirty="0"/>
          </a:p>
          <a:p>
            <a:r>
              <a:rPr lang="en-US" sz="3200" i="1" dirty="0"/>
              <a:t>Exercises</a:t>
            </a:r>
            <a:r>
              <a:rPr lang="en-US" sz="3200" dirty="0"/>
              <a:t> come in many forms and functions, and doing a tabletop exercise where the planning and preparation steps are tested is an important final step in the planning process.</a:t>
            </a:r>
            <a:endParaRPr lang="en-US" sz="3200" dirty="0">
              <a:latin typeface="CiscoSans"/>
            </a:endParaRPr>
          </a:p>
        </p:txBody>
      </p:sp>
    </p:spTree>
    <p:extLst>
      <p:ext uri="{BB962C8B-B14F-4D97-AF65-F5344CB8AC3E}">
        <p14:creationId xmlns:p14="http://schemas.microsoft.com/office/powerpoint/2010/main" val="3838166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ow Does Cybersecurity Management Work">
            <a:extLst>
              <a:ext uri="{FF2B5EF4-FFF2-40B4-BE49-F238E27FC236}">
                <a16:creationId xmlns:a16="http://schemas.microsoft.com/office/drawing/2014/main" id="{FD88BEE6-4978-6161-2A79-AEF92E2084A8}"/>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9945" r="34236"/>
          <a:stretch/>
        </p:blipFill>
        <p:spPr bwMode="auto">
          <a:xfrm>
            <a:off x="4535905" y="0"/>
            <a:ext cx="7656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Document 5">
            <a:extLst>
              <a:ext uri="{FF2B5EF4-FFF2-40B4-BE49-F238E27FC236}">
                <a16:creationId xmlns:a16="http://schemas.microsoft.com/office/drawing/2014/main" id="{487868D6-4EC3-FC1F-5C97-E876BB19F917}"/>
              </a:ext>
            </a:extLst>
          </p:cNvPr>
          <p:cNvSpPr/>
          <p:nvPr/>
        </p:nvSpPr>
        <p:spPr>
          <a:xfrm rot="16200000">
            <a:off x="1395663" y="-1395662"/>
            <a:ext cx="6858003" cy="9649328"/>
          </a:xfrm>
          <a:prstGeom prst="flowChartDocumen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dirty="0"/>
          </a:p>
        </p:txBody>
      </p:sp>
      <p:sp>
        <p:nvSpPr>
          <p:cNvPr id="7" name="TextBox 6">
            <a:extLst>
              <a:ext uri="{FF2B5EF4-FFF2-40B4-BE49-F238E27FC236}">
                <a16:creationId xmlns:a16="http://schemas.microsoft.com/office/drawing/2014/main" id="{FBE35B05-9888-4AD5-1ECB-E10C5F6BFD33}"/>
              </a:ext>
            </a:extLst>
          </p:cNvPr>
          <p:cNvSpPr txBox="1"/>
          <p:nvPr/>
        </p:nvSpPr>
        <p:spPr>
          <a:xfrm>
            <a:off x="252664" y="484908"/>
            <a:ext cx="6015789" cy="707886"/>
          </a:xfrm>
          <a:prstGeom prst="rect">
            <a:avLst/>
          </a:prstGeom>
          <a:noFill/>
        </p:spPr>
        <p:txBody>
          <a:bodyPr wrap="square" rtlCol="0">
            <a:spAutoFit/>
          </a:bodyPr>
          <a:lstStyle/>
          <a:p>
            <a:r>
              <a:rPr lang="en-PH" sz="4000" b="1" dirty="0"/>
              <a:t>EXERCISES</a:t>
            </a:r>
          </a:p>
        </p:txBody>
      </p:sp>
      <p:sp>
        <p:nvSpPr>
          <p:cNvPr id="10" name="TextBox 9">
            <a:extLst>
              <a:ext uri="{FF2B5EF4-FFF2-40B4-BE49-F238E27FC236}">
                <a16:creationId xmlns:a16="http://schemas.microsoft.com/office/drawing/2014/main" id="{E83371FF-EE10-DBCC-0C80-4B66E8694B64}"/>
              </a:ext>
            </a:extLst>
          </p:cNvPr>
          <p:cNvSpPr txBox="1"/>
          <p:nvPr/>
        </p:nvSpPr>
        <p:spPr>
          <a:xfrm>
            <a:off x="252665" y="1302777"/>
            <a:ext cx="8087002" cy="5016758"/>
          </a:xfrm>
          <a:prstGeom prst="rect">
            <a:avLst/>
          </a:prstGeom>
          <a:noFill/>
        </p:spPr>
        <p:txBody>
          <a:bodyPr wrap="square" rtlCol="0">
            <a:spAutoFit/>
          </a:bodyPr>
          <a:lstStyle/>
          <a:p>
            <a:endParaRPr lang="en-US" sz="3200" dirty="0"/>
          </a:p>
          <a:p>
            <a:r>
              <a:rPr lang="en-US" sz="3200" dirty="0"/>
              <a:t>A </a:t>
            </a:r>
            <a:r>
              <a:rPr lang="en-US" sz="3200" i="1" dirty="0"/>
              <a:t>tabletop exercise </a:t>
            </a:r>
            <a:r>
              <a:rPr lang="en-US" sz="3200" dirty="0"/>
              <a:t>is one that is designed for the participants to walk through all the steps of a process, ensuring all elements are covered and that the plan does not forget a key dataset or person.</a:t>
            </a:r>
          </a:p>
          <a:p>
            <a:endParaRPr lang="en-US" sz="3200" dirty="0"/>
          </a:p>
          <a:p>
            <a:r>
              <a:rPr lang="en-US" sz="3200" i="1" dirty="0"/>
              <a:t>Walkthroughs</a:t>
            </a:r>
            <a:r>
              <a:rPr lang="en-US" sz="3200" dirty="0"/>
              <a:t> examine the actual steps that take place associated with a process, procedure, or event.</a:t>
            </a:r>
          </a:p>
        </p:txBody>
      </p:sp>
    </p:spTree>
    <p:extLst>
      <p:ext uri="{BB962C8B-B14F-4D97-AF65-F5344CB8AC3E}">
        <p14:creationId xmlns:p14="http://schemas.microsoft.com/office/powerpoint/2010/main" val="35083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2354</TotalTime>
  <Words>878</Words>
  <Application>Microsoft Office PowerPoint</Application>
  <PresentationFormat>Widescreen</PresentationFormat>
  <Paragraphs>95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CiscoSans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Donnie Anciro</dc:creator>
  <cp:lastModifiedBy>donnie anciro</cp:lastModifiedBy>
  <cp:revision>292</cp:revision>
  <dcterms:created xsi:type="dcterms:W3CDTF">2023-08-24T09:39:56Z</dcterms:created>
  <dcterms:modified xsi:type="dcterms:W3CDTF">2023-10-24T14:17:59Z</dcterms:modified>
</cp:coreProperties>
</file>