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8" r:id="rId3"/>
    <p:sldId id="326" r:id="rId4"/>
    <p:sldId id="395" r:id="rId5"/>
    <p:sldId id="416" r:id="rId6"/>
    <p:sldId id="396" r:id="rId7"/>
    <p:sldId id="397" r:id="rId8"/>
    <p:sldId id="398" r:id="rId9"/>
    <p:sldId id="399" r:id="rId10"/>
    <p:sldId id="400" r:id="rId11"/>
    <p:sldId id="401" r:id="rId12"/>
    <p:sldId id="402" r:id="rId13"/>
    <p:sldId id="403" r:id="rId14"/>
    <p:sldId id="404" r:id="rId15"/>
    <p:sldId id="405" r:id="rId16"/>
    <p:sldId id="406" r:id="rId17"/>
    <p:sldId id="407" r:id="rId18"/>
    <p:sldId id="408" r:id="rId19"/>
    <p:sldId id="409" r:id="rId20"/>
    <p:sldId id="410" r:id="rId21"/>
    <p:sldId id="411" r:id="rId22"/>
    <p:sldId id="412" r:id="rId23"/>
    <p:sldId id="413" r:id="rId24"/>
    <p:sldId id="414" r:id="rId25"/>
    <p:sldId id="415" r:id="rId26"/>
    <p:sldId id="39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0" autoAdjust="0"/>
    <p:restoredTop sz="94660"/>
  </p:normalViewPr>
  <p:slideViewPr>
    <p:cSldViewPr snapToGrid="0">
      <p:cViewPr varScale="1">
        <p:scale>
          <a:sx n="113" d="100"/>
          <a:sy n="113" d="100"/>
        </p:scale>
        <p:origin x="3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B8B95-B716-4F9D-ABE4-98E71C7F65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F347B2A-671B-25F3-2283-BBDBAF3EB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5F4AC451-8EEC-AFA9-1B74-8D7CC1AD86A6}"/>
              </a:ext>
            </a:extLst>
          </p:cNvPr>
          <p:cNvSpPr>
            <a:spLocks noGrp="1"/>
          </p:cNvSpPr>
          <p:nvPr>
            <p:ph type="dt" sz="half" idx="10"/>
          </p:nvPr>
        </p:nvSpPr>
        <p:spPr/>
        <p:txBody>
          <a:bodyPr/>
          <a:lstStyle/>
          <a:p>
            <a:fld id="{F82D3D29-9C7D-4626-BB27-65B83EFF2100}" type="datetimeFigureOut">
              <a:rPr lang="en-PH" smtClean="0"/>
              <a:t>10/11/2023</a:t>
            </a:fld>
            <a:endParaRPr lang="en-PH"/>
          </a:p>
        </p:txBody>
      </p:sp>
      <p:sp>
        <p:nvSpPr>
          <p:cNvPr id="5" name="Footer Placeholder 4">
            <a:extLst>
              <a:ext uri="{FF2B5EF4-FFF2-40B4-BE49-F238E27FC236}">
                <a16:creationId xmlns:a16="http://schemas.microsoft.com/office/drawing/2014/main" id="{CCC38604-8579-F5C4-1BF5-4182E0281F2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256808A-EA65-41C9-3DAF-8DBC3CBA7E23}"/>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2553511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C4F6-CC6C-D850-E33E-CD9FDEE10860}"/>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D2E2A18-BDFD-D190-6064-7FE8EA08E4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5AB9B40-38D7-A77B-DE06-555A8CBAAA66}"/>
              </a:ext>
            </a:extLst>
          </p:cNvPr>
          <p:cNvSpPr>
            <a:spLocks noGrp="1"/>
          </p:cNvSpPr>
          <p:nvPr>
            <p:ph type="dt" sz="half" idx="10"/>
          </p:nvPr>
        </p:nvSpPr>
        <p:spPr/>
        <p:txBody>
          <a:bodyPr/>
          <a:lstStyle/>
          <a:p>
            <a:fld id="{F82D3D29-9C7D-4626-BB27-65B83EFF2100}" type="datetimeFigureOut">
              <a:rPr lang="en-PH" smtClean="0"/>
              <a:t>10/11/2023</a:t>
            </a:fld>
            <a:endParaRPr lang="en-PH"/>
          </a:p>
        </p:txBody>
      </p:sp>
      <p:sp>
        <p:nvSpPr>
          <p:cNvPr id="5" name="Footer Placeholder 4">
            <a:extLst>
              <a:ext uri="{FF2B5EF4-FFF2-40B4-BE49-F238E27FC236}">
                <a16:creationId xmlns:a16="http://schemas.microsoft.com/office/drawing/2014/main" id="{BDC51B29-5646-47BE-06EB-9989B2AE9AD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A0E2A6D-26D3-F539-C768-B638419CF7BA}"/>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3516690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FD1173-4479-28C5-69D9-27C3D1F490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689FE3CF-F866-7886-E238-95072BFE53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9354A607-81C7-9F6F-3DAE-DE4E40242B61}"/>
              </a:ext>
            </a:extLst>
          </p:cNvPr>
          <p:cNvSpPr>
            <a:spLocks noGrp="1"/>
          </p:cNvSpPr>
          <p:nvPr>
            <p:ph type="dt" sz="half" idx="10"/>
          </p:nvPr>
        </p:nvSpPr>
        <p:spPr/>
        <p:txBody>
          <a:bodyPr/>
          <a:lstStyle/>
          <a:p>
            <a:fld id="{F82D3D29-9C7D-4626-BB27-65B83EFF2100}" type="datetimeFigureOut">
              <a:rPr lang="en-PH" smtClean="0"/>
              <a:t>10/11/2023</a:t>
            </a:fld>
            <a:endParaRPr lang="en-PH"/>
          </a:p>
        </p:txBody>
      </p:sp>
      <p:sp>
        <p:nvSpPr>
          <p:cNvPr id="5" name="Footer Placeholder 4">
            <a:extLst>
              <a:ext uri="{FF2B5EF4-FFF2-40B4-BE49-F238E27FC236}">
                <a16:creationId xmlns:a16="http://schemas.microsoft.com/office/drawing/2014/main" id="{E0836EB4-5444-F6FC-6DD2-7326D1E2850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71B5B87-8B1A-6AAB-6C67-A5442BA51B9C}"/>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87610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3727B-2B36-E1D6-D8F7-75A5A68041FB}"/>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1321BBF-433E-7B16-82B9-D99C940FAC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3FF4B17-831B-A301-5EF3-C1F1A9425316}"/>
              </a:ext>
            </a:extLst>
          </p:cNvPr>
          <p:cNvSpPr>
            <a:spLocks noGrp="1"/>
          </p:cNvSpPr>
          <p:nvPr>
            <p:ph type="dt" sz="half" idx="10"/>
          </p:nvPr>
        </p:nvSpPr>
        <p:spPr/>
        <p:txBody>
          <a:bodyPr/>
          <a:lstStyle/>
          <a:p>
            <a:fld id="{F82D3D29-9C7D-4626-BB27-65B83EFF2100}" type="datetimeFigureOut">
              <a:rPr lang="en-PH" smtClean="0"/>
              <a:t>10/11/2023</a:t>
            </a:fld>
            <a:endParaRPr lang="en-PH"/>
          </a:p>
        </p:txBody>
      </p:sp>
      <p:sp>
        <p:nvSpPr>
          <p:cNvPr id="5" name="Footer Placeholder 4">
            <a:extLst>
              <a:ext uri="{FF2B5EF4-FFF2-40B4-BE49-F238E27FC236}">
                <a16:creationId xmlns:a16="http://schemas.microsoft.com/office/drawing/2014/main" id="{2DB14906-CC7A-18DE-2734-C646F21AAB1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6777B06-F7B5-5A5F-56A6-DCB3EBCA6FD6}"/>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788296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76E9-8643-0582-7479-14EBD5288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D7C3796B-B5BD-49DA-ABD9-8EA9329FD0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520D9C-D524-E563-7A90-6D03B4F05186}"/>
              </a:ext>
            </a:extLst>
          </p:cNvPr>
          <p:cNvSpPr>
            <a:spLocks noGrp="1"/>
          </p:cNvSpPr>
          <p:nvPr>
            <p:ph type="dt" sz="half" idx="10"/>
          </p:nvPr>
        </p:nvSpPr>
        <p:spPr/>
        <p:txBody>
          <a:bodyPr/>
          <a:lstStyle/>
          <a:p>
            <a:fld id="{F82D3D29-9C7D-4626-BB27-65B83EFF2100}" type="datetimeFigureOut">
              <a:rPr lang="en-PH" smtClean="0"/>
              <a:t>10/11/2023</a:t>
            </a:fld>
            <a:endParaRPr lang="en-PH"/>
          </a:p>
        </p:txBody>
      </p:sp>
      <p:sp>
        <p:nvSpPr>
          <p:cNvPr id="5" name="Footer Placeholder 4">
            <a:extLst>
              <a:ext uri="{FF2B5EF4-FFF2-40B4-BE49-F238E27FC236}">
                <a16:creationId xmlns:a16="http://schemas.microsoft.com/office/drawing/2014/main" id="{BDA3704A-2F6F-B005-C5C7-556A32ED34D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505398F-EDD4-9854-B1EC-2014460AD6E8}"/>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210304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5DDA7-FCF3-5286-C9F2-6111688BC158}"/>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2A48C25E-B131-77A0-1886-A19CA31989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D50102DE-E528-AEA2-0C7A-937C45D0DA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ADC6F1F5-A3DC-3D3D-511B-3DEF650756F6}"/>
              </a:ext>
            </a:extLst>
          </p:cNvPr>
          <p:cNvSpPr>
            <a:spLocks noGrp="1"/>
          </p:cNvSpPr>
          <p:nvPr>
            <p:ph type="dt" sz="half" idx="10"/>
          </p:nvPr>
        </p:nvSpPr>
        <p:spPr/>
        <p:txBody>
          <a:bodyPr/>
          <a:lstStyle/>
          <a:p>
            <a:fld id="{F82D3D29-9C7D-4626-BB27-65B83EFF2100}" type="datetimeFigureOut">
              <a:rPr lang="en-PH" smtClean="0"/>
              <a:t>10/11/2023</a:t>
            </a:fld>
            <a:endParaRPr lang="en-PH"/>
          </a:p>
        </p:txBody>
      </p:sp>
      <p:sp>
        <p:nvSpPr>
          <p:cNvPr id="6" name="Footer Placeholder 5">
            <a:extLst>
              <a:ext uri="{FF2B5EF4-FFF2-40B4-BE49-F238E27FC236}">
                <a16:creationId xmlns:a16="http://schemas.microsoft.com/office/drawing/2014/main" id="{64B82F4B-AE52-7277-FC16-45BCF49E0EC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BEE7BAA5-7190-627E-281D-C58A3146FF70}"/>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2543836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71E06-3254-4810-5D3E-292ADD200C85}"/>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CE7D0FA-AD47-C114-618B-6FC5FAB56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C88291-6054-3541-6065-C67ED4B382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71029FA5-5C2A-BF36-6B29-796EB5001B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D34C87-3DD1-9071-26E1-801771EA74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D843F927-85F5-9D23-A323-CE4874950F96}"/>
              </a:ext>
            </a:extLst>
          </p:cNvPr>
          <p:cNvSpPr>
            <a:spLocks noGrp="1"/>
          </p:cNvSpPr>
          <p:nvPr>
            <p:ph type="dt" sz="half" idx="10"/>
          </p:nvPr>
        </p:nvSpPr>
        <p:spPr/>
        <p:txBody>
          <a:bodyPr/>
          <a:lstStyle/>
          <a:p>
            <a:fld id="{F82D3D29-9C7D-4626-BB27-65B83EFF2100}" type="datetimeFigureOut">
              <a:rPr lang="en-PH" smtClean="0"/>
              <a:t>10/11/2023</a:t>
            </a:fld>
            <a:endParaRPr lang="en-PH"/>
          </a:p>
        </p:txBody>
      </p:sp>
      <p:sp>
        <p:nvSpPr>
          <p:cNvPr id="8" name="Footer Placeholder 7">
            <a:extLst>
              <a:ext uri="{FF2B5EF4-FFF2-40B4-BE49-F238E27FC236}">
                <a16:creationId xmlns:a16="http://schemas.microsoft.com/office/drawing/2014/main" id="{3BDBD666-9697-15F2-0A8E-00F2E022315A}"/>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2F33CED9-0EAE-43C6-84AF-4BF6595AF9FA}"/>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1939322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3B22-A35F-BB08-DD41-FCBD00FA6E67}"/>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6ADCB5C0-6D30-9C70-5D34-0099CF1D2749}"/>
              </a:ext>
            </a:extLst>
          </p:cNvPr>
          <p:cNvSpPr>
            <a:spLocks noGrp="1"/>
          </p:cNvSpPr>
          <p:nvPr>
            <p:ph type="dt" sz="half" idx="10"/>
          </p:nvPr>
        </p:nvSpPr>
        <p:spPr/>
        <p:txBody>
          <a:bodyPr/>
          <a:lstStyle/>
          <a:p>
            <a:fld id="{F82D3D29-9C7D-4626-BB27-65B83EFF2100}" type="datetimeFigureOut">
              <a:rPr lang="en-PH" smtClean="0"/>
              <a:t>10/11/2023</a:t>
            </a:fld>
            <a:endParaRPr lang="en-PH"/>
          </a:p>
        </p:txBody>
      </p:sp>
      <p:sp>
        <p:nvSpPr>
          <p:cNvPr id="4" name="Footer Placeholder 3">
            <a:extLst>
              <a:ext uri="{FF2B5EF4-FFF2-40B4-BE49-F238E27FC236}">
                <a16:creationId xmlns:a16="http://schemas.microsoft.com/office/drawing/2014/main" id="{7FF1A0C9-3F2C-BF48-4DA6-A62F861DE007}"/>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185134F3-536D-CCB4-710F-C6F62D153D4C}"/>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2506505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6229A3-4DF3-F382-D6BF-CFA152FC27DA}"/>
              </a:ext>
            </a:extLst>
          </p:cNvPr>
          <p:cNvSpPr>
            <a:spLocks noGrp="1"/>
          </p:cNvSpPr>
          <p:nvPr>
            <p:ph type="dt" sz="half" idx="10"/>
          </p:nvPr>
        </p:nvSpPr>
        <p:spPr/>
        <p:txBody>
          <a:bodyPr/>
          <a:lstStyle/>
          <a:p>
            <a:fld id="{F82D3D29-9C7D-4626-BB27-65B83EFF2100}" type="datetimeFigureOut">
              <a:rPr lang="en-PH" smtClean="0"/>
              <a:t>10/11/2023</a:t>
            </a:fld>
            <a:endParaRPr lang="en-PH"/>
          </a:p>
        </p:txBody>
      </p:sp>
      <p:sp>
        <p:nvSpPr>
          <p:cNvPr id="3" name="Footer Placeholder 2">
            <a:extLst>
              <a:ext uri="{FF2B5EF4-FFF2-40B4-BE49-F238E27FC236}">
                <a16:creationId xmlns:a16="http://schemas.microsoft.com/office/drawing/2014/main" id="{8BAD108E-FF60-36CC-8A79-FB481A6342B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19E6A150-6E61-7D48-1B8F-3C4A3166F3F7}"/>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3677806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1EF0-60BD-9E1E-DC0D-B149403EE8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249B96CA-19AC-32DD-FD76-AEB51220F9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6DCE55B2-5DB5-463B-B973-3C104A5C6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4F6BEB-FFE1-9E79-0D04-6A3FEEF6BBB8}"/>
              </a:ext>
            </a:extLst>
          </p:cNvPr>
          <p:cNvSpPr>
            <a:spLocks noGrp="1"/>
          </p:cNvSpPr>
          <p:nvPr>
            <p:ph type="dt" sz="half" idx="10"/>
          </p:nvPr>
        </p:nvSpPr>
        <p:spPr/>
        <p:txBody>
          <a:bodyPr/>
          <a:lstStyle/>
          <a:p>
            <a:fld id="{F82D3D29-9C7D-4626-BB27-65B83EFF2100}" type="datetimeFigureOut">
              <a:rPr lang="en-PH" smtClean="0"/>
              <a:t>10/11/2023</a:t>
            </a:fld>
            <a:endParaRPr lang="en-PH"/>
          </a:p>
        </p:txBody>
      </p:sp>
      <p:sp>
        <p:nvSpPr>
          <p:cNvPr id="6" name="Footer Placeholder 5">
            <a:extLst>
              <a:ext uri="{FF2B5EF4-FFF2-40B4-BE49-F238E27FC236}">
                <a16:creationId xmlns:a16="http://schemas.microsoft.com/office/drawing/2014/main" id="{91111A2F-B444-A142-B807-985809DACFE0}"/>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FF1E2DE-B91F-B433-B60D-527025A3DE8C}"/>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3353023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3E00-C3BC-FC66-43D4-2B3CEB88ED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BFFDFE87-7F25-7A0D-BA5B-52325CF0D6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7C53054D-730D-73A0-C2B8-A91B297CB9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5A0580-6BDD-A11B-0ED0-2FD3A3450612}"/>
              </a:ext>
            </a:extLst>
          </p:cNvPr>
          <p:cNvSpPr>
            <a:spLocks noGrp="1"/>
          </p:cNvSpPr>
          <p:nvPr>
            <p:ph type="dt" sz="half" idx="10"/>
          </p:nvPr>
        </p:nvSpPr>
        <p:spPr/>
        <p:txBody>
          <a:bodyPr/>
          <a:lstStyle/>
          <a:p>
            <a:fld id="{F82D3D29-9C7D-4626-BB27-65B83EFF2100}" type="datetimeFigureOut">
              <a:rPr lang="en-PH" smtClean="0"/>
              <a:t>10/11/2023</a:t>
            </a:fld>
            <a:endParaRPr lang="en-PH"/>
          </a:p>
        </p:txBody>
      </p:sp>
      <p:sp>
        <p:nvSpPr>
          <p:cNvPr id="6" name="Footer Placeholder 5">
            <a:extLst>
              <a:ext uri="{FF2B5EF4-FFF2-40B4-BE49-F238E27FC236}">
                <a16:creationId xmlns:a16="http://schemas.microsoft.com/office/drawing/2014/main" id="{53E732F4-84CD-9BDD-6F4C-8A247BE114B1}"/>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6F0E659F-1013-A3BB-2A50-ADA8EA4BA2EE}"/>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232225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84D5BE-9AC3-291F-DC8E-7AB11C7F9E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69102A2-286C-AA81-5E42-6797B671AE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9094B20-784F-2C12-08A5-F021AEF2D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D3D29-9C7D-4626-BB27-65B83EFF2100}" type="datetimeFigureOut">
              <a:rPr lang="en-PH" smtClean="0"/>
              <a:t>10/11/2023</a:t>
            </a:fld>
            <a:endParaRPr lang="en-PH"/>
          </a:p>
        </p:txBody>
      </p:sp>
      <p:sp>
        <p:nvSpPr>
          <p:cNvPr id="5" name="Footer Placeholder 4">
            <a:extLst>
              <a:ext uri="{FF2B5EF4-FFF2-40B4-BE49-F238E27FC236}">
                <a16:creationId xmlns:a16="http://schemas.microsoft.com/office/drawing/2014/main" id="{906D749E-771C-D8D2-5711-19BD28ABAF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0CB83FD3-BBD7-72BF-2A49-9C3991CDA6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05809-7ED6-4C67-9CF1-9B4FA5DDB7AB}" type="slidenum">
              <a:rPr lang="en-PH" smtClean="0"/>
              <a:t>‹#›</a:t>
            </a:fld>
            <a:endParaRPr lang="en-PH"/>
          </a:p>
        </p:txBody>
      </p:sp>
    </p:spTree>
    <p:extLst>
      <p:ext uri="{BB962C8B-B14F-4D97-AF65-F5344CB8AC3E}">
        <p14:creationId xmlns:p14="http://schemas.microsoft.com/office/powerpoint/2010/main" val="11385278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mt="60000"/>
            <a:extLst>
              <a:ext uri="{28A0092B-C50C-407E-A947-70E740481C1C}">
                <a14:useLocalDpi xmlns:a14="http://schemas.microsoft.com/office/drawing/2010/main" val="0"/>
              </a:ext>
            </a:extLst>
          </a:blip>
          <a:srcRect l="5556" r="555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259C1FFF-4CB3-7E63-8D7F-C6DCAEDF58E7}"/>
              </a:ext>
            </a:extLst>
          </p:cNvPr>
          <p:cNvSpPr/>
          <p:nvPr/>
        </p:nvSpPr>
        <p:spPr>
          <a:xfrm>
            <a:off x="2124105" y="555434"/>
            <a:ext cx="7943790" cy="1130540"/>
          </a:xfrm>
          <a:prstGeom prst="roundRect">
            <a:avLst/>
          </a:prstGeom>
          <a:solidFill>
            <a:schemeClr val="tx1">
              <a:alpha val="60000"/>
            </a:schemeClr>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PH" sz="2800" b="1" dirty="0">
                <a:ln>
                  <a:solidFill>
                    <a:schemeClr val="accent1"/>
                  </a:solidFill>
                </a:ln>
                <a:solidFill>
                  <a:schemeClr val="bg1"/>
                </a:solidFill>
              </a:rPr>
              <a:t>ITP74 - INFORMATION ASSURANCE AND SECURITY</a:t>
            </a:r>
          </a:p>
        </p:txBody>
      </p:sp>
      <p:sp>
        <p:nvSpPr>
          <p:cNvPr id="9" name="Rectangle: Rounded Corners 8">
            <a:extLst>
              <a:ext uri="{FF2B5EF4-FFF2-40B4-BE49-F238E27FC236}">
                <a16:creationId xmlns:a16="http://schemas.microsoft.com/office/drawing/2014/main" id="{64B3D021-B2ED-B4C1-7D9F-D0CE89337DAB}"/>
              </a:ext>
            </a:extLst>
          </p:cNvPr>
          <p:cNvSpPr/>
          <p:nvPr/>
        </p:nvSpPr>
        <p:spPr>
          <a:xfrm>
            <a:off x="1080733" y="2170024"/>
            <a:ext cx="10030533" cy="2364397"/>
          </a:xfrm>
          <a:prstGeom prst="roundRect">
            <a:avLst/>
          </a:prstGeom>
          <a:solidFill>
            <a:schemeClr val="tx1">
              <a:alpha val="60000"/>
            </a:schemeClr>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PH" sz="4800" b="1" dirty="0">
                <a:ln>
                  <a:solidFill>
                    <a:schemeClr val="accent1"/>
                  </a:solidFill>
                </a:ln>
                <a:solidFill>
                  <a:schemeClr val="bg1"/>
                </a:solidFill>
              </a:rPr>
              <a:t>PART FOUR:</a:t>
            </a:r>
          </a:p>
          <a:p>
            <a:pPr algn="ctr"/>
            <a:r>
              <a:rPr lang="en-PH" sz="4800" b="1" dirty="0">
                <a:ln>
                  <a:solidFill>
                    <a:schemeClr val="accent1"/>
                  </a:solidFill>
                </a:ln>
                <a:solidFill>
                  <a:schemeClr val="bg1"/>
                </a:solidFill>
              </a:rPr>
              <a:t>OPERATIONS AND INCIDENT RESPONSE</a:t>
            </a:r>
          </a:p>
        </p:txBody>
      </p:sp>
    </p:spTree>
    <p:extLst>
      <p:ext uri="{BB962C8B-B14F-4D97-AF65-F5344CB8AC3E}">
        <p14:creationId xmlns:p14="http://schemas.microsoft.com/office/powerpoint/2010/main" val="358688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LOG FILES</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5016758"/>
          </a:xfrm>
          <a:prstGeom prst="rect">
            <a:avLst/>
          </a:prstGeom>
          <a:noFill/>
        </p:spPr>
        <p:txBody>
          <a:bodyPr wrap="square" rtlCol="0">
            <a:spAutoFit/>
          </a:bodyPr>
          <a:lstStyle/>
          <a:p>
            <a:endParaRPr lang="en-US" sz="3200" dirty="0">
              <a:latin typeface="CiscoSans"/>
            </a:endParaRPr>
          </a:p>
          <a:p>
            <a:r>
              <a:rPr lang="en-US" sz="3200" i="1" dirty="0"/>
              <a:t>Network logs </a:t>
            </a:r>
            <a:r>
              <a:rPr lang="en-US" sz="3200" dirty="0"/>
              <a:t>tend to have a duplication issue as packets can traverse several devices, giving multiple, nearly identical records.</a:t>
            </a:r>
          </a:p>
          <a:p>
            <a:endParaRPr lang="en-US" sz="3200" dirty="0">
              <a:latin typeface="CiscoSans"/>
            </a:endParaRPr>
          </a:p>
          <a:p>
            <a:r>
              <a:rPr lang="en-US" sz="3200" dirty="0"/>
              <a:t>Virtually every operating system creates </a:t>
            </a:r>
            <a:r>
              <a:rPr lang="en-US" sz="3200" i="1" dirty="0"/>
              <a:t>system logs</a:t>
            </a:r>
            <a:r>
              <a:rPr lang="en-US" sz="3200" dirty="0"/>
              <a:t>. These logs can provide a very detailed history of what actions were performed on a system</a:t>
            </a:r>
            <a:endParaRPr lang="en-US" sz="3200" dirty="0">
              <a:latin typeface="CiscoSans"/>
            </a:endParaRPr>
          </a:p>
        </p:txBody>
      </p:sp>
    </p:spTree>
    <p:extLst>
      <p:ext uri="{BB962C8B-B14F-4D97-AF65-F5344CB8AC3E}">
        <p14:creationId xmlns:p14="http://schemas.microsoft.com/office/powerpoint/2010/main" val="1476188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LOG FILES</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5016758"/>
          </a:xfrm>
          <a:prstGeom prst="rect">
            <a:avLst/>
          </a:prstGeom>
          <a:noFill/>
        </p:spPr>
        <p:txBody>
          <a:bodyPr wrap="square" rtlCol="0">
            <a:spAutoFit/>
          </a:bodyPr>
          <a:lstStyle/>
          <a:p>
            <a:endParaRPr lang="en-US" sz="3200" dirty="0"/>
          </a:p>
          <a:p>
            <a:r>
              <a:rPr lang="en-US" sz="3200" i="1" dirty="0"/>
              <a:t>Application logs </a:t>
            </a:r>
            <a:r>
              <a:rPr lang="en-US" sz="3200" dirty="0"/>
              <a:t>are generated by the applications themselves as they run</a:t>
            </a:r>
          </a:p>
          <a:p>
            <a:endParaRPr lang="en-US" sz="3200" dirty="0">
              <a:latin typeface="CiscoSans"/>
            </a:endParaRPr>
          </a:p>
          <a:p>
            <a:r>
              <a:rPr lang="en-US" sz="3200" i="1" dirty="0"/>
              <a:t>Security logs </a:t>
            </a:r>
            <a:r>
              <a:rPr lang="en-US" sz="3200" dirty="0"/>
              <a:t>are logs kept by the OS for metadata associated with security operations.</a:t>
            </a:r>
          </a:p>
          <a:p>
            <a:endParaRPr lang="en-US" sz="3200" dirty="0">
              <a:latin typeface="CiscoSans"/>
            </a:endParaRPr>
          </a:p>
          <a:p>
            <a:r>
              <a:rPr lang="en-US" sz="3200" i="1" dirty="0"/>
              <a:t>Web log files </a:t>
            </a:r>
            <a:r>
              <a:rPr lang="en-US" sz="3200" dirty="0"/>
              <a:t>can help identify</a:t>
            </a:r>
            <a:r>
              <a:rPr lang="en-US" sz="3200" dirty="0">
                <a:latin typeface="CiscoSans"/>
              </a:rPr>
              <a:t> when attacks are happening in a web server</a:t>
            </a:r>
          </a:p>
        </p:txBody>
      </p:sp>
    </p:spTree>
    <p:extLst>
      <p:ext uri="{BB962C8B-B14F-4D97-AF65-F5344CB8AC3E}">
        <p14:creationId xmlns:p14="http://schemas.microsoft.com/office/powerpoint/2010/main" val="1364084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LOG FILES</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4524315"/>
          </a:xfrm>
          <a:prstGeom prst="rect">
            <a:avLst/>
          </a:prstGeom>
          <a:noFill/>
        </p:spPr>
        <p:txBody>
          <a:bodyPr wrap="square" rtlCol="0">
            <a:spAutoFit/>
          </a:bodyPr>
          <a:lstStyle/>
          <a:p>
            <a:endParaRPr lang="en-US" sz="3200" dirty="0"/>
          </a:p>
          <a:p>
            <a:r>
              <a:rPr lang="en-US" sz="3200" i="1" dirty="0"/>
              <a:t>DNS logs</a:t>
            </a:r>
            <a:r>
              <a:rPr lang="en-US" sz="3200" dirty="0"/>
              <a:t>, when enabled, can contain a record for every query and response. This can be a treasure trove of information for an investigator because it can reveal malware calling out to its command-and-control server, or data transfers to non-company locations.</a:t>
            </a:r>
            <a:endParaRPr lang="en-US" sz="3200" dirty="0">
              <a:latin typeface="CiscoSans"/>
            </a:endParaRPr>
          </a:p>
        </p:txBody>
      </p:sp>
    </p:spTree>
    <p:extLst>
      <p:ext uri="{BB962C8B-B14F-4D97-AF65-F5344CB8AC3E}">
        <p14:creationId xmlns:p14="http://schemas.microsoft.com/office/powerpoint/2010/main" val="2929727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LOG FILES</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4031873"/>
          </a:xfrm>
          <a:prstGeom prst="rect">
            <a:avLst/>
          </a:prstGeom>
          <a:noFill/>
        </p:spPr>
        <p:txBody>
          <a:bodyPr wrap="square" rtlCol="0">
            <a:spAutoFit/>
          </a:bodyPr>
          <a:lstStyle/>
          <a:p>
            <a:endParaRPr lang="en-US" sz="3200" dirty="0">
              <a:latin typeface="CiscoSans"/>
            </a:endParaRPr>
          </a:p>
          <a:p>
            <a:r>
              <a:rPr lang="en-US" sz="3200" i="1" dirty="0"/>
              <a:t>Authentication logs </a:t>
            </a:r>
            <a:r>
              <a:rPr lang="en-US" sz="3200" dirty="0"/>
              <a:t>contain information about successful and failed authentication attempts. The most common source of authentication log information comes from the system’s security logs, but additional sources exist as well.</a:t>
            </a:r>
            <a:endParaRPr lang="en-US" sz="3200" dirty="0">
              <a:latin typeface="CiscoSans"/>
            </a:endParaRPr>
          </a:p>
        </p:txBody>
      </p:sp>
    </p:spTree>
    <p:extLst>
      <p:ext uri="{BB962C8B-B14F-4D97-AF65-F5344CB8AC3E}">
        <p14:creationId xmlns:p14="http://schemas.microsoft.com/office/powerpoint/2010/main" val="417216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LOG FILES</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4524315"/>
          </a:xfrm>
          <a:prstGeom prst="rect">
            <a:avLst/>
          </a:prstGeom>
          <a:noFill/>
        </p:spPr>
        <p:txBody>
          <a:bodyPr wrap="square" rtlCol="0">
            <a:spAutoFit/>
          </a:bodyPr>
          <a:lstStyle/>
          <a:p>
            <a:endParaRPr lang="en-US" sz="3200" dirty="0">
              <a:latin typeface="CiscoSans"/>
            </a:endParaRPr>
          </a:p>
          <a:p>
            <a:r>
              <a:rPr lang="en-US" sz="3200" i="1" dirty="0"/>
              <a:t>Dump files </a:t>
            </a:r>
            <a:r>
              <a:rPr lang="en-US" sz="3200" dirty="0"/>
              <a:t>are copies of what was in memory at a point in time—typically a point when some failure occurred. Dump files can be created by the operating system (OS) when the OS crashes, and these files can be analyzed to determine the cause of the crash.</a:t>
            </a:r>
            <a:endParaRPr lang="en-US" sz="3200" dirty="0">
              <a:latin typeface="CiscoSans"/>
            </a:endParaRPr>
          </a:p>
        </p:txBody>
      </p:sp>
    </p:spTree>
    <p:extLst>
      <p:ext uri="{BB962C8B-B14F-4D97-AF65-F5344CB8AC3E}">
        <p14:creationId xmlns:p14="http://schemas.microsoft.com/office/powerpoint/2010/main" val="2072870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LOG FILES</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5016758"/>
          </a:xfrm>
          <a:prstGeom prst="rect">
            <a:avLst/>
          </a:prstGeom>
          <a:noFill/>
        </p:spPr>
        <p:txBody>
          <a:bodyPr wrap="square" rtlCol="0">
            <a:spAutoFit/>
          </a:bodyPr>
          <a:lstStyle/>
          <a:p>
            <a:endParaRPr lang="en-US" sz="3200" dirty="0">
              <a:latin typeface="CiscoSans"/>
            </a:endParaRPr>
          </a:p>
          <a:p>
            <a:r>
              <a:rPr lang="en-US" sz="3200" i="1" dirty="0"/>
              <a:t>Voice over IP (VoIP) </a:t>
            </a:r>
            <a:r>
              <a:rPr lang="en-US" sz="3200" dirty="0"/>
              <a:t>solutions and </a:t>
            </a:r>
            <a:r>
              <a:rPr lang="en-US" sz="3200" i="1" dirty="0"/>
              <a:t>call manager </a:t>
            </a:r>
            <a:r>
              <a:rPr lang="en-US" sz="3200" dirty="0"/>
              <a:t>applications enable a wide range of audio and video communication services over the Internet. These systems can log a variety of data, including call information such as the number called (to and from), time of the call, and duration of the call. </a:t>
            </a:r>
            <a:endParaRPr lang="en-US" sz="3200" dirty="0">
              <a:latin typeface="CiscoSans"/>
            </a:endParaRPr>
          </a:p>
        </p:txBody>
      </p:sp>
    </p:spTree>
    <p:extLst>
      <p:ext uri="{BB962C8B-B14F-4D97-AF65-F5344CB8AC3E}">
        <p14:creationId xmlns:p14="http://schemas.microsoft.com/office/powerpoint/2010/main" val="2300640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LOG FILES</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5509200"/>
          </a:xfrm>
          <a:prstGeom prst="rect">
            <a:avLst/>
          </a:prstGeom>
          <a:noFill/>
        </p:spPr>
        <p:txBody>
          <a:bodyPr wrap="square" rtlCol="0">
            <a:spAutoFit/>
          </a:bodyPr>
          <a:lstStyle/>
          <a:p>
            <a:r>
              <a:rPr lang="en-US" sz="3200" dirty="0"/>
              <a:t>The </a:t>
            </a:r>
            <a:r>
              <a:rPr lang="en-US" sz="3200" i="1" dirty="0"/>
              <a:t>Session Initiation Protocol (SIP) </a:t>
            </a:r>
            <a:r>
              <a:rPr lang="en-US" sz="3200" dirty="0"/>
              <a:t>is a text-based protocol used for signaling voice, video, and messaging applications over IP. SIP provides information for initiating, maintaining, and terminating real-time sessions. </a:t>
            </a:r>
            <a:r>
              <a:rPr lang="en-US" sz="3200" i="1" dirty="0"/>
              <a:t>SIP traffic logs </a:t>
            </a:r>
            <a:r>
              <a:rPr lang="en-US" sz="3200" dirty="0"/>
              <a:t>are typically in the SIP Common Log Format (CLF), which mimics web server logs and captures the details associated with a communication (such as to and from). </a:t>
            </a:r>
            <a:endParaRPr lang="en-US" sz="3200" dirty="0">
              <a:latin typeface="CiscoSans"/>
            </a:endParaRPr>
          </a:p>
        </p:txBody>
      </p:sp>
    </p:spTree>
    <p:extLst>
      <p:ext uri="{BB962C8B-B14F-4D97-AF65-F5344CB8AC3E}">
        <p14:creationId xmlns:p14="http://schemas.microsoft.com/office/powerpoint/2010/main" val="2096625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323439"/>
          </a:xfrm>
          <a:prstGeom prst="rect">
            <a:avLst/>
          </a:prstGeom>
          <a:noFill/>
        </p:spPr>
        <p:txBody>
          <a:bodyPr wrap="square" rtlCol="0">
            <a:spAutoFit/>
          </a:bodyPr>
          <a:lstStyle/>
          <a:p>
            <a:r>
              <a:rPr lang="en-PH" sz="4000" b="1" dirty="0"/>
              <a:t>SYSLOG/RSYSLOG/ SYSLOG-NG</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3539430"/>
          </a:xfrm>
          <a:prstGeom prst="rect">
            <a:avLst/>
          </a:prstGeom>
          <a:noFill/>
        </p:spPr>
        <p:txBody>
          <a:bodyPr wrap="square" rtlCol="0">
            <a:spAutoFit/>
          </a:bodyPr>
          <a:lstStyle/>
          <a:p>
            <a:endParaRPr lang="en-US" sz="3200" dirty="0">
              <a:latin typeface="CiscoSans"/>
            </a:endParaRPr>
          </a:p>
          <a:p>
            <a:endParaRPr lang="en-US" sz="3200" dirty="0">
              <a:latin typeface="CiscoSans"/>
            </a:endParaRPr>
          </a:p>
          <a:p>
            <a:r>
              <a:rPr lang="en-US" sz="3200" i="1" dirty="0"/>
              <a:t>Syslog</a:t>
            </a:r>
            <a:r>
              <a:rPr lang="en-US" sz="3200" dirty="0"/>
              <a:t> stands for System Logging Protocol and is a standard protocol used in Linux systems to send system log or event messages to a specific server, called a syslog server. </a:t>
            </a:r>
            <a:endParaRPr lang="en-US" sz="3200" dirty="0">
              <a:latin typeface="CiscoSans"/>
            </a:endParaRPr>
          </a:p>
        </p:txBody>
      </p:sp>
    </p:spTree>
    <p:extLst>
      <p:ext uri="{BB962C8B-B14F-4D97-AF65-F5344CB8AC3E}">
        <p14:creationId xmlns:p14="http://schemas.microsoft.com/office/powerpoint/2010/main" val="2042775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323439"/>
          </a:xfrm>
          <a:prstGeom prst="rect">
            <a:avLst/>
          </a:prstGeom>
          <a:noFill/>
        </p:spPr>
        <p:txBody>
          <a:bodyPr wrap="square" rtlCol="0">
            <a:spAutoFit/>
          </a:bodyPr>
          <a:lstStyle/>
          <a:p>
            <a:r>
              <a:rPr lang="en-PH" sz="4000" b="1" dirty="0"/>
              <a:t>SYSLOG/RSYSLOG/ SYSLOG-NG</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5016758"/>
          </a:xfrm>
          <a:prstGeom prst="rect">
            <a:avLst/>
          </a:prstGeom>
          <a:noFill/>
        </p:spPr>
        <p:txBody>
          <a:bodyPr wrap="square" rtlCol="0">
            <a:spAutoFit/>
          </a:bodyPr>
          <a:lstStyle/>
          <a:p>
            <a:endParaRPr lang="en-US" sz="3200" dirty="0">
              <a:latin typeface="CiscoSans"/>
            </a:endParaRPr>
          </a:p>
          <a:p>
            <a:r>
              <a:rPr lang="en-US" sz="3200" i="1" dirty="0" err="1"/>
              <a:t>Rsyslog</a:t>
            </a:r>
            <a:r>
              <a:rPr lang="en-US" sz="3200" dirty="0"/>
              <a:t> is an open source variant of syslog that follows the syslog specifications but also provides additional features such as content-based filtering</a:t>
            </a:r>
          </a:p>
          <a:p>
            <a:endParaRPr lang="en-US" sz="3200" dirty="0">
              <a:latin typeface="CiscoSans"/>
            </a:endParaRPr>
          </a:p>
          <a:p>
            <a:r>
              <a:rPr lang="en-US" sz="3200" i="1" dirty="0"/>
              <a:t>Syslog-ng</a:t>
            </a:r>
            <a:r>
              <a:rPr lang="en-US" sz="3200" dirty="0"/>
              <a:t> is another open source implementation of the syslog standard.</a:t>
            </a:r>
            <a:endParaRPr lang="en-US" sz="3200" dirty="0">
              <a:latin typeface="CiscoSans"/>
            </a:endParaRPr>
          </a:p>
        </p:txBody>
      </p:sp>
    </p:spTree>
    <p:extLst>
      <p:ext uri="{BB962C8B-B14F-4D97-AF65-F5344CB8AC3E}">
        <p14:creationId xmlns:p14="http://schemas.microsoft.com/office/powerpoint/2010/main" val="561443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JOURNALCTL</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4031873"/>
          </a:xfrm>
          <a:prstGeom prst="rect">
            <a:avLst/>
          </a:prstGeom>
          <a:noFill/>
        </p:spPr>
        <p:txBody>
          <a:bodyPr wrap="square" rtlCol="0">
            <a:spAutoFit/>
          </a:bodyPr>
          <a:lstStyle/>
          <a:p>
            <a:endParaRPr lang="en-US" sz="3200" dirty="0">
              <a:latin typeface="CiscoSans"/>
            </a:endParaRPr>
          </a:p>
          <a:p>
            <a:r>
              <a:rPr lang="en-US" sz="3200" dirty="0"/>
              <a:t>On Linux systems, the initial daemon that launches the system is called </a:t>
            </a:r>
            <a:r>
              <a:rPr lang="en-US" sz="3200" dirty="0" err="1"/>
              <a:t>systemd</a:t>
            </a:r>
            <a:r>
              <a:rPr lang="en-US" sz="3200" dirty="0"/>
              <a:t>. When </a:t>
            </a:r>
            <a:r>
              <a:rPr lang="en-US" sz="3200" dirty="0" err="1"/>
              <a:t>systemd</a:t>
            </a:r>
            <a:r>
              <a:rPr lang="en-US" sz="3200" dirty="0"/>
              <a:t> creates log files, it does so through the </a:t>
            </a:r>
            <a:r>
              <a:rPr lang="en-US" sz="3200" dirty="0" err="1"/>
              <a:t>systemdjournald</a:t>
            </a:r>
            <a:r>
              <a:rPr lang="en-US" sz="3200" dirty="0"/>
              <a:t> service. </a:t>
            </a:r>
            <a:r>
              <a:rPr lang="en-US" sz="3200" i="1" dirty="0" err="1"/>
              <a:t>Journalctl</a:t>
            </a:r>
            <a:r>
              <a:rPr lang="en-US" sz="3200" dirty="0"/>
              <a:t> is the command that is used to view these logs. </a:t>
            </a:r>
            <a:endParaRPr lang="en-US" sz="3200" dirty="0">
              <a:latin typeface="CiscoSans"/>
            </a:endParaRPr>
          </a:p>
        </p:txBody>
      </p:sp>
    </p:spTree>
    <p:extLst>
      <p:ext uri="{BB962C8B-B14F-4D97-AF65-F5344CB8AC3E}">
        <p14:creationId xmlns:p14="http://schemas.microsoft.com/office/powerpoint/2010/main" val="322239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mt="60000"/>
            <a:extLst>
              <a:ext uri="{28A0092B-C50C-407E-A947-70E740481C1C}">
                <a14:useLocalDpi xmlns:a14="http://schemas.microsoft.com/office/drawing/2010/main" val="0"/>
              </a:ext>
            </a:extLst>
          </a:blip>
          <a:srcRect l="5556" r="555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64B3D021-B2ED-B4C1-7D9F-D0CE89337DAB}"/>
              </a:ext>
            </a:extLst>
          </p:cNvPr>
          <p:cNvSpPr/>
          <p:nvPr/>
        </p:nvSpPr>
        <p:spPr>
          <a:xfrm>
            <a:off x="1080733" y="2170024"/>
            <a:ext cx="10030533" cy="2364397"/>
          </a:xfrm>
          <a:prstGeom prst="roundRect">
            <a:avLst/>
          </a:prstGeom>
          <a:solidFill>
            <a:schemeClr val="tx1">
              <a:alpha val="60000"/>
            </a:schemeClr>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PH" sz="4800" b="1" dirty="0">
                <a:ln>
                  <a:solidFill>
                    <a:schemeClr val="accent1"/>
                  </a:solidFill>
                </a:ln>
                <a:solidFill>
                  <a:schemeClr val="bg1"/>
                </a:solidFill>
              </a:rPr>
              <a:t>INVESTIGATIONS</a:t>
            </a:r>
          </a:p>
        </p:txBody>
      </p:sp>
    </p:spTree>
    <p:extLst>
      <p:ext uri="{BB962C8B-B14F-4D97-AF65-F5344CB8AC3E}">
        <p14:creationId xmlns:p14="http://schemas.microsoft.com/office/powerpoint/2010/main" val="2852171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NXLOG</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4031873"/>
          </a:xfrm>
          <a:prstGeom prst="rect">
            <a:avLst/>
          </a:prstGeom>
          <a:noFill/>
        </p:spPr>
        <p:txBody>
          <a:bodyPr wrap="square" rtlCol="0">
            <a:spAutoFit/>
          </a:bodyPr>
          <a:lstStyle/>
          <a:p>
            <a:endParaRPr lang="en-US" sz="3200" dirty="0">
              <a:latin typeface="CiscoSans"/>
            </a:endParaRPr>
          </a:p>
          <a:p>
            <a:r>
              <a:rPr lang="en-US" sz="3200" i="1" dirty="0" err="1"/>
              <a:t>NXLog</a:t>
            </a:r>
            <a:r>
              <a:rPr lang="en-US" sz="3200" dirty="0"/>
              <a:t> is a multiplatform log management tool designed to assist in the use of log data during investigations. This tool suite is capable of handling syslog-type data as well as other log formats, including Microsoft Windows</a:t>
            </a:r>
            <a:endParaRPr lang="en-US" sz="3200" dirty="0">
              <a:latin typeface="CiscoSans"/>
            </a:endParaRPr>
          </a:p>
        </p:txBody>
      </p:sp>
    </p:spTree>
    <p:extLst>
      <p:ext uri="{BB962C8B-B14F-4D97-AF65-F5344CB8AC3E}">
        <p14:creationId xmlns:p14="http://schemas.microsoft.com/office/powerpoint/2010/main" val="2817292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BANDWIDTH MONITORS</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4031873"/>
          </a:xfrm>
          <a:prstGeom prst="rect">
            <a:avLst/>
          </a:prstGeom>
          <a:noFill/>
        </p:spPr>
        <p:txBody>
          <a:bodyPr wrap="square" rtlCol="0">
            <a:spAutoFit/>
          </a:bodyPr>
          <a:lstStyle/>
          <a:p>
            <a:endParaRPr lang="en-US" sz="3200" dirty="0"/>
          </a:p>
          <a:p>
            <a:r>
              <a:rPr lang="en-US" sz="3200" i="1" dirty="0"/>
              <a:t>Bandwidth monitors </a:t>
            </a:r>
            <a:r>
              <a:rPr lang="en-US" sz="3200" dirty="0"/>
              <a:t>are utilities designed to measure network bandwidth utilization over time. Bandwidth monitors can provide information as to how much bandwidth is being utilized, by service type, and how much remains.</a:t>
            </a:r>
            <a:endParaRPr lang="en-US" sz="3200" dirty="0">
              <a:latin typeface="CiscoSans"/>
            </a:endParaRPr>
          </a:p>
        </p:txBody>
      </p:sp>
    </p:spTree>
    <p:extLst>
      <p:ext uri="{BB962C8B-B14F-4D97-AF65-F5344CB8AC3E}">
        <p14:creationId xmlns:p14="http://schemas.microsoft.com/office/powerpoint/2010/main" val="938823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METADATA</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5509200"/>
          </a:xfrm>
          <a:prstGeom prst="rect">
            <a:avLst/>
          </a:prstGeom>
          <a:noFill/>
        </p:spPr>
        <p:txBody>
          <a:bodyPr wrap="square" rtlCol="0">
            <a:spAutoFit/>
          </a:bodyPr>
          <a:lstStyle/>
          <a:p>
            <a:r>
              <a:rPr lang="en-US" sz="3200" i="1" dirty="0"/>
              <a:t>Metadata</a:t>
            </a:r>
            <a:r>
              <a:rPr lang="en-US" sz="3200" dirty="0"/>
              <a:t> is data about data. A file entry on a storage system has the file contents plus metadata, including the filename, creation, access, and update timestamps, size, and more.</a:t>
            </a:r>
          </a:p>
          <a:p>
            <a:endParaRPr lang="en-US" sz="3200" dirty="0"/>
          </a:p>
          <a:p>
            <a:pPr marL="457200" indent="-457200">
              <a:buFont typeface="Arial" panose="020B0604020202020204" pitchFamily="34" charset="0"/>
              <a:buChar char="•"/>
            </a:pPr>
            <a:r>
              <a:rPr lang="en-US" sz="3200" dirty="0">
                <a:latin typeface="CiscoSans"/>
              </a:rPr>
              <a:t>Email</a:t>
            </a:r>
          </a:p>
          <a:p>
            <a:pPr marL="457200" indent="-457200">
              <a:buFont typeface="Arial" panose="020B0604020202020204" pitchFamily="34" charset="0"/>
              <a:buChar char="•"/>
            </a:pPr>
            <a:r>
              <a:rPr lang="en-US" sz="3200" dirty="0">
                <a:latin typeface="CiscoSans"/>
              </a:rPr>
              <a:t>Mobile</a:t>
            </a:r>
          </a:p>
          <a:p>
            <a:pPr marL="457200" indent="-457200">
              <a:buFont typeface="Arial" panose="020B0604020202020204" pitchFamily="34" charset="0"/>
              <a:buChar char="•"/>
            </a:pPr>
            <a:r>
              <a:rPr lang="en-US" sz="3200" dirty="0">
                <a:latin typeface="CiscoSans"/>
              </a:rPr>
              <a:t>Web</a:t>
            </a:r>
          </a:p>
          <a:p>
            <a:pPr marL="457200" indent="-457200">
              <a:buFont typeface="Arial" panose="020B0604020202020204" pitchFamily="34" charset="0"/>
              <a:buChar char="•"/>
            </a:pPr>
            <a:r>
              <a:rPr lang="en-US" sz="3200" dirty="0">
                <a:latin typeface="CiscoSans"/>
              </a:rPr>
              <a:t>File</a:t>
            </a:r>
          </a:p>
          <a:p>
            <a:endParaRPr lang="en-US" sz="3200" dirty="0">
              <a:latin typeface="CiscoSans"/>
            </a:endParaRPr>
          </a:p>
        </p:txBody>
      </p:sp>
    </p:spTree>
    <p:extLst>
      <p:ext uri="{BB962C8B-B14F-4D97-AF65-F5344CB8AC3E}">
        <p14:creationId xmlns:p14="http://schemas.microsoft.com/office/powerpoint/2010/main" val="2920868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NetFlow/</a:t>
            </a:r>
            <a:r>
              <a:rPr lang="en-PH" sz="4000" b="1" dirty="0" err="1"/>
              <a:t>sFlow</a:t>
            </a:r>
            <a:endParaRPr lang="en-PH" sz="4000" b="1" dirty="0"/>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451068" cy="5509200"/>
          </a:xfrm>
          <a:prstGeom prst="rect">
            <a:avLst/>
          </a:prstGeom>
          <a:noFill/>
        </p:spPr>
        <p:txBody>
          <a:bodyPr wrap="square" rtlCol="0">
            <a:spAutoFit/>
          </a:bodyPr>
          <a:lstStyle/>
          <a:p>
            <a:endParaRPr lang="en-US" sz="3200" dirty="0"/>
          </a:p>
          <a:p>
            <a:r>
              <a:rPr lang="en-US" sz="3200" dirty="0"/>
              <a:t>NetFlow is a proprietary standard from Cisco. Flow data is generated by the network devices themselves, including routers and switches. The data that is collected and shipped off to data collectors is a simple set of metadata—source and destination IP addresses, source and destination ports, if any (ICMP, for example, doesn’t use ports), and the protocol. </a:t>
            </a:r>
            <a:r>
              <a:rPr lang="en-US" sz="3200" i="1" dirty="0"/>
              <a:t>NetFlow</a:t>
            </a:r>
            <a:r>
              <a:rPr lang="en-US" sz="3200" dirty="0"/>
              <a:t> does this for all packets, while </a:t>
            </a:r>
            <a:r>
              <a:rPr lang="en-US" sz="3200" i="1" dirty="0" err="1"/>
              <a:t>sFlow</a:t>
            </a:r>
            <a:r>
              <a:rPr lang="en-US" sz="3200" dirty="0"/>
              <a:t> (sampled flow) does a statistical sampling.</a:t>
            </a:r>
            <a:endParaRPr lang="en-US" sz="3200" i="1" dirty="0"/>
          </a:p>
        </p:txBody>
      </p:sp>
    </p:spTree>
    <p:extLst>
      <p:ext uri="{BB962C8B-B14F-4D97-AF65-F5344CB8AC3E}">
        <p14:creationId xmlns:p14="http://schemas.microsoft.com/office/powerpoint/2010/main" val="3756093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NetFlow/</a:t>
            </a:r>
            <a:r>
              <a:rPr lang="en-PH" sz="4000" b="1" dirty="0" err="1"/>
              <a:t>sFlow</a:t>
            </a:r>
            <a:endParaRPr lang="en-PH" sz="4000" b="1" dirty="0"/>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120868" cy="2062103"/>
          </a:xfrm>
          <a:prstGeom prst="rect">
            <a:avLst/>
          </a:prstGeom>
          <a:noFill/>
        </p:spPr>
        <p:txBody>
          <a:bodyPr wrap="square" rtlCol="0">
            <a:spAutoFit/>
          </a:bodyPr>
          <a:lstStyle/>
          <a:p>
            <a:endParaRPr lang="en-US" sz="3200" i="1" dirty="0"/>
          </a:p>
          <a:p>
            <a:r>
              <a:rPr lang="en-US" sz="3200" i="1" dirty="0"/>
              <a:t>Internet Protocol Flow Information Export (IPFIX) </a:t>
            </a:r>
            <a:r>
              <a:rPr lang="en-US" sz="3200" dirty="0"/>
              <a:t>is an IETF protocol that’s the answer to the proprietary Cisco NetFlow standard.</a:t>
            </a:r>
            <a:endParaRPr lang="en-US" sz="3200" i="1" dirty="0"/>
          </a:p>
        </p:txBody>
      </p:sp>
    </p:spTree>
    <p:extLst>
      <p:ext uri="{BB962C8B-B14F-4D97-AF65-F5344CB8AC3E}">
        <p14:creationId xmlns:p14="http://schemas.microsoft.com/office/powerpoint/2010/main" val="2290146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5" y="484908"/>
            <a:ext cx="6015789" cy="1323439"/>
          </a:xfrm>
          <a:prstGeom prst="rect">
            <a:avLst/>
          </a:prstGeom>
          <a:noFill/>
        </p:spPr>
        <p:txBody>
          <a:bodyPr wrap="square" rtlCol="0">
            <a:spAutoFit/>
          </a:bodyPr>
          <a:lstStyle/>
          <a:p>
            <a:r>
              <a:rPr lang="en-PH" sz="4000" b="1" dirty="0"/>
              <a:t>PROTOCOL ANALYZER OUTPUT</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120868" cy="3539430"/>
          </a:xfrm>
          <a:prstGeom prst="rect">
            <a:avLst/>
          </a:prstGeom>
          <a:noFill/>
        </p:spPr>
        <p:txBody>
          <a:bodyPr wrap="square" rtlCol="0">
            <a:spAutoFit/>
          </a:bodyPr>
          <a:lstStyle/>
          <a:p>
            <a:endParaRPr lang="en-US" sz="3200" i="1" dirty="0"/>
          </a:p>
          <a:p>
            <a:endParaRPr lang="en-US" sz="3200" i="1" dirty="0"/>
          </a:p>
          <a:p>
            <a:r>
              <a:rPr lang="en-US" sz="3200" dirty="0"/>
              <a:t>A protocol analyzer (also known as a </a:t>
            </a:r>
            <a:r>
              <a:rPr lang="en-US" sz="3200" i="1" dirty="0"/>
              <a:t>packet</a:t>
            </a:r>
            <a:r>
              <a:rPr lang="en-US" sz="3200" dirty="0"/>
              <a:t> </a:t>
            </a:r>
            <a:r>
              <a:rPr lang="en-US" sz="3200" i="1" dirty="0"/>
              <a:t>sniffer</a:t>
            </a:r>
            <a:r>
              <a:rPr lang="en-US" sz="3200" dirty="0"/>
              <a:t>, </a:t>
            </a:r>
            <a:r>
              <a:rPr lang="en-US" sz="3200" i="1" dirty="0"/>
              <a:t>network analyzer</a:t>
            </a:r>
            <a:r>
              <a:rPr lang="en-US" sz="3200" dirty="0"/>
              <a:t>, or </a:t>
            </a:r>
            <a:r>
              <a:rPr lang="en-US" sz="3200" i="1" dirty="0"/>
              <a:t>network sniffer</a:t>
            </a:r>
            <a:r>
              <a:rPr lang="en-US" sz="3200" dirty="0"/>
              <a:t>) is a piece of software or an integrated software/hardware system that can capture and decode network traffic.</a:t>
            </a:r>
            <a:endParaRPr lang="en-US" sz="3200" i="1" dirty="0"/>
          </a:p>
        </p:txBody>
      </p:sp>
    </p:spTree>
    <p:extLst>
      <p:ext uri="{BB962C8B-B14F-4D97-AF65-F5344CB8AC3E}">
        <p14:creationId xmlns:p14="http://schemas.microsoft.com/office/powerpoint/2010/main" val="1744625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endParaRPr lang="en-PH" sz="4000" b="1" dirty="0"/>
          </a:p>
        </p:txBody>
      </p:sp>
      <p:sp>
        <p:nvSpPr>
          <p:cNvPr id="10" name="TextBox 9">
            <a:extLst>
              <a:ext uri="{FF2B5EF4-FFF2-40B4-BE49-F238E27FC236}">
                <a16:creationId xmlns:a16="http://schemas.microsoft.com/office/drawing/2014/main" id="{E83371FF-EE10-DBCC-0C80-4B66E8694B64}"/>
              </a:ext>
            </a:extLst>
          </p:cNvPr>
          <p:cNvSpPr txBox="1"/>
          <p:nvPr/>
        </p:nvSpPr>
        <p:spPr>
          <a:xfrm>
            <a:off x="252664" y="1302777"/>
            <a:ext cx="7339263" cy="2554545"/>
          </a:xfrm>
          <a:prstGeom prst="rect">
            <a:avLst/>
          </a:prstGeom>
          <a:noFill/>
        </p:spPr>
        <p:txBody>
          <a:bodyPr wrap="square" rtlCol="0">
            <a:spAutoFit/>
          </a:bodyPr>
          <a:lstStyle/>
          <a:p>
            <a:endParaRPr lang="en-US" sz="3200" dirty="0">
              <a:latin typeface="CiscoSans"/>
            </a:endParaRPr>
          </a:p>
          <a:p>
            <a:endParaRPr lang="en-US" sz="3200" dirty="0">
              <a:latin typeface="CiscoSans"/>
            </a:endParaRPr>
          </a:p>
          <a:p>
            <a:endParaRPr lang="en-US" sz="3200" dirty="0">
              <a:latin typeface="CiscoSans"/>
            </a:endParaRPr>
          </a:p>
          <a:p>
            <a:endParaRPr lang="en-US" sz="3200" dirty="0">
              <a:latin typeface="CiscoSans"/>
            </a:endParaRPr>
          </a:p>
          <a:p>
            <a:r>
              <a:rPr lang="en-US" sz="3200" dirty="0">
                <a:latin typeface="CiscoSans"/>
              </a:rPr>
              <a:t>-- END OF PRESENTATION --</a:t>
            </a:r>
          </a:p>
        </p:txBody>
      </p:sp>
    </p:spTree>
    <p:extLst>
      <p:ext uri="{BB962C8B-B14F-4D97-AF65-F5344CB8AC3E}">
        <p14:creationId xmlns:p14="http://schemas.microsoft.com/office/powerpoint/2010/main" val="93063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323439"/>
          </a:xfrm>
          <a:prstGeom prst="rect">
            <a:avLst/>
          </a:prstGeom>
          <a:noFill/>
        </p:spPr>
        <p:txBody>
          <a:bodyPr wrap="square" rtlCol="0">
            <a:spAutoFit/>
          </a:bodyPr>
          <a:lstStyle/>
          <a:p>
            <a:r>
              <a:rPr lang="en-PH" sz="4000" b="1" dirty="0"/>
              <a:t>VULNERABILITY SCAN OUTPUT</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4031873"/>
          </a:xfrm>
          <a:prstGeom prst="rect">
            <a:avLst/>
          </a:prstGeom>
          <a:noFill/>
        </p:spPr>
        <p:txBody>
          <a:bodyPr wrap="square" rtlCol="0">
            <a:spAutoFit/>
          </a:bodyPr>
          <a:lstStyle/>
          <a:p>
            <a:endParaRPr lang="en-US" sz="3200" dirty="0">
              <a:latin typeface="CiscoSans"/>
            </a:endParaRPr>
          </a:p>
          <a:p>
            <a:endParaRPr lang="en-US" sz="3200" dirty="0">
              <a:latin typeface="CiscoSans"/>
            </a:endParaRPr>
          </a:p>
          <a:p>
            <a:r>
              <a:rPr lang="en-US" sz="3200" i="1" dirty="0"/>
              <a:t>Vulnerability scan output </a:t>
            </a:r>
            <a:r>
              <a:rPr lang="en-US" sz="3200" dirty="0"/>
              <a:t>provides information as to the systems that are running, any additional services that are listening on the network, and what the known vulnerabilities are against each of these. </a:t>
            </a:r>
            <a:endParaRPr lang="en-US" sz="3200" dirty="0">
              <a:latin typeface="CiscoSans"/>
            </a:endParaRPr>
          </a:p>
        </p:txBody>
      </p:sp>
    </p:spTree>
    <p:extLst>
      <p:ext uri="{BB962C8B-B14F-4D97-AF65-F5344CB8AC3E}">
        <p14:creationId xmlns:p14="http://schemas.microsoft.com/office/powerpoint/2010/main" val="1982678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SIEM DASHBOARDS</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4524315"/>
          </a:xfrm>
          <a:prstGeom prst="rect">
            <a:avLst/>
          </a:prstGeom>
          <a:noFill/>
        </p:spPr>
        <p:txBody>
          <a:bodyPr wrap="square" rtlCol="0">
            <a:spAutoFit/>
          </a:bodyPr>
          <a:lstStyle/>
          <a:p>
            <a:endParaRPr lang="en-US" sz="3200" dirty="0">
              <a:latin typeface="CiscoSans"/>
            </a:endParaRPr>
          </a:p>
          <a:p>
            <a:r>
              <a:rPr lang="en-US" sz="3200" i="1" dirty="0"/>
              <a:t>SIEM (security information and event management) dashboards </a:t>
            </a:r>
            <a:r>
              <a:rPr lang="en-US" sz="3200" dirty="0"/>
              <a:t>are the windows into the SIEM datastore, a collection of information that can tell you where attacks are occurring and provide a trail of breadcrumbs to show how the attacker got into the network and moved to where they are now. </a:t>
            </a:r>
            <a:endParaRPr lang="en-US" sz="3200" dirty="0">
              <a:latin typeface="CiscoSans"/>
            </a:endParaRPr>
          </a:p>
        </p:txBody>
      </p:sp>
    </p:spTree>
    <p:extLst>
      <p:ext uri="{BB962C8B-B14F-4D97-AF65-F5344CB8AC3E}">
        <p14:creationId xmlns:p14="http://schemas.microsoft.com/office/powerpoint/2010/main" val="2245334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SIEM DASHBOARDS</a:t>
            </a:r>
          </a:p>
        </p:txBody>
      </p:sp>
      <p:sp>
        <p:nvSpPr>
          <p:cNvPr id="10" name="TextBox 9">
            <a:extLst>
              <a:ext uri="{FF2B5EF4-FFF2-40B4-BE49-F238E27FC236}">
                <a16:creationId xmlns:a16="http://schemas.microsoft.com/office/drawing/2014/main" id="{E83371FF-EE10-DBCC-0C80-4B66E8694B64}"/>
              </a:ext>
            </a:extLst>
          </p:cNvPr>
          <p:cNvSpPr txBox="1"/>
          <p:nvPr/>
        </p:nvSpPr>
        <p:spPr>
          <a:xfrm>
            <a:off x="-335840" y="959652"/>
            <a:ext cx="4882411" cy="430588"/>
          </a:xfrm>
          <a:prstGeom prst="rect">
            <a:avLst/>
          </a:prstGeom>
          <a:noFill/>
        </p:spPr>
        <p:txBody>
          <a:bodyPr wrap="square" rtlCol="0">
            <a:spAutoFit/>
          </a:bodyPr>
          <a:lstStyle/>
          <a:p>
            <a:endParaRPr lang="en-US" sz="3200" dirty="0">
              <a:latin typeface="CiscoSans"/>
            </a:endParaRPr>
          </a:p>
        </p:txBody>
      </p:sp>
      <p:pic>
        <p:nvPicPr>
          <p:cNvPr id="1030" name="Picture 6" descr="What is SIEM and How Exactly Does it Work?">
            <a:extLst>
              <a:ext uri="{FF2B5EF4-FFF2-40B4-BE49-F238E27FC236}">
                <a16:creationId xmlns:a16="http://schemas.microsoft.com/office/drawing/2014/main" id="{830D7BFF-8D35-4A4B-888F-F140C14321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603" y="1192794"/>
            <a:ext cx="8831818" cy="5519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372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SIEM DASHBOARDS</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4031873"/>
          </a:xfrm>
          <a:prstGeom prst="rect">
            <a:avLst/>
          </a:prstGeom>
          <a:noFill/>
        </p:spPr>
        <p:txBody>
          <a:bodyPr wrap="square" rtlCol="0">
            <a:spAutoFit/>
          </a:bodyPr>
          <a:lstStyle/>
          <a:p>
            <a:endParaRPr lang="en-US" sz="3200" dirty="0">
              <a:latin typeface="CiscoSans"/>
            </a:endParaRPr>
          </a:p>
          <a:p>
            <a:r>
              <a:rPr lang="en-US" sz="3200" i="1" dirty="0"/>
              <a:t>Sensors</a:t>
            </a:r>
            <a:r>
              <a:rPr lang="en-US" sz="3200" dirty="0"/>
              <a:t> are the devices that provide security data into the security datastore.</a:t>
            </a:r>
          </a:p>
          <a:p>
            <a:endParaRPr lang="en-US" sz="3200" dirty="0">
              <a:latin typeface="CiscoSans"/>
            </a:endParaRPr>
          </a:p>
          <a:p>
            <a:r>
              <a:rPr lang="en-US" sz="3200" i="1" dirty="0"/>
              <a:t>Sensitivity</a:t>
            </a:r>
            <a:r>
              <a:rPr lang="en-US" sz="3200" dirty="0"/>
              <a:t> is the quality of being quick to detect or respond to slight changes, signals, or influences.</a:t>
            </a:r>
            <a:endParaRPr lang="en-US" sz="3200" dirty="0">
              <a:latin typeface="CiscoSans"/>
            </a:endParaRPr>
          </a:p>
        </p:txBody>
      </p:sp>
    </p:spTree>
    <p:extLst>
      <p:ext uri="{BB962C8B-B14F-4D97-AF65-F5344CB8AC3E}">
        <p14:creationId xmlns:p14="http://schemas.microsoft.com/office/powerpoint/2010/main" val="436963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SIEM DASHBOARDS</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5509200"/>
          </a:xfrm>
          <a:prstGeom prst="rect">
            <a:avLst/>
          </a:prstGeom>
          <a:noFill/>
        </p:spPr>
        <p:txBody>
          <a:bodyPr wrap="square" rtlCol="0">
            <a:spAutoFit/>
          </a:bodyPr>
          <a:lstStyle/>
          <a:p>
            <a:endParaRPr lang="en-US" sz="3200" dirty="0">
              <a:latin typeface="CiscoSans"/>
            </a:endParaRPr>
          </a:p>
          <a:p>
            <a:r>
              <a:rPr lang="en-US" sz="3200" i="1" dirty="0"/>
              <a:t>Trends</a:t>
            </a:r>
            <a:r>
              <a:rPr lang="en-US" sz="3200" dirty="0"/>
              <a:t> are a series of data points that indicate a change over time. Trends can be increasing, decreasing, cyclical, or related to variability. What is important is that trends indicate some form of change.</a:t>
            </a:r>
          </a:p>
          <a:p>
            <a:endParaRPr lang="en-US" sz="3200" dirty="0">
              <a:latin typeface="CiscoSans"/>
            </a:endParaRPr>
          </a:p>
          <a:p>
            <a:r>
              <a:rPr lang="en-US" sz="3200" i="1" dirty="0"/>
              <a:t>Alerts</a:t>
            </a:r>
            <a:r>
              <a:rPr lang="en-US" sz="3200" dirty="0"/>
              <a:t> are the primary method of communication between the SIEM system and operators. </a:t>
            </a:r>
            <a:endParaRPr lang="en-US" sz="3200" dirty="0">
              <a:latin typeface="CiscoSans"/>
            </a:endParaRPr>
          </a:p>
        </p:txBody>
      </p:sp>
    </p:spTree>
    <p:extLst>
      <p:ext uri="{BB962C8B-B14F-4D97-AF65-F5344CB8AC3E}">
        <p14:creationId xmlns:p14="http://schemas.microsoft.com/office/powerpoint/2010/main" val="709247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SIEM DASHBOARDS</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3539430"/>
          </a:xfrm>
          <a:prstGeom prst="rect">
            <a:avLst/>
          </a:prstGeom>
          <a:noFill/>
        </p:spPr>
        <p:txBody>
          <a:bodyPr wrap="square" rtlCol="0">
            <a:spAutoFit/>
          </a:bodyPr>
          <a:lstStyle/>
          <a:p>
            <a:endParaRPr lang="en-US" sz="3200" dirty="0"/>
          </a:p>
          <a:p>
            <a:r>
              <a:rPr lang="en-US" sz="3200" i="1" dirty="0"/>
              <a:t>Correlation</a:t>
            </a:r>
            <a:r>
              <a:rPr lang="en-US" sz="3200" dirty="0"/>
              <a:t> is the process of establishing a relationship between two variables. However, correlation is not causation, meaning that just because measurements trend together doesn’t mean one causes the other.</a:t>
            </a:r>
            <a:endParaRPr lang="en-US" sz="3200" dirty="0">
              <a:latin typeface="CiscoSans"/>
            </a:endParaRPr>
          </a:p>
        </p:txBody>
      </p:sp>
    </p:spTree>
    <p:extLst>
      <p:ext uri="{BB962C8B-B14F-4D97-AF65-F5344CB8AC3E}">
        <p14:creationId xmlns:p14="http://schemas.microsoft.com/office/powerpoint/2010/main" val="2015762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LOG FILES</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5016758"/>
          </a:xfrm>
          <a:prstGeom prst="rect">
            <a:avLst/>
          </a:prstGeom>
          <a:noFill/>
        </p:spPr>
        <p:txBody>
          <a:bodyPr wrap="square" rtlCol="0">
            <a:spAutoFit/>
          </a:bodyPr>
          <a:lstStyle/>
          <a:p>
            <a:endParaRPr lang="en-US" sz="3200" dirty="0">
              <a:latin typeface="CiscoSans"/>
            </a:endParaRPr>
          </a:p>
          <a:p>
            <a:r>
              <a:rPr lang="en-US" sz="3200" i="1" dirty="0"/>
              <a:t>Log files </a:t>
            </a:r>
            <a:r>
              <a:rPr lang="en-US" sz="3200" dirty="0"/>
              <a:t>are a primary source of information during an investigation. Software can record in log files a wide range of information as it is operating. From self-health checks, to error-related data, to operational metadata supporting the events that are happening on a system, all this data ends up in log files.</a:t>
            </a:r>
            <a:endParaRPr lang="en-US" sz="3200" dirty="0">
              <a:latin typeface="CiscoSans"/>
            </a:endParaRPr>
          </a:p>
        </p:txBody>
      </p:sp>
    </p:spTree>
    <p:extLst>
      <p:ext uri="{BB962C8B-B14F-4D97-AF65-F5344CB8AC3E}">
        <p14:creationId xmlns:p14="http://schemas.microsoft.com/office/powerpoint/2010/main" val="2771864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2460</TotalTime>
  <Words>1051</Words>
  <Application>Microsoft Office PowerPoint</Application>
  <PresentationFormat>Widescreen</PresentationFormat>
  <Paragraphs>94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CiscoSans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Donnie Anciro</dc:creator>
  <cp:lastModifiedBy>donnie anciro</cp:lastModifiedBy>
  <cp:revision>315</cp:revision>
  <dcterms:created xsi:type="dcterms:W3CDTF">2023-08-24T09:39:56Z</dcterms:created>
  <dcterms:modified xsi:type="dcterms:W3CDTF">2023-11-10T11:47:39Z</dcterms:modified>
</cp:coreProperties>
</file>