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8" r:id="rId3"/>
    <p:sldId id="326" r:id="rId4"/>
    <p:sldId id="396" r:id="rId5"/>
    <p:sldId id="397" r:id="rId6"/>
    <p:sldId id="398" r:id="rId7"/>
    <p:sldId id="399" r:id="rId8"/>
    <p:sldId id="400" r:id="rId9"/>
    <p:sldId id="401" r:id="rId10"/>
    <p:sldId id="402" r:id="rId11"/>
    <p:sldId id="403" r:id="rId12"/>
    <p:sldId id="404" r:id="rId13"/>
    <p:sldId id="405" r:id="rId14"/>
    <p:sldId id="406" r:id="rId15"/>
    <p:sldId id="407" r:id="rId16"/>
    <p:sldId id="408" r:id="rId17"/>
    <p:sldId id="409" r:id="rId18"/>
    <p:sldId id="410" r:id="rId19"/>
    <p:sldId id="412" r:id="rId20"/>
    <p:sldId id="413" r:id="rId21"/>
    <p:sldId id="414" r:id="rId22"/>
    <p:sldId id="415" r:id="rId23"/>
    <p:sldId id="416" r:id="rId24"/>
    <p:sldId id="417" r:id="rId25"/>
    <p:sldId id="418" r:id="rId26"/>
    <p:sldId id="419" r:id="rId27"/>
    <p:sldId id="420" r:id="rId28"/>
    <p:sldId id="3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113" d="100"/>
          <a:sy n="113" d="100"/>
        </p:scale>
        <p:origin x="28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8B95-B716-4F9D-ABE4-98E71C7F65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F347B2A-671B-25F3-2283-BBDBAF3E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F4AC451-8EEC-AFA9-1B74-8D7CC1AD86A6}"/>
              </a:ext>
            </a:extLst>
          </p:cNvPr>
          <p:cNvSpPr>
            <a:spLocks noGrp="1"/>
          </p:cNvSpPr>
          <p:nvPr>
            <p:ph type="dt" sz="half" idx="10"/>
          </p:nvPr>
        </p:nvSpPr>
        <p:spPr/>
        <p:txBody>
          <a:bodyPr/>
          <a:lstStyle/>
          <a:p>
            <a:fld id="{F82D3D29-9C7D-4626-BB27-65B83EFF2100}" type="datetimeFigureOut">
              <a:rPr lang="en-PH" smtClean="0"/>
              <a:t>04/11/2023</a:t>
            </a:fld>
            <a:endParaRPr lang="en-PH"/>
          </a:p>
        </p:txBody>
      </p:sp>
      <p:sp>
        <p:nvSpPr>
          <p:cNvPr id="5" name="Footer Placeholder 4">
            <a:extLst>
              <a:ext uri="{FF2B5EF4-FFF2-40B4-BE49-F238E27FC236}">
                <a16:creationId xmlns:a16="http://schemas.microsoft.com/office/drawing/2014/main" id="{CCC38604-8579-F5C4-1BF5-4182E0281F2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256808A-EA65-41C9-3DAF-8DBC3CBA7E23}"/>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553511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C4F6-CC6C-D850-E33E-CD9FDEE1086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D2E2A18-BDFD-D190-6064-7FE8EA08E4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5AB9B40-38D7-A77B-DE06-555A8CBAAA66}"/>
              </a:ext>
            </a:extLst>
          </p:cNvPr>
          <p:cNvSpPr>
            <a:spLocks noGrp="1"/>
          </p:cNvSpPr>
          <p:nvPr>
            <p:ph type="dt" sz="half" idx="10"/>
          </p:nvPr>
        </p:nvSpPr>
        <p:spPr/>
        <p:txBody>
          <a:bodyPr/>
          <a:lstStyle/>
          <a:p>
            <a:fld id="{F82D3D29-9C7D-4626-BB27-65B83EFF2100}" type="datetimeFigureOut">
              <a:rPr lang="en-PH" smtClean="0"/>
              <a:t>04/11/2023</a:t>
            </a:fld>
            <a:endParaRPr lang="en-PH"/>
          </a:p>
        </p:txBody>
      </p:sp>
      <p:sp>
        <p:nvSpPr>
          <p:cNvPr id="5" name="Footer Placeholder 4">
            <a:extLst>
              <a:ext uri="{FF2B5EF4-FFF2-40B4-BE49-F238E27FC236}">
                <a16:creationId xmlns:a16="http://schemas.microsoft.com/office/drawing/2014/main" id="{BDC51B29-5646-47BE-06EB-9989B2AE9AD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A0E2A6D-26D3-F539-C768-B638419CF7BA}"/>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351669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FD1173-4479-28C5-69D9-27C3D1F490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89FE3CF-F866-7886-E238-95072BFE5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354A607-81C7-9F6F-3DAE-DE4E40242B61}"/>
              </a:ext>
            </a:extLst>
          </p:cNvPr>
          <p:cNvSpPr>
            <a:spLocks noGrp="1"/>
          </p:cNvSpPr>
          <p:nvPr>
            <p:ph type="dt" sz="half" idx="10"/>
          </p:nvPr>
        </p:nvSpPr>
        <p:spPr/>
        <p:txBody>
          <a:bodyPr/>
          <a:lstStyle/>
          <a:p>
            <a:fld id="{F82D3D29-9C7D-4626-BB27-65B83EFF2100}" type="datetimeFigureOut">
              <a:rPr lang="en-PH" smtClean="0"/>
              <a:t>04/11/2023</a:t>
            </a:fld>
            <a:endParaRPr lang="en-PH"/>
          </a:p>
        </p:txBody>
      </p:sp>
      <p:sp>
        <p:nvSpPr>
          <p:cNvPr id="5" name="Footer Placeholder 4">
            <a:extLst>
              <a:ext uri="{FF2B5EF4-FFF2-40B4-BE49-F238E27FC236}">
                <a16:creationId xmlns:a16="http://schemas.microsoft.com/office/drawing/2014/main" id="{E0836EB4-5444-F6FC-6DD2-7326D1E285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71B5B87-8B1A-6AAB-6C67-A5442BA51B9C}"/>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87610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727B-2B36-E1D6-D8F7-75A5A68041F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1321BBF-433E-7B16-82B9-D99C940FAC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3FF4B17-831B-A301-5EF3-C1F1A9425316}"/>
              </a:ext>
            </a:extLst>
          </p:cNvPr>
          <p:cNvSpPr>
            <a:spLocks noGrp="1"/>
          </p:cNvSpPr>
          <p:nvPr>
            <p:ph type="dt" sz="half" idx="10"/>
          </p:nvPr>
        </p:nvSpPr>
        <p:spPr/>
        <p:txBody>
          <a:bodyPr/>
          <a:lstStyle/>
          <a:p>
            <a:fld id="{F82D3D29-9C7D-4626-BB27-65B83EFF2100}" type="datetimeFigureOut">
              <a:rPr lang="en-PH" smtClean="0"/>
              <a:t>04/11/2023</a:t>
            </a:fld>
            <a:endParaRPr lang="en-PH"/>
          </a:p>
        </p:txBody>
      </p:sp>
      <p:sp>
        <p:nvSpPr>
          <p:cNvPr id="5" name="Footer Placeholder 4">
            <a:extLst>
              <a:ext uri="{FF2B5EF4-FFF2-40B4-BE49-F238E27FC236}">
                <a16:creationId xmlns:a16="http://schemas.microsoft.com/office/drawing/2014/main" id="{2DB14906-CC7A-18DE-2734-C646F21AAB1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6777B06-F7B5-5A5F-56A6-DCB3EBCA6FD6}"/>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78829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6E9-8643-0582-7479-14EBD5288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7C3796B-B5BD-49DA-ABD9-8EA9329FD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20D9C-D524-E563-7A90-6D03B4F05186}"/>
              </a:ext>
            </a:extLst>
          </p:cNvPr>
          <p:cNvSpPr>
            <a:spLocks noGrp="1"/>
          </p:cNvSpPr>
          <p:nvPr>
            <p:ph type="dt" sz="half" idx="10"/>
          </p:nvPr>
        </p:nvSpPr>
        <p:spPr/>
        <p:txBody>
          <a:bodyPr/>
          <a:lstStyle/>
          <a:p>
            <a:fld id="{F82D3D29-9C7D-4626-BB27-65B83EFF2100}" type="datetimeFigureOut">
              <a:rPr lang="en-PH" smtClean="0"/>
              <a:t>04/11/2023</a:t>
            </a:fld>
            <a:endParaRPr lang="en-PH"/>
          </a:p>
        </p:txBody>
      </p:sp>
      <p:sp>
        <p:nvSpPr>
          <p:cNvPr id="5" name="Footer Placeholder 4">
            <a:extLst>
              <a:ext uri="{FF2B5EF4-FFF2-40B4-BE49-F238E27FC236}">
                <a16:creationId xmlns:a16="http://schemas.microsoft.com/office/drawing/2014/main" id="{BDA3704A-2F6F-B005-C5C7-556A32ED34D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505398F-EDD4-9854-B1EC-2014460AD6E8}"/>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10304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DDA7-FCF3-5286-C9F2-6111688BC15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A48C25E-B131-77A0-1886-A19CA3198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50102DE-E528-AEA2-0C7A-937C45D0D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DC6F1F5-A3DC-3D3D-511B-3DEF650756F6}"/>
              </a:ext>
            </a:extLst>
          </p:cNvPr>
          <p:cNvSpPr>
            <a:spLocks noGrp="1"/>
          </p:cNvSpPr>
          <p:nvPr>
            <p:ph type="dt" sz="half" idx="10"/>
          </p:nvPr>
        </p:nvSpPr>
        <p:spPr/>
        <p:txBody>
          <a:bodyPr/>
          <a:lstStyle/>
          <a:p>
            <a:fld id="{F82D3D29-9C7D-4626-BB27-65B83EFF2100}" type="datetimeFigureOut">
              <a:rPr lang="en-PH" smtClean="0"/>
              <a:t>04/11/2023</a:t>
            </a:fld>
            <a:endParaRPr lang="en-PH"/>
          </a:p>
        </p:txBody>
      </p:sp>
      <p:sp>
        <p:nvSpPr>
          <p:cNvPr id="6" name="Footer Placeholder 5">
            <a:extLst>
              <a:ext uri="{FF2B5EF4-FFF2-40B4-BE49-F238E27FC236}">
                <a16:creationId xmlns:a16="http://schemas.microsoft.com/office/drawing/2014/main" id="{64B82F4B-AE52-7277-FC16-45BCF49E0EC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EE7BAA5-7190-627E-281D-C58A3146FF70}"/>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54383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1E06-3254-4810-5D3E-292ADD200C85}"/>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CE7D0FA-AD47-C114-618B-6FC5FAB56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88291-6054-3541-6065-C67ED4B38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1029FA5-5C2A-BF36-6B29-796EB5001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34C87-3DD1-9071-26E1-801771EA74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D843F927-85F5-9D23-A323-CE4874950F96}"/>
              </a:ext>
            </a:extLst>
          </p:cNvPr>
          <p:cNvSpPr>
            <a:spLocks noGrp="1"/>
          </p:cNvSpPr>
          <p:nvPr>
            <p:ph type="dt" sz="half" idx="10"/>
          </p:nvPr>
        </p:nvSpPr>
        <p:spPr/>
        <p:txBody>
          <a:bodyPr/>
          <a:lstStyle/>
          <a:p>
            <a:fld id="{F82D3D29-9C7D-4626-BB27-65B83EFF2100}" type="datetimeFigureOut">
              <a:rPr lang="en-PH" smtClean="0"/>
              <a:t>04/11/2023</a:t>
            </a:fld>
            <a:endParaRPr lang="en-PH"/>
          </a:p>
        </p:txBody>
      </p:sp>
      <p:sp>
        <p:nvSpPr>
          <p:cNvPr id="8" name="Footer Placeholder 7">
            <a:extLst>
              <a:ext uri="{FF2B5EF4-FFF2-40B4-BE49-F238E27FC236}">
                <a16:creationId xmlns:a16="http://schemas.microsoft.com/office/drawing/2014/main" id="{3BDBD666-9697-15F2-0A8E-00F2E022315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33CED9-0EAE-43C6-84AF-4BF6595AF9FA}"/>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193932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3B22-A35F-BB08-DD41-FCBD00FA6E6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ADCB5C0-6D30-9C70-5D34-0099CF1D2749}"/>
              </a:ext>
            </a:extLst>
          </p:cNvPr>
          <p:cNvSpPr>
            <a:spLocks noGrp="1"/>
          </p:cNvSpPr>
          <p:nvPr>
            <p:ph type="dt" sz="half" idx="10"/>
          </p:nvPr>
        </p:nvSpPr>
        <p:spPr/>
        <p:txBody>
          <a:bodyPr/>
          <a:lstStyle/>
          <a:p>
            <a:fld id="{F82D3D29-9C7D-4626-BB27-65B83EFF2100}" type="datetimeFigureOut">
              <a:rPr lang="en-PH" smtClean="0"/>
              <a:t>04/11/2023</a:t>
            </a:fld>
            <a:endParaRPr lang="en-PH"/>
          </a:p>
        </p:txBody>
      </p:sp>
      <p:sp>
        <p:nvSpPr>
          <p:cNvPr id="4" name="Footer Placeholder 3">
            <a:extLst>
              <a:ext uri="{FF2B5EF4-FFF2-40B4-BE49-F238E27FC236}">
                <a16:creationId xmlns:a16="http://schemas.microsoft.com/office/drawing/2014/main" id="{7FF1A0C9-3F2C-BF48-4DA6-A62F861DE007}"/>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85134F3-536D-CCB4-710F-C6F62D153D4C}"/>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50650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229A3-4DF3-F382-D6BF-CFA152FC27DA}"/>
              </a:ext>
            </a:extLst>
          </p:cNvPr>
          <p:cNvSpPr>
            <a:spLocks noGrp="1"/>
          </p:cNvSpPr>
          <p:nvPr>
            <p:ph type="dt" sz="half" idx="10"/>
          </p:nvPr>
        </p:nvSpPr>
        <p:spPr/>
        <p:txBody>
          <a:bodyPr/>
          <a:lstStyle/>
          <a:p>
            <a:fld id="{F82D3D29-9C7D-4626-BB27-65B83EFF2100}" type="datetimeFigureOut">
              <a:rPr lang="en-PH" smtClean="0"/>
              <a:t>04/11/2023</a:t>
            </a:fld>
            <a:endParaRPr lang="en-PH"/>
          </a:p>
        </p:txBody>
      </p:sp>
      <p:sp>
        <p:nvSpPr>
          <p:cNvPr id="3" name="Footer Placeholder 2">
            <a:extLst>
              <a:ext uri="{FF2B5EF4-FFF2-40B4-BE49-F238E27FC236}">
                <a16:creationId xmlns:a16="http://schemas.microsoft.com/office/drawing/2014/main" id="{8BAD108E-FF60-36CC-8A79-FB481A6342B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9E6A150-6E61-7D48-1B8F-3C4A3166F3F7}"/>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367780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1EF0-60BD-9E1E-DC0D-B149403EE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249B96CA-19AC-32DD-FD76-AEB51220F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DCE55B2-5DB5-463B-B973-3C104A5C6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F6BEB-FFE1-9E79-0D04-6A3FEEF6BBB8}"/>
              </a:ext>
            </a:extLst>
          </p:cNvPr>
          <p:cNvSpPr>
            <a:spLocks noGrp="1"/>
          </p:cNvSpPr>
          <p:nvPr>
            <p:ph type="dt" sz="half" idx="10"/>
          </p:nvPr>
        </p:nvSpPr>
        <p:spPr/>
        <p:txBody>
          <a:bodyPr/>
          <a:lstStyle/>
          <a:p>
            <a:fld id="{F82D3D29-9C7D-4626-BB27-65B83EFF2100}" type="datetimeFigureOut">
              <a:rPr lang="en-PH" smtClean="0"/>
              <a:t>04/11/2023</a:t>
            </a:fld>
            <a:endParaRPr lang="en-PH"/>
          </a:p>
        </p:txBody>
      </p:sp>
      <p:sp>
        <p:nvSpPr>
          <p:cNvPr id="6" name="Footer Placeholder 5">
            <a:extLst>
              <a:ext uri="{FF2B5EF4-FFF2-40B4-BE49-F238E27FC236}">
                <a16:creationId xmlns:a16="http://schemas.microsoft.com/office/drawing/2014/main" id="{91111A2F-B444-A142-B807-985809DACFE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FF1E2DE-B91F-B433-B60D-527025A3DE8C}"/>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335302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3E00-C3BC-FC66-43D4-2B3CEB88E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BFFDFE87-7F25-7A0D-BA5B-52325CF0D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7C53054D-730D-73A0-C2B8-A91B297CB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A0580-6BDD-A11B-0ED0-2FD3A3450612}"/>
              </a:ext>
            </a:extLst>
          </p:cNvPr>
          <p:cNvSpPr>
            <a:spLocks noGrp="1"/>
          </p:cNvSpPr>
          <p:nvPr>
            <p:ph type="dt" sz="half" idx="10"/>
          </p:nvPr>
        </p:nvSpPr>
        <p:spPr/>
        <p:txBody>
          <a:bodyPr/>
          <a:lstStyle/>
          <a:p>
            <a:fld id="{F82D3D29-9C7D-4626-BB27-65B83EFF2100}" type="datetimeFigureOut">
              <a:rPr lang="en-PH" smtClean="0"/>
              <a:t>04/11/2023</a:t>
            </a:fld>
            <a:endParaRPr lang="en-PH"/>
          </a:p>
        </p:txBody>
      </p:sp>
      <p:sp>
        <p:nvSpPr>
          <p:cNvPr id="6" name="Footer Placeholder 5">
            <a:extLst>
              <a:ext uri="{FF2B5EF4-FFF2-40B4-BE49-F238E27FC236}">
                <a16:creationId xmlns:a16="http://schemas.microsoft.com/office/drawing/2014/main" id="{53E732F4-84CD-9BDD-6F4C-8A247BE114B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F0E659F-1013-A3BB-2A50-ADA8EA4BA2EE}"/>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32225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4D5BE-9AC3-291F-DC8E-7AB11C7F9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69102A2-286C-AA81-5E42-6797B671AE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9094B20-784F-2C12-08A5-F021AEF2D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D3D29-9C7D-4626-BB27-65B83EFF2100}" type="datetimeFigureOut">
              <a:rPr lang="en-PH" smtClean="0"/>
              <a:t>04/11/2023</a:t>
            </a:fld>
            <a:endParaRPr lang="en-PH"/>
          </a:p>
        </p:txBody>
      </p:sp>
      <p:sp>
        <p:nvSpPr>
          <p:cNvPr id="5" name="Footer Placeholder 4">
            <a:extLst>
              <a:ext uri="{FF2B5EF4-FFF2-40B4-BE49-F238E27FC236}">
                <a16:creationId xmlns:a16="http://schemas.microsoft.com/office/drawing/2014/main" id="{906D749E-771C-D8D2-5711-19BD28ABA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0CB83FD3-BBD7-72BF-2A49-9C3991CDA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05809-7ED6-4C67-9CF1-9B4FA5DDB7AB}" type="slidenum">
              <a:rPr lang="en-PH" smtClean="0"/>
              <a:t>‹#›</a:t>
            </a:fld>
            <a:endParaRPr lang="en-PH"/>
          </a:p>
        </p:txBody>
      </p:sp>
    </p:spTree>
    <p:extLst>
      <p:ext uri="{BB962C8B-B14F-4D97-AF65-F5344CB8AC3E}">
        <p14:creationId xmlns:p14="http://schemas.microsoft.com/office/powerpoint/2010/main" val="11385278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5556" r="555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259C1FFF-4CB3-7E63-8D7F-C6DCAEDF58E7}"/>
              </a:ext>
            </a:extLst>
          </p:cNvPr>
          <p:cNvSpPr/>
          <p:nvPr/>
        </p:nvSpPr>
        <p:spPr>
          <a:xfrm>
            <a:off x="2124105" y="555434"/>
            <a:ext cx="7943790" cy="1130540"/>
          </a:xfrm>
          <a:prstGeom prst="roundRect">
            <a:avLst/>
          </a:prstGeom>
          <a:solidFill>
            <a:schemeClr val="tx1">
              <a:alpha val="60000"/>
            </a:schemeClr>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PH" sz="2800" b="1" dirty="0">
                <a:ln>
                  <a:solidFill>
                    <a:schemeClr val="accent1"/>
                  </a:solidFill>
                </a:ln>
                <a:solidFill>
                  <a:schemeClr val="bg1"/>
                </a:solidFill>
              </a:rPr>
              <a:t>ITP74 - INFORMATION ASSURANCE AND SECURITY</a:t>
            </a:r>
          </a:p>
        </p:txBody>
      </p:sp>
      <p:sp>
        <p:nvSpPr>
          <p:cNvPr id="9" name="Rectangle: Rounded Corners 8">
            <a:extLst>
              <a:ext uri="{FF2B5EF4-FFF2-40B4-BE49-F238E27FC236}">
                <a16:creationId xmlns:a16="http://schemas.microsoft.com/office/drawing/2014/main" id="{64B3D021-B2ED-B4C1-7D9F-D0CE89337DAB}"/>
              </a:ext>
            </a:extLst>
          </p:cNvPr>
          <p:cNvSpPr/>
          <p:nvPr/>
        </p:nvSpPr>
        <p:spPr>
          <a:xfrm>
            <a:off x="1080733" y="2170024"/>
            <a:ext cx="10030533" cy="2364397"/>
          </a:xfrm>
          <a:prstGeom prst="roundRect">
            <a:avLst/>
          </a:prstGeom>
          <a:solidFill>
            <a:schemeClr val="tx1">
              <a:alpha val="60000"/>
            </a:schemeClr>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PH" sz="4800" b="1" dirty="0">
                <a:ln>
                  <a:solidFill>
                    <a:schemeClr val="accent1"/>
                  </a:solidFill>
                </a:ln>
                <a:solidFill>
                  <a:schemeClr val="bg1"/>
                </a:solidFill>
              </a:rPr>
              <a:t>PART FOUR:</a:t>
            </a:r>
          </a:p>
          <a:p>
            <a:pPr algn="ctr"/>
            <a:r>
              <a:rPr lang="en-PH" sz="4800" b="1" dirty="0">
                <a:ln>
                  <a:solidFill>
                    <a:schemeClr val="accent1"/>
                  </a:solidFill>
                </a:ln>
                <a:solidFill>
                  <a:schemeClr val="bg1"/>
                </a:solidFill>
              </a:rPr>
              <a:t>OPERATIONS AND INCIDENT RESPONSE</a:t>
            </a:r>
          </a:p>
        </p:txBody>
      </p:sp>
    </p:spTree>
    <p:extLst>
      <p:ext uri="{BB962C8B-B14F-4D97-AF65-F5344CB8AC3E}">
        <p14:creationId xmlns:p14="http://schemas.microsoft.com/office/powerpoint/2010/main" val="358688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620402" cy="6494085"/>
          </a:xfrm>
          <a:prstGeom prst="rect">
            <a:avLst/>
          </a:prstGeom>
          <a:noFill/>
        </p:spPr>
        <p:txBody>
          <a:bodyPr wrap="square" rtlCol="0">
            <a:spAutoFit/>
          </a:bodyPr>
          <a:lstStyle/>
          <a:p>
            <a:endParaRPr lang="en-US" sz="3200" i="1" dirty="0">
              <a:latin typeface="CiscoSans"/>
            </a:endParaRPr>
          </a:p>
          <a:p>
            <a:r>
              <a:rPr lang="en-US" sz="3200" dirty="0"/>
              <a:t>•  </a:t>
            </a:r>
            <a:r>
              <a:rPr lang="en-US" sz="3200" i="1" dirty="0"/>
              <a:t>Competent evidence </a:t>
            </a:r>
            <a:r>
              <a:rPr lang="en-US" sz="3200" dirty="0"/>
              <a:t>- The evidence must be legally qualified and reliable. </a:t>
            </a:r>
          </a:p>
          <a:p>
            <a:r>
              <a:rPr lang="en-US" sz="3200" dirty="0"/>
              <a:t>•  </a:t>
            </a:r>
            <a:r>
              <a:rPr lang="en-US" sz="3200" i="1" dirty="0"/>
              <a:t>Relevant evidence </a:t>
            </a:r>
            <a:r>
              <a:rPr lang="en-US" sz="3200" dirty="0"/>
              <a:t>- The evidence must be material to the case or have a bearing on the matter at hand.</a:t>
            </a:r>
          </a:p>
          <a:p>
            <a:endParaRPr lang="en-US" sz="3200" dirty="0"/>
          </a:p>
          <a:p>
            <a:r>
              <a:rPr lang="en-US" sz="3200" dirty="0"/>
              <a:t>For materials to meet these standards for </a:t>
            </a:r>
            <a:r>
              <a:rPr lang="en-US" sz="3200" i="1" dirty="0"/>
              <a:t>admissibility</a:t>
            </a:r>
            <a:r>
              <a:rPr lang="en-US" sz="3200" dirty="0"/>
              <a:t>, it is incumbent that proper procedures are followed at all stages during collection, processing, and analysis.</a:t>
            </a:r>
            <a:endParaRPr lang="en-US" sz="3200" i="1" dirty="0">
              <a:latin typeface="CiscoSans"/>
            </a:endParaRPr>
          </a:p>
          <a:p>
            <a:r>
              <a:rPr lang="en-US" sz="3200" dirty="0"/>
              <a:t> </a:t>
            </a:r>
            <a:endParaRPr lang="en-US" sz="3200" i="1" dirty="0">
              <a:latin typeface="CiscoSans"/>
            </a:endParaRPr>
          </a:p>
          <a:p>
            <a:endParaRPr lang="en-US" sz="3200" i="1" dirty="0">
              <a:latin typeface="CiscoSans"/>
            </a:endParaRPr>
          </a:p>
        </p:txBody>
      </p:sp>
    </p:spTree>
    <p:extLst>
      <p:ext uri="{BB962C8B-B14F-4D97-AF65-F5344CB8AC3E}">
        <p14:creationId xmlns:p14="http://schemas.microsoft.com/office/powerpoint/2010/main" val="354962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705068" cy="5509200"/>
          </a:xfrm>
          <a:prstGeom prst="rect">
            <a:avLst/>
          </a:prstGeom>
          <a:noFill/>
        </p:spPr>
        <p:txBody>
          <a:bodyPr wrap="square" rtlCol="0">
            <a:spAutoFit/>
          </a:bodyPr>
          <a:lstStyle/>
          <a:p>
            <a:endParaRPr lang="en-US" sz="3200" i="1" dirty="0">
              <a:latin typeface="CiscoSans"/>
            </a:endParaRPr>
          </a:p>
          <a:p>
            <a:endParaRPr lang="en-US" sz="3200" i="1" dirty="0">
              <a:latin typeface="CiscoSans"/>
            </a:endParaRPr>
          </a:p>
          <a:p>
            <a:r>
              <a:rPr lang="en-US" sz="3200" dirty="0"/>
              <a:t>After evidence is collected, it must be properly controlled to prevent tampering. The </a:t>
            </a:r>
            <a:r>
              <a:rPr lang="en-US" sz="3200" i="1" dirty="0"/>
              <a:t>chain of custody </a:t>
            </a:r>
            <a:r>
              <a:rPr lang="en-US" sz="3200" dirty="0"/>
              <a:t>accounts for all persons who handled or had access to the evidence. More specifically, the chain of custody shows who obtained the evidence, when and where it was obtained, where it was stored, and who had control or possession of the evidence for the entire time since the evidence was obtained.</a:t>
            </a:r>
            <a:endParaRPr lang="en-US" sz="3200" i="1" dirty="0">
              <a:latin typeface="CiscoSans"/>
            </a:endParaRPr>
          </a:p>
        </p:txBody>
      </p:sp>
    </p:spTree>
    <p:extLst>
      <p:ext uri="{BB962C8B-B14F-4D97-AF65-F5344CB8AC3E}">
        <p14:creationId xmlns:p14="http://schemas.microsoft.com/office/powerpoint/2010/main" val="103913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705068" cy="3539430"/>
          </a:xfrm>
          <a:prstGeom prst="rect">
            <a:avLst/>
          </a:prstGeom>
          <a:noFill/>
        </p:spPr>
        <p:txBody>
          <a:bodyPr wrap="square" rtlCol="0">
            <a:spAutoFit/>
          </a:bodyPr>
          <a:lstStyle/>
          <a:p>
            <a:endParaRPr lang="en-US" sz="3200" i="1" dirty="0">
              <a:latin typeface="CiscoSans"/>
            </a:endParaRPr>
          </a:p>
          <a:p>
            <a:endParaRPr lang="en-US" sz="3200" i="1" dirty="0">
              <a:latin typeface="CiscoSans"/>
            </a:endParaRPr>
          </a:p>
          <a:p>
            <a:r>
              <a:rPr lang="en-US" sz="3200" i="1" dirty="0"/>
              <a:t>Timestamps</a:t>
            </a:r>
            <a:r>
              <a:rPr lang="en-US" sz="3200" dirty="0"/>
              <a:t> are metadata entries associated with artifacts in a computer system.</a:t>
            </a:r>
          </a:p>
          <a:p>
            <a:endParaRPr lang="en-US" sz="3200" i="1" dirty="0">
              <a:latin typeface="CiscoSans"/>
            </a:endParaRPr>
          </a:p>
          <a:p>
            <a:r>
              <a:rPr lang="en-US" sz="3200" dirty="0"/>
              <a:t>Record </a:t>
            </a:r>
            <a:r>
              <a:rPr lang="en-US" sz="3200" i="1" dirty="0"/>
              <a:t>time offset </a:t>
            </a:r>
            <a:r>
              <a:rPr lang="en-US" sz="3200" dirty="0"/>
              <a:t>is the difference in time between the system clock and the actual time. </a:t>
            </a:r>
            <a:endParaRPr lang="en-US" sz="3200" i="1" dirty="0">
              <a:latin typeface="CiscoSans"/>
            </a:endParaRPr>
          </a:p>
        </p:txBody>
      </p:sp>
    </p:spTree>
    <p:extLst>
      <p:ext uri="{BB962C8B-B14F-4D97-AF65-F5344CB8AC3E}">
        <p14:creationId xmlns:p14="http://schemas.microsoft.com/office/powerpoint/2010/main" val="346604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3046988"/>
          </a:xfrm>
          <a:prstGeom prst="rect">
            <a:avLst/>
          </a:prstGeom>
          <a:noFill/>
        </p:spPr>
        <p:txBody>
          <a:bodyPr wrap="square" rtlCol="0">
            <a:spAutoFit/>
          </a:bodyPr>
          <a:lstStyle/>
          <a:p>
            <a:endParaRPr lang="en-US" sz="3200" i="1" dirty="0">
              <a:latin typeface="CiscoSans"/>
            </a:endParaRPr>
          </a:p>
          <a:p>
            <a:endParaRPr lang="en-US" sz="3200" i="1" dirty="0">
              <a:latin typeface="CiscoSans"/>
            </a:endParaRPr>
          </a:p>
          <a:p>
            <a:r>
              <a:rPr lang="en-US" sz="3200" i="1" dirty="0">
                <a:latin typeface="CiscoSans"/>
              </a:rPr>
              <a:t>Tags</a:t>
            </a:r>
            <a:r>
              <a:rPr lang="en-US" sz="3200" dirty="0">
                <a:latin typeface="CiscoSans"/>
              </a:rPr>
              <a:t> are attached to an item (i.e. flash drives) if it contains evidence. </a:t>
            </a:r>
            <a:r>
              <a:rPr lang="en-US" sz="3200" dirty="0"/>
              <a:t>Physical serialized tags are attached to each item, and the tag number is used to identify a specific item.</a:t>
            </a:r>
            <a:r>
              <a:rPr lang="en-US" sz="3200" dirty="0">
                <a:latin typeface="CiscoSans"/>
              </a:rPr>
              <a:t>  </a:t>
            </a:r>
          </a:p>
        </p:txBody>
      </p:sp>
    </p:spTree>
    <p:extLst>
      <p:ext uri="{BB962C8B-B14F-4D97-AF65-F5344CB8AC3E}">
        <p14:creationId xmlns:p14="http://schemas.microsoft.com/office/powerpoint/2010/main" val="206209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4031873"/>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r>
              <a:rPr lang="en-US" sz="3200" i="1" dirty="0"/>
              <a:t>Reports</a:t>
            </a:r>
            <a:r>
              <a:rPr lang="en-US" sz="3200" dirty="0"/>
              <a:t> are the official descriptions of the forensic data. Reports can have a variety of elements—from pure descriptive information, such as machine/device identifiers (make, model and serial number), to information on the data, including size and hash values. </a:t>
            </a:r>
            <a:endParaRPr lang="en-US" sz="3200" dirty="0">
              <a:latin typeface="CiscoSans"/>
            </a:endParaRPr>
          </a:p>
        </p:txBody>
      </p:sp>
    </p:spTree>
    <p:extLst>
      <p:ext uri="{BB962C8B-B14F-4D97-AF65-F5344CB8AC3E}">
        <p14:creationId xmlns:p14="http://schemas.microsoft.com/office/powerpoint/2010/main" val="501870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4524315"/>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r>
              <a:rPr lang="en-US" sz="3200" i="1" dirty="0"/>
              <a:t>Active logging </a:t>
            </a:r>
            <a:r>
              <a:rPr lang="en-US" sz="3200" dirty="0"/>
              <a:t>is determined during preparation, and when it comes time for recovery, the advance planning pays off in the production of evidence. Strategic intelligence gathering, covered later in the chapter, can provide the information necessary to build an effective active logging plan.</a:t>
            </a:r>
            <a:endParaRPr lang="en-US" sz="3200" dirty="0">
              <a:latin typeface="CiscoSans"/>
            </a:endParaRPr>
          </a:p>
        </p:txBody>
      </p:sp>
    </p:spTree>
    <p:extLst>
      <p:ext uri="{BB962C8B-B14F-4D97-AF65-F5344CB8AC3E}">
        <p14:creationId xmlns:p14="http://schemas.microsoft.com/office/powerpoint/2010/main" val="33585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3539430"/>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r>
              <a:rPr lang="en-US" sz="3200" dirty="0"/>
              <a:t>Remember that witness credibility is extremely important. It is easy to imagine how quickly credibility can be damaged if the witness can’t answer affirmatively when asked in an </a:t>
            </a:r>
            <a:r>
              <a:rPr lang="en-US" sz="3200" i="1" dirty="0"/>
              <a:t>interview</a:t>
            </a:r>
            <a:endParaRPr lang="en-US" sz="3200" i="1" dirty="0">
              <a:latin typeface="CiscoSans"/>
            </a:endParaRPr>
          </a:p>
        </p:txBody>
      </p:sp>
    </p:spTree>
    <p:extLst>
      <p:ext uri="{BB962C8B-B14F-4D97-AF65-F5344CB8AC3E}">
        <p14:creationId xmlns:p14="http://schemas.microsoft.com/office/powerpoint/2010/main" val="1922415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ACQUISITION</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3046988"/>
          </a:xfrm>
          <a:prstGeom prst="rect">
            <a:avLst/>
          </a:prstGeom>
          <a:noFill/>
        </p:spPr>
        <p:txBody>
          <a:bodyPr wrap="square" rtlCol="0">
            <a:spAutoFit/>
          </a:bodyPr>
          <a:lstStyle/>
          <a:p>
            <a:endParaRPr lang="en-US" sz="3200" dirty="0">
              <a:latin typeface="CiscoSans"/>
            </a:endParaRPr>
          </a:p>
          <a:p>
            <a:r>
              <a:rPr lang="en-US" sz="3200" i="1" dirty="0"/>
              <a:t>Acquisition</a:t>
            </a:r>
            <a:r>
              <a:rPr lang="en-US" sz="3200" dirty="0"/>
              <a:t> refers to the collection of information that may be evidence in an investigation. Evidence consists of the documents, verbal statements, and material objects admissible in a court of law.</a:t>
            </a:r>
            <a:endParaRPr lang="en-US" sz="3200" i="1" dirty="0">
              <a:latin typeface="CiscoSans"/>
            </a:endParaRPr>
          </a:p>
        </p:txBody>
      </p:sp>
    </p:spTree>
    <p:extLst>
      <p:ext uri="{BB962C8B-B14F-4D97-AF65-F5344CB8AC3E}">
        <p14:creationId xmlns:p14="http://schemas.microsoft.com/office/powerpoint/2010/main" val="326011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ACQUISITION</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5016758"/>
          </a:xfrm>
          <a:prstGeom prst="rect">
            <a:avLst/>
          </a:prstGeom>
          <a:noFill/>
        </p:spPr>
        <p:txBody>
          <a:bodyPr wrap="square" rtlCol="0">
            <a:spAutoFit/>
          </a:bodyPr>
          <a:lstStyle/>
          <a:p>
            <a:r>
              <a:rPr lang="en-US" sz="3200" dirty="0">
                <a:latin typeface="CiscoSans"/>
              </a:rPr>
              <a:t>Order of volatility (lifetime of the data)</a:t>
            </a:r>
          </a:p>
          <a:p>
            <a:pPr marL="514350" indent="-514350">
              <a:buAutoNum type="arabicPeriod"/>
            </a:pPr>
            <a:r>
              <a:rPr lang="en-US" sz="3200" dirty="0">
                <a:latin typeface="CiscoSans"/>
              </a:rPr>
              <a:t>CPU, cache, and register contents </a:t>
            </a:r>
          </a:p>
          <a:p>
            <a:pPr marL="514350" indent="-514350">
              <a:buAutoNum type="arabicPeriod"/>
            </a:pPr>
            <a:r>
              <a:rPr lang="en-US" sz="3200" dirty="0">
                <a:latin typeface="CiscoSans"/>
              </a:rPr>
              <a:t>Routing tables, ARP cache, process tables, kernel statistics</a:t>
            </a:r>
          </a:p>
          <a:p>
            <a:r>
              <a:rPr lang="en-US" sz="3200" dirty="0">
                <a:latin typeface="CiscoSans"/>
              </a:rPr>
              <a:t>3.   Live network connections and data flows</a:t>
            </a:r>
          </a:p>
          <a:p>
            <a:r>
              <a:rPr lang="en-US" sz="3200" dirty="0">
                <a:latin typeface="CiscoSans"/>
              </a:rPr>
              <a:t>4.   Memory (RAM)</a:t>
            </a:r>
          </a:p>
          <a:p>
            <a:r>
              <a:rPr lang="en-US" sz="3200" dirty="0">
                <a:latin typeface="CiscoSans"/>
              </a:rPr>
              <a:t>5.   Temporary file system/swap space</a:t>
            </a:r>
          </a:p>
          <a:p>
            <a:r>
              <a:rPr lang="en-US" sz="3200" dirty="0">
                <a:latin typeface="CiscoSans"/>
              </a:rPr>
              <a:t>6.   Data on hard disk</a:t>
            </a:r>
          </a:p>
          <a:p>
            <a:r>
              <a:rPr lang="en-US" sz="3200" dirty="0">
                <a:latin typeface="CiscoSans"/>
              </a:rPr>
              <a:t>7.   Remotely logged data</a:t>
            </a:r>
          </a:p>
          <a:p>
            <a:r>
              <a:rPr lang="en-US" sz="3200" dirty="0">
                <a:latin typeface="CiscoSans"/>
              </a:rPr>
              <a:t>8.   Data stored on archival media/backups</a:t>
            </a:r>
          </a:p>
        </p:txBody>
      </p:sp>
    </p:spTree>
    <p:extLst>
      <p:ext uri="{BB962C8B-B14F-4D97-AF65-F5344CB8AC3E}">
        <p14:creationId xmlns:p14="http://schemas.microsoft.com/office/powerpoint/2010/main" val="2792394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ACQUISITION</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5016758"/>
          </a:xfrm>
          <a:prstGeom prst="rect">
            <a:avLst/>
          </a:prstGeom>
          <a:noFill/>
        </p:spPr>
        <p:txBody>
          <a:bodyPr wrap="square" rtlCol="0">
            <a:spAutoFit/>
          </a:bodyPr>
          <a:lstStyle/>
          <a:p>
            <a:r>
              <a:rPr lang="en-US" sz="3200" dirty="0">
                <a:latin typeface="CiscoSans"/>
              </a:rPr>
              <a:t>On premises vs cloud</a:t>
            </a:r>
          </a:p>
          <a:p>
            <a:endParaRPr lang="en-US" sz="3200" dirty="0">
              <a:latin typeface="CiscoSans"/>
            </a:endParaRPr>
          </a:p>
          <a:p>
            <a:pPr marL="457200" indent="-457200">
              <a:buFont typeface="Arial" panose="020B0604020202020204" pitchFamily="34" charset="0"/>
              <a:buChar char="•"/>
            </a:pPr>
            <a:r>
              <a:rPr lang="en-US" sz="3200" dirty="0">
                <a:latin typeface="CiscoSans"/>
              </a:rPr>
              <a:t>Right to audit - </a:t>
            </a:r>
            <a:r>
              <a:rPr lang="en-US" sz="3200" dirty="0"/>
              <a:t>When the information is stored or processed in the cloud, users need the ability to audit the cloud provider.</a:t>
            </a:r>
            <a:endParaRPr lang="en-US" sz="3200" dirty="0">
              <a:latin typeface="CiscoSans"/>
            </a:endParaRPr>
          </a:p>
          <a:p>
            <a:pPr marL="457200" indent="-457200">
              <a:buFont typeface="Arial" panose="020B0604020202020204" pitchFamily="34" charset="0"/>
              <a:buChar char="•"/>
            </a:pPr>
            <a:r>
              <a:rPr lang="en-US" sz="3200" dirty="0">
                <a:latin typeface="CiscoSans"/>
              </a:rPr>
              <a:t>Regulatory/Jurisdiction - </a:t>
            </a:r>
            <a:r>
              <a:rPr lang="en-US" sz="3200" dirty="0"/>
              <a:t>Whether on premises or in the cloud, there will be cases where regulatory or law enforcement actions raise jurisdictional issues.</a:t>
            </a:r>
          </a:p>
          <a:p>
            <a:pPr marL="457200" indent="-457200">
              <a:buFont typeface="Arial" panose="020B0604020202020204" pitchFamily="34" charset="0"/>
              <a:buChar char="•"/>
            </a:pPr>
            <a:r>
              <a:rPr lang="en-US" sz="3200" dirty="0">
                <a:latin typeface="CiscoSans"/>
              </a:rPr>
              <a:t>Data Breach Notification Laws</a:t>
            </a:r>
          </a:p>
        </p:txBody>
      </p:sp>
    </p:spTree>
    <p:extLst>
      <p:ext uri="{BB962C8B-B14F-4D97-AF65-F5344CB8AC3E}">
        <p14:creationId xmlns:p14="http://schemas.microsoft.com/office/powerpoint/2010/main" val="307469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5556" r="555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64B3D021-B2ED-B4C1-7D9F-D0CE89337DAB}"/>
              </a:ext>
            </a:extLst>
          </p:cNvPr>
          <p:cNvSpPr/>
          <p:nvPr/>
        </p:nvSpPr>
        <p:spPr>
          <a:xfrm>
            <a:off x="1080733" y="2170024"/>
            <a:ext cx="10030533" cy="2364397"/>
          </a:xfrm>
          <a:prstGeom prst="roundRect">
            <a:avLst/>
          </a:prstGeom>
          <a:solidFill>
            <a:schemeClr val="tx1">
              <a:alpha val="60000"/>
            </a:schemeClr>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PH" sz="4800" b="1" dirty="0">
                <a:ln>
                  <a:solidFill>
                    <a:schemeClr val="accent1"/>
                  </a:solidFill>
                </a:ln>
                <a:solidFill>
                  <a:schemeClr val="bg1"/>
                </a:solidFill>
              </a:rPr>
              <a:t>DIGITAL FORENSICS</a:t>
            </a:r>
          </a:p>
        </p:txBody>
      </p:sp>
    </p:spTree>
    <p:extLst>
      <p:ext uri="{BB962C8B-B14F-4D97-AF65-F5344CB8AC3E}">
        <p14:creationId xmlns:p14="http://schemas.microsoft.com/office/powerpoint/2010/main" val="2852171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INTEGRITY</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5509200"/>
          </a:xfrm>
          <a:prstGeom prst="rect">
            <a:avLst/>
          </a:prstGeom>
          <a:noFill/>
        </p:spPr>
        <p:txBody>
          <a:bodyPr wrap="square" rtlCol="0">
            <a:spAutoFit/>
          </a:bodyPr>
          <a:lstStyle/>
          <a:p>
            <a:endParaRPr lang="en-US" sz="3200" dirty="0"/>
          </a:p>
          <a:p>
            <a:r>
              <a:rPr lang="en-US" sz="3200" i="1" dirty="0"/>
              <a:t>Integrity</a:t>
            </a:r>
            <a:r>
              <a:rPr lang="en-US" sz="3200" dirty="0"/>
              <a:t> is a very important concept in security because it refers to the veracity of a data element.</a:t>
            </a:r>
          </a:p>
          <a:p>
            <a:endParaRPr lang="en-US" sz="3200" dirty="0">
              <a:latin typeface="CiscoSans"/>
            </a:endParaRPr>
          </a:p>
          <a:p>
            <a:r>
              <a:rPr lang="en-US" sz="3200" i="1" dirty="0">
                <a:latin typeface="CiscoSans"/>
              </a:rPr>
              <a:t>Hashing</a:t>
            </a:r>
            <a:r>
              <a:rPr lang="en-US" sz="3200" dirty="0">
                <a:latin typeface="CiscoSans"/>
              </a:rPr>
              <a:t> - </a:t>
            </a:r>
            <a:r>
              <a:rPr lang="en-US" sz="3200" dirty="0"/>
              <a:t>If files, logs, and other information are going to be captured and used for evidence, you need to ensure that the data isn’t modified. In most cases, a tool that implements a </a:t>
            </a:r>
            <a:r>
              <a:rPr lang="en-US" sz="3200" i="1" dirty="0"/>
              <a:t>hashing</a:t>
            </a:r>
            <a:r>
              <a:rPr lang="en-US" sz="3200" dirty="0"/>
              <a:t> algorithm to create message digests is used</a:t>
            </a:r>
            <a:endParaRPr lang="en-US" sz="3200" dirty="0">
              <a:latin typeface="CiscoSans"/>
            </a:endParaRPr>
          </a:p>
        </p:txBody>
      </p:sp>
    </p:spTree>
    <p:extLst>
      <p:ext uri="{BB962C8B-B14F-4D97-AF65-F5344CB8AC3E}">
        <p14:creationId xmlns:p14="http://schemas.microsoft.com/office/powerpoint/2010/main" val="95848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INTEGRITY</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4524315"/>
          </a:xfrm>
          <a:prstGeom prst="rect">
            <a:avLst/>
          </a:prstGeom>
          <a:noFill/>
        </p:spPr>
        <p:txBody>
          <a:bodyPr wrap="square" rtlCol="0">
            <a:spAutoFit/>
          </a:bodyPr>
          <a:lstStyle/>
          <a:p>
            <a:endParaRPr lang="en-US" sz="3200" i="1" dirty="0"/>
          </a:p>
          <a:p>
            <a:r>
              <a:rPr lang="en-US" sz="3200" i="1" dirty="0"/>
              <a:t>Checksums</a:t>
            </a:r>
            <a:r>
              <a:rPr lang="en-US" sz="3200" dirty="0"/>
              <a:t> are mathematical algorithms that produce a check digit based on an incoming stream</a:t>
            </a:r>
          </a:p>
          <a:p>
            <a:endParaRPr lang="en-US" sz="3200" dirty="0"/>
          </a:p>
          <a:p>
            <a:r>
              <a:rPr lang="en-US" sz="3200" i="1" dirty="0"/>
              <a:t>Provenance</a:t>
            </a:r>
            <a:r>
              <a:rPr lang="en-US" sz="3200" dirty="0"/>
              <a:t> is a reference to the origin of data. In the case of digital forensics, it is not enough to present a specific data element as “proof”; one must also show where it came from.</a:t>
            </a:r>
          </a:p>
        </p:txBody>
      </p:sp>
    </p:spTree>
    <p:extLst>
      <p:ext uri="{BB962C8B-B14F-4D97-AF65-F5344CB8AC3E}">
        <p14:creationId xmlns:p14="http://schemas.microsoft.com/office/powerpoint/2010/main" val="1353059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PRESERVATION</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3539430"/>
          </a:xfrm>
          <a:prstGeom prst="rect">
            <a:avLst/>
          </a:prstGeom>
          <a:noFill/>
        </p:spPr>
        <p:txBody>
          <a:bodyPr wrap="square" rtlCol="0">
            <a:spAutoFit/>
          </a:bodyPr>
          <a:lstStyle/>
          <a:p>
            <a:endParaRPr lang="en-US" sz="3200" dirty="0"/>
          </a:p>
          <a:p>
            <a:r>
              <a:rPr lang="en-US" sz="3200" dirty="0"/>
              <a:t>From the initial step in the forensics process, the most important issue must always be </a:t>
            </a:r>
            <a:r>
              <a:rPr lang="en-US" sz="3200" i="1" dirty="0"/>
              <a:t>preservation</a:t>
            </a:r>
            <a:r>
              <a:rPr lang="en-US" sz="3200" dirty="0"/>
              <a:t> of the data. There is no recovery from data that has been changed, so from the beginning of the collection process, safeguards must be in place.</a:t>
            </a:r>
          </a:p>
        </p:txBody>
      </p:sp>
    </p:spTree>
    <p:extLst>
      <p:ext uri="{BB962C8B-B14F-4D97-AF65-F5344CB8AC3E}">
        <p14:creationId xmlns:p14="http://schemas.microsoft.com/office/powerpoint/2010/main" val="2385136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E-DISCOVERY</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4031873"/>
          </a:xfrm>
          <a:prstGeom prst="rect">
            <a:avLst/>
          </a:prstGeom>
          <a:noFill/>
        </p:spPr>
        <p:txBody>
          <a:bodyPr wrap="square" rtlCol="0">
            <a:spAutoFit/>
          </a:bodyPr>
          <a:lstStyle/>
          <a:p>
            <a:endParaRPr lang="en-US" sz="3200" dirty="0"/>
          </a:p>
          <a:p>
            <a:r>
              <a:rPr lang="en-US" sz="3200" i="1" dirty="0"/>
              <a:t>Electronic discovery</a:t>
            </a:r>
            <a:r>
              <a:rPr lang="en-US" sz="3200" dirty="0"/>
              <a:t>, or </a:t>
            </a:r>
            <a:r>
              <a:rPr lang="en-US" sz="3200" i="1" dirty="0"/>
              <a:t>e-discovery</a:t>
            </a:r>
            <a:r>
              <a:rPr lang="en-US" sz="3200" dirty="0"/>
              <a:t>, is the term used for the document and data production requirements as part of legal discovery in civil litigation. When a civil lawsuit is filed, under court approval, a firm can be compelled to turn over specific data from systems pursuant to the legal issue at hand</a:t>
            </a:r>
          </a:p>
        </p:txBody>
      </p:sp>
    </p:spTree>
    <p:extLst>
      <p:ext uri="{BB962C8B-B14F-4D97-AF65-F5344CB8AC3E}">
        <p14:creationId xmlns:p14="http://schemas.microsoft.com/office/powerpoint/2010/main" val="271978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DATA RECOVERY</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3046988"/>
          </a:xfrm>
          <a:prstGeom prst="rect">
            <a:avLst/>
          </a:prstGeom>
          <a:noFill/>
        </p:spPr>
        <p:txBody>
          <a:bodyPr wrap="square" rtlCol="0">
            <a:spAutoFit/>
          </a:bodyPr>
          <a:lstStyle/>
          <a:p>
            <a:endParaRPr lang="en-US" sz="3200" dirty="0"/>
          </a:p>
          <a:p>
            <a:r>
              <a:rPr lang="en-US" sz="3200" i="1" dirty="0"/>
              <a:t>Recovery</a:t>
            </a:r>
            <a:r>
              <a:rPr lang="en-US" sz="3200" dirty="0"/>
              <a:t> in a digital forensics sense is associated with determining the relevant information for the issue at hand—simply stated, recover the evidence associated with an act</a:t>
            </a:r>
          </a:p>
        </p:txBody>
      </p:sp>
    </p:spTree>
    <p:extLst>
      <p:ext uri="{BB962C8B-B14F-4D97-AF65-F5344CB8AC3E}">
        <p14:creationId xmlns:p14="http://schemas.microsoft.com/office/powerpoint/2010/main" val="1514749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NONREPUDIATION</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3046988"/>
          </a:xfrm>
          <a:prstGeom prst="rect">
            <a:avLst/>
          </a:prstGeom>
          <a:noFill/>
        </p:spPr>
        <p:txBody>
          <a:bodyPr wrap="square" rtlCol="0">
            <a:spAutoFit/>
          </a:bodyPr>
          <a:lstStyle/>
          <a:p>
            <a:endParaRPr lang="en-US" sz="3200" dirty="0"/>
          </a:p>
          <a:p>
            <a:r>
              <a:rPr lang="en-US" sz="3200" i="1" dirty="0"/>
              <a:t>Nonrepudiation</a:t>
            </a:r>
            <a:r>
              <a:rPr lang="en-US" sz="3200" dirty="0"/>
              <a:t> is a characteristic that refers to the inability to deny an action has taken place. This can be a very important issue in transactions via computers that involve money or things of value</a:t>
            </a:r>
          </a:p>
        </p:txBody>
      </p:sp>
    </p:spTree>
    <p:extLst>
      <p:ext uri="{BB962C8B-B14F-4D97-AF65-F5344CB8AC3E}">
        <p14:creationId xmlns:p14="http://schemas.microsoft.com/office/powerpoint/2010/main" val="3366645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STRATEGIC INTELLIGENCE/ COUNTERINTELLIGENCE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3539430"/>
          </a:xfrm>
          <a:prstGeom prst="rect">
            <a:avLst/>
          </a:prstGeom>
          <a:noFill/>
        </p:spPr>
        <p:txBody>
          <a:bodyPr wrap="square" rtlCol="0">
            <a:spAutoFit/>
          </a:bodyPr>
          <a:lstStyle/>
          <a:p>
            <a:endParaRPr lang="en-US" sz="3200" dirty="0"/>
          </a:p>
          <a:p>
            <a:endParaRPr lang="en-US" sz="3200" i="1" dirty="0"/>
          </a:p>
          <a:p>
            <a:r>
              <a:rPr lang="en-US" sz="3200" i="1" dirty="0"/>
              <a:t>Strategic intelligence gathering </a:t>
            </a:r>
            <a:r>
              <a:rPr lang="en-US" sz="3200" dirty="0"/>
              <a:t>is the use of all resources to make determinations. Strategic intelligence can provide information that limits the scope of an investigation to a manageable level.</a:t>
            </a:r>
          </a:p>
        </p:txBody>
      </p:sp>
    </p:spTree>
    <p:extLst>
      <p:ext uri="{BB962C8B-B14F-4D97-AF65-F5344CB8AC3E}">
        <p14:creationId xmlns:p14="http://schemas.microsoft.com/office/powerpoint/2010/main" val="2044302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STRATEGIC INTELLIGENCE/ COUNTERINTELLIGENCE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02335" cy="4524315"/>
          </a:xfrm>
          <a:prstGeom prst="rect">
            <a:avLst/>
          </a:prstGeom>
          <a:noFill/>
        </p:spPr>
        <p:txBody>
          <a:bodyPr wrap="square" rtlCol="0">
            <a:spAutoFit/>
          </a:bodyPr>
          <a:lstStyle/>
          <a:p>
            <a:endParaRPr lang="en-US" sz="3200" dirty="0"/>
          </a:p>
          <a:p>
            <a:endParaRPr lang="en-US" sz="3200" dirty="0"/>
          </a:p>
          <a:p>
            <a:r>
              <a:rPr lang="en-US" sz="3200" i="1" dirty="0"/>
              <a:t>Counterintelligence gathering </a:t>
            </a:r>
            <a:r>
              <a:rPr lang="en-US" sz="3200" dirty="0"/>
              <a:t>is the gathering of information specifically targeting the strategic intelligence effort of another entity. Knowing what people are looking at and what information they are obtaining can provide information into their motives and potential future actions.</a:t>
            </a:r>
          </a:p>
        </p:txBody>
      </p:sp>
    </p:spTree>
    <p:extLst>
      <p:ext uri="{BB962C8B-B14F-4D97-AF65-F5344CB8AC3E}">
        <p14:creationId xmlns:p14="http://schemas.microsoft.com/office/powerpoint/2010/main" val="3751146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4" y="1302777"/>
            <a:ext cx="7339263" cy="2554545"/>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endParaRPr lang="en-US" sz="3200" dirty="0">
              <a:latin typeface="CiscoSans"/>
            </a:endParaRPr>
          </a:p>
          <a:p>
            <a:endParaRPr lang="en-US" sz="3200" dirty="0">
              <a:latin typeface="CiscoSans"/>
            </a:endParaRPr>
          </a:p>
          <a:p>
            <a:r>
              <a:rPr lang="en-US" sz="3200" dirty="0">
                <a:latin typeface="CiscoSans"/>
              </a:rPr>
              <a:t>-- END OF PRESENTATION --</a:t>
            </a:r>
          </a:p>
        </p:txBody>
      </p:sp>
    </p:spTree>
    <p:extLst>
      <p:ext uri="{BB962C8B-B14F-4D97-AF65-F5344CB8AC3E}">
        <p14:creationId xmlns:p14="http://schemas.microsoft.com/office/powerpoint/2010/main" val="9306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031873"/>
          </a:xfrm>
          <a:prstGeom prst="rect">
            <a:avLst/>
          </a:prstGeom>
          <a:noFill/>
        </p:spPr>
        <p:txBody>
          <a:bodyPr wrap="square" rtlCol="0">
            <a:spAutoFit/>
          </a:bodyPr>
          <a:lstStyle/>
          <a:p>
            <a:endParaRPr lang="en-US" sz="3200" dirty="0">
              <a:latin typeface="CiscoSans"/>
            </a:endParaRPr>
          </a:p>
          <a:p>
            <a:endParaRPr lang="en-US" sz="3200" i="1" dirty="0"/>
          </a:p>
          <a:p>
            <a:r>
              <a:rPr lang="en-US" sz="3200" i="1" dirty="0"/>
              <a:t>Direct evidence </a:t>
            </a:r>
            <a:r>
              <a:rPr lang="en-US" sz="3200" dirty="0"/>
              <a:t>- Oral testimony that proves a specific fact (such as an eyewitness’s statement). The knowledge of the facts is obtained through the five senses of the witness, with no inferences or presumptions.</a:t>
            </a:r>
            <a:endParaRPr lang="en-US" sz="3200" dirty="0">
              <a:latin typeface="CiscoSans"/>
            </a:endParaRPr>
          </a:p>
        </p:txBody>
      </p:sp>
    </p:spTree>
    <p:extLst>
      <p:ext uri="{BB962C8B-B14F-4D97-AF65-F5344CB8AC3E}">
        <p14:creationId xmlns:p14="http://schemas.microsoft.com/office/powerpoint/2010/main" val="198267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3539430"/>
          </a:xfrm>
          <a:prstGeom prst="rect">
            <a:avLst/>
          </a:prstGeom>
          <a:noFill/>
        </p:spPr>
        <p:txBody>
          <a:bodyPr wrap="square" rtlCol="0">
            <a:spAutoFit/>
          </a:bodyPr>
          <a:lstStyle/>
          <a:p>
            <a:endParaRPr lang="en-US" sz="3200" dirty="0">
              <a:latin typeface="CiscoSans"/>
            </a:endParaRPr>
          </a:p>
          <a:p>
            <a:endParaRPr lang="en-US" sz="3200" i="1" dirty="0"/>
          </a:p>
          <a:p>
            <a:r>
              <a:rPr lang="en-US" sz="3200" i="1" dirty="0"/>
              <a:t>Real evidence</a:t>
            </a:r>
            <a:r>
              <a:rPr lang="en-US" sz="3200" dirty="0"/>
              <a:t> - Also known as associative or physical evidence, this includes tangible objects that prove or disprove a fact. Physical evidence links the suspect to the scene of a crime. </a:t>
            </a:r>
            <a:endParaRPr lang="en-US" sz="3200" dirty="0">
              <a:latin typeface="CiscoSans"/>
            </a:endParaRPr>
          </a:p>
        </p:txBody>
      </p:sp>
    </p:spTree>
    <p:extLst>
      <p:ext uri="{BB962C8B-B14F-4D97-AF65-F5344CB8AC3E}">
        <p14:creationId xmlns:p14="http://schemas.microsoft.com/office/powerpoint/2010/main" val="116995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3539430"/>
          </a:xfrm>
          <a:prstGeom prst="rect">
            <a:avLst/>
          </a:prstGeom>
          <a:noFill/>
        </p:spPr>
        <p:txBody>
          <a:bodyPr wrap="square" rtlCol="0">
            <a:spAutoFit/>
          </a:bodyPr>
          <a:lstStyle/>
          <a:p>
            <a:endParaRPr lang="en-US" sz="3200" dirty="0">
              <a:latin typeface="CiscoSans"/>
            </a:endParaRPr>
          </a:p>
          <a:p>
            <a:endParaRPr lang="en-US" sz="3200" i="1" dirty="0"/>
          </a:p>
          <a:p>
            <a:r>
              <a:rPr lang="en-US" sz="3200" i="1" dirty="0"/>
              <a:t>Documentary evidence </a:t>
            </a:r>
            <a:r>
              <a:rPr lang="en-US" sz="3200" dirty="0"/>
              <a:t>- Evidence in the form of business records, printouts, manuals, and the like. Much of the evidence relating to computer crimes is documentary evidence. </a:t>
            </a:r>
            <a:endParaRPr lang="en-US" sz="3200" dirty="0">
              <a:latin typeface="CiscoSans"/>
            </a:endParaRPr>
          </a:p>
        </p:txBody>
      </p:sp>
    </p:spTree>
    <p:extLst>
      <p:ext uri="{BB962C8B-B14F-4D97-AF65-F5344CB8AC3E}">
        <p14:creationId xmlns:p14="http://schemas.microsoft.com/office/powerpoint/2010/main" val="163280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3539430"/>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r>
              <a:rPr lang="en-US" sz="3200" i="1" dirty="0"/>
              <a:t>Demonstrative evidence </a:t>
            </a:r>
            <a:r>
              <a:rPr lang="en-US" sz="3200" dirty="0"/>
              <a:t>- Used to aid the jury and can be in the form of a model, experiment, chart, and so on, offered to prove that an event occurred. </a:t>
            </a:r>
            <a:endParaRPr lang="en-US" sz="3200" dirty="0">
              <a:latin typeface="CiscoSans"/>
            </a:endParaRPr>
          </a:p>
        </p:txBody>
      </p:sp>
    </p:spTree>
    <p:extLst>
      <p:ext uri="{BB962C8B-B14F-4D97-AF65-F5344CB8AC3E}">
        <p14:creationId xmlns:p14="http://schemas.microsoft.com/office/powerpoint/2010/main" val="316934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524315"/>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r>
              <a:rPr lang="en-US" sz="3200" i="1" dirty="0">
                <a:latin typeface="CiscoSans"/>
              </a:rPr>
              <a:t>Legal Hold </a:t>
            </a:r>
            <a:r>
              <a:rPr lang="en-US" sz="3200" dirty="0">
                <a:latin typeface="CiscoSans"/>
              </a:rPr>
              <a:t>or </a:t>
            </a:r>
            <a:r>
              <a:rPr lang="en-US" sz="3200" i="1" dirty="0">
                <a:latin typeface="CiscoSans"/>
              </a:rPr>
              <a:t>litigation hold </a:t>
            </a:r>
            <a:r>
              <a:rPr lang="en-US" sz="3200" dirty="0"/>
              <a:t>is the process by which you properly preserve any and all digital evidence related to a potential case. This event is usually triggered by one organization issuing a litigation hold request to another. </a:t>
            </a:r>
            <a:endParaRPr lang="en-US" sz="3200" i="1" dirty="0">
              <a:latin typeface="CiscoSans"/>
            </a:endParaRPr>
          </a:p>
        </p:txBody>
      </p:sp>
    </p:spTree>
    <p:extLst>
      <p:ext uri="{BB962C8B-B14F-4D97-AF65-F5344CB8AC3E}">
        <p14:creationId xmlns:p14="http://schemas.microsoft.com/office/powerpoint/2010/main" val="296908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524315"/>
          </a:xfrm>
          <a:prstGeom prst="rect">
            <a:avLst/>
          </a:prstGeom>
          <a:noFill/>
        </p:spPr>
        <p:txBody>
          <a:bodyPr wrap="square" rtlCol="0">
            <a:spAutoFit/>
          </a:bodyPr>
          <a:lstStyle/>
          <a:p>
            <a:endParaRPr lang="en-US" sz="3200" i="1" dirty="0">
              <a:latin typeface="CiscoSans"/>
            </a:endParaRPr>
          </a:p>
          <a:p>
            <a:endParaRPr lang="en-US" sz="3200" i="1" dirty="0">
              <a:latin typeface="CiscoSans"/>
            </a:endParaRPr>
          </a:p>
          <a:p>
            <a:r>
              <a:rPr lang="en-US" sz="3200" dirty="0"/>
              <a:t>A convenient method of capturing significant information at the time of collection is </a:t>
            </a:r>
            <a:r>
              <a:rPr lang="en-US" sz="3200" i="1" dirty="0"/>
              <a:t>video</a:t>
            </a:r>
            <a:r>
              <a:rPr lang="en-US" sz="3200" dirty="0"/>
              <a:t> </a:t>
            </a:r>
            <a:r>
              <a:rPr lang="en-US" sz="3200" i="1" dirty="0"/>
              <a:t>capture</a:t>
            </a:r>
            <a:r>
              <a:rPr lang="en-US" sz="3200" dirty="0"/>
              <a:t>. Videos allow high-bandwidth data collection that can show what was connected to what, how things were laid out, desktops, and so forth</a:t>
            </a:r>
            <a:endParaRPr lang="en-US" sz="3200" i="1" dirty="0">
              <a:latin typeface="CiscoSans"/>
            </a:endParaRPr>
          </a:p>
        </p:txBody>
      </p:sp>
    </p:spTree>
    <p:extLst>
      <p:ext uri="{BB962C8B-B14F-4D97-AF65-F5344CB8AC3E}">
        <p14:creationId xmlns:p14="http://schemas.microsoft.com/office/powerpoint/2010/main" val="7508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DOCUMENTATION/ EVIDENCE</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4524315"/>
          </a:xfrm>
          <a:prstGeom prst="rect">
            <a:avLst/>
          </a:prstGeom>
          <a:noFill/>
        </p:spPr>
        <p:txBody>
          <a:bodyPr wrap="square" rtlCol="0">
            <a:spAutoFit/>
          </a:bodyPr>
          <a:lstStyle/>
          <a:p>
            <a:endParaRPr lang="en-US" sz="3200" i="1" dirty="0">
              <a:latin typeface="CiscoSans"/>
            </a:endParaRPr>
          </a:p>
          <a:p>
            <a:r>
              <a:rPr lang="en-US" sz="3200" dirty="0"/>
              <a:t>For evidence to be credible, especially if it will be used in court proceedings or in corporate disciplinary actions that could be challenged legally, it must meet three standards: •   </a:t>
            </a:r>
            <a:r>
              <a:rPr lang="en-US" sz="3200" i="1" dirty="0"/>
              <a:t>Sufficient evidence - </a:t>
            </a:r>
            <a:r>
              <a:rPr lang="en-US" sz="3200" dirty="0"/>
              <a:t>The evidence must be convincing or measure up without question. </a:t>
            </a:r>
          </a:p>
        </p:txBody>
      </p:sp>
    </p:spTree>
    <p:extLst>
      <p:ext uri="{BB962C8B-B14F-4D97-AF65-F5344CB8AC3E}">
        <p14:creationId xmlns:p14="http://schemas.microsoft.com/office/powerpoint/2010/main" val="2545779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2602</TotalTime>
  <Words>1200</Words>
  <Application>Microsoft Office PowerPoint</Application>
  <PresentationFormat>Widescreen</PresentationFormat>
  <Paragraphs>118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CiscoSans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Donnie Anciro</dc:creator>
  <cp:lastModifiedBy>donnie anciro</cp:lastModifiedBy>
  <cp:revision>350</cp:revision>
  <dcterms:created xsi:type="dcterms:W3CDTF">2023-08-24T09:39:56Z</dcterms:created>
  <dcterms:modified xsi:type="dcterms:W3CDTF">2023-11-04T09:14:01Z</dcterms:modified>
</cp:coreProperties>
</file>