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Poppins Bold" charset="1" panose="00000800000000000000"/>
      <p:regular r:id="rId19"/>
    </p:embeddedFont>
    <p:embeddedFont>
      <p:font typeface="Poppins" charset="1" panose="000005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01B0C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07266" y="2739887"/>
            <a:ext cx="14273469" cy="5260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69"/>
              </a:lnSpc>
            </a:pPr>
            <a:r>
              <a:rPr lang="en-US" b="true" sz="1382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OBJECT ORIENTED PROGRAMMING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751738" y="2162544"/>
            <a:ext cx="10922297" cy="473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0"/>
              </a:lnSpc>
            </a:pPr>
            <a:r>
              <a:rPr lang="en-US" sz="2300" spc="110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INTRODUCTION TO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01B0C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80158" y="2389797"/>
            <a:ext cx="5246370" cy="524637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33940" y="0"/>
                  </a:moveTo>
                  <a:lnTo>
                    <a:pt x="778860" y="0"/>
                  </a:lnTo>
                  <a:cubicBezTo>
                    <a:pt x="797604" y="0"/>
                    <a:pt x="812800" y="15196"/>
                    <a:pt x="812800" y="33940"/>
                  </a:cubicBezTo>
                  <a:lnTo>
                    <a:pt x="812800" y="778860"/>
                  </a:lnTo>
                  <a:cubicBezTo>
                    <a:pt x="812800" y="797604"/>
                    <a:pt x="797604" y="812800"/>
                    <a:pt x="778860" y="812800"/>
                  </a:cubicBezTo>
                  <a:lnTo>
                    <a:pt x="33940" y="812800"/>
                  </a:lnTo>
                  <a:cubicBezTo>
                    <a:pt x="15196" y="812800"/>
                    <a:pt x="0" y="797604"/>
                    <a:pt x="0" y="778860"/>
                  </a:cubicBezTo>
                  <a:lnTo>
                    <a:pt x="0" y="33940"/>
                  </a:lnTo>
                  <a:cubicBezTo>
                    <a:pt x="0" y="15196"/>
                    <a:pt x="15196" y="0"/>
                    <a:pt x="33940" y="0"/>
                  </a:cubicBezTo>
                  <a:close/>
                </a:path>
              </a:pathLst>
            </a:custGeom>
            <a:blipFill>
              <a:blip r:embed="rId2"/>
              <a:stretch>
                <a:fillRect l="-25000" t="0" r="-25000" b="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8336121" y="2408847"/>
            <a:ext cx="8821515" cy="1123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25"/>
              </a:lnSpc>
            </a:pPr>
            <a:r>
              <a:rPr lang="en-US" sz="75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reference types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336121" y="3586346"/>
            <a:ext cx="7128070" cy="5140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00"/>
              </a:lnSpc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</a:t>
            </a: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eference types are variables that store the memory address (reference) of an object, rather than the object’s actual value.</a:t>
            </a:r>
          </a:p>
          <a:p>
            <a:pPr algn="just">
              <a:lnSpc>
                <a:spcPts val="3400"/>
              </a:lnSpc>
            </a:pPr>
          </a:p>
          <a:p>
            <a:pPr algn="just">
              <a:lnSpc>
                <a:spcPts val="3400"/>
              </a:lnSpc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With references types, </a:t>
            </a:r>
          </a:p>
          <a:p>
            <a:pPr algn="just" marL="431801" indent="-215900" lvl="1">
              <a:lnSpc>
                <a:spcPts val="34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their initial values are </a:t>
            </a:r>
            <a:r>
              <a:rPr lang="en-US" b="true" sz="20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null</a:t>
            </a: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algn="just" marL="431801" indent="-215900" lvl="1">
              <a:lnSpc>
                <a:spcPts val="34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should use equals() for object comparison, not ==</a:t>
            </a:r>
          </a:p>
          <a:p>
            <a:pPr algn="just">
              <a:lnSpc>
                <a:spcPts val="3400"/>
              </a:lnSpc>
            </a:pPr>
          </a:p>
          <a:p>
            <a:pPr algn="just">
              <a:lnSpc>
                <a:spcPts val="3400"/>
              </a:lnSpc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Example of reference types,</a:t>
            </a:r>
          </a:p>
          <a:p>
            <a:pPr algn="just" marL="431801" indent="-215900" lvl="1">
              <a:lnSpc>
                <a:spcPts val="34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String</a:t>
            </a:r>
          </a:p>
          <a:p>
            <a:pPr algn="just" marL="431801" indent="-215900" lvl="1">
              <a:lnSpc>
                <a:spcPts val="34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Date</a:t>
            </a:r>
          </a:p>
          <a:p>
            <a:pPr algn="just">
              <a:lnSpc>
                <a:spcPts val="3400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01B0C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80158" y="2389797"/>
            <a:ext cx="5246370" cy="524637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33940" y="0"/>
                  </a:moveTo>
                  <a:lnTo>
                    <a:pt x="778860" y="0"/>
                  </a:lnTo>
                  <a:cubicBezTo>
                    <a:pt x="797604" y="0"/>
                    <a:pt x="812800" y="15196"/>
                    <a:pt x="812800" y="33940"/>
                  </a:cubicBezTo>
                  <a:lnTo>
                    <a:pt x="812800" y="778860"/>
                  </a:lnTo>
                  <a:cubicBezTo>
                    <a:pt x="812800" y="797604"/>
                    <a:pt x="797604" y="812800"/>
                    <a:pt x="778860" y="812800"/>
                  </a:cubicBezTo>
                  <a:lnTo>
                    <a:pt x="33940" y="812800"/>
                  </a:lnTo>
                  <a:cubicBezTo>
                    <a:pt x="15196" y="812800"/>
                    <a:pt x="0" y="797604"/>
                    <a:pt x="0" y="778860"/>
                  </a:cubicBezTo>
                  <a:lnTo>
                    <a:pt x="0" y="33940"/>
                  </a:lnTo>
                  <a:cubicBezTo>
                    <a:pt x="0" y="15196"/>
                    <a:pt x="15196" y="0"/>
                    <a:pt x="33940" y="0"/>
                  </a:cubicBezTo>
                  <a:close/>
                </a:path>
              </a:pathLst>
            </a:custGeom>
            <a:blipFill>
              <a:blip r:embed="rId2"/>
              <a:stretch>
                <a:fillRect l="-25000" t="0" r="-25000" b="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8336121" y="2408847"/>
            <a:ext cx="8821515" cy="1123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25"/>
              </a:lnSpc>
            </a:pPr>
            <a:r>
              <a:rPr lang="en-US" sz="75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objects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336121" y="3586346"/>
            <a:ext cx="7128070" cy="471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</a:t>
            </a: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 object is an instance of a class</a:t>
            </a:r>
          </a:p>
          <a:p>
            <a:pPr algn="l">
              <a:lnSpc>
                <a:spcPts val="3400"/>
              </a:lnSpc>
            </a:pPr>
          </a:p>
          <a:p>
            <a:pPr algn="l">
              <a:lnSpc>
                <a:spcPts val="3400"/>
              </a:lnSpc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To create an instance of a class (or to create/instantiate an object), the keyword </a:t>
            </a:r>
            <a:r>
              <a:rPr lang="en-US" sz="20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new </a:t>
            </a: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is used.</a:t>
            </a:r>
          </a:p>
          <a:p>
            <a:pPr algn="l">
              <a:lnSpc>
                <a:spcPts val="3400"/>
              </a:lnSpc>
            </a:pPr>
          </a:p>
          <a:p>
            <a:pPr algn="l">
              <a:lnSpc>
                <a:spcPts val="3400"/>
              </a:lnSpc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To set a public attribute of an object, use the dot (.) operator and indicate the attribute.</a:t>
            </a:r>
          </a:p>
          <a:p>
            <a:pPr algn="l">
              <a:lnSpc>
                <a:spcPts val="3400"/>
              </a:lnSpc>
            </a:pPr>
          </a:p>
          <a:p>
            <a:pPr algn="l">
              <a:lnSpc>
                <a:spcPts val="3400"/>
              </a:lnSpc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To call/invoke a public method of an object, use the dot operator (.) and the name of the method</a:t>
            </a:r>
          </a:p>
          <a:p>
            <a:pPr algn="l">
              <a:lnSpc>
                <a:spcPts val="3400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01B0C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80158" y="2389797"/>
            <a:ext cx="5246370" cy="524637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33940" y="0"/>
                  </a:moveTo>
                  <a:lnTo>
                    <a:pt x="778860" y="0"/>
                  </a:lnTo>
                  <a:cubicBezTo>
                    <a:pt x="797604" y="0"/>
                    <a:pt x="812800" y="15196"/>
                    <a:pt x="812800" y="33940"/>
                  </a:cubicBezTo>
                  <a:lnTo>
                    <a:pt x="812800" y="778860"/>
                  </a:lnTo>
                  <a:cubicBezTo>
                    <a:pt x="812800" y="797604"/>
                    <a:pt x="797604" y="812800"/>
                    <a:pt x="778860" y="812800"/>
                  </a:cubicBezTo>
                  <a:lnTo>
                    <a:pt x="33940" y="812800"/>
                  </a:lnTo>
                  <a:cubicBezTo>
                    <a:pt x="15196" y="812800"/>
                    <a:pt x="0" y="797604"/>
                    <a:pt x="0" y="778860"/>
                  </a:cubicBezTo>
                  <a:lnTo>
                    <a:pt x="0" y="33940"/>
                  </a:lnTo>
                  <a:cubicBezTo>
                    <a:pt x="0" y="15196"/>
                    <a:pt x="15196" y="0"/>
                    <a:pt x="33940" y="0"/>
                  </a:cubicBezTo>
                  <a:close/>
                </a:path>
              </a:pathLst>
            </a:custGeom>
            <a:blipFill>
              <a:blip r:embed="rId2"/>
              <a:stretch>
                <a:fillRect l="-25000" t="0" r="-25000" b="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8336121" y="2408847"/>
            <a:ext cx="8821515" cy="1123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25"/>
              </a:lnSpc>
            </a:pPr>
            <a:r>
              <a:rPr lang="en-US" sz="75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javadocs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336121" y="3586346"/>
            <a:ext cx="8821515" cy="5997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0"/>
              </a:lnSpc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JavaDocs are structured comments used to generate HTML documentation for Java code. They are written using special /** ... */ comments, placed above classes, methods, constructors, or fields.</a:t>
            </a:r>
          </a:p>
          <a:p>
            <a:pPr algn="l">
              <a:lnSpc>
                <a:spcPts val="3400"/>
              </a:lnSpc>
            </a:pPr>
          </a:p>
          <a:p>
            <a:pPr algn="l">
              <a:lnSpc>
                <a:spcPts val="3400"/>
              </a:lnSpc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javadocs tags inclue</a:t>
            </a:r>
          </a:p>
          <a:p>
            <a:pPr algn="l" marL="431801" indent="-215900" lvl="1">
              <a:lnSpc>
                <a:spcPts val="34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@param - describes a method parameter</a:t>
            </a:r>
          </a:p>
          <a:p>
            <a:pPr algn="l" marL="431801" indent="-215900" lvl="1">
              <a:lnSpc>
                <a:spcPts val="34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@return - describes what the method returns</a:t>
            </a:r>
          </a:p>
          <a:p>
            <a:pPr algn="l" marL="431801" indent="-215900" lvl="1">
              <a:lnSpc>
                <a:spcPts val="34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@throws or @exception - describes exceptions thrown</a:t>
            </a:r>
          </a:p>
          <a:p>
            <a:pPr algn="l" marL="431801" indent="-215900" lvl="1">
              <a:lnSpc>
                <a:spcPts val="34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@see -references another class or method</a:t>
            </a:r>
          </a:p>
          <a:p>
            <a:pPr algn="l" marL="431801" indent="-215900" lvl="1">
              <a:lnSpc>
                <a:spcPts val="34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@author - author name</a:t>
            </a:r>
          </a:p>
          <a:p>
            <a:pPr algn="l" marL="431801" indent="-215900" lvl="1">
              <a:lnSpc>
                <a:spcPts val="34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@version - version info</a:t>
            </a:r>
          </a:p>
          <a:p>
            <a:pPr algn="l" marL="431801" indent="-215900" lvl="1">
              <a:lnSpc>
                <a:spcPts val="34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@since -specifies since which version it exists</a:t>
            </a:r>
          </a:p>
          <a:p>
            <a:pPr algn="l" marL="431801" indent="-215900" lvl="1">
              <a:lnSpc>
                <a:spcPts val="34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@deprecated - marks a method or class as deprecated</a:t>
            </a:r>
          </a:p>
          <a:p>
            <a:pPr algn="l">
              <a:lnSpc>
                <a:spcPts val="3400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01B0C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147724" y="4950955"/>
            <a:ext cx="11992551" cy="19074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69"/>
              </a:lnSpc>
            </a:pPr>
            <a:r>
              <a:rPr lang="en-US" b="true" sz="13822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682852" y="6734588"/>
            <a:ext cx="10922297" cy="473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0"/>
              </a:lnSpc>
            </a:pPr>
            <a:r>
              <a:rPr lang="en-US" sz="2300" spc="110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FOR YOUR ATTENTION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01B0C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729665" y="2857519"/>
            <a:ext cx="7749089" cy="4571963"/>
          </a:xfrm>
          <a:custGeom>
            <a:avLst/>
            <a:gdLst/>
            <a:ahLst/>
            <a:cxnLst/>
            <a:rect r="r" b="b" t="t" l="l"/>
            <a:pathLst>
              <a:path h="4571963" w="7749089">
                <a:moveTo>
                  <a:pt x="0" y="0"/>
                </a:moveTo>
                <a:lnTo>
                  <a:pt x="7749089" y="0"/>
                </a:lnTo>
                <a:lnTo>
                  <a:pt x="7749089" y="4571962"/>
                </a:lnTo>
                <a:lnTo>
                  <a:pt x="0" y="45719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065908" y="2714625"/>
            <a:ext cx="7803917" cy="214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25"/>
              </a:lnSpc>
            </a:pPr>
            <a:r>
              <a:rPr lang="en-US" sz="75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programming paradigm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065908" y="4994548"/>
            <a:ext cx="7128070" cy="256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00"/>
              </a:lnSpc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</a:t>
            </a: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ogramming paradigms are fundamental styles or approaches to programming that guide how developers structure and write code. Each paradigm provides a different model for thinking about software development, influencing how problems are solved and how solutions are expressed.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01B0C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974672" y="2143643"/>
            <a:ext cx="4117555" cy="5999714"/>
          </a:xfrm>
          <a:custGeom>
            <a:avLst/>
            <a:gdLst/>
            <a:ahLst/>
            <a:cxnLst/>
            <a:rect r="r" b="b" t="t" l="l"/>
            <a:pathLst>
              <a:path h="5999714" w="4117555">
                <a:moveTo>
                  <a:pt x="0" y="0"/>
                </a:moveTo>
                <a:lnTo>
                  <a:pt x="4117555" y="0"/>
                </a:lnTo>
                <a:lnTo>
                  <a:pt x="4117555" y="5999714"/>
                </a:lnTo>
                <a:lnTo>
                  <a:pt x="0" y="59997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484" t="-22833" r="-115035" b="-2500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065908" y="2714625"/>
            <a:ext cx="7803917" cy="214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25"/>
              </a:lnSpc>
            </a:pPr>
            <a:r>
              <a:rPr lang="en-US" sz="75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imperative and procedural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065908" y="4994548"/>
            <a:ext cx="7128070" cy="3425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00"/>
              </a:lnSpc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Imperative pr</a:t>
            </a: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ogramming focuses on how a program operates. It uses statements that change a program’s state step-by-step, similar to giving a sequence of commands to the computer.</a:t>
            </a:r>
          </a:p>
          <a:p>
            <a:pPr algn="just">
              <a:lnSpc>
                <a:spcPts val="3400"/>
              </a:lnSpc>
            </a:pPr>
          </a:p>
          <a:p>
            <a:pPr algn="just">
              <a:lnSpc>
                <a:spcPts val="3400"/>
              </a:lnSpc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Procedural programming is a structured approach to imperative programming, organizing code into procedures or functions.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01B0C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082860" y="2212683"/>
            <a:ext cx="4287935" cy="5861634"/>
          </a:xfrm>
          <a:custGeom>
            <a:avLst/>
            <a:gdLst/>
            <a:ahLst/>
            <a:cxnLst/>
            <a:rect r="r" b="b" t="t" l="l"/>
            <a:pathLst>
              <a:path h="5861634" w="4287935">
                <a:moveTo>
                  <a:pt x="0" y="0"/>
                </a:moveTo>
                <a:lnTo>
                  <a:pt x="4287935" y="0"/>
                </a:lnTo>
                <a:lnTo>
                  <a:pt x="4287935" y="5861634"/>
                </a:lnTo>
                <a:lnTo>
                  <a:pt x="0" y="58616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8489" t="-23993" r="-14633" b="-2657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065908" y="2714625"/>
            <a:ext cx="7803917" cy="1123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25"/>
              </a:lnSpc>
            </a:pPr>
            <a:r>
              <a:rPr lang="en-US" sz="75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object oriented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065908" y="4994548"/>
            <a:ext cx="7128070" cy="1282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00"/>
              </a:lnSpc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OOP organizes code around objects, which are instances of classes. Objects combine data (attributes) and behavior (methods).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01B0C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966996" y="2158165"/>
            <a:ext cx="6292304" cy="5970671"/>
          </a:xfrm>
          <a:custGeom>
            <a:avLst/>
            <a:gdLst/>
            <a:ahLst/>
            <a:cxnLst/>
            <a:rect r="r" b="b" t="t" l="l"/>
            <a:pathLst>
              <a:path h="5970671" w="6292304">
                <a:moveTo>
                  <a:pt x="0" y="0"/>
                </a:moveTo>
                <a:lnTo>
                  <a:pt x="6292304" y="0"/>
                </a:lnTo>
                <a:lnTo>
                  <a:pt x="6292304" y="5970670"/>
                </a:lnTo>
                <a:lnTo>
                  <a:pt x="0" y="59706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838" t="0" r="-20679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065908" y="2714625"/>
            <a:ext cx="7803917" cy="1123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25"/>
              </a:lnSpc>
            </a:pPr>
            <a:r>
              <a:rPr lang="en-US" sz="75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pre-requisites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065908" y="4167907"/>
            <a:ext cx="7128070" cy="5568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31801" indent="-215900" lvl="1">
              <a:lnSpc>
                <a:spcPts val="34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JDK, JRE and JVM</a:t>
            </a:r>
          </a:p>
          <a:p>
            <a:pPr algn="just" marL="431801" indent="-215900" lvl="1">
              <a:lnSpc>
                <a:spcPts val="34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IntelliJ/Eclipse</a:t>
            </a:r>
          </a:p>
          <a:p>
            <a:pPr algn="just" marL="431801" indent="-215900" lvl="1">
              <a:lnSpc>
                <a:spcPts val="34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Identifiers and Naming Conventions </a:t>
            </a:r>
          </a:p>
          <a:p>
            <a:pPr algn="just" marL="431801" indent="-215900" lvl="1">
              <a:lnSpc>
                <a:spcPts val="34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Data types: Primitive vs Reference</a:t>
            </a:r>
          </a:p>
          <a:p>
            <a:pPr algn="just" marL="431801" indent="-215900" lvl="1">
              <a:lnSpc>
                <a:spcPts val="34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Variables and Constants </a:t>
            </a:r>
          </a:p>
          <a:p>
            <a:pPr algn="just" marL="431801" indent="-215900" lvl="1">
              <a:lnSpc>
                <a:spcPts val="34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Operators and Expression Evaluation</a:t>
            </a:r>
          </a:p>
          <a:p>
            <a:pPr algn="just" marL="431801" indent="-215900" lvl="1">
              <a:lnSpc>
                <a:spcPts val="34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Reading user input: Scanner</a:t>
            </a:r>
          </a:p>
          <a:p>
            <a:pPr algn="just" marL="431801" indent="-215900" lvl="1">
              <a:lnSpc>
                <a:spcPts val="34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Sequential Structures</a:t>
            </a:r>
          </a:p>
          <a:p>
            <a:pPr algn="just" marL="431801" indent="-215900" lvl="1">
              <a:lnSpc>
                <a:spcPts val="34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Conditional Structures: if, if-else and switch</a:t>
            </a:r>
          </a:p>
          <a:p>
            <a:pPr algn="just" marL="431801" indent="-215900" lvl="1">
              <a:lnSpc>
                <a:spcPts val="34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Repetitive Structures: for, while and do-while</a:t>
            </a:r>
          </a:p>
          <a:p>
            <a:pPr algn="just" marL="431801" indent="-215900" lvl="1">
              <a:lnSpc>
                <a:spcPts val="34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Functions/Methods</a:t>
            </a:r>
          </a:p>
          <a:p>
            <a:pPr algn="just" marL="431801" indent="-215900" lvl="1">
              <a:lnSpc>
                <a:spcPts val="34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Data Structures: Arrays, Lists, etc</a:t>
            </a:r>
          </a:p>
          <a:p>
            <a:pPr algn="just" marL="431801" indent="-215900" lvl="1">
              <a:lnSpc>
                <a:spcPts val="34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Strings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01B0C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80158" y="2389797"/>
            <a:ext cx="5246370" cy="524637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33940" y="0"/>
                  </a:moveTo>
                  <a:lnTo>
                    <a:pt x="778860" y="0"/>
                  </a:lnTo>
                  <a:cubicBezTo>
                    <a:pt x="797604" y="0"/>
                    <a:pt x="812800" y="15196"/>
                    <a:pt x="812800" y="33940"/>
                  </a:cubicBezTo>
                  <a:lnTo>
                    <a:pt x="812800" y="778860"/>
                  </a:lnTo>
                  <a:cubicBezTo>
                    <a:pt x="812800" y="797604"/>
                    <a:pt x="797604" y="812800"/>
                    <a:pt x="778860" y="812800"/>
                  </a:cubicBezTo>
                  <a:lnTo>
                    <a:pt x="33940" y="812800"/>
                  </a:lnTo>
                  <a:cubicBezTo>
                    <a:pt x="15196" y="812800"/>
                    <a:pt x="0" y="797604"/>
                    <a:pt x="0" y="778860"/>
                  </a:cubicBezTo>
                  <a:lnTo>
                    <a:pt x="0" y="33940"/>
                  </a:lnTo>
                  <a:cubicBezTo>
                    <a:pt x="0" y="15196"/>
                    <a:pt x="15196" y="0"/>
                    <a:pt x="33940" y="0"/>
                  </a:cubicBezTo>
                  <a:close/>
                </a:path>
              </a:pathLst>
            </a:custGeom>
            <a:blipFill>
              <a:blip r:embed="rId2"/>
              <a:stretch>
                <a:fillRect l="-25000" t="0" r="-25000" b="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8336121" y="2408847"/>
            <a:ext cx="7229466" cy="1123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25"/>
              </a:lnSpc>
            </a:pPr>
            <a:r>
              <a:rPr lang="en-US" sz="75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classes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336121" y="3586346"/>
            <a:ext cx="7128070" cy="4711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00"/>
              </a:lnSpc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</a:t>
            </a: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class is a blueprint for creating objects</a:t>
            </a:r>
          </a:p>
          <a:p>
            <a:pPr algn="just">
              <a:lnSpc>
                <a:spcPts val="3400"/>
              </a:lnSpc>
            </a:pPr>
          </a:p>
          <a:p>
            <a:pPr algn="just">
              <a:lnSpc>
                <a:spcPts val="3400"/>
              </a:lnSpc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It defines the state (fields/attributes) and behavior (methods/functions) of the objects.</a:t>
            </a:r>
          </a:p>
          <a:p>
            <a:pPr algn="just">
              <a:lnSpc>
                <a:spcPts val="3400"/>
              </a:lnSpc>
            </a:pPr>
          </a:p>
          <a:p>
            <a:pPr algn="just">
              <a:lnSpc>
                <a:spcPts val="3400"/>
              </a:lnSpc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When creating classes, </a:t>
            </a:r>
          </a:p>
          <a:p>
            <a:pPr algn="just" marL="431801" indent="-215900" lvl="1">
              <a:lnSpc>
                <a:spcPts val="34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use Pascal naming convention</a:t>
            </a:r>
          </a:p>
          <a:p>
            <a:pPr algn="just" marL="431801" indent="-215900" lvl="1">
              <a:lnSpc>
                <a:spcPts val="34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use nouns</a:t>
            </a:r>
          </a:p>
          <a:p>
            <a:pPr algn="just" marL="431801" indent="-215900" lvl="1">
              <a:lnSpc>
                <a:spcPts val="34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create class members (fields/attributes)</a:t>
            </a:r>
          </a:p>
          <a:p>
            <a:pPr algn="just" marL="431801" indent="-215900" lvl="1">
              <a:lnSpc>
                <a:spcPts val="34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create method/s</a:t>
            </a:r>
          </a:p>
          <a:p>
            <a:pPr algn="just">
              <a:lnSpc>
                <a:spcPts val="340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01B0C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80158" y="2389797"/>
            <a:ext cx="5246370" cy="524637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33940" y="0"/>
                  </a:moveTo>
                  <a:lnTo>
                    <a:pt x="778860" y="0"/>
                  </a:lnTo>
                  <a:cubicBezTo>
                    <a:pt x="797604" y="0"/>
                    <a:pt x="812800" y="15196"/>
                    <a:pt x="812800" y="33940"/>
                  </a:cubicBezTo>
                  <a:lnTo>
                    <a:pt x="812800" y="778860"/>
                  </a:lnTo>
                  <a:cubicBezTo>
                    <a:pt x="812800" y="797604"/>
                    <a:pt x="797604" y="812800"/>
                    <a:pt x="778860" y="812800"/>
                  </a:cubicBezTo>
                  <a:lnTo>
                    <a:pt x="33940" y="812800"/>
                  </a:lnTo>
                  <a:cubicBezTo>
                    <a:pt x="15196" y="812800"/>
                    <a:pt x="0" y="797604"/>
                    <a:pt x="0" y="778860"/>
                  </a:cubicBezTo>
                  <a:lnTo>
                    <a:pt x="0" y="33940"/>
                  </a:lnTo>
                  <a:cubicBezTo>
                    <a:pt x="0" y="15196"/>
                    <a:pt x="15196" y="0"/>
                    <a:pt x="33940" y="0"/>
                  </a:cubicBezTo>
                  <a:close/>
                </a:path>
              </a:pathLst>
            </a:custGeom>
            <a:blipFill>
              <a:blip r:embed="rId2"/>
              <a:stretch>
                <a:fillRect l="-25000" t="0" r="-25000" b="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8336121" y="2408847"/>
            <a:ext cx="7229466" cy="1123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25"/>
              </a:lnSpc>
            </a:pPr>
            <a:r>
              <a:rPr lang="en-US" sz="75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attributes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336121" y="3586346"/>
            <a:ext cx="7128070" cy="3854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00"/>
              </a:lnSpc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An attribute is a variable declared inside a class but outside any method. These variables hold the data/state for each object created from that class.</a:t>
            </a:r>
          </a:p>
          <a:p>
            <a:pPr algn="just">
              <a:lnSpc>
                <a:spcPts val="3400"/>
              </a:lnSpc>
            </a:pPr>
          </a:p>
          <a:p>
            <a:pPr algn="just">
              <a:lnSpc>
                <a:spcPts val="3400"/>
              </a:lnSpc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When creating attributes, </a:t>
            </a:r>
          </a:p>
          <a:p>
            <a:pPr algn="just" marL="431801" indent="-215900" lvl="1">
              <a:lnSpc>
                <a:spcPts val="34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use camel-casing naming convention</a:t>
            </a:r>
          </a:p>
          <a:p>
            <a:pPr algn="just" marL="431801" indent="-215900" lvl="1">
              <a:lnSpc>
                <a:spcPts val="34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use descriptive nouns</a:t>
            </a:r>
          </a:p>
          <a:p>
            <a:pPr algn="just" marL="431801" indent="-215900" lvl="1">
              <a:lnSpc>
                <a:spcPts val="34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use access modifiers</a:t>
            </a:r>
          </a:p>
          <a:p>
            <a:pPr algn="just">
              <a:lnSpc>
                <a:spcPts val="340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01B0C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80158" y="2389797"/>
            <a:ext cx="5246370" cy="524637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33940" y="0"/>
                  </a:moveTo>
                  <a:lnTo>
                    <a:pt x="778860" y="0"/>
                  </a:lnTo>
                  <a:cubicBezTo>
                    <a:pt x="797604" y="0"/>
                    <a:pt x="812800" y="15196"/>
                    <a:pt x="812800" y="33940"/>
                  </a:cubicBezTo>
                  <a:lnTo>
                    <a:pt x="812800" y="778860"/>
                  </a:lnTo>
                  <a:cubicBezTo>
                    <a:pt x="812800" y="797604"/>
                    <a:pt x="797604" y="812800"/>
                    <a:pt x="778860" y="812800"/>
                  </a:cubicBezTo>
                  <a:lnTo>
                    <a:pt x="33940" y="812800"/>
                  </a:lnTo>
                  <a:cubicBezTo>
                    <a:pt x="15196" y="812800"/>
                    <a:pt x="0" y="797604"/>
                    <a:pt x="0" y="778860"/>
                  </a:cubicBezTo>
                  <a:lnTo>
                    <a:pt x="0" y="33940"/>
                  </a:lnTo>
                  <a:cubicBezTo>
                    <a:pt x="0" y="15196"/>
                    <a:pt x="15196" y="0"/>
                    <a:pt x="33940" y="0"/>
                  </a:cubicBezTo>
                  <a:close/>
                </a:path>
              </a:pathLst>
            </a:custGeom>
            <a:blipFill>
              <a:blip r:embed="rId2"/>
              <a:stretch>
                <a:fillRect l="-25000" t="0" r="-25000" b="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8336121" y="2408847"/>
            <a:ext cx="7229466" cy="1123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25"/>
              </a:lnSpc>
            </a:pPr>
            <a:r>
              <a:rPr lang="en-US" sz="75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methods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336121" y="3586346"/>
            <a:ext cx="7128070" cy="6426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00"/>
              </a:lnSpc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 method (also known as functions or procedures) is a block of code that is only run when invoked.</a:t>
            </a:r>
          </a:p>
          <a:p>
            <a:pPr algn="just">
              <a:lnSpc>
                <a:spcPts val="3400"/>
              </a:lnSpc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Any data passed to a method is called parameters or arguments.</a:t>
            </a:r>
          </a:p>
          <a:p>
            <a:pPr algn="just">
              <a:lnSpc>
                <a:spcPts val="3400"/>
              </a:lnSpc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 method can also return data after execution is done.</a:t>
            </a:r>
          </a:p>
          <a:p>
            <a:pPr algn="just">
              <a:lnSpc>
                <a:spcPts val="3400"/>
              </a:lnSpc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 method can be pre-defined or user defined.</a:t>
            </a:r>
          </a:p>
          <a:p>
            <a:pPr algn="just">
              <a:lnSpc>
                <a:spcPts val="3400"/>
              </a:lnSpc>
            </a:pPr>
          </a:p>
          <a:p>
            <a:pPr algn="just">
              <a:lnSpc>
                <a:spcPts val="3400"/>
              </a:lnSpc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When creating methods, </a:t>
            </a:r>
          </a:p>
          <a:p>
            <a:pPr algn="just" marL="431801" indent="-215900" lvl="1">
              <a:lnSpc>
                <a:spcPts val="34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use camel-casing naming convention</a:t>
            </a:r>
          </a:p>
          <a:p>
            <a:pPr algn="just" marL="431801" indent="-215900" lvl="1">
              <a:lnSpc>
                <a:spcPts val="34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use verbs as method names</a:t>
            </a:r>
          </a:p>
          <a:p>
            <a:pPr algn="just" marL="431801" indent="-215900" lvl="1">
              <a:lnSpc>
                <a:spcPts val="34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use modifiers (public, static, etc)</a:t>
            </a:r>
          </a:p>
          <a:p>
            <a:pPr algn="just" marL="431801" indent="-215900" lvl="1">
              <a:lnSpc>
                <a:spcPts val="34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specify return type</a:t>
            </a:r>
          </a:p>
          <a:p>
            <a:pPr algn="just" marL="431801" indent="-215900" lvl="1">
              <a:lnSpc>
                <a:spcPts val="34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provide parameters (if necessary)</a:t>
            </a:r>
          </a:p>
          <a:p>
            <a:pPr algn="just" marL="431801" indent="-215900" lvl="1">
              <a:lnSpc>
                <a:spcPts val="34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provide return values (if necessary)</a:t>
            </a:r>
          </a:p>
          <a:p>
            <a:pPr algn="just">
              <a:lnSpc>
                <a:spcPts val="3400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01B0C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80158" y="2389797"/>
            <a:ext cx="5246370" cy="524637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33940" y="0"/>
                  </a:moveTo>
                  <a:lnTo>
                    <a:pt x="778860" y="0"/>
                  </a:lnTo>
                  <a:cubicBezTo>
                    <a:pt x="797604" y="0"/>
                    <a:pt x="812800" y="15196"/>
                    <a:pt x="812800" y="33940"/>
                  </a:cubicBezTo>
                  <a:lnTo>
                    <a:pt x="812800" y="778860"/>
                  </a:lnTo>
                  <a:cubicBezTo>
                    <a:pt x="812800" y="797604"/>
                    <a:pt x="797604" y="812800"/>
                    <a:pt x="778860" y="812800"/>
                  </a:cubicBezTo>
                  <a:lnTo>
                    <a:pt x="33940" y="812800"/>
                  </a:lnTo>
                  <a:cubicBezTo>
                    <a:pt x="15196" y="812800"/>
                    <a:pt x="0" y="797604"/>
                    <a:pt x="0" y="778860"/>
                  </a:cubicBezTo>
                  <a:lnTo>
                    <a:pt x="0" y="33940"/>
                  </a:lnTo>
                  <a:cubicBezTo>
                    <a:pt x="0" y="15196"/>
                    <a:pt x="15196" y="0"/>
                    <a:pt x="33940" y="0"/>
                  </a:cubicBezTo>
                  <a:close/>
                </a:path>
              </a:pathLst>
            </a:custGeom>
            <a:blipFill>
              <a:blip r:embed="rId2"/>
              <a:stretch>
                <a:fillRect l="-25000" t="0" r="-25000" b="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8336121" y="2408847"/>
            <a:ext cx="7229466" cy="1123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25"/>
              </a:lnSpc>
            </a:pPr>
            <a:r>
              <a:rPr lang="en-US" sz="75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packages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336121" y="3586346"/>
            <a:ext cx="7128070" cy="4283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00"/>
              </a:lnSpc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 package is a namespace that organizes a set of rel</a:t>
            </a: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ated classes and interfaces. Think of it as a folder in your file system that helps prevent name conflicts and</a:t>
            </a: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makes code easier to manage.</a:t>
            </a:r>
          </a:p>
          <a:p>
            <a:pPr algn="just">
              <a:lnSpc>
                <a:spcPts val="3400"/>
              </a:lnSpc>
            </a:pPr>
          </a:p>
          <a:p>
            <a:pPr algn="just">
              <a:lnSpc>
                <a:spcPts val="3400"/>
              </a:lnSpc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Some built in packages include,</a:t>
            </a:r>
          </a:p>
          <a:p>
            <a:pPr algn="just" marL="431801" indent="-215900" lvl="1">
              <a:lnSpc>
                <a:spcPts val="34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jav</a:t>
            </a: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a.lang → core classes (String, Math, Object)</a:t>
            </a:r>
          </a:p>
          <a:p>
            <a:pPr algn="just" marL="431801" indent="-215900" lvl="1">
              <a:lnSpc>
                <a:spcPts val="34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java.util → utility classes (ArrayList, HashMap)</a:t>
            </a:r>
          </a:p>
          <a:p>
            <a:pPr algn="just" marL="431801" indent="-215900" lvl="1">
              <a:lnSpc>
                <a:spcPts val="34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java.io → input/output classes</a:t>
            </a:r>
          </a:p>
          <a:p>
            <a:pPr algn="just">
              <a:lnSpc>
                <a:spcPts val="340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DAGomW1Z9TE</dc:identifier>
  <dcterms:modified xsi:type="dcterms:W3CDTF">2011-08-01T06:04:30Z</dcterms:modified>
  <cp:revision>1</cp:revision>
  <dc:title>OOP Chapter 1</dc:title>
</cp:coreProperties>
</file>