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16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446E-57C0-46DF-BEA7-05FA128A28D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85BA-FF95-44A1-9D7A-C8408069D50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85BA-FF95-44A1-9D7A-C8408069D50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85BA-FF95-44A1-9D7A-C8408069D50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85BA-FF95-44A1-9D7A-C8408069D50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7BFE91-4493-46A3-B295-57A5C820BCDF}" type="datetime1">
              <a:rPr lang="en-US" smtClean="0"/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409D-D76C-4416-9219-F66534366F1B}" type="datetime1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2F30-2A58-45D5-B133-50E839E333B0}" type="datetime1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BF54F4-0CDB-464B-BC2A-D3244CB71DB9}" type="datetime1">
              <a:rPr lang="en-US" smtClean="0"/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5DB11F-715C-4B52-AF66-2985CAD63B56}" type="datetime1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69D4-005C-4437-99FD-F6B5804B1BFD}" type="datetime1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A73-4E1A-4C16-9D78-D2B00DA42083}" type="datetime1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 hasCustomPrompt="1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 hasCustomPrompt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 hasCustomPrompt="1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97184B-138B-4059-8DF9-51331CF4A9EF}" type="datetime1">
              <a:rPr lang="en-US" smtClean="0"/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F89F-D14C-414D-93A4-7B9E7C0A537D}" type="datetime1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 hasCustomPrompt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951B4F-274A-482A-A04F-4578576DA46F}" type="datetime1">
              <a:rPr lang="en-US" smtClean="0"/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CFFB17-73E3-4A27-BD4D-95C1EF9BCFE2}" type="datetime1">
              <a:rPr lang="en-US" smtClean="0"/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51061B-F66F-4AC7-91CD-9334679F1673}" type="datetime1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 charset="2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 charset="2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 charset="2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 charset="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David Sena</a:t>
            </a:r>
            <a:endParaRPr lang="en-US" dirty="0" smtClean="0"/>
          </a:p>
          <a:p>
            <a:r>
              <a:rPr lang="pt-BR" dirty="0" smtClean="0"/>
              <a:t>Aula 1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(AGORA)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duplas binárias de dois alunos</a:t>
            </a:r>
            <a:endParaRPr lang="pt-BR" dirty="0" smtClean="0"/>
          </a:p>
          <a:p>
            <a:r>
              <a:rPr lang="pt-BR" dirty="0" smtClean="0"/>
              <a:t>Criar uma</a:t>
            </a:r>
            <a:endParaRPr lang="pt-BR" dirty="0" smtClean="0"/>
          </a:p>
          <a:p>
            <a:pPr lvl="1"/>
            <a:r>
              <a:rPr lang="pt-BR" dirty="0" smtClean="0"/>
              <a:t>Risco</a:t>
            </a:r>
            <a:endParaRPr lang="pt-BR" dirty="0" smtClean="0"/>
          </a:p>
          <a:p>
            <a:pPr lvl="1"/>
            <a:r>
              <a:rPr lang="pt-BR" dirty="0" err="1" smtClean="0"/>
              <a:t>Vunerabilidade</a:t>
            </a:r>
            <a:endParaRPr lang="pt-BR" dirty="0" smtClean="0"/>
          </a:p>
          <a:p>
            <a:pPr lvl="1"/>
            <a:r>
              <a:rPr lang="pt-BR" dirty="0" smtClean="0"/>
              <a:t>Ameaça</a:t>
            </a:r>
            <a:endParaRPr lang="pt-BR" dirty="0" smtClean="0"/>
          </a:p>
          <a:p>
            <a:pPr lvl="1"/>
            <a:r>
              <a:rPr lang="pt-BR" dirty="0" smtClean="0"/>
              <a:t>Ataque</a:t>
            </a:r>
            <a:endParaRPr lang="pt-BR" dirty="0" smtClean="0"/>
          </a:p>
          <a:p>
            <a:pPr lvl="2">
              <a:buNone/>
            </a:pPr>
            <a:r>
              <a:rPr lang="pt-BR" dirty="0" smtClean="0"/>
              <a:t>			</a:t>
            </a:r>
            <a:endParaRPr lang="pt-BR" dirty="0" smtClean="0"/>
          </a:p>
          <a:p>
            <a:r>
              <a:rPr lang="pt-BR" dirty="0" smtClean="0"/>
              <a:t>2 MIN</a:t>
            </a:r>
            <a:endParaRPr lang="pt-BR" dirty="0" smtClean="0"/>
          </a:p>
          <a:p>
            <a:r>
              <a:rPr lang="pt-BR" sz="8800" dirty="0" smtClean="0"/>
              <a:t>JÁ!</a:t>
            </a:r>
            <a:endParaRPr lang="en-US" sz="8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7650" name="Picture 2" descr="http://colunistas.ig.com.br/curioso/files/2009/06/rev_batman_robin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0400" y="2286000"/>
            <a:ext cx="4574387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Ataques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Ativos – Alteram Recursos</a:t>
            </a:r>
            <a:endParaRPr lang="pt-BR" dirty="0" smtClean="0"/>
          </a:p>
          <a:p>
            <a:r>
              <a:rPr lang="pt-BR" dirty="0" smtClean="0"/>
              <a:t>Passivos – </a:t>
            </a:r>
            <a:r>
              <a:rPr lang="pt-BR" dirty="0" err="1" smtClean="0"/>
              <a:t>Obtem</a:t>
            </a:r>
            <a:r>
              <a:rPr lang="pt-BR" dirty="0" smtClean="0"/>
              <a:t> </a:t>
            </a:r>
            <a:r>
              <a:rPr lang="pt-BR" dirty="0" err="1" smtClean="0"/>
              <a:t>informaçõs</a:t>
            </a:r>
            <a:r>
              <a:rPr lang="pt-BR" dirty="0" smtClean="0"/>
              <a:t> sem alterar recursos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8674" name="Picture 2" descr="http://www.claudiojacome.com.br/uploaded_images/cri-1-2-78486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2895600"/>
            <a:ext cx="3505200" cy="2628901"/>
          </a:xfrm>
          <a:prstGeom prst="rect">
            <a:avLst/>
          </a:prstGeom>
          <a:noFill/>
        </p:spPr>
      </p:pic>
      <p:pic>
        <p:nvPicPr>
          <p:cNvPr id="28676" name="Picture 4" descr="http://pt.dreamstime.com/espiar-thumb97386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Bloqueio uma mensagem</a:t>
            </a:r>
            <a:endParaRPr lang="pt-BR" dirty="0" smtClean="0"/>
          </a:p>
          <a:p>
            <a:r>
              <a:rPr lang="pt-BR" dirty="0" smtClean="0"/>
              <a:t>Vejo sua senha enquanto você envia</a:t>
            </a:r>
            <a:endParaRPr lang="pt-BR" dirty="0" smtClean="0"/>
          </a:p>
          <a:p>
            <a:r>
              <a:rPr lang="pt-BR" dirty="0" smtClean="0"/>
              <a:t>Mando uma mensagem por você</a:t>
            </a:r>
            <a:endParaRPr lang="pt-BR" dirty="0" smtClean="0"/>
          </a:p>
          <a:p>
            <a:r>
              <a:rPr lang="pt-BR" dirty="0" smtClean="0"/>
              <a:t>Leio seu email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9698" name="Picture 2" descr="http://neitessari.files.wordpress.com/2010/12/espiao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62400" y="3429000"/>
            <a:ext cx="3962400" cy="2971800"/>
          </a:xfrm>
          <a:prstGeom prst="rect">
            <a:avLst/>
          </a:prstGeom>
          <a:noFill/>
        </p:spPr>
      </p:pic>
      <p:pic>
        <p:nvPicPr>
          <p:cNvPr id="29700" name="Picture 4" descr="http://3.bp.blogspot.com/-6eYi0kAofHc/TpQqqwJiAPI/AAAAAAAAHqI/qLwvuzajvzk/s400/mudan%25C3%25A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3048000" cy="2571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2.bp.blogspot.com/_HmtxTVm6GPM/SpsnhGLUuDI/AAAAAAAAIQc/1ipABpZ5LDs/s400/Aprenda+dar+uma+voadora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51530" y="2438400"/>
            <a:ext cx="4669155" cy="40386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Ataques (Relacione)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2667000"/>
            <a:ext cx="2657475" cy="3276600"/>
          </a:xfrm>
          <a:solidFill>
            <a:schemeClr val="bg1">
              <a:alpha val="42000"/>
            </a:schemeClr>
          </a:solidFill>
          <a:effectLst>
            <a:outerShdw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r>
              <a:rPr lang="pt-BR" dirty="0" smtClean="0"/>
              <a:t>Duplicação</a:t>
            </a:r>
            <a:endParaRPr lang="pt-BR" dirty="0" smtClean="0"/>
          </a:p>
          <a:p>
            <a:r>
              <a:rPr lang="pt-BR" dirty="0" smtClean="0"/>
              <a:t>Inserção</a:t>
            </a:r>
            <a:endParaRPr lang="pt-BR" dirty="0" smtClean="0"/>
          </a:p>
          <a:p>
            <a:r>
              <a:rPr lang="pt-BR" dirty="0" smtClean="0"/>
              <a:t>Reordenação</a:t>
            </a:r>
            <a:endParaRPr lang="pt-BR" dirty="0" smtClean="0"/>
          </a:p>
          <a:p>
            <a:r>
              <a:rPr lang="pt-BR" dirty="0" smtClean="0"/>
              <a:t>Repetição</a:t>
            </a:r>
            <a:endParaRPr lang="pt-BR" dirty="0" smtClean="0"/>
          </a:p>
          <a:p>
            <a:r>
              <a:rPr lang="pt-BR" dirty="0" smtClean="0"/>
              <a:t>Modificação</a:t>
            </a:r>
            <a:endParaRPr lang="pt-BR" dirty="0" smtClean="0"/>
          </a:p>
          <a:p>
            <a:r>
              <a:rPr lang="pt-BR" dirty="0" smtClean="0"/>
              <a:t>Deleção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Ementa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Sábado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>
                <a:latin typeface="Rockwell"/>
              </a:rPr>
              <a:t>Manhã</a:t>
            </a:r>
            <a:endParaRPr lang="pt-BR" sz="2200" dirty="0" smtClean="0">
              <a:latin typeface="Rockwell"/>
            </a:endParaRPr>
          </a:p>
          <a:p>
            <a:pPr lvl="1"/>
            <a:r>
              <a:rPr lang="pt-BR" sz="1800" dirty="0" smtClean="0">
                <a:latin typeface="Rockwell"/>
              </a:rPr>
              <a:t>Princípios </a:t>
            </a:r>
            <a:r>
              <a:rPr lang="pt-BR" sz="1800" dirty="0">
                <a:latin typeface="Rockwell"/>
              </a:rPr>
              <a:t>de criptografia</a:t>
            </a:r>
            <a:endParaRPr lang="pt-BR" sz="1800" dirty="0">
              <a:latin typeface="Rockwell"/>
            </a:endParaRPr>
          </a:p>
          <a:p>
            <a:pPr lvl="1"/>
            <a:r>
              <a:rPr lang="pt-BR" sz="1800" dirty="0">
                <a:latin typeface="Rockwell"/>
              </a:rPr>
              <a:t>Criptografia simétrica</a:t>
            </a:r>
            <a:endParaRPr lang="pt-BR" sz="1800" dirty="0">
              <a:latin typeface="Rockwell"/>
            </a:endParaRPr>
          </a:p>
          <a:p>
            <a:pPr lvl="1"/>
            <a:r>
              <a:rPr lang="pt-BR" sz="1800" dirty="0" smtClean="0">
                <a:latin typeface="Rockwell"/>
              </a:rPr>
              <a:t>Criptografia assimétrica</a:t>
            </a:r>
            <a:endParaRPr lang="pt-BR" sz="1800" dirty="0" smtClean="0">
              <a:latin typeface="Rockwell"/>
            </a:endParaRPr>
          </a:p>
          <a:p>
            <a:pPr lvl="1"/>
            <a:r>
              <a:rPr lang="pt-BR" sz="1800" dirty="0" smtClean="0">
                <a:latin typeface="Rockwell"/>
              </a:rPr>
              <a:t>Email seguro</a:t>
            </a:r>
            <a:endParaRPr lang="pt-BR" sz="1800" dirty="0" smtClean="0">
              <a:latin typeface="Rockwell"/>
            </a:endParaRPr>
          </a:p>
          <a:p>
            <a:r>
              <a:rPr lang="pt-BR" sz="2200" dirty="0" smtClean="0">
                <a:latin typeface="Rockwell"/>
              </a:rPr>
              <a:t>Tarde</a:t>
            </a:r>
            <a:endParaRPr lang="pt-BR" sz="2200" dirty="0" smtClean="0">
              <a:latin typeface="Rockwell"/>
            </a:endParaRPr>
          </a:p>
          <a:p>
            <a:pPr lvl="1"/>
            <a:r>
              <a:rPr lang="pt-BR" sz="1800" dirty="0" smtClean="0">
                <a:latin typeface="Rockwell"/>
              </a:rPr>
              <a:t>Certificado digital</a:t>
            </a:r>
            <a:endParaRPr lang="pt-BR" sz="1800" dirty="0">
              <a:latin typeface="Rockwell"/>
            </a:endParaRPr>
          </a:p>
          <a:p>
            <a:pPr lvl="1"/>
            <a:r>
              <a:rPr lang="pt-BR" sz="1800" dirty="0" err="1" smtClean="0">
                <a:latin typeface="Rockwell"/>
              </a:rPr>
              <a:t>Http</a:t>
            </a:r>
            <a:r>
              <a:rPr lang="pt-BR" sz="1800" dirty="0" smtClean="0">
                <a:latin typeface="Rockwell"/>
              </a:rPr>
              <a:t> e </a:t>
            </a:r>
            <a:r>
              <a:rPr lang="pt-BR" sz="1800" dirty="0" err="1" smtClean="0">
                <a:latin typeface="Rockwell"/>
              </a:rPr>
              <a:t>Http</a:t>
            </a:r>
            <a:r>
              <a:rPr lang="pt-BR" sz="1800" dirty="0" smtClean="0">
                <a:latin typeface="Rockwell"/>
              </a:rPr>
              <a:t>-s</a:t>
            </a:r>
            <a:endParaRPr lang="pt-BR" sz="1800" dirty="0" smtClean="0">
              <a:latin typeface="Rockwell"/>
            </a:endParaRPr>
          </a:p>
          <a:p>
            <a:pPr lvl="1"/>
            <a:r>
              <a:rPr lang="pt-BR" sz="1800" dirty="0" smtClean="0">
                <a:latin typeface="Rockwell"/>
              </a:rPr>
              <a:t>Segurança </a:t>
            </a:r>
            <a:r>
              <a:rPr lang="pt-BR" sz="1800" dirty="0">
                <a:latin typeface="Rockwell"/>
              </a:rPr>
              <a:t>no comércio </a:t>
            </a:r>
            <a:r>
              <a:rPr lang="pt-BR" sz="1800" dirty="0" smtClean="0">
                <a:latin typeface="Rockwell"/>
              </a:rPr>
              <a:t>eletrônico</a:t>
            </a:r>
            <a:endParaRPr lang="pt-BR" sz="1800" dirty="0" smtClean="0">
              <a:latin typeface="Rockwell"/>
            </a:endParaRPr>
          </a:p>
          <a:p>
            <a:pPr lvl="1"/>
            <a:r>
              <a:rPr lang="pt-BR" sz="1800" dirty="0" smtClean="0">
                <a:latin typeface="Rockwell"/>
              </a:rPr>
              <a:t>Especificação </a:t>
            </a:r>
            <a:r>
              <a:rPr lang="pt-BR" sz="1800" dirty="0">
                <a:latin typeface="Rockwell"/>
              </a:rPr>
              <a:t>de testes e validação de softwares</a:t>
            </a:r>
            <a:endParaRPr lang="en-US" sz="1800" dirty="0">
              <a:latin typeface="Rockwell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da informação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434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Mundo ideal não precisa de segurança</a:t>
            </a:r>
            <a:endParaRPr lang="pt-BR" dirty="0" smtClean="0"/>
          </a:p>
          <a:p>
            <a:r>
              <a:rPr lang="pt-BR" dirty="0" smtClean="0"/>
              <a:t>Mundo real</a:t>
            </a:r>
            <a:endParaRPr lang="pt-BR" dirty="0" smtClean="0"/>
          </a:p>
          <a:p>
            <a:pPr lvl="1"/>
            <a:r>
              <a:rPr lang="pt-BR" dirty="0" smtClean="0"/>
              <a:t>Trancas, cofres, cadeados, assinaturas, biometria</a:t>
            </a:r>
            <a:endParaRPr lang="pt-BR" dirty="0" smtClean="0"/>
          </a:p>
          <a:p>
            <a:r>
              <a:rPr lang="pt-BR" dirty="0" smtClean="0"/>
              <a:t>Mundo virtual</a:t>
            </a:r>
            <a:endParaRPr lang="pt-BR" dirty="0" smtClean="0"/>
          </a:p>
          <a:p>
            <a:pPr lvl="1"/>
            <a:r>
              <a:rPr lang="pt-BR" dirty="0" smtClean="0"/>
              <a:t>Trancas virtuais, cofres virtuais, assinaturas virtuais</a:t>
            </a:r>
            <a:endParaRPr lang="en-US" dirty="0" smtClean="0"/>
          </a:p>
          <a:p>
            <a:r>
              <a:rPr lang="pt-BR" dirty="0" smtClean="0"/>
              <a:t>Objetivo</a:t>
            </a:r>
            <a:endParaRPr lang="pt-BR" dirty="0" smtClean="0"/>
          </a:p>
          <a:p>
            <a:pPr lvl="1"/>
            <a:r>
              <a:rPr lang="pt-BR" dirty="0" smtClean="0"/>
              <a:t>Proteger dados e serviços</a:t>
            </a:r>
            <a:endParaRPr lang="pt-BR" dirty="0" smtClean="0"/>
          </a:p>
          <a:p>
            <a:pPr lvl="1"/>
            <a:r>
              <a:rPr lang="pt-BR" dirty="0" smtClean="0"/>
              <a:t>Pessoas e acidentes naturais</a:t>
            </a:r>
          </a:p>
        </p:txBody>
      </p:sp>
      <p:pic>
        <p:nvPicPr>
          <p:cNvPr id="13314" name="Picture 2" descr="http://www.linhadecodigo.com.br/artigos/img_artigos/mauricio_junior/Seguranca/seguranca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76800" y="2057400"/>
            <a:ext cx="3514725" cy="333375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de Segurança -  X800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1600" cy="1905000"/>
          </a:xfrm>
        </p:spPr>
        <p:txBody>
          <a:bodyPr>
            <a:normAutofit/>
          </a:bodyPr>
          <a:lstStyle/>
          <a:p>
            <a:r>
              <a:rPr lang="pt-BR" dirty="0" smtClean="0"/>
              <a:t>Recursos</a:t>
            </a:r>
            <a:endParaRPr lang="pt-BR" dirty="0" smtClean="0"/>
          </a:p>
          <a:p>
            <a:pPr lvl="1"/>
            <a:r>
              <a:rPr lang="pt-BR" dirty="0" smtClean="0"/>
              <a:t>Informações, Serviços que possuem valor</a:t>
            </a:r>
            <a:endParaRPr lang="pt-BR" dirty="0" smtClean="0"/>
          </a:p>
          <a:p>
            <a:pPr lvl="1"/>
            <a:r>
              <a:rPr lang="pt-BR" dirty="0" smtClean="0"/>
              <a:t>Quanto mais valioso -&gt; Mais deve ser protegido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9458" name="Picture 2" descr="http://www.definicionabc.com/wp-content/uploads/valor-de-mercado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91200" y="1295400"/>
            <a:ext cx="2857500" cy="290512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533400" y="464820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Serviço de Segurança: Um </a:t>
            </a:r>
            <a:r>
              <a:rPr lang="pt-BR" sz="2800" b="1" dirty="0" smtClean="0"/>
              <a:t>serviço</a:t>
            </a:r>
            <a:r>
              <a:rPr lang="pt-BR" sz="2800" dirty="0" smtClean="0"/>
              <a:t> de segurança é definido como um </a:t>
            </a:r>
            <a:r>
              <a:rPr lang="pt-BR" sz="2800" b="1" dirty="0" smtClean="0"/>
              <a:t>serviço</a:t>
            </a:r>
            <a:r>
              <a:rPr lang="pt-BR" sz="2800" dirty="0" smtClean="0"/>
              <a:t> ou </a:t>
            </a:r>
            <a:r>
              <a:rPr lang="pt-BR" sz="2800" b="1" dirty="0" smtClean="0"/>
              <a:t>comunicação</a:t>
            </a:r>
            <a:r>
              <a:rPr lang="pt-BR" sz="2800" dirty="0" smtClean="0"/>
              <a:t> que tem por objetivo </a:t>
            </a:r>
            <a:r>
              <a:rPr lang="pt-BR" sz="2800" i="1" dirty="0" smtClean="0"/>
              <a:t>aumentar a segurança</a:t>
            </a:r>
            <a:r>
              <a:rPr lang="pt-BR" sz="2800" dirty="0" smtClean="0"/>
              <a:t> de um </a:t>
            </a:r>
            <a:r>
              <a:rPr lang="pt-BR" sz="2800" b="1" dirty="0" smtClean="0"/>
              <a:t>recurso</a:t>
            </a:r>
            <a:r>
              <a:rPr lang="pt-BR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de Segurança (1)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867400" cy="4873752"/>
          </a:xfrm>
        </p:spPr>
        <p:txBody>
          <a:bodyPr>
            <a:normAutofit/>
          </a:bodyPr>
          <a:lstStyle/>
          <a:p>
            <a:pPr lvl="0"/>
            <a:r>
              <a:rPr lang="pt-BR" sz="2800" i="1" dirty="0" smtClean="0"/>
              <a:t>Autenticação</a:t>
            </a:r>
            <a:endParaRPr lang="pt-BR" sz="2800" i="1" dirty="0" smtClean="0"/>
          </a:p>
          <a:p>
            <a:pPr lvl="1"/>
            <a:r>
              <a:rPr lang="pt-BR" sz="2400" dirty="0" smtClean="0"/>
              <a:t>Garante a autenticidade do emissor, do receptor e dos dados.</a:t>
            </a:r>
            <a:endParaRPr lang="en-US" sz="2400" dirty="0" smtClean="0"/>
          </a:p>
          <a:p>
            <a:pPr lvl="0"/>
            <a:r>
              <a:rPr lang="pt-BR" sz="2800" i="1" dirty="0" smtClean="0"/>
              <a:t>Controle de acesso</a:t>
            </a:r>
            <a:endParaRPr lang="pt-BR" sz="2800" i="1" dirty="0" smtClean="0"/>
          </a:p>
          <a:p>
            <a:pPr lvl="1"/>
            <a:r>
              <a:rPr lang="pt-BR" sz="2400" dirty="0" smtClean="0"/>
              <a:t>Garante controle e limitação  do acesso aos recursos</a:t>
            </a:r>
            <a:endParaRPr lang="en-US" sz="2400" dirty="0" smtClean="0"/>
          </a:p>
          <a:p>
            <a:pPr lvl="0"/>
            <a:r>
              <a:rPr lang="pt-BR" sz="2800" i="1" dirty="0" smtClean="0"/>
              <a:t>Confidencialidade</a:t>
            </a:r>
            <a:endParaRPr lang="pt-BR" sz="2800" i="1" dirty="0" smtClean="0"/>
          </a:p>
          <a:p>
            <a:pPr lvl="1"/>
            <a:r>
              <a:rPr lang="pt-BR" sz="2400" dirty="0" smtClean="0"/>
              <a:t>Garante proteção contra divulgação não autorizada da informação.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482" name="Picture 2" descr="http://www.empreiteiragmk.com.br/UserFiles/Image/equipe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72200" y="2514600"/>
            <a:ext cx="2381250" cy="25241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de Segurança (2)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867400" cy="487375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sz="2800" i="1" dirty="0" smtClean="0"/>
              <a:t>Integridade</a:t>
            </a:r>
            <a:endParaRPr lang="pt-BR" sz="2800" i="1" dirty="0" smtClean="0"/>
          </a:p>
          <a:p>
            <a:pPr lvl="1"/>
            <a:r>
              <a:rPr lang="pt-BR" sz="2500" dirty="0" smtClean="0"/>
              <a:t>Garante que os dados vão ser recebidos conforme enviados.</a:t>
            </a:r>
            <a:endParaRPr lang="en-US" sz="2500" dirty="0" smtClean="0"/>
          </a:p>
          <a:p>
            <a:pPr lvl="0"/>
            <a:r>
              <a:rPr lang="pt-BR" sz="2800" i="1" dirty="0" smtClean="0"/>
              <a:t>Disponibilidade</a:t>
            </a:r>
            <a:endParaRPr lang="pt-BR" sz="2800" i="1" dirty="0" smtClean="0"/>
          </a:p>
          <a:p>
            <a:pPr lvl="1"/>
            <a:r>
              <a:rPr lang="pt-BR" sz="2500" dirty="0" smtClean="0"/>
              <a:t>Garante que a informação esteja sempre disponível para o uso legítimo, ou seja, por aqueles usuários autorizados pelo proprietário da informação.</a:t>
            </a:r>
            <a:endParaRPr lang="en-US" sz="2500" dirty="0" smtClean="0"/>
          </a:p>
          <a:p>
            <a:pPr lvl="0"/>
            <a:r>
              <a:rPr lang="pt-BR" sz="2800" i="1" dirty="0" err="1" smtClean="0"/>
              <a:t>Irretratabilidade</a:t>
            </a:r>
            <a:endParaRPr lang="pt-BR" sz="2800" i="1" dirty="0" smtClean="0"/>
          </a:p>
          <a:p>
            <a:pPr lvl="1"/>
            <a:r>
              <a:rPr lang="pt-BR" sz="2500" dirty="0" smtClean="0"/>
              <a:t>Propriedade que garante a impossibilidade de negar a autoria em relação a uma transação anteriormente feita.</a:t>
            </a:r>
            <a:endParaRPr lang="en-US" sz="2500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482" name="Picture 2" descr="http://www.empreiteiragmk.com.br/UserFiles/Image/equipe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72200" y="2514600"/>
            <a:ext cx="2381250" cy="252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Mecanismos de </a:t>
            </a:r>
            <a:r>
              <a:rPr lang="pt-BR" dirty="0" err="1" smtClean="0"/>
              <a:t>Segurnaça</a:t>
            </a:r>
            <a:r>
              <a:rPr lang="pt-BR" dirty="0" smtClean="0"/>
              <a:t> (X800)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835" y="1600835"/>
            <a:ext cx="6947535" cy="4873625"/>
          </a:xfrm>
        </p:spPr>
        <p:txBody>
          <a:bodyPr/>
          <a:lstStyle/>
          <a:p>
            <a:pPr algn="just"/>
            <a:r>
              <a:rPr lang="pt-BR" dirty="0" smtClean="0"/>
              <a:t>Um mecanismo de segurança é um processo ou dispositivo (incorporado a este processo) com o objetivo de </a:t>
            </a:r>
            <a:r>
              <a:rPr lang="pt-BR" b="1" dirty="0" smtClean="0"/>
              <a:t>impedir</a:t>
            </a:r>
            <a:r>
              <a:rPr lang="pt-BR" dirty="0" smtClean="0"/>
              <a:t>, </a:t>
            </a:r>
            <a:r>
              <a:rPr lang="pt-BR" b="1" dirty="0" smtClean="0"/>
              <a:t>detectar</a:t>
            </a:r>
            <a:r>
              <a:rPr lang="pt-BR" dirty="0" smtClean="0"/>
              <a:t> ou </a:t>
            </a:r>
            <a:r>
              <a:rPr lang="pt-BR" b="1" dirty="0" smtClean="0"/>
              <a:t>permitir</a:t>
            </a:r>
            <a:r>
              <a:rPr lang="pt-BR" dirty="0" smtClean="0"/>
              <a:t> recuperação de um ataque.</a:t>
            </a:r>
            <a:endParaRPr lang="pt-BR" dirty="0" smtClean="0"/>
          </a:p>
          <a:p>
            <a:pPr algn="just"/>
            <a:r>
              <a:rPr lang="pt-BR" dirty="0" smtClean="0"/>
              <a:t>Mecanismos implementam os serviços de segurança</a:t>
            </a:r>
            <a:endParaRPr lang="pt-BR" dirty="0" smtClean="0"/>
          </a:p>
          <a:p>
            <a:pPr algn="just"/>
            <a:r>
              <a:rPr lang="pt-BR" dirty="0" smtClean="0"/>
              <a:t> Serviços implementam as políticas</a:t>
            </a:r>
            <a:endParaRPr lang="pt-BR" dirty="0" smtClean="0"/>
          </a:p>
          <a:p>
            <a:pPr algn="just"/>
            <a:r>
              <a:rPr lang="pt-BR" dirty="0" smtClean="0"/>
              <a:t>Mecanismos = ferramenta = marcha</a:t>
            </a:r>
            <a:endParaRPr lang="pt-BR" dirty="0" smtClean="0"/>
          </a:p>
          <a:p>
            <a:pPr algn="just"/>
            <a:r>
              <a:rPr lang="pt-BR" dirty="0" smtClean="0"/>
              <a:t>Serviços      =   objetivo     = carro</a:t>
            </a:r>
            <a:endParaRPr lang="pt-BR" dirty="0" smtClean="0"/>
          </a:p>
          <a:p>
            <a:pPr algn="just"/>
            <a:r>
              <a:rPr lang="pt-BR" dirty="0" smtClean="0"/>
              <a:t>Políticas = as regras de uso = leis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1506" name="Picture 2" descr="http://pt.dreamstime.com/chave-inglesa-e-m-atildeo-largethumb992790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0" y="2133600"/>
            <a:ext cx="2476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Mecanismos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953000" cy="4873752"/>
          </a:xfrm>
        </p:spPr>
        <p:txBody>
          <a:bodyPr>
            <a:normAutofit/>
          </a:bodyPr>
          <a:lstStyle/>
          <a:p>
            <a:pPr lvl="0"/>
            <a:r>
              <a:rPr lang="pt-BR" i="1" dirty="0" smtClean="0"/>
              <a:t>Mecanismos de criptografia</a:t>
            </a:r>
            <a:r>
              <a:rPr lang="pt-BR" dirty="0" smtClean="0"/>
              <a:t>. </a:t>
            </a:r>
            <a:endParaRPr lang="en-US" dirty="0" smtClean="0"/>
          </a:p>
          <a:p>
            <a:pPr lvl="0"/>
            <a:r>
              <a:rPr lang="pt-BR" i="1" dirty="0" smtClean="0"/>
              <a:t>Assinatura digital</a:t>
            </a:r>
            <a:r>
              <a:rPr lang="pt-BR" dirty="0" smtClean="0"/>
              <a:t>. </a:t>
            </a:r>
            <a:endParaRPr lang="en-US" dirty="0" smtClean="0"/>
          </a:p>
          <a:p>
            <a:pPr lvl="0"/>
            <a:r>
              <a:rPr lang="pt-BR" i="1" dirty="0" smtClean="0"/>
              <a:t>Mecanismos de garantia da integridade da informação</a:t>
            </a:r>
            <a:r>
              <a:rPr lang="pt-BR" dirty="0" smtClean="0"/>
              <a:t>. </a:t>
            </a:r>
            <a:r>
              <a:rPr lang="pt-BR" dirty="0" err="1" smtClean="0"/>
              <a:t>Hash</a:t>
            </a:r>
            <a:endParaRPr lang="en-US" dirty="0" smtClean="0"/>
          </a:p>
          <a:p>
            <a:pPr lvl="0"/>
            <a:r>
              <a:rPr lang="pt-BR" i="1" dirty="0" smtClean="0"/>
              <a:t>Mecanismos de controle de acesso.</a:t>
            </a:r>
            <a:endParaRPr lang="en-US" dirty="0" smtClean="0"/>
          </a:p>
          <a:p>
            <a:pPr lvl="0"/>
            <a:r>
              <a:rPr lang="pt-BR" i="1" dirty="0" smtClean="0"/>
              <a:t>Mecanismos de certificação</a:t>
            </a:r>
            <a:r>
              <a:rPr lang="pt-BR" dirty="0" smtClean="0"/>
              <a:t>. </a:t>
            </a:r>
            <a:endParaRPr lang="en-US" dirty="0" smtClean="0"/>
          </a:p>
          <a:p>
            <a:pPr lvl="0"/>
            <a:r>
              <a:rPr lang="pt-BR" i="1" dirty="0" smtClean="0"/>
              <a:t>Integridade</a:t>
            </a:r>
            <a:r>
              <a:rPr lang="pt-BR" dirty="0" smtClean="0"/>
              <a:t>. </a:t>
            </a:r>
            <a:endParaRPr lang="en-US" dirty="0" smtClean="0"/>
          </a:p>
          <a:p>
            <a:pPr lvl="0"/>
            <a:r>
              <a:rPr lang="pt-BR" i="1" dirty="0" err="1" smtClean="0"/>
              <a:t>Honeypot</a:t>
            </a:r>
            <a:r>
              <a:rPr lang="pt-BR" i="1" dirty="0" smtClean="0"/>
              <a:t>.</a:t>
            </a:r>
            <a:endParaRPr lang="en-US" dirty="0" smtClean="0"/>
          </a:p>
          <a:p>
            <a:pPr lvl="0"/>
            <a:r>
              <a:rPr lang="pt-BR" i="1" dirty="0" smtClean="0"/>
              <a:t>Protocolos seguros.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4578" name="Picture 2" descr="http://www.nautilus.com.br/clientes/backup_pontes/Blog/2008/Imagens/ferramenta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62600" y="1828800"/>
            <a:ext cx="3429000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4.bp.blogspot.com/-rNoymaB3UzQ/TjIhELoVrII/AAAAAAAAAKg/LmMLDuEr-lI/s1600/Dado+GIGANTE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29200" y="1143000"/>
            <a:ext cx="2209800" cy="165735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Vunerabilidade</a:t>
            </a:r>
            <a:r>
              <a:rPr lang="pt-BR" dirty="0" smtClean="0"/>
              <a:t>, Ameaça, Ataque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Risco</a:t>
            </a:r>
            <a:endParaRPr lang="pt-BR" b="1" dirty="0" smtClean="0"/>
          </a:p>
          <a:p>
            <a:pPr lvl="1"/>
            <a:r>
              <a:rPr lang="pt-BR" b="1" dirty="0" smtClean="0"/>
              <a:t>Probabilidade de acontecer</a:t>
            </a:r>
            <a:endParaRPr lang="pt-BR" b="1" dirty="0" smtClean="0"/>
          </a:p>
          <a:p>
            <a:endParaRPr lang="pt-BR" dirty="0" smtClean="0"/>
          </a:p>
          <a:p>
            <a:r>
              <a:rPr lang="pt-BR" b="1" dirty="0" smtClean="0"/>
              <a:t>Vulnerabilidade</a:t>
            </a:r>
            <a:endParaRPr lang="pt-BR" b="1" dirty="0" smtClean="0"/>
          </a:p>
          <a:p>
            <a:pPr lvl="1"/>
            <a:r>
              <a:rPr lang="pt-BR" b="1" dirty="0" smtClean="0"/>
              <a:t>Falha ou Fraqueza</a:t>
            </a:r>
            <a:endParaRPr lang="pt-BR" b="1" dirty="0" smtClean="0"/>
          </a:p>
          <a:p>
            <a:pPr lvl="1"/>
            <a:endParaRPr lang="pt-BR" dirty="0" smtClean="0"/>
          </a:p>
          <a:p>
            <a:r>
              <a:rPr lang="pt-BR" b="1" dirty="0" smtClean="0"/>
              <a:t>Ameaça</a:t>
            </a:r>
            <a:endParaRPr lang="pt-BR" b="1" dirty="0" smtClean="0"/>
          </a:p>
          <a:p>
            <a:pPr lvl="1"/>
            <a:r>
              <a:rPr lang="pt-BR" b="1" dirty="0" smtClean="0"/>
              <a:t>Perigo de burlar e violar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r>
              <a:rPr lang="pt-BR" b="1" dirty="0" smtClean="0"/>
              <a:t>Ataque</a:t>
            </a:r>
            <a:endParaRPr lang="pt-BR" b="1" dirty="0" smtClean="0"/>
          </a:p>
          <a:p>
            <a:pPr lvl="1"/>
            <a:r>
              <a:rPr lang="pt-BR" b="1" dirty="0" smtClean="0"/>
              <a:t>Ato deliberado</a:t>
            </a:r>
            <a:endParaRPr lang="pt-BR" b="1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5606" name="Picture 6" descr="http://1.bp.blogspot.com/-Ocb7yrlMbsc/ThMinefyAFI/AAAAAAAAAmE/euqt6nnktGk/s320/ladr%25C3%25A3o-thumb73502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781299"/>
            <a:ext cx="2857500" cy="2933701"/>
          </a:xfrm>
          <a:prstGeom prst="rect">
            <a:avLst/>
          </a:prstGeom>
          <a:noFill/>
        </p:spPr>
      </p:pic>
      <p:pic>
        <p:nvPicPr>
          <p:cNvPr id="25604" name="Picture 4" descr="http://2.bp.blogspot.com/-SGy-ODKm5eI/Tjd0OhGv1YI/AAAAAAAAAVA/30AmmNxcRmk/s1600/cadeado-2+%25281%25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819400"/>
            <a:ext cx="2392821" cy="1600200"/>
          </a:xfrm>
          <a:prstGeom prst="rect">
            <a:avLst/>
          </a:prstGeom>
          <a:noFill/>
        </p:spPr>
      </p:pic>
      <p:pic>
        <p:nvPicPr>
          <p:cNvPr id="25608" name="Picture 8" descr="http://www.diariopatense.com.br/diariopatense/portal/foto/fotoprincipal/fotogrande/b25-02%20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895850"/>
            <a:ext cx="2209800" cy="165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2542</Words>
  <Application>Kingsoft Office WPP</Application>
  <PresentationFormat>Apresentação na tela (4:3)</PresentationFormat>
  <Paragraphs>160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Balcão Envidraçado</vt:lpstr>
      <vt:lpstr>Segurança da informação</vt:lpstr>
      <vt:lpstr>Ementa Primeiro Sábado</vt:lpstr>
      <vt:lpstr>Segurança da informação</vt:lpstr>
      <vt:lpstr>Serviços de Segurança -  X800</vt:lpstr>
      <vt:lpstr>Serviços de Segurança (1)</vt:lpstr>
      <vt:lpstr>Serviços de Segurança (2)</vt:lpstr>
      <vt:lpstr>Mecanismos de Segurnaça (X800)</vt:lpstr>
      <vt:lpstr>Tipos de Mecanismos</vt:lpstr>
      <vt:lpstr>Vunerabilidade, Ameaça, Ataque</vt:lpstr>
      <vt:lpstr>Tarefa (AGORA)</vt:lpstr>
      <vt:lpstr>Tipos de Ataques</vt:lpstr>
      <vt:lpstr>Teste</vt:lpstr>
      <vt:lpstr>Tipos de Ataques (Relacione)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</dc:title>
  <dc:creator>Administrator</dc:creator>
  <cp:lastModifiedBy>lion</cp:lastModifiedBy>
  <cp:revision>37</cp:revision>
  <dcterms:created xsi:type="dcterms:W3CDTF">2018-03-07T00:38:47Z</dcterms:created>
  <dcterms:modified xsi:type="dcterms:W3CDTF">2018-03-07T00:38:47Z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