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59" r:id="rId11"/>
    <p:sldId id="262" r:id="rId12"/>
    <p:sldId id="260" r:id="rId13"/>
    <p:sldId id="264" r:id="rId14"/>
    <p:sldId id="28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D5EA97-851D-4438-B521-BAD548C6290E}">
          <p14:sldIdLst>
            <p14:sldId id="256"/>
          </p14:sldIdLst>
        </p14:section>
        <p14:section name="Menu general" id="{36E94B0E-A025-4705-8BEB-B2B2E94FDE05}">
          <p14:sldIdLst>
            <p14:sldId id="282"/>
            <p14:sldId id="261"/>
            <p14:sldId id="265"/>
            <p14:sldId id="266"/>
            <p14:sldId id="267"/>
            <p14:sldId id="268"/>
            <p14:sldId id="269"/>
          </p14:sldIdLst>
        </p14:section>
        <p14:section name="Directores" id="{7947B30E-DEF9-4007-8ACC-5F208BF68165}">
          <p14:sldIdLst>
            <p14:sldId id="270"/>
            <p14:sldId id="259"/>
            <p14:sldId id="262"/>
            <p14:sldId id="260"/>
            <p14:sldId id="264"/>
            <p14:sldId id="281"/>
          </p14:sldIdLst>
        </p14:section>
        <p14:section name="Contabilidad" id="{BB47E005-576F-4D5F-9798-03E44E0F97BB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Posibles errores" id="{A4A57807-916F-4E0D-95FF-D8EC401D0820}">
          <p14:sldIdLst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56B31-2BE5-4ECC-A10A-A26FFF4B77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50FD-A2BF-443B-B9A6-C1BAA5AD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3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950FD-A2BF-443B-B9A6-C1BAA5ADE0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2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63D1-12C8-425C-9AA3-E4809BEE615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07E9-A5C4-4319-88A9-CEA8DF2D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8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7F70-A4EA-B5F1-FFFD-84C13F129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Manual Sistema </a:t>
            </a:r>
            <a:r>
              <a:rPr lang="en-US" dirty="0" err="1"/>
              <a:t>Gestión</a:t>
            </a:r>
            <a:r>
              <a:rPr lang="en-US" dirty="0"/>
              <a:t> Factura Electronica v 1.0.0 test</a:t>
            </a:r>
          </a:p>
        </p:txBody>
      </p:sp>
    </p:spTree>
    <p:extLst>
      <p:ext uri="{BB962C8B-B14F-4D97-AF65-F5344CB8AC3E}">
        <p14:creationId xmlns:p14="http://schemas.microsoft.com/office/powerpoint/2010/main" val="183564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2E7EE22-F823-3AC4-9C7A-8D77028C20CA}"/>
              </a:ext>
            </a:extLst>
          </p:cNvPr>
          <p:cNvSpPr txBox="1"/>
          <p:nvPr/>
        </p:nvSpPr>
        <p:spPr>
          <a:xfrm>
            <a:off x="1388165" y="526164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4366" y="293829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Proceso</a:t>
            </a:r>
            <a:r>
              <a:rPr lang="en-US" sz="2400" dirty="0"/>
              <a:t> </a:t>
            </a:r>
            <a:r>
              <a:rPr lang="en-US" sz="2400" dirty="0" err="1"/>
              <a:t>Asignando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de </a:t>
            </a:r>
            <a:r>
              <a:rPr lang="en-US" sz="2400" dirty="0" err="1"/>
              <a:t>presupuesto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D470C-EF39-FC30-E989-9C1F8521D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77" t="26084" r="30761" b="28341"/>
          <a:stretch/>
        </p:blipFill>
        <p:spPr>
          <a:xfrm>
            <a:off x="140804" y="1054170"/>
            <a:ext cx="2494722" cy="3124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E9363-D9D7-BB19-4A4C-6AE82C779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28" y="1054170"/>
            <a:ext cx="4801270" cy="2248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A2A355-EF0C-051F-16FC-C86AC275BB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92" t="35356" r="32221" b="10898"/>
          <a:stretch/>
        </p:blipFill>
        <p:spPr>
          <a:xfrm>
            <a:off x="7792278" y="1054170"/>
            <a:ext cx="4399722" cy="3684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2F3286-A6AA-89A3-9479-F8F336DAB2D8}"/>
              </a:ext>
            </a:extLst>
          </p:cNvPr>
          <p:cNvSpPr txBox="1"/>
          <p:nvPr/>
        </p:nvSpPr>
        <p:spPr>
          <a:xfrm>
            <a:off x="4738705" y="524663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39E1A-B473-7FCE-2881-2E2C00D4BB89}"/>
              </a:ext>
            </a:extLst>
          </p:cNvPr>
          <p:cNvSpPr txBox="1"/>
          <p:nvPr/>
        </p:nvSpPr>
        <p:spPr>
          <a:xfrm>
            <a:off x="9743660" y="524662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370F82-9A98-4DD9-AD7C-3A6EF9C282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96" t="33422" r="31630" b="39069"/>
          <a:stretch/>
        </p:blipFill>
        <p:spPr>
          <a:xfrm>
            <a:off x="140804" y="4559516"/>
            <a:ext cx="4532243" cy="1885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D0593F-B994-1788-B668-6ACF7090C086}"/>
              </a:ext>
            </a:extLst>
          </p:cNvPr>
          <p:cNvSpPr txBox="1"/>
          <p:nvPr/>
        </p:nvSpPr>
        <p:spPr>
          <a:xfrm>
            <a:off x="1765851" y="4178261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310022-032A-CB29-6478-7F9044AE0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505" y="5168912"/>
            <a:ext cx="6211167" cy="333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43D2B1-9461-7878-B731-02AFCB2607BE}"/>
              </a:ext>
            </a:extLst>
          </p:cNvPr>
          <p:cNvSpPr txBox="1"/>
          <p:nvPr/>
        </p:nvSpPr>
        <p:spPr>
          <a:xfrm>
            <a:off x="6649275" y="4636824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D6AC44-B51D-62D5-FE80-803E7B280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895" y="6424105"/>
            <a:ext cx="9450119" cy="3715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95D10B-FD2D-A41D-AB2F-56B705E9EB7F}"/>
              </a:ext>
            </a:extLst>
          </p:cNvPr>
          <p:cNvSpPr txBox="1"/>
          <p:nvPr/>
        </p:nvSpPr>
        <p:spPr>
          <a:xfrm>
            <a:off x="6649275" y="5962440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2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32A43-1E29-07C8-277C-4D1595C36EDC}"/>
              </a:ext>
            </a:extLst>
          </p:cNvPr>
          <p:cNvSpPr txBox="1"/>
          <p:nvPr/>
        </p:nvSpPr>
        <p:spPr>
          <a:xfrm>
            <a:off x="1272209" y="463826"/>
            <a:ext cx="9422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Numeración</a:t>
            </a:r>
            <a:r>
              <a:rPr lang="en-US" sz="2400" dirty="0"/>
              <a:t> del </a:t>
            </a:r>
            <a:r>
              <a:rPr lang="en-US" sz="2400" dirty="0" err="1"/>
              <a:t>proceso</a:t>
            </a:r>
            <a:r>
              <a:rPr lang="en-US" sz="2400" dirty="0"/>
              <a:t> </a:t>
            </a:r>
            <a:r>
              <a:rPr lang="en-US" sz="2400" dirty="0" err="1"/>
              <a:t>Asignando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de </a:t>
            </a:r>
            <a:r>
              <a:rPr lang="en-US" sz="2400" dirty="0" err="1"/>
              <a:t>presupuesto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E8C8E-CFF1-899D-D2C9-8FDCBC8694D1}"/>
              </a:ext>
            </a:extLst>
          </p:cNvPr>
          <p:cNvSpPr txBox="1"/>
          <p:nvPr/>
        </p:nvSpPr>
        <p:spPr>
          <a:xfrm>
            <a:off x="1272209" y="1391478"/>
            <a:ext cx="8256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/>
              <a:t>Seleccione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departamento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El Sistema le </a:t>
            </a:r>
            <a:r>
              <a:rPr lang="en-US" dirty="0" err="1"/>
              <a:t>muestra</a:t>
            </a:r>
            <a:r>
              <a:rPr lang="en-US" dirty="0"/>
              <a:t> un </a:t>
            </a:r>
            <a:r>
              <a:rPr lang="en-US" dirty="0" err="1"/>
              <a:t>cuadro</a:t>
            </a:r>
            <a:r>
              <a:rPr lang="en-US" dirty="0"/>
              <a:t> con </a:t>
            </a:r>
            <a:r>
              <a:rPr lang="en-US" dirty="0" err="1"/>
              <a:t>opciones</a:t>
            </a:r>
            <a:r>
              <a:rPr lang="en-US" dirty="0"/>
              <a:t> de </a:t>
            </a:r>
            <a:r>
              <a:rPr lang="en-US" dirty="0" err="1"/>
              <a:t>cuenta</a:t>
            </a:r>
            <a:r>
              <a:rPr lang="en-US" dirty="0"/>
              <a:t> de </a:t>
            </a:r>
            <a:r>
              <a:rPr lang="en-US" dirty="0" err="1"/>
              <a:t>presupuesto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Seleccione</a:t>
            </a:r>
            <a:r>
              <a:rPr lang="en-US" dirty="0"/>
              <a:t> la </a:t>
            </a:r>
            <a:r>
              <a:rPr lang="en-US" dirty="0" err="1"/>
              <a:t>cuenta</a:t>
            </a:r>
            <a:r>
              <a:rPr lang="en-US" dirty="0"/>
              <a:t> de </a:t>
            </a:r>
            <a:r>
              <a:rPr lang="en-US" dirty="0" err="1"/>
              <a:t>presupuesto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 err="1"/>
              <a:t>Acepte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El Sistema le carga la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maestra</a:t>
            </a:r>
            <a:r>
              <a:rPr lang="en-US" dirty="0"/>
              <a:t> y la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presupuestaria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celdas</a:t>
            </a:r>
            <a:r>
              <a:rPr lang="en-US" dirty="0"/>
              <a:t> </a:t>
            </a:r>
            <a:r>
              <a:rPr lang="en-US" dirty="0" err="1"/>
              <a:t>correspondientes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tabla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seleccione</a:t>
            </a:r>
            <a:r>
              <a:rPr lang="en-US" dirty="0"/>
              <a:t> </a:t>
            </a:r>
            <a:r>
              <a:rPr lang="en-US" dirty="0" err="1"/>
              <a:t>aprobar</a:t>
            </a:r>
            <a:r>
              <a:rPr lang="en-US" dirty="0"/>
              <a:t> o </a:t>
            </a:r>
            <a:r>
              <a:rPr lang="en-US" dirty="0" err="1"/>
              <a:t>rechazar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4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2E7EE22-F823-3AC4-9C7A-8D77028C20CA}"/>
              </a:ext>
            </a:extLst>
          </p:cNvPr>
          <p:cNvSpPr txBox="1"/>
          <p:nvPr/>
        </p:nvSpPr>
        <p:spPr>
          <a:xfrm>
            <a:off x="192443" y="622384"/>
            <a:ext cx="87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Seleccione</a:t>
            </a:r>
            <a:r>
              <a:rPr lang="en-US" dirty="0"/>
              <a:t> la fila de la factura que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liberar</a:t>
            </a:r>
            <a:r>
              <a:rPr lang="en-US" dirty="0"/>
              <a:t> y </a:t>
            </a:r>
            <a:r>
              <a:rPr lang="en-US" dirty="0" err="1"/>
              <a:t>desseleccione</a:t>
            </a:r>
            <a:r>
              <a:rPr lang="en-US" dirty="0"/>
              <a:t> </a:t>
            </a:r>
            <a:r>
              <a:rPr lang="en-US" dirty="0" err="1"/>
              <a:t>aprobar</a:t>
            </a:r>
            <a:r>
              <a:rPr lang="en-US" dirty="0"/>
              <a:t> o </a:t>
            </a:r>
            <a:r>
              <a:rPr lang="en-US" dirty="0" err="1"/>
              <a:t>rechazar</a:t>
            </a:r>
            <a:r>
              <a:rPr lang="en-US" dirty="0"/>
              <a:t> (las dos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quedar</a:t>
            </a:r>
            <a:r>
              <a:rPr lang="en-US" dirty="0"/>
              <a:t> </a:t>
            </a:r>
            <a:r>
              <a:rPr lang="en-US" dirty="0" err="1"/>
              <a:t>desseleccionadas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192445" y="138075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Liberando</a:t>
            </a:r>
            <a:r>
              <a:rPr lang="en-US" sz="2400" dirty="0"/>
              <a:t> factura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F3286-A6AA-89A3-9479-F8F336DAB2D8}"/>
              </a:ext>
            </a:extLst>
          </p:cNvPr>
          <p:cNvSpPr txBox="1"/>
          <p:nvPr/>
        </p:nvSpPr>
        <p:spPr>
          <a:xfrm>
            <a:off x="116925" y="1825458"/>
            <a:ext cx="1170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le </a:t>
            </a:r>
            <a:r>
              <a:rPr lang="en-US" dirty="0" err="1"/>
              <a:t>muestra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de consulta, para </a:t>
            </a:r>
            <a:r>
              <a:rPr lang="en-US" dirty="0" err="1"/>
              <a:t>liberar</a:t>
            </a:r>
            <a:r>
              <a:rPr lang="en-US" dirty="0"/>
              <a:t> la factura </a:t>
            </a:r>
            <a:r>
              <a:rPr lang="en-US" dirty="0" err="1"/>
              <a:t>acepte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cuadro</a:t>
            </a:r>
            <a:r>
              <a:rPr lang="en-US" dirty="0"/>
              <a:t> de </a:t>
            </a:r>
            <a:r>
              <a:rPr lang="en-US" dirty="0" err="1"/>
              <a:t>dialogo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39E1A-B473-7FCE-2881-2E2C00D4BB89}"/>
              </a:ext>
            </a:extLst>
          </p:cNvPr>
          <p:cNvSpPr txBox="1"/>
          <p:nvPr/>
        </p:nvSpPr>
        <p:spPr>
          <a:xfrm>
            <a:off x="192443" y="4251506"/>
            <a:ext cx="1195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fila </a:t>
            </a:r>
            <a:r>
              <a:rPr lang="en-US" dirty="0" err="1"/>
              <a:t>quedara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sin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cuadro</a:t>
            </a:r>
            <a:r>
              <a:rPr lang="en-US" dirty="0"/>
              <a:t> de </a:t>
            </a:r>
            <a:r>
              <a:rPr lang="en-US" dirty="0" err="1"/>
              <a:t>departamamento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adelante</a:t>
            </a:r>
            <a:endParaRPr lang="en-US" dirty="0"/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D6AC44-B51D-62D5-FE80-803E7B28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3" y="1317941"/>
            <a:ext cx="9450119" cy="371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A8F462-2408-C168-3449-EBE95A016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43" y="2428682"/>
            <a:ext cx="7135221" cy="138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F7121-51D1-3135-34DE-B34C09B8D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5" y="4930440"/>
            <a:ext cx="1203175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353673" y="110839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Clic</a:t>
            </a:r>
            <a:r>
              <a:rPr lang="en-US" sz="2400" dirty="0"/>
              <a:t> derecho (</a:t>
            </a:r>
            <a:r>
              <a:rPr lang="en-US" sz="2400" dirty="0" err="1"/>
              <a:t>Directores</a:t>
            </a:r>
            <a:r>
              <a:rPr lang="en-US" sz="2400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7B228-B70E-DCA9-5D6F-296A21F59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t="33615" r="8423" b="45505"/>
          <a:stretch/>
        </p:blipFill>
        <p:spPr>
          <a:xfrm>
            <a:off x="183886" y="3967483"/>
            <a:ext cx="11019183" cy="143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C144D-23AF-581E-5252-EC297C7DD4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6" t="25108" r="6413" b="54012"/>
          <a:stretch/>
        </p:blipFill>
        <p:spPr>
          <a:xfrm>
            <a:off x="183887" y="1726988"/>
            <a:ext cx="11019183" cy="14312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B81A7F-E756-7C96-29B3-AC260C0023BB}"/>
              </a:ext>
            </a:extLst>
          </p:cNvPr>
          <p:cNvSpPr txBox="1"/>
          <p:nvPr/>
        </p:nvSpPr>
        <p:spPr>
          <a:xfrm>
            <a:off x="183887" y="1220860"/>
            <a:ext cx="1113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US" dirty="0" err="1"/>
              <a:t>Seleccione</a:t>
            </a:r>
            <a:r>
              <a:rPr lang="en-US" dirty="0"/>
              <a:t> la fila </a:t>
            </a:r>
            <a:r>
              <a:rPr lang="en-US" dirty="0" err="1"/>
              <a:t>correspondiente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B4E73-9350-52F1-A31A-466E65FC4B8C}"/>
              </a:ext>
            </a:extLst>
          </p:cNvPr>
          <p:cNvSpPr txBox="1"/>
          <p:nvPr/>
        </p:nvSpPr>
        <p:spPr>
          <a:xfrm>
            <a:off x="183885" y="3590591"/>
            <a:ext cx="9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derecho</a:t>
            </a:r>
          </a:p>
        </p:txBody>
      </p:sp>
    </p:spTree>
    <p:extLst>
      <p:ext uri="{BB962C8B-B14F-4D97-AF65-F5344CB8AC3E}">
        <p14:creationId xmlns:p14="http://schemas.microsoft.com/office/powerpoint/2010/main" val="262911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64421-4F2F-1352-ECC1-30969980F6A0}"/>
              </a:ext>
            </a:extLst>
          </p:cNvPr>
          <p:cNvSpPr txBox="1"/>
          <p:nvPr/>
        </p:nvSpPr>
        <p:spPr>
          <a:xfrm>
            <a:off x="353673" y="110839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Asignar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conjunto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EE685-BAE6-1F29-0942-18254AE8AEE2}"/>
              </a:ext>
            </a:extLst>
          </p:cNvPr>
          <p:cNvSpPr txBox="1"/>
          <p:nvPr/>
        </p:nvSpPr>
        <p:spPr>
          <a:xfrm>
            <a:off x="1272210" y="1391478"/>
            <a:ext cx="4128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/>
              <a:t>Filtre</a:t>
            </a:r>
            <a:r>
              <a:rPr lang="en-US" dirty="0"/>
              <a:t> las facturas que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asignar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Seleccione</a:t>
            </a:r>
            <a:r>
              <a:rPr lang="en-US" dirty="0"/>
              <a:t>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conjunto</a:t>
            </a:r>
          </a:p>
          <a:p>
            <a:pPr marL="342900" indent="-342900">
              <a:buAutoNum type="arabicParenR"/>
            </a:pPr>
            <a:r>
              <a:rPr lang="en-US" dirty="0"/>
              <a:t>El Sistema </a:t>
            </a:r>
            <a:r>
              <a:rPr lang="en-US" dirty="0" err="1"/>
              <a:t>abre</a:t>
            </a:r>
            <a:r>
              <a:rPr lang="en-US" dirty="0"/>
              <a:t> un </a:t>
            </a:r>
            <a:r>
              <a:rPr lang="en-US" dirty="0" err="1"/>
              <a:t>cuadro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Escoja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departamento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Escoja</a:t>
            </a:r>
            <a:r>
              <a:rPr lang="en-US" dirty="0"/>
              <a:t> la </a:t>
            </a:r>
            <a:r>
              <a:rPr lang="en-US" dirty="0" err="1"/>
              <a:t>cuenta</a:t>
            </a:r>
            <a:r>
              <a:rPr lang="en-US" dirty="0"/>
              <a:t> de </a:t>
            </a:r>
            <a:r>
              <a:rPr lang="en-US" dirty="0" err="1"/>
              <a:t>presupuesto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Guarde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El Sistema Cierra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cuadro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El Sistema </a:t>
            </a:r>
            <a:r>
              <a:rPr lang="en-US" dirty="0" err="1"/>
              <a:t>refresca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11B46-5608-33E6-CFEA-F5F5FD73F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34" b="6498"/>
          <a:stretch/>
        </p:blipFill>
        <p:spPr>
          <a:xfrm>
            <a:off x="5400261" y="916144"/>
            <a:ext cx="6386501" cy="23495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E64DAE-6FFF-7680-A10D-C7979C39ED92}"/>
              </a:ext>
            </a:extLst>
          </p:cNvPr>
          <p:cNvSpPr/>
          <p:nvPr/>
        </p:nvSpPr>
        <p:spPr>
          <a:xfrm>
            <a:off x="7249752" y="954615"/>
            <a:ext cx="4471985" cy="2650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09087-2047-6819-6BD3-A4C28A14F010}"/>
              </a:ext>
            </a:extLst>
          </p:cNvPr>
          <p:cNvSpPr/>
          <p:nvPr/>
        </p:nvSpPr>
        <p:spPr>
          <a:xfrm>
            <a:off x="5400260" y="1518527"/>
            <a:ext cx="1113751" cy="2650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D11B812-D95C-BE3D-263B-CBD7BA6C0FB5}"/>
              </a:ext>
            </a:extLst>
          </p:cNvPr>
          <p:cNvSpPr/>
          <p:nvPr/>
        </p:nvSpPr>
        <p:spPr>
          <a:xfrm>
            <a:off x="10096439" y="594208"/>
            <a:ext cx="362779" cy="252196"/>
          </a:xfrm>
          <a:prstGeom prst="borderCallout1">
            <a:avLst>
              <a:gd name="adj1" fmla="val 99910"/>
              <a:gd name="adj2" fmla="val 47806"/>
              <a:gd name="adj3" fmla="val 160111"/>
              <a:gd name="adj4" fmla="val 383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6A3B8FA-9F54-6CC2-D1C4-DB205B01CFD1}"/>
              </a:ext>
            </a:extLst>
          </p:cNvPr>
          <p:cNvSpPr/>
          <p:nvPr/>
        </p:nvSpPr>
        <p:spPr>
          <a:xfrm>
            <a:off x="6844230" y="1531374"/>
            <a:ext cx="362779" cy="252196"/>
          </a:xfrm>
          <a:prstGeom prst="borderCallout1">
            <a:avLst>
              <a:gd name="adj1" fmla="val 55020"/>
              <a:gd name="adj2" fmla="val -2605"/>
              <a:gd name="adj3" fmla="val 63424"/>
              <a:gd name="adj4" fmla="val -8888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8F4302-135F-845F-3F63-E2D9184B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32" y="3750736"/>
            <a:ext cx="5332754" cy="27105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B098EF-69A1-0F07-0B12-9FB39C3220AD}"/>
              </a:ext>
            </a:extLst>
          </p:cNvPr>
          <p:cNvSpPr/>
          <p:nvPr/>
        </p:nvSpPr>
        <p:spPr>
          <a:xfrm>
            <a:off x="4789626" y="4196780"/>
            <a:ext cx="2417383" cy="2650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7B737-5B4D-B819-7BA3-D5C4C44B1EF9}"/>
              </a:ext>
            </a:extLst>
          </p:cNvPr>
          <p:cNvSpPr txBox="1"/>
          <p:nvPr/>
        </p:nvSpPr>
        <p:spPr>
          <a:xfrm>
            <a:off x="7207009" y="4057909"/>
            <a:ext cx="30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E6093-6288-9C52-FA44-D062F6A283FB}"/>
              </a:ext>
            </a:extLst>
          </p:cNvPr>
          <p:cNvSpPr txBox="1"/>
          <p:nvPr/>
        </p:nvSpPr>
        <p:spPr>
          <a:xfrm>
            <a:off x="9057581" y="4288741"/>
            <a:ext cx="30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3E414-226D-D40B-8D41-EE3B90F3889D}"/>
              </a:ext>
            </a:extLst>
          </p:cNvPr>
          <p:cNvSpPr txBox="1"/>
          <p:nvPr/>
        </p:nvSpPr>
        <p:spPr>
          <a:xfrm>
            <a:off x="5400260" y="4617460"/>
            <a:ext cx="30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62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B01BE-7899-7275-9E2E-604FE13E1661}"/>
              </a:ext>
            </a:extLst>
          </p:cNvPr>
          <p:cNvSpPr txBox="1"/>
          <p:nvPr/>
        </p:nvSpPr>
        <p:spPr>
          <a:xfrm>
            <a:off x="159026" y="290683"/>
            <a:ext cx="529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Módulo</a:t>
            </a:r>
            <a:r>
              <a:rPr lang="en-US" sz="2400" dirty="0"/>
              <a:t> para </a:t>
            </a:r>
            <a:r>
              <a:rPr lang="en-US" sz="2400" dirty="0" err="1"/>
              <a:t>Contabilidad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509E4-E398-646D-AC8F-5899A8E2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79" y="864649"/>
            <a:ext cx="10317805" cy="4457841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A1B3BAA-1B52-D56B-F5E6-37241C9AF2A3}"/>
              </a:ext>
            </a:extLst>
          </p:cNvPr>
          <p:cNvSpPr/>
          <p:nvPr/>
        </p:nvSpPr>
        <p:spPr>
          <a:xfrm>
            <a:off x="847033" y="1106239"/>
            <a:ext cx="266149" cy="1724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E7B590E1-E68C-46D0-9FCF-435DA84F438E}"/>
              </a:ext>
            </a:extLst>
          </p:cNvPr>
          <p:cNvSpPr/>
          <p:nvPr/>
        </p:nvSpPr>
        <p:spPr>
          <a:xfrm>
            <a:off x="382576" y="1486338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168505"/>
              <a:gd name="adj4" fmla="val 1456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3A10368-A5B1-755B-8176-926AB94C1EFC}"/>
              </a:ext>
            </a:extLst>
          </p:cNvPr>
          <p:cNvSpPr/>
          <p:nvPr/>
        </p:nvSpPr>
        <p:spPr>
          <a:xfrm>
            <a:off x="791421" y="2946400"/>
            <a:ext cx="266149" cy="2206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2193AC2-5DF7-9E09-80A9-EEEEEE3595B7}"/>
              </a:ext>
            </a:extLst>
          </p:cNvPr>
          <p:cNvSpPr/>
          <p:nvPr/>
        </p:nvSpPr>
        <p:spPr>
          <a:xfrm>
            <a:off x="326964" y="3809099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168505"/>
              <a:gd name="adj4" fmla="val 1456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DD34C-682F-933F-3DF9-A157216F473C}"/>
              </a:ext>
            </a:extLst>
          </p:cNvPr>
          <p:cNvSpPr txBox="1"/>
          <p:nvPr/>
        </p:nvSpPr>
        <p:spPr>
          <a:xfrm>
            <a:off x="326964" y="5543805"/>
            <a:ext cx="465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dirty="0" err="1"/>
              <a:t>Resumen</a:t>
            </a:r>
            <a:r>
              <a:rPr lang="en-US" dirty="0"/>
              <a:t> de Factura</a:t>
            </a:r>
          </a:p>
          <a:p>
            <a:r>
              <a:rPr lang="en-US" dirty="0"/>
              <a:t>2- </a:t>
            </a:r>
            <a:r>
              <a:rPr lang="en-US" b="1" dirty="0" err="1"/>
              <a:t>Sección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 de Factura</a:t>
            </a:r>
          </a:p>
        </p:txBody>
      </p:sp>
    </p:spTree>
    <p:extLst>
      <p:ext uri="{BB962C8B-B14F-4D97-AF65-F5344CB8AC3E}">
        <p14:creationId xmlns:p14="http://schemas.microsoft.com/office/powerpoint/2010/main" val="260147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32C35-45AC-7BB7-F745-7F490B91152F}"/>
              </a:ext>
            </a:extLst>
          </p:cNvPr>
          <p:cNvSpPr txBox="1"/>
          <p:nvPr/>
        </p:nvSpPr>
        <p:spPr>
          <a:xfrm>
            <a:off x="478971" y="478971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Resumen</a:t>
            </a:r>
            <a:r>
              <a:rPr lang="en-US" dirty="0"/>
              <a:t> de facturas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0496D8-3122-755F-85D8-20DA81D1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2" y="1791680"/>
            <a:ext cx="9840698" cy="2200582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433DB1B0-B1CC-7EC0-17D5-B68E46A48A81}"/>
              </a:ext>
            </a:extLst>
          </p:cNvPr>
          <p:cNvSpPr/>
          <p:nvPr/>
        </p:nvSpPr>
        <p:spPr>
          <a:xfrm>
            <a:off x="2083023" y="1359201"/>
            <a:ext cx="337376" cy="264843"/>
          </a:xfrm>
          <a:prstGeom prst="borderCallout1">
            <a:avLst>
              <a:gd name="adj1" fmla="val 291722"/>
              <a:gd name="adj2" fmla="val 47807"/>
              <a:gd name="adj3" fmla="val 97260"/>
              <a:gd name="adj4" fmla="val -66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F069D2EA-667F-939E-BF8F-730A47FB0589}"/>
              </a:ext>
            </a:extLst>
          </p:cNvPr>
          <p:cNvSpPr/>
          <p:nvPr/>
        </p:nvSpPr>
        <p:spPr>
          <a:xfrm>
            <a:off x="3075478" y="1187570"/>
            <a:ext cx="337376" cy="264843"/>
          </a:xfrm>
          <a:prstGeom prst="borderCallout1">
            <a:avLst>
              <a:gd name="adj1" fmla="val 362966"/>
              <a:gd name="adj2" fmla="val -3819"/>
              <a:gd name="adj3" fmla="val 91780"/>
              <a:gd name="adj4" fmla="val 364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7E25AEE-2F4D-433B-768D-71A5B75CE495}"/>
              </a:ext>
            </a:extLst>
          </p:cNvPr>
          <p:cNvSpPr/>
          <p:nvPr/>
        </p:nvSpPr>
        <p:spPr>
          <a:xfrm>
            <a:off x="4067933" y="1285616"/>
            <a:ext cx="337376" cy="264843"/>
          </a:xfrm>
          <a:prstGeom prst="borderCallout1">
            <a:avLst>
              <a:gd name="adj1" fmla="val 313643"/>
              <a:gd name="adj2" fmla="val -85559"/>
              <a:gd name="adj3" fmla="val 102740"/>
              <a:gd name="adj4" fmla="val 794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B82D2-9EFD-4128-6918-12F534C77415}"/>
              </a:ext>
            </a:extLst>
          </p:cNvPr>
          <p:cNvSpPr txBox="1"/>
          <p:nvPr/>
        </p:nvSpPr>
        <p:spPr>
          <a:xfrm>
            <a:off x="370114" y="4463142"/>
            <a:ext cx="1145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dirty="0" err="1"/>
              <a:t>Filtro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bienes</a:t>
            </a:r>
            <a:r>
              <a:rPr lang="en-US" dirty="0"/>
              <a:t> o </a:t>
            </a:r>
            <a:r>
              <a:rPr lang="en-US" dirty="0" err="1"/>
              <a:t>servicios</a:t>
            </a:r>
            <a:endParaRPr lang="en-US" dirty="0"/>
          </a:p>
          <a:p>
            <a:r>
              <a:rPr lang="en-US" dirty="0"/>
              <a:t>2- </a:t>
            </a:r>
            <a:r>
              <a:rPr lang="en-US" dirty="0" err="1"/>
              <a:t>Filtro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moneda</a:t>
            </a:r>
            <a:endParaRPr lang="en-US" dirty="0"/>
          </a:p>
          <a:p>
            <a:r>
              <a:rPr lang="en-US" dirty="0"/>
              <a:t>3-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calculadora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3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32C35-45AC-7BB7-F745-7F490B91152F}"/>
              </a:ext>
            </a:extLst>
          </p:cNvPr>
          <p:cNvSpPr txBox="1"/>
          <p:nvPr/>
        </p:nvSpPr>
        <p:spPr>
          <a:xfrm>
            <a:off x="493485" y="478971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de Facturas </a:t>
            </a:r>
            <a:r>
              <a:rPr lang="en-US" dirty="0" err="1"/>
              <a:t>por</a:t>
            </a:r>
            <a:r>
              <a:rPr lang="en-US" dirty="0"/>
              <a:t> CIA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AF4D6-A935-F7DB-4DB6-2227BB7C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4405228"/>
            <a:ext cx="7620000" cy="2240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3BDC15-F6A0-4FA7-876E-761E29E3EFF6}"/>
              </a:ext>
            </a:extLst>
          </p:cNvPr>
          <p:cNvSpPr txBox="1"/>
          <p:nvPr/>
        </p:nvSpPr>
        <p:spPr>
          <a:xfrm>
            <a:off x="692476" y="1068258"/>
            <a:ext cx="778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Escoja</a:t>
            </a:r>
            <a:r>
              <a:rPr lang="en-US" dirty="0"/>
              <a:t> la CIA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7E7A0-C41F-42E0-1318-D7883097F849}"/>
              </a:ext>
            </a:extLst>
          </p:cNvPr>
          <p:cNvSpPr txBox="1"/>
          <p:nvPr/>
        </p:nvSpPr>
        <p:spPr>
          <a:xfrm>
            <a:off x="692476" y="4029561"/>
            <a:ext cx="77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solo para la CIA </a:t>
            </a:r>
            <a:r>
              <a:rPr lang="en-US" dirty="0" err="1"/>
              <a:t>seleccionada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F5F9B-0F26-8B90-B72E-4A6BFE029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1" r="21548" b="48359"/>
          <a:stretch/>
        </p:blipFill>
        <p:spPr>
          <a:xfrm>
            <a:off x="595086" y="1437590"/>
            <a:ext cx="9303657" cy="26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6564B6-30BB-AEB1-57E2-6BBE008F8E7E}"/>
              </a:ext>
            </a:extLst>
          </p:cNvPr>
          <p:cNvSpPr txBox="1"/>
          <p:nvPr/>
        </p:nvSpPr>
        <p:spPr>
          <a:xfrm>
            <a:off x="212455" y="356151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moneda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59F27-7C10-495F-24AC-FDDFE794532C}"/>
              </a:ext>
            </a:extLst>
          </p:cNvPr>
          <p:cNvSpPr txBox="1"/>
          <p:nvPr/>
        </p:nvSpPr>
        <p:spPr>
          <a:xfrm>
            <a:off x="370114" y="846135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Escoja</a:t>
            </a:r>
            <a:r>
              <a:rPr lang="en-US" dirty="0"/>
              <a:t> la </a:t>
            </a:r>
            <a:r>
              <a:rPr lang="en-US" dirty="0" err="1"/>
              <a:t>moneda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F36F9-6B23-CC65-4CF6-E973CF57B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8" r="22262" b="50000"/>
          <a:stretch/>
        </p:blipFill>
        <p:spPr>
          <a:xfrm>
            <a:off x="212455" y="1336119"/>
            <a:ext cx="9477829" cy="2213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744957-2AA1-5D0C-9BB2-5EC766ECF052}"/>
              </a:ext>
            </a:extLst>
          </p:cNvPr>
          <p:cNvSpPr txBox="1"/>
          <p:nvPr/>
        </p:nvSpPr>
        <p:spPr>
          <a:xfrm>
            <a:off x="370114" y="369961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para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moneda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983368-C54C-87BD-103B-9C82147AF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5" y="4339372"/>
            <a:ext cx="970733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9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6FEC5-278F-E362-B562-C3901507B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8" t="41834" r="16812" b="9906"/>
          <a:stretch/>
        </p:blipFill>
        <p:spPr>
          <a:xfrm>
            <a:off x="488226" y="1776280"/>
            <a:ext cx="7347091" cy="300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2FEB5-75C7-8E90-EAD4-7A22D62E33F1}"/>
              </a:ext>
            </a:extLst>
          </p:cNvPr>
          <p:cNvSpPr txBox="1"/>
          <p:nvPr/>
        </p:nvSpPr>
        <p:spPr>
          <a:xfrm>
            <a:off x="212455" y="356151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 de factura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C4746E5-0577-2E8A-135B-E44EB311FF3E}"/>
              </a:ext>
            </a:extLst>
          </p:cNvPr>
          <p:cNvSpPr/>
          <p:nvPr/>
        </p:nvSpPr>
        <p:spPr>
          <a:xfrm>
            <a:off x="319538" y="1012417"/>
            <a:ext cx="337376" cy="264843"/>
          </a:xfrm>
          <a:prstGeom prst="borderCallout1">
            <a:avLst>
              <a:gd name="adj1" fmla="val 308163"/>
              <a:gd name="adj2" fmla="val 86525"/>
              <a:gd name="adj3" fmla="val 91780"/>
              <a:gd name="adj4" fmla="val 10689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2964C128-8411-42AD-14C6-34C06C5FC0E5}"/>
              </a:ext>
            </a:extLst>
          </p:cNvPr>
          <p:cNvSpPr/>
          <p:nvPr/>
        </p:nvSpPr>
        <p:spPr>
          <a:xfrm>
            <a:off x="1125081" y="1012416"/>
            <a:ext cx="337376" cy="264843"/>
          </a:xfrm>
          <a:prstGeom prst="borderCallout1">
            <a:avLst>
              <a:gd name="adj1" fmla="val 286242"/>
              <a:gd name="adj2" fmla="val -64049"/>
              <a:gd name="adj3" fmla="val 97260"/>
              <a:gd name="adj4" fmla="val 79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7A861851-B247-21AF-8317-B34BA6212E61}"/>
              </a:ext>
            </a:extLst>
          </p:cNvPr>
          <p:cNvSpPr/>
          <p:nvPr/>
        </p:nvSpPr>
        <p:spPr>
          <a:xfrm>
            <a:off x="4608509" y="4102401"/>
            <a:ext cx="337376" cy="264843"/>
          </a:xfrm>
          <a:prstGeom prst="borderCallout1">
            <a:avLst>
              <a:gd name="adj1" fmla="val -277731"/>
              <a:gd name="adj2" fmla="val -359434"/>
              <a:gd name="adj3" fmla="val -23307"/>
              <a:gd name="adj4" fmla="val 794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A55FECFA-4C28-3BAB-134B-8A0962EADDA5}"/>
              </a:ext>
            </a:extLst>
          </p:cNvPr>
          <p:cNvSpPr/>
          <p:nvPr/>
        </p:nvSpPr>
        <p:spPr>
          <a:xfrm>
            <a:off x="43767" y="4426623"/>
            <a:ext cx="337376" cy="264843"/>
          </a:xfrm>
          <a:prstGeom prst="borderCallout1">
            <a:avLst>
              <a:gd name="adj1" fmla="val 97295"/>
              <a:gd name="adj2" fmla="val 151689"/>
              <a:gd name="adj3" fmla="val 91780"/>
              <a:gd name="adj4" fmla="val 10689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DD4AD-9AE7-9CF3-EB53-168D2434B24F}"/>
              </a:ext>
            </a:extLst>
          </p:cNvPr>
          <p:cNvSpPr txBox="1"/>
          <p:nvPr/>
        </p:nvSpPr>
        <p:spPr>
          <a:xfrm>
            <a:off x="337376" y="4978400"/>
            <a:ext cx="1157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dirty="0" err="1"/>
              <a:t>Botón</a:t>
            </a:r>
            <a:r>
              <a:rPr lang="en-US" dirty="0"/>
              <a:t> para </a:t>
            </a:r>
            <a:r>
              <a:rPr lang="en-US" dirty="0" err="1"/>
              <a:t>ocultar</a:t>
            </a:r>
            <a:r>
              <a:rPr lang="en-US" dirty="0"/>
              <a:t> </a:t>
            </a:r>
            <a:r>
              <a:rPr lang="en-US" dirty="0" err="1"/>
              <a:t>filas</a:t>
            </a:r>
            <a:endParaRPr lang="en-US" dirty="0"/>
          </a:p>
          <a:p>
            <a:r>
              <a:rPr lang="en-US" dirty="0"/>
              <a:t>2- </a:t>
            </a:r>
            <a:r>
              <a:rPr lang="en-US" dirty="0" err="1"/>
              <a:t>Botón</a:t>
            </a:r>
            <a:r>
              <a:rPr lang="en-US" dirty="0"/>
              <a:t> para </a:t>
            </a:r>
            <a:r>
              <a:rPr lang="en-US" dirty="0" err="1"/>
              <a:t>abrir</a:t>
            </a:r>
            <a:r>
              <a:rPr lang="en-US" dirty="0"/>
              <a:t> archive pdf de la fila </a:t>
            </a:r>
            <a:r>
              <a:rPr lang="en-US" dirty="0" err="1"/>
              <a:t>seleccionada</a:t>
            </a:r>
            <a:endParaRPr lang="en-US" dirty="0"/>
          </a:p>
          <a:p>
            <a:r>
              <a:rPr lang="en-US" dirty="0"/>
              <a:t>3- Menu </a:t>
            </a:r>
            <a:r>
              <a:rPr lang="en-US" dirty="0" err="1"/>
              <a:t>clic</a:t>
            </a:r>
            <a:r>
              <a:rPr lang="en-US" dirty="0"/>
              <a:t> derecho de la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 de factura</a:t>
            </a:r>
          </a:p>
          <a:p>
            <a:r>
              <a:rPr lang="en-US" dirty="0"/>
              <a:t>4- </a:t>
            </a:r>
            <a:r>
              <a:rPr lang="en-US" dirty="0" err="1"/>
              <a:t>Información</a:t>
            </a:r>
            <a:r>
              <a:rPr lang="en-US" dirty="0"/>
              <a:t> de la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2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B1BAB-9E69-2875-4665-20E923CF5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4" t="3428" r="10428" b="9829"/>
          <a:stretch/>
        </p:blipFill>
        <p:spPr>
          <a:xfrm>
            <a:off x="780709" y="562771"/>
            <a:ext cx="9811849" cy="5948789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50BDE351-E1CE-26C4-A87C-734F02ECD780}"/>
              </a:ext>
            </a:extLst>
          </p:cNvPr>
          <p:cNvSpPr/>
          <p:nvPr/>
        </p:nvSpPr>
        <p:spPr>
          <a:xfrm>
            <a:off x="270527" y="1032485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132335"/>
              <a:gd name="adj4" fmla="val 7677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D4A2856-0D96-F1CE-CEF4-8A55C76B6268}"/>
              </a:ext>
            </a:extLst>
          </p:cNvPr>
          <p:cNvSpPr/>
          <p:nvPr/>
        </p:nvSpPr>
        <p:spPr>
          <a:xfrm>
            <a:off x="2170617" y="660991"/>
            <a:ext cx="371062" cy="252196"/>
          </a:xfrm>
          <a:prstGeom prst="borderCallout1">
            <a:avLst>
              <a:gd name="adj1" fmla="val 99910"/>
              <a:gd name="adj2" fmla="val 47806"/>
              <a:gd name="adj3" fmla="val 162670"/>
              <a:gd name="adj4" fmla="val 3076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467AF-3B2D-DD78-1504-2E7FCFA3DF6B}"/>
              </a:ext>
            </a:extLst>
          </p:cNvPr>
          <p:cNvSpPr/>
          <p:nvPr/>
        </p:nvSpPr>
        <p:spPr>
          <a:xfrm>
            <a:off x="780709" y="1028435"/>
            <a:ext cx="2772388" cy="2378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F146BB4-0930-8005-8584-C72AD1960E56}"/>
              </a:ext>
            </a:extLst>
          </p:cNvPr>
          <p:cNvSpPr/>
          <p:nvPr/>
        </p:nvSpPr>
        <p:spPr>
          <a:xfrm>
            <a:off x="3510159" y="639869"/>
            <a:ext cx="362779" cy="252196"/>
          </a:xfrm>
          <a:prstGeom prst="borderCallout1">
            <a:avLst>
              <a:gd name="adj1" fmla="val 99910"/>
              <a:gd name="adj2" fmla="val 47806"/>
              <a:gd name="adj3" fmla="val 205001"/>
              <a:gd name="adj4" fmla="val 473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DAB5AA5-EAC8-2F72-6D37-A531AF962843}"/>
              </a:ext>
            </a:extLst>
          </p:cNvPr>
          <p:cNvSpPr/>
          <p:nvPr/>
        </p:nvSpPr>
        <p:spPr>
          <a:xfrm>
            <a:off x="521853" y="1149885"/>
            <a:ext cx="327991" cy="569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1863E3-89D9-E0F6-3140-76E9F138C4FC}"/>
              </a:ext>
            </a:extLst>
          </p:cNvPr>
          <p:cNvSpPr txBox="1"/>
          <p:nvPr/>
        </p:nvSpPr>
        <p:spPr>
          <a:xfrm>
            <a:off x="2870297" y="1361836"/>
            <a:ext cx="30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77C32-0BE9-139A-EF61-B3118A554340}"/>
              </a:ext>
            </a:extLst>
          </p:cNvPr>
          <p:cNvSpPr txBox="1"/>
          <p:nvPr/>
        </p:nvSpPr>
        <p:spPr>
          <a:xfrm>
            <a:off x="4472836" y="1392613"/>
            <a:ext cx="30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0B26F-8015-59C7-4F4C-63DA98AE7C37}"/>
              </a:ext>
            </a:extLst>
          </p:cNvPr>
          <p:cNvSpPr txBox="1"/>
          <p:nvPr/>
        </p:nvSpPr>
        <p:spPr>
          <a:xfrm>
            <a:off x="7526398" y="1361836"/>
            <a:ext cx="30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BC9C2-56C8-2BB0-D065-63DEDBAC076D}"/>
              </a:ext>
            </a:extLst>
          </p:cNvPr>
          <p:cNvSpPr txBox="1"/>
          <p:nvPr/>
        </p:nvSpPr>
        <p:spPr>
          <a:xfrm>
            <a:off x="1419857" y="1261861"/>
            <a:ext cx="30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F4729-CC9D-06D0-6BB4-4490A9D8DA9F}"/>
              </a:ext>
            </a:extLst>
          </p:cNvPr>
          <p:cNvSpPr txBox="1"/>
          <p:nvPr/>
        </p:nvSpPr>
        <p:spPr>
          <a:xfrm>
            <a:off x="8140831" y="1319020"/>
            <a:ext cx="30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 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F1DC53-8449-099C-9E9F-BB10807C1859}"/>
              </a:ext>
            </a:extLst>
          </p:cNvPr>
          <p:cNvSpPr/>
          <p:nvPr/>
        </p:nvSpPr>
        <p:spPr>
          <a:xfrm>
            <a:off x="552109" y="1602377"/>
            <a:ext cx="327991" cy="4791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allout: Line 36">
            <a:extLst>
              <a:ext uri="{FF2B5EF4-FFF2-40B4-BE49-F238E27FC236}">
                <a16:creationId xmlns:a16="http://schemas.microsoft.com/office/drawing/2014/main" id="{29853C07-4999-B838-036A-F4430EB56C87}"/>
              </a:ext>
            </a:extLst>
          </p:cNvPr>
          <p:cNvSpPr/>
          <p:nvPr/>
        </p:nvSpPr>
        <p:spPr>
          <a:xfrm>
            <a:off x="176793" y="3272322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274687"/>
              <a:gd name="adj4" fmla="val 1154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7EE22-F823-3AC4-9C7A-8D77028C20CA}"/>
              </a:ext>
            </a:extLst>
          </p:cNvPr>
          <p:cNvSpPr txBox="1"/>
          <p:nvPr/>
        </p:nvSpPr>
        <p:spPr>
          <a:xfrm>
            <a:off x="2870297" y="5984731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  <a:r>
              <a:rPr lang="en-US" dirty="0"/>
              <a:t> </a:t>
            </a:r>
          </a:p>
        </p:txBody>
      </p:sp>
      <p:sp>
        <p:nvSpPr>
          <p:cNvPr id="42" name="Callout: Line 41">
            <a:extLst>
              <a:ext uri="{FF2B5EF4-FFF2-40B4-BE49-F238E27FC236}">
                <a16:creationId xmlns:a16="http://schemas.microsoft.com/office/drawing/2014/main" id="{CC0E402F-90DA-D432-FB1F-9205742D40E2}"/>
              </a:ext>
            </a:extLst>
          </p:cNvPr>
          <p:cNvSpPr/>
          <p:nvPr/>
        </p:nvSpPr>
        <p:spPr>
          <a:xfrm>
            <a:off x="10562854" y="5280372"/>
            <a:ext cx="405020" cy="237233"/>
          </a:xfrm>
          <a:prstGeom prst="borderCallout1">
            <a:avLst>
              <a:gd name="adj1" fmla="val 99910"/>
              <a:gd name="adj2" fmla="val 47806"/>
              <a:gd name="adj3" fmla="val 232646"/>
              <a:gd name="adj4" fmla="val -2633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165DCC-DDD8-245B-E2A9-BBEF2682E615}"/>
              </a:ext>
            </a:extLst>
          </p:cNvPr>
          <p:cNvSpPr/>
          <p:nvPr/>
        </p:nvSpPr>
        <p:spPr>
          <a:xfrm>
            <a:off x="769064" y="6005276"/>
            <a:ext cx="3504449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CC425-F56B-238D-9382-3C30E7BB5AD8}"/>
              </a:ext>
            </a:extLst>
          </p:cNvPr>
          <p:cNvSpPr txBox="1"/>
          <p:nvPr/>
        </p:nvSpPr>
        <p:spPr>
          <a:xfrm>
            <a:off x="5959708" y="4403034"/>
            <a:ext cx="49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159789" y="101106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1 </a:t>
            </a:r>
            <a:r>
              <a:rPr lang="en-US" sz="2400" dirty="0" err="1"/>
              <a:t>Interfaz</a:t>
            </a:r>
            <a:r>
              <a:rPr lang="en-US" sz="2400" dirty="0"/>
              <a:t> de </a:t>
            </a:r>
            <a:r>
              <a:rPr lang="en-US" sz="2400" dirty="0" err="1"/>
              <a:t>usuario</a:t>
            </a:r>
            <a:endParaRPr lang="en-US" sz="24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82415DE-F88E-F7FD-0D55-5F51D3563A56}"/>
              </a:ext>
            </a:extLst>
          </p:cNvPr>
          <p:cNvSpPr/>
          <p:nvPr/>
        </p:nvSpPr>
        <p:spPr>
          <a:xfrm>
            <a:off x="7930039" y="648930"/>
            <a:ext cx="362779" cy="252196"/>
          </a:xfrm>
          <a:prstGeom prst="borderCallout1">
            <a:avLst>
              <a:gd name="adj1" fmla="val 99910"/>
              <a:gd name="adj2" fmla="val 47806"/>
              <a:gd name="adj3" fmla="val 205001"/>
              <a:gd name="adj4" fmla="val 473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1F4A6-8811-7944-E8EE-04E5F9BC107C}"/>
              </a:ext>
            </a:extLst>
          </p:cNvPr>
          <p:cNvSpPr txBox="1"/>
          <p:nvPr/>
        </p:nvSpPr>
        <p:spPr>
          <a:xfrm>
            <a:off x="1599442" y="1722836"/>
            <a:ext cx="53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BDF5E-ACE5-DBB2-BE97-DC1EEAFF4FF2}"/>
              </a:ext>
            </a:extLst>
          </p:cNvPr>
          <p:cNvSpPr txBox="1"/>
          <p:nvPr/>
        </p:nvSpPr>
        <p:spPr>
          <a:xfrm>
            <a:off x="3189721" y="1823501"/>
            <a:ext cx="53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 </a:t>
            </a:r>
          </a:p>
        </p:txBody>
      </p:sp>
    </p:spTree>
    <p:extLst>
      <p:ext uri="{BB962C8B-B14F-4D97-AF65-F5344CB8AC3E}">
        <p14:creationId xmlns:p14="http://schemas.microsoft.com/office/powerpoint/2010/main" val="358489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1EF3C2-7758-C0CC-FDCD-4F903990571A}"/>
              </a:ext>
            </a:extLst>
          </p:cNvPr>
          <p:cNvSpPr txBox="1"/>
          <p:nvPr/>
        </p:nvSpPr>
        <p:spPr>
          <a:xfrm>
            <a:off x="212455" y="356151"/>
            <a:ext cx="1145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Editar</a:t>
            </a:r>
            <a:r>
              <a:rPr lang="en-US" sz="2400" dirty="0"/>
              <a:t> asiento para </a:t>
            </a:r>
            <a:r>
              <a:rPr lang="en-US" sz="2400" dirty="0" err="1"/>
              <a:t>una</a:t>
            </a:r>
            <a:r>
              <a:rPr lang="en-US" sz="2400" dirty="0"/>
              <a:t> factura </a:t>
            </a:r>
            <a:r>
              <a:rPr lang="en-US" sz="2400" dirty="0" err="1"/>
              <a:t>pendiente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BB2F8-D44B-DF6A-A852-0E6F2C845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28" r="8023" b="12234"/>
          <a:stretch/>
        </p:blipFill>
        <p:spPr>
          <a:xfrm>
            <a:off x="1396343" y="1117601"/>
            <a:ext cx="10267883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1C2A7-4D76-DBC0-DFCB-32722C36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2" y="3246186"/>
            <a:ext cx="3267531" cy="14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5B34C-34CB-D8E3-50B9-B89A9E97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169" y="3265238"/>
            <a:ext cx="3258005" cy="1381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0AA3E4-CE26-41B2-4CBC-D637AA325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772" y="3619526"/>
            <a:ext cx="3591426" cy="1209844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379EEC76-8145-B080-6046-AF122BC4DB7D}"/>
              </a:ext>
            </a:extLst>
          </p:cNvPr>
          <p:cNvSpPr/>
          <p:nvPr/>
        </p:nvSpPr>
        <p:spPr>
          <a:xfrm>
            <a:off x="789102" y="1132116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146584"/>
              <a:gd name="adj4" fmla="val 16281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EE45F828-EC00-A6CF-CB24-274AFAD4DDE7}"/>
              </a:ext>
            </a:extLst>
          </p:cNvPr>
          <p:cNvSpPr/>
          <p:nvPr/>
        </p:nvSpPr>
        <p:spPr>
          <a:xfrm>
            <a:off x="459957" y="2813979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228789"/>
              <a:gd name="adj4" fmla="val 5096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1EF517BB-E93C-5ED1-6A7E-3E6FEBA6F10A}"/>
              </a:ext>
            </a:extLst>
          </p:cNvPr>
          <p:cNvSpPr/>
          <p:nvPr/>
        </p:nvSpPr>
        <p:spPr>
          <a:xfrm>
            <a:off x="4187905" y="2981343"/>
            <a:ext cx="337376" cy="264843"/>
          </a:xfrm>
          <a:prstGeom prst="borderCallout1">
            <a:avLst>
              <a:gd name="adj1" fmla="val 83469"/>
              <a:gd name="adj2" fmla="val 95129"/>
              <a:gd name="adj3" fmla="val 228789"/>
              <a:gd name="adj4" fmla="val 15421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88435FD8-4C42-C234-6C7E-642BA471BC4C}"/>
              </a:ext>
            </a:extLst>
          </p:cNvPr>
          <p:cNvSpPr/>
          <p:nvPr/>
        </p:nvSpPr>
        <p:spPr>
          <a:xfrm>
            <a:off x="9807485" y="3077031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190426"/>
              <a:gd name="adj4" fmla="val 5096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2EB22F-DC0E-ADC3-BA70-0FEF29F56652}"/>
              </a:ext>
            </a:extLst>
          </p:cNvPr>
          <p:cNvSpPr txBox="1"/>
          <p:nvPr/>
        </p:nvSpPr>
        <p:spPr>
          <a:xfrm>
            <a:off x="0" y="5510202"/>
            <a:ext cx="11451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1- </a:t>
            </a:r>
            <a:r>
              <a:rPr lang="en-US" sz="1600" dirty="0" err="1"/>
              <a:t>Clic</a:t>
            </a:r>
            <a:r>
              <a:rPr lang="en-US" sz="1600" dirty="0"/>
              <a:t> derecho </a:t>
            </a:r>
            <a:r>
              <a:rPr lang="en-US" sz="1600" dirty="0" err="1"/>
              <a:t>en</a:t>
            </a:r>
            <a:r>
              <a:rPr lang="en-US" sz="1600" dirty="0"/>
              <a:t> la fila que </a:t>
            </a:r>
            <a:r>
              <a:rPr lang="en-US" sz="1600" dirty="0" err="1"/>
              <a:t>desea</a:t>
            </a:r>
            <a:r>
              <a:rPr lang="en-US" sz="1600" dirty="0"/>
              <a:t> </a:t>
            </a:r>
            <a:r>
              <a:rPr lang="en-US" sz="1600" dirty="0" err="1"/>
              <a:t>editar</a:t>
            </a:r>
            <a:endParaRPr lang="en-US" sz="1600" dirty="0"/>
          </a:p>
          <a:p>
            <a:r>
              <a:rPr lang="en-US" sz="1600" dirty="0"/>
              <a:t>2- El Sistema le </a:t>
            </a:r>
            <a:r>
              <a:rPr lang="en-US" sz="1600" dirty="0" err="1"/>
              <a:t>muestra</a:t>
            </a:r>
            <a:r>
              <a:rPr lang="en-US" sz="1600" dirty="0"/>
              <a:t> un </a:t>
            </a:r>
            <a:r>
              <a:rPr lang="en-US" sz="1600" dirty="0" err="1"/>
              <a:t>cuadro</a:t>
            </a:r>
            <a:r>
              <a:rPr lang="en-US" sz="1600" dirty="0"/>
              <a:t> </a:t>
            </a:r>
            <a:r>
              <a:rPr lang="en-US" sz="1600" dirty="0" err="1"/>
              <a:t>solicitando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Asiento </a:t>
            </a:r>
            <a:r>
              <a:rPr lang="en-US" sz="1600" dirty="0" err="1"/>
              <a:t>contable</a:t>
            </a:r>
            <a:endParaRPr lang="en-US" sz="1600" dirty="0"/>
          </a:p>
          <a:p>
            <a:r>
              <a:rPr lang="en-US" sz="1600" dirty="0"/>
              <a:t>2- </a:t>
            </a:r>
            <a:r>
              <a:rPr lang="en-US" sz="1600" dirty="0" err="1"/>
              <a:t>Ingrese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Asiento </a:t>
            </a:r>
            <a:r>
              <a:rPr lang="en-US" sz="1600" dirty="0" err="1"/>
              <a:t>contable</a:t>
            </a:r>
            <a:endParaRPr lang="en-US" sz="1600" dirty="0"/>
          </a:p>
          <a:p>
            <a:r>
              <a:rPr lang="en-US" sz="1600" dirty="0"/>
              <a:t>4- El Sistema le </a:t>
            </a:r>
            <a:r>
              <a:rPr lang="en-US" sz="1600" dirty="0" err="1"/>
              <a:t>muestra</a:t>
            </a:r>
            <a:r>
              <a:rPr lang="en-US" sz="1600" dirty="0"/>
              <a:t> un </a:t>
            </a:r>
            <a:r>
              <a:rPr lang="en-US" sz="1600" dirty="0" err="1"/>
              <a:t>mensaje</a:t>
            </a:r>
            <a:r>
              <a:rPr lang="en-US" sz="1600" dirty="0"/>
              <a:t> de </a:t>
            </a:r>
            <a:r>
              <a:rPr lang="en-US" sz="1600" dirty="0" err="1"/>
              <a:t>confirmación</a:t>
            </a:r>
            <a:r>
              <a:rPr lang="en-US" sz="1600" dirty="0"/>
              <a:t> de </a:t>
            </a:r>
            <a:r>
              <a:rPr lang="en-US" sz="1600" dirty="0" err="1"/>
              <a:t>proceso</a:t>
            </a:r>
            <a:r>
              <a:rPr lang="en-US" sz="1600" dirty="0"/>
              <a:t> </a:t>
            </a:r>
            <a:r>
              <a:rPr lang="en-US" sz="1600" dirty="0" err="1"/>
              <a:t>exitoso</a:t>
            </a:r>
            <a:endParaRPr lang="en-US" sz="1600" dirty="0"/>
          </a:p>
          <a:p>
            <a:r>
              <a:rPr lang="en-US" sz="1600" dirty="0"/>
              <a:t>5- La fila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Asiento </a:t>
            </a:r>
            <a:r>
              <a:rPr lang="en-US" sz="1600" dirty="0" err="1"/>
              <a:t>asiganado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7BFE2-CA86-8723-FED4-73FE19205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57" y="4942991"/>
            <a:ext cx="8649907" cy="304843"/>
          </a:xfrm>
          <a:prstGeom prst="rect">
            <a:avLst/>
          </a:prstGeom>
        </p:spPr>
      </p:pic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3A19068-82EA-0C3D-6028-72CC8F60B4DB}"/>
              </a:ext>
            </a:extLst>
          </p:cNvPr>
          <p:cNvSpPr/>
          <p:nvPr/>
        </p:nvSpPr>
        <p:spPr>
          <a:xfrm>
            <a:off x="138828" y="4488916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184946"/>
              <a:gd name="adj4" fmla="val 8968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836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9CFA7-E5DB-1A9A-7CC4-A2F8C9E0163F}"/>
              </a:ext>
            </a:extLst>
          </p:cNvPr>
          <p:cNvSpPr txBox="1"/>
          <p:nvPr/>
        </p:nvSpPr>
        <p:spPr>
          <a:xfrm>
            <a:off x="278295" y="291548"/>
            <a:ext cx="928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Posibles</a:t>
            </a:r>
            <a:r>
              <a:rPr lang="en-US" sz="2800" dirty="0"/>
              <a:t> </a:t>
            </a:r>
            <a:r>
              <a:rPr lang="en-US" sz="2800" dirty="0" err="1"/>
              <a:t>errores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38CC8-23F6-5B1C-D67F-DBC5632893A0}"/>
              </a:ext>
            </a:extLst>
          </p:cNvPr>
          <p:cNvSpPr txBox="1"/>
          <p:nvPr/>
        </p:nvSpPr>
        <p:spPr>
          <a:xfrm>
            <a:off x="636105" y="1298713"/>
            <a:ext cx="96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asegurese</a:t>
            </a:r>
            <a:r>
              <a:rPr lang="en-US" dirty="0"/>
              <a:t> de: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1243B-F6D4-2F9A-9323-200727C3D1E9}"/>
              </a:ext>
            </a:extLst>
          </p:cNvPr>
          <p:cNvSpPr txBox="1"/>
          <p:nvPr/>
        </p:nvSpPr>
        <p:spPr>
          <a:xfrm>
            <a:off x="768626" y="2279374"/>
            <a:ext cx="1034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Las cédulas </a:t>
            </a:r>
            <a:r>
              <a:rPr lang="en-US" dirty="0" err="1"/>
              <a:t>jurídicas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digitadas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EXACTUS</a:t>
            </a:r>
          </a:p>
          <a:p>
            <a:r>
              <a:rPr lang="en-US" dirty="0"/>
              <a:t>2. El </a:t>
            </a:r>
            <a:r>
              <a:rPr lang="en-US" dirty="0" err="1"/>
              <a:t>monto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 sea </a:t>
            </a:r>
            <a:r>
              <a:rPr lang="en-US" dirty="0" err="1"/>
              <a:t>correcto</a:t>
            </a:r>
            <a:endParaRPr lang="en-US" dirty="0"/>
          </a:p>
          <a:p>
            <a:r>
              <a:rPr lang="en-US" dirty="0"/>
              <a:t>3. No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extra</a:t>
            </a:r>
            <a:r>
              <a:rPr lang="es-CR" dirty="0" err="1"/>
              <a:t>ños</a:t>
            </a:r>
            <a:r>
              <a:rPr lang="es-CR" dirty="0"/>
              <a:t> al número de documento, tales como </a:t>
            </a:r>
            <a:r>
              <a:rPr lang="es-CR" dirty="0">
                <a:solidFill>
                  <a:srgbClr val="FF0000"/>
                </a:solidFill>
              </a:rPr>
              <a:t>!”#$%&amp;//(.</a:t>
            </a:r>
          </a:p>
          <a:p>
            <a:r>
              <a:rPr lang="es-CR" dirty="0"/>
              <a:t>4. Ingresar correctamente el número de documento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4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9CFA7-E5DB-1A9A-7CC4-A2F8C9E0163F}"/>
              </a:ext>
            </a:extLst>
          </p:cNvPr>
          <p:cNvSpPr txBox="1"/>
          <p:nvPr/>
        </p:nvSpPr>
        <p:spPr>
          <a:xfrm>
            <a:off x="278295" y="291548"/>
            <a:ext cx="928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Posibles</a:t>
            </a:r>
            <a:r>
              <a:rPr lang="en-US" sz="2800" dirty="0"/>
              <a:t> </a:t>
            </a:r>
            <a:r>
              <a:rPr lang="en-US" sz="2800" dirty="0" err="1"/>
              <a:t>errores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38CC8-23F6-5B1C-D67F-DBC5632893A0}"/>
              </a:ext>
            </a:extLst>
          </p:cNvPr>
          <p:cNvSpPr txBox="1"/>
          <p:nvPr/>
        </p:nvSpPr>
        <p:spPr>
          <a:xfrm>
            <a:off x="636105" y="1298713"/>
            <a:ext cx="96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</a:t>
            </a:r>
            <a:r>
              <a:rPr lang="en-US" dirty="0" err="1"/>
              <a:t>asignar</a:t>
            </a:r>
            <a:r>
              <a:rPr lang="en-US" dirty="0"/>
              <a:t> facturas a </a:t>
            </a:r>
            <a:r>
              <a:rPr lang="en-US" dirty="0" err="1"/>
              <a:t>cuentas</a:t>
            </a:r>
            <a:r>
              <a:rPr lang="en-US" dirty="0"/>
              <a:t> de </a:t>
            </a:r>
            <a:r>
              <a:rPr lang="en-US" dirty="0" err="1"/>
              <a:t>presupuesto</a:t>
            </a:r>
            <a:r>
              <a:rPr lang="en-US" dirty="0"/>
              <a:t> </a:t>
            </a:r>
            <a:r>
              <a:rPr lang="en-US" dirty="0" err="1"/>
              <a:t>asegurese</a:t>
            </a:r>
            <a:r>
              <a:rPr lang="en-US" dirty="0"/>
              <a:t> de: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1243B-F6D4-2F9A-9323-200727C3D1E9}"/>
              </a:ext>
            </a:extLst>
          </p:cNvPr>
          <p:cNvSpPr txBox="1"/>
          <p:nvPr/>
        </p:nvSpPr>
        <p:spPr>
          <a:xfrm>
            <a:off x="821635" y="2252870"/>
            <a:ext cx="10349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No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factura que le </a:t>
            </a:r>
            <a:r>
              <a:rPr lang="en-US" dirty="0" err="1"/>
              <a:t>pertenece</a:t>
            </a:r>
            <a:r>
              <a:rPr lang="en-US" dirty="0"/>
              <a:t> a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departamento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aprobado</a:t>
            </a:r>
            <a:r>
              <a:rPr lang="en-US" dirty="0"/>
              <a:t> antes de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no se </a:t>
            </a:r>
            <a:r>
              <a:rPr lang="en-US" dirty="0" err="1"/>
              <a:t>guardan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completa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paso</a:t>
            </a:r>
          </a:p>
          <a:p>
            <a:r>
              <a:rPr lang="en-US" dirty="0"/>
              <a:t>3. No marque </a:t>
            </a:r>
            <a:r>
              <a:rPr lang="en-US" dirty="0" err="1"/>
              <a:t>aprobado</a:t>
            </a:r>
            <a:r>
              <a:rPr lang="en-US" dirty="0"/>
              <a:t> y </a:t>
            </a:r>
            <a:r>
              <a:rPr lang="en-US" dirty="0" err="1"/>
              <a:t>rechazado</a:t>
            </a:r>
            <a:r>
              <a:rPr lang="en-US" dirty="0"/>
              <a:t> </a:t>
            </a:r>
            <a:r>
              <a:rPr lang="en-US" dirty="0" err="1"/>
              <a:t>juntos</a:t>
            </a:r>
            <a:r>
              <a:rPr lang="en-US" dirty="0"/>
              <a:t>, </a:t>
            </a:r>
            <a:r>
              <a:rPr lang="en-US" dirty="0" err="1"/>
              <a:t>debe</a:t>
            </a:r>
            <a:r>
              <a:rPr lang="en-US" dirty="0"/>
              <a:t> ser uno 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otro</a:t>
            </a:r>
            <a:endParaRPr lang="es-CR" dirty="0">
              <a:solidFill>
                <a:srgbClr val="FF0000"/>
              </a:solidFill>
            </a:endParaRPr>
          </a:p>
          <a:p>
            <a:r>
              <a:rPr lang="es-CR" dirty="0"/>
              <a:t>4. Al desmarcar Aprobado y Rechazado se libera la factura, es decir, queda pendiente de asignar</a:t>
            </a:r>
          </a:p>
          <a:p>
            <a:r>
              <a:rPr lang="es-CR" dirty="0"/>
              <a:t>5. No puede escoger una cuenta maestra</a:t>
            </a:r>
          </a:p>
          <a:p>
            <a:r>
              <a:rPr lang="es-CR" dirty="0"/>
              <a:t>6. Los cambios no se guardan si no aprueba o rechaza el documento</a:t>
            </a:r>
          </a:p>
          <a:p>
            <a:r>
              <a:rPr lang="es-CR" dirty="0"/>
              <a:t>7. No puede modificar facturas de otro usuario</a:t>
            </a:r>
          </a:p>
          <a:p>
            <a:r>
              <a:rPr lang="es-CR" dirty="0"/>
              <a:t>8. No puede asignar facturas a departamentos que no le corresponden</a:t>
            </a:r>
          </a:p>
          <a:p>
            <a:r>
              <a:rPr lang="es-CR" dirty="0"/>
              <a:t>9. Las filas marcadas en rojo, significa que contabilidad las ha asignado sin cuenta de presupuesto</a:t>
            </a:r>
          </a:p>
          <a:p>
            <a:r>
              <a:rPr lang="es-CR" dirty="0"/>
              <a:t>10. Los cambios que realizan los usuarios están siendo </a:t>
            </a:r>
            <a:r>
              <a:rPr lang="es-CR" dirty="0" err="1"/>
              <a:t>guadados</a:t>
            </a:r>
            <a:r>
              <a:rPr lang="es-CR" dirty="0"/>
              <a:t> en </a:t>
            </a:r>
            <a:r>
              <a:rPr lang="es-CR" dirty="0" err="1"/>
              <a:t>bitacora</a:t>
            </a:r>
            <a:endParaRPr lang="es-CR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4F8EE-8CC5-DABD-EA5A-AFC062F4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745" y="4757646"/>
            <a:ext cx="2362893" cy="1150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C7B33-7647-8816-3D0F-8AA30FD9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73" y="1048834"/>
            <a:ext cx="2299057" cy="99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4C810-F15F-C2FB-FFB0-409356D45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" y="5977016"/>
            <a:ext cx="11012557" cy="685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248D0B-D3B1-6EAA-ED10-552197B9A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530" y="3523620"/>
            <a:ext cx="2534570" cy="9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9CFA7-E5DB-1A9A-7CC4-A2F8C9E0163F}"/>
              </a:ext>
            </a:extLst>
          </p:cNvPr>
          <p:cNvSpPr txBox="1"/>
          <p:nvPr/>
        </p:nvSpPr>
        <p:spPr>
          <a:xfrm>
            <a:off x="278295" y="291548"/>
            <a:ext cx="928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Posibles</a:t>
            </a:r>
            <a:r>
              <a:rPr lang="en-US" sz="2800" dirty="0"/>
              <a:t> </a:t>
            </a:r>
            <a:r>
              <a:rPr lang="en-US" sz="2800" dirty="0" err="1"/>
              <a:t>errores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38CC8-23F6-5B1C-D67F-DBC5632893A0}"/>
              </a:ext>
            </a:extLst>
          </p:cNvPr>
          <p:cNvSpPr txBox="1"/>
          <p:nvPr/>
        </p:nvSpPr>
        <p:spPr>
          <a:xfrm>
            <a:off x="636105" y="1298713"/>
            <a:ext cx="96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hago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alguien</a:t>
            </a:r>
            <a:r>
              <a:rPr lang="en-US" dirty="0"/>
              <a:t> se </a:t>
            </a:r>
            <a:r>
              <a:rPr lang="en-US" dirty="0" err="1"/>
              <a:t>asigana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factura </a:t>
            </a:r>
            <a:r>
              <a:rPr lang="en-US" dirty="0" err="1"/>
              <a:t>mía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1243B-F6D4-2F9A-9323-200727C3D1E9}"/>
              </a:ext>
            </a:extLst>
          </p:cNvPr>
          <p:cNvSpPr txBox="1"/>
          <p:nvPr/>
        </p:nvSpPr>
        <p:spPr>
          <a:xfrm>
            <a:off x="821635" y="2252870"/>
            <a:ext cx="10349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Busque</a:t>
            </a:r>
            <a:r>
              <a:rPr lang="en-US" dirty="0"/>
              <a:t> la factura</a:t>
            </a:r>
          </a:p>
          <a:p>
            <a:pPr marL="342900" indent="-342900">
              <a:buAutoNum type="arabicPeriod"/>
            </a:pPr>
            <a:r>
              <a:rPr lang="en-US" dirty="0" err="1"/>
              <a:t>Clic</a:t>
            </a:r>
            <a:r>
              <a:rPr lang="en-US" dirty="0"/>
              <a:t> derecho </a:t>
            </a:r>
            <a:r>
              <a:rPr lang="en-US" dirty="0" err="1"/>
              <a:t>sobre</a:t>
            </a:r>
            <a:r>
              <a:rPr lang="en-US" dirty="0"/>
              <a:t> la fila</a:t>
            </a:r>
          </a:p>
          <a:p>
            <a:pPr marL="342900" indent="-342900">
              <a:buAutoNum type="arabicPeriod"/>
            </a:pP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Asiganda</a:t>
            </a:r>
            <a:r>
              <a:rPr lang="en-US" dirty="0"/>
              <a:t> </a:t>
            </a:r>
            <a:r>
              <a:rPr lang="en-US" dirty="0" err="1"/>
              <a:t>por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El Sistema le da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que la </a:t>
            </a:r>
            <a:r>
              <a:rPr lang="en-US" dirty="0" err="1"/>
              <a:t>asignó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 err="1"/>
              <a:t>Dígale</a:t>
            </a:r>
            <a:r>
              <a:rPr lang="en-US" dirty="0"/>
              <a:t> que le </a:t>
            </a:r>
            <a:r>
              <a:rPr lang="en-US" dirty="0" err="1"/>
              <a:t>libere</a:t>
            </a:r>
            <a:r>
              <a:rPr lang="en-US" dirty="0"/>
              <a:t> la factura. </a:t>
            </a:r>
          </a:p>
          <a:p>
            <a:pPr marL="342900" indent="-342900">
              <a:buAutoNum type="arabicPeriod"/>
            </a:pPr>
            <a:r>
              <a:rPr lang="en-US" dirty="0"/>
              <a:t>Si no sabe </a:t>
            </a:r>
            <a:r>
              <a:rPr lang="en-US" dirty="0" err="1"/>
              <a:t>quien</a:t>
            </a:r>
            <a:r>
              <a:rPr lang="en-US" dirty="0"/>
              <a:t> es, </a:t>
            </a:r>
            <a:r>
              <a:rPr lang="en-US" dirty="0" err="1"/>
              <a:t>pregunte</a:t>
            </a:r>
            <a:r>
              <a:rPr lang="en-US" dirty="0"/>
              <a:t> a TI.</a:t>
            </a:r>
            <a:endParaRPr lang="es-CR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71AB20-6526-E611-3A5F-AB9E7E25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56" y="4856864"/>
            <a:ext cx="2505425" cy="1171739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1DF3791B-00DE-DD02-9771-B148CE0BFF75}"/>
              </a:ext>
            </a:extLst>
          </p:cNvPr>
          <p:cNvSpPr/>
          <p:nvPr/>
        </p:nvSpPr>
        <p:spPr>
          <a:xfrm>
            <a:off x="5026091" y="4317842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228789"/>
              <a:gd name="adj4" fmla="val 5096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DBD3BCC3-B19F-557F-CF85-BE6F4021B883}"/>
              </a:ext>
            </a:extLst>
          </p:cNvPr>
          <p:cNvSpPr/>
          <p:nvPr/>
        </p:nvSpPr>
        <p:spPr>
          <a:xfrm>
            <a:off x="9399380" y="4284195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228789"/>
              <a:gd name="adj4" fmla="val 5096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6121FA-6516-84AE-606C-E91383B2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5" y="4869020"/>
            <a:ext cx="2562583" cy="485843"/>
          </a:xfrm>
          <a:prstGeom prst="rect">
            <a:avLst/>
          </a:prstGeom>
        </p:spPr>
      </p:pic>
      <p:sp>
        <p:nvSpPr>
          <p:cNvPr id="17" name="Callout: Line 16">
            <a:extLst>
              <a:ext uri="{FF2B5EF4-FFF2-40B4-BE49-F238E27FC236}">
                <a16:creationId xmlns:a16="http://schemas.microsoft.com/office/drawing/2014/main" id="{61E3CB36-A7F6-E46A-9288-341EEC3B433D}"/>
              </a:ext>
            </a:extLst>
          </p:cNvPr>
          <p:cNvSpPr/>
          <p:nvPr/>
        </p:nvSpPr>
        <p:spPr>
          <a:xfrm>
            <a:off x="1612195" y="4317842"/>
            <a:ext cx="337376" cy="264843"/>
          </a:xfrm>
          <a:prstGeom prst="borderCallout1">
            <a:avLst>
              <a:gd name="adj1" fmla="val 99910"/>
              <a:gd name="adj2" fmla="val 47806"/>
              <a:gd name="adj3" fmla="val 228789"/>
              <a:gd name="adj4" fmla="val 5096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79456-EBE9-EB2B-4E93-CC8030439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39" t="50000" r="32982" b="37039"/>
          <a:stretch/>
        </p:blipFill>
        <p:spPr>
          <a:xfrm>
            <a:off x="3640823" y="4910442"/>
            <a:ext cx="4228051" cy="8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32A43-1E29-07C8-277C-4D1595C36EDC}"/>
              </a:ext>
            </a:extLst>
          </p:cNvPr>
          <p:cNvSpPr txBox="1"/>
          <p:nvPr/>
        </p:nvSpPr>
        <p:spPr>
          <a:xfrm>
            <a:off x="874643" y="463826"/>
            <a:ext cx="942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Numeración</a:t>
            </a:r>
            <a:r>
              <a:rPr lang="en-US" sz="2400" dirty="0"/>
              <a:t> de </a:t>
            </a:r>
            <a:r>
              <a:rPr lang="en-US" sz="2400" dirty="0" err="1"/>
              <a:t>diagrama</a:t>
            </a:r>
            <a:r>
              <a:rPr lang="en-US" sz="2400" dirty="0"/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E8C8E-CFF1-899D-D2C9-8FDCBC8694D1}"/>
              </a:ext>
            </a:extLst>
          </p:cNvPr>
          <p:cNvSpPr txBox="1"/>
          <p:nvPr/>
        </p:nvSpPr>
        <p:spPr>
          <a:xfrm>
            <a:off x="874643" y="1470991"/>
            <a:ext cx="82561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/>
              <a:t>Menú</a:t>
            </a:r>
            <a:r>
              <a:rPr lang="en-US" dirty="0"/>
              <a:t> general</a:t>
            </a:r>
          </a:p>
          <a:p>
            <a:pPr marL="342900" indent="-342900">
              <a:buAutoNum type="arabicParenR"/>
            </a:pPr>
            <a:r>
              <a:rPr lang="en-US" dirty="0"/>
              <a:t>Rango de </a:t>
            </a:r>
            <a:r>
              <a:rPr lang="en-US" dirty="0" err="1"/>
              <a:t>fechas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cargada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/>
              <a:t>cargar</a:t>
            </a:r>
            <a:r>
              <a:rPr lang="en-US" dirty="0"/>
              <a:t> facturas</a:t>
            </a:r>
          </a:p>
          <a:p>
            <a:pPr marL="342900" indent="-342900">
              <a:buAutoNum type="arabicParenR"/>
            </a:pPr>
            <a:r>
              <a:rPr lang="en-US" dirty="0" err="1"/>
              <a:t>Buscar</a:t>
            </a:r>
            <a:r>
              <a:rPr lang="en-US" dirty="0"/>
              <a:t> facturas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número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Filtrar</a:t>
            </a:r>
            <a:r>
              <a:rPr lang="en-US" dirty="0"/>
              <a:t> facturas </a:t>
            </a:r>
            <a:r>
              <a:rPr lang="en-US" dirty="0" err="1"/>
              <a:t>por</a:t>
            </a:r>
            <a:r>
              <a:rPr lang="en-US" dirty="0"/>
              <a:t> CIA</a:t>
            </a:r>
          </a:p>
          <a:p>
            <a:pPr marL="342900" indent="-342900">
              <a:buAutoNum type="arabicParenR"/>
            </a:pPr>
            <a:r>
              <a:rPr lang="en-US" dirty="0" err="1"/>
              <a:t>Filtrar</a:t>
            </a:r>
            <a:r>
              <a:rPr lang="en-US" dirty="0"/>
              <a:t> facturas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 err="1"/>
              <a:t>Filtrar</a:t>
            </a:r>
            <a:r>
              <a:rPr lang="en-US" dirty="0"/>
              <a:t> facturas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Exactus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Refrescar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de la </a:t>
            </a:r>
            <a:r>
              <a:rPr lang="en-US" dirty="0" err="1"/>
              <a:t>tabla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Directores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Detalles</a:t>
            </a:r>
            <a:r>
              <a:rPr lang="en-US" dirty="0"/>
              <a:t> de la factura </a:t>
            </a:r>
            <a:r>
              <a:rPr lang="en-US" dirty="0" err="1"/>
              <a:t>seleccionada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Bóton</a:t>
            </a:r>
            <a:r>
              <a:rPr lang="en-US" dirty="0"/>
              <a:t> para </a:t>
            </a:r>
            <a:r>
              <a:rPr lang="en-US" dirty="0" err="1"/>
              <a:t>expandir</a:t>
            </a:r>
            <a:r>
              <a:rPr lang="en-US" dirty="0"/>
              <a:t> o </a:t>
            </a:r>
            <a:r>
              <a:rPr lang="en-US" dirty="0" err="1"/>
              <a:t>minimizar</a:t>
            </a:r>
            <a:r>
              <a:rPr lang="en-US" dirty="0"/>
              <a:t> panel de </a:t>
            </a:r>
            <a:r>
              <a:rPr lang="en-US" dirty="0" err="1"/>
              <a:t>detalles</a:t>
            </a:r>
            <a:r>
              <a:rPr lang="en-US" dirty="0"/>
              <a:t> de factura</a:t>
            </a:r>
          </a:p>
          <a:p>
            <a:pPr marL="342900" indent="-342900">
              <a:buAutoNum type="arabicParenR"/>
            </a:pPr>
            <a:r>
              <a:rPr lang="en-US" dirty="0"/>
              <a:t>Menu click derecho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Asignaciones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Abrir</a:t>
            </a:r>
            <a:r>
              <a:rPr lang="en-US" dirty="0"/>
              <a:t> manual del Sistema</a:t>
            </a:r>
          </a:p>
          <a:p>
            <a:pPr marL="342900" indent="-342900">
              <a:buFontTx/>
              <a:buAutoNum type="arabicParenR"/>
            </a:pP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Asignar</a:t>
            </a:r>
            <a:r>
              <a:rPr lang="en-US" dirty="0"/>
              <a:t> facturas </a:t>
            </a:r>
            <a:r>
              <a:rPr lang="en-US" dirty="0" err="1"/>
              <a:t>por</a:t>
            </a:r>
            <a:r>
              <a:rPr lang="en-US" dirty="0"/>
              <a:t> conjunto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313916" y="110839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Buscar</a:t>
            </a:r>
            <a:r>
              <a:rPr lang="en-US" dirty="0"/>
              <a:t> factura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numero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0A765-1302-0B1A-137B-BA3BF78DF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12"/>
          <a:stretch/>
        </p:blipFill>
        <p:spPr>
          <a:xfrm>
            <a:off x="173630" y="1043121"/>
            <a:ext cx="10307488" cy="2892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9301A-2793-7AC0-0CBE-83DC77988B3F}"/>
              </a:ext>
            </a:extLst>
          </p:cNvPr>
          <p:cNvSpPr txBox="1"/>
          <p:nvPr/>
        </p:nvSpPr>
        <p:spPr>
          <a:xfrm>
            <a:off x="173630" y="576979"/>
            <a:ext cx="9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US" dirty="0" err="1"/>
              <a:t>Ingrese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numero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0F245-6853-56EA-19C1-8E23E240A32D}"/>
              </a:ext>
            </a:extLst>
          </p:cNvPr>
          <p:cNvSpPr txBox="1"/>
          <p:nvPr/>
        </p:nvSpPr>
        <p:spPr>
          <a:xfrm>
            <a:off x="173629" y="4117627"/>
            <a:ext cx="9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Pulse la </a:t>
            </a:r>
            <a:r>
              <a:rPr lang="en-US" dirty="0" err="1"/>
              <a:t>tecla</a:t>
            </a:r>
            <a:r>
              <a:rPr lang="en-US" dirty="0"/>
              <a:t> intro 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 de </a:t>
            </a:r>
            <a:r>
              <a:rPr lang="en-US" dirty="0" err="1"/>
              <a:t>buscar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091E1-5D0F-96C1-4B47-79F1067EA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9" y="4613781"/>
            <a:ext cx="1094575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4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0" y="69424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Filtrando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cargada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148B30-2846-7697-1EC0-C0C8D7563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2" r="52717" b="57197"/>
          <a:stretch/>
        </p:blipFill>
        <p:spPr>
          <a:xfrm>
            <a:off x="173629" y="1314925"/>
            <a:ext cx="5764696" cy="211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A2E3FA-E3A0-4969-4FE9-749BE9DB8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9" y="3992960"/>
            <a:ext cx="10402752" cy="2333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CDE738-020F-FA62-E79A-703D105EE4AB}"/>
              </a:ext>
            </a:extLst>
          </p:cNvPr>
          <p:cNvSpPr txBox="1"/>
          <p:nvPr/>
        </p:nvSpPr>
        <p:spPr>
          <a:xfrm>
            <a:off x="173629" y="767112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Seleccione</a:t>
            </a:r>
            <a:r>
              <a:rPr lang="en-US" dirty="0"/>
              <a:t> la CIA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F0C58-105F-1E6D-7471-112CD3C307BF}"/>
              </a:ext>
            </a:extLst>
          </p:cNvPr>
          <p:cNvSpPr txBox="1"/>
          <p:nvPr/>
        </p:nvSpPr>
        <p:spPr>
          <a:xfrm>
            <a:off x="173628" y="3564973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le </a:t>
            </a:r>
            <a:r>
              <a:rPr lang="en-US" dirty="0" err="1"/>
              <a:t>muestra</a:t>
            </a:r>
            <a:r>
              <a:rPr lang="en-US" dirty="0"/>
              <a:t> solo facturas de la CIA </a:t>
            </a:r>
            <a:r>
              <a:rPr lang="en-US" dirty="0" err="1"/>
              <a:t>seleccionada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313916" y="110839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Filtrando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cargada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5BF74-D06B-0958-1D10-8B215571C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0" t="10926" r="23433" b="52852"/>
          <a:stretch/>
        </p:blipFill>
        <p:spPr>
          <a:xfrm>
            <a:off x="259286" y="1259039"/>
            <a:ext cx="6523630" cy="2482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67A44-E3E5-0451-D3D5-20B7951E3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7" r="3955"/>
          <a:stretch/>
        </p:blipFill>
        <p:spPr>
          <a:xfrm>
            <a:off x="259286" y="4234252"/>
            <a:ext cx="11450493" cy="1364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70E11-B92C-7F1F-AB2B-CFB14615E774}"/>
              </a:ext>
            </a:extLst>
          </p:cNvPr>
          <p:cNvSpPr txBox="1"/>
          <p:nvPr/>
        </p:nvSpPr>
        <p:spPr>
          <a:xfrm>
            <a:off x="313916" y="766728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Seleccione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55F45-43F0-A25B-81BF-F6644B8C3809}"/>
              </a:ext>
            </a:extLst>
          </p:cNvPr>
          <p:cNvSpPr txBox="1"/>
          <p:nvPr/>
        </p:nvSpPr>
        <p:spPr>
          <a:xfrm>
            <a:off x="259286" y="3741941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le </a:t>
            </a:r>
            <a:r>
              <a:rPr lang="en-US" dirty="0" err="1"/>
              <a:t>muestra</a:t>
            </a:r>
            <a:r>
              <a:rPr lang="en-US" dirty="0"/>
              <a:t> solo facturas del </a:t>
            </a:r>
            <a:r>
              <a:rPr lang="en-US" dirty="0" err="1"/>
              <a:t>proveedor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1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603EE76-AB7B-4B94-B8B0-B40A629B812E}"/>
              </a:ext>
            </a:extLst>
          </p:cNvPr>
          <p:cNvSpPr txBox="1"/>
          <p:nvPr/>
        </p:nvSpPr>
        <p:spPr>
          <a:xfrm>
            <a:off x="313916" y="110839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Filtrando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cargada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2415E-05B2-0636-F400-CE765450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6" y="4412795"/>
            <a:ext cx="10269383" cy="1771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2ED83-60FC-ECA2-484B-70831FB4D7DC}"/>
              </a:ext>
            </a:extLst>
          </p:cNvPr>
          <p:cNvSpPr txBox="1"/>
          <p:nvPr/>
        </p:nvSpPr>
        <p:spPr>
          <a:xfrm>
            <a:off x="313916" y="766728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pendiente</a:t>
            </a:r>
            <a:r>
              <a:rPr lang="en-US" dirty="0"/>
              <a:t> o </a:t>
            </a:r>
            <a:r>
              <a:rPr lang="en-US" dirty="0" err="1"/>
              <a:t>registrada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A53C-ACF5-707B-89A2-5304B3850CF5}"/>
              </a:ext>
            </a:extLst>
          </p:cNvPr>
          <p:cNvSpPr txBox="1"/>
          <p:nvPr/>
        </p:nvSpPr>
        <p:spPr>
          <a:xfrm>
            <a:off x="259286" y="3741941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le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facturas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BDA61A-9E7E-BF35-653E-B506212E49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21" t="11161" r="1747" b="56287"/>
          <a:stretch/>
        </p:blipFill>
        <p:spPr>
          <a:xfrm>
            <a:off x="259286" y="1224091"/>
            <a:ext cx="10269383" cy="22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4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A2ED83-60FC-ECA2-484B-70831FB4D7DC}"/>
              </a:ext>
            </a:extLst>
          </p:cNvPr>
          <p:cNvSpPr txBox="1"/>
          <p:nvPr/>
        </p:nvSpPr>
        <p:spPr>
          <a:xfrm>
            <a:off x="313916" y="766728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Seleccione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boton</a:t>
            </a:r>
            <a:r>
              <a:rPr lang="en-US" dirty="0"/>
              <a:t> de </a:t>
            </a:r>
            <a:r>
              <a:rPr lang="en-US" dirty="0" err="1"/>
              <a:t>refrescar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A53C-ACF5-707B-89A2-5304B3850CF5}"/>
              </a:ext>
            </a:extLst>
          </p:cNvPr>
          <p:cNvSpPr txBox="1"/>
          <p:nvPr/>
        </p:nvSpPr>
        <p:spPr>
          <a:xfrm>
            <a:off x="259286" y="3741941"/>
            <a:ext cx="98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le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facturas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8AF5-8C0A-0C1F-ACCD-FA3EDAA38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22" r="3913" b="54565"/>
          <a:stretch/>
        </p:blipFill>
        <p:spPr>
          <a:xfrm>
            <a:off x="259286" y="1293837"/>
            <a:ext cx="11714922" cy="2290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5B0381-D36E-8E0D-8CFE-652AD95C8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26"/>
          <a:stretch/>
        </p:blipFill>
        <p:spPr>
          <a:xfrm>
            <a:off x="259286" y="4269051"/>
            <a:ext cx="11765017" cy="2290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C93B6-3ECF-C3BF-7DC6-FB5C6599FB34}"/>
              </a:ext>
            </a:extLst>
          </p:cNvPr>
          <p:cNvSpPr txBox="1"/>
          <p:nvPr/>
        </p:nvSpPr>
        <p:spPr>
          <a:xfrm>
            <a:off x="313916" y="110839"/>
            <a:ext cx="98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Filtrando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cargada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5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7EE22-243F-3939-9F6F-FA511C213E07}"/>
              </a:ext>
            </a:extLst>
          </p:cNvPr>
          <p:cNvSpPr txBox="1"/>
          <p:nvPr/>
        </p:nvSpPr>
        <p:spPr>
          <a:xfrm>
            <a:off x="66261" y="462674"/>
            <a:ext cx="602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Módulo</a:t>
            </a:r>
            <a:r>
              <a:rPr lang="en-US" sz="2400" dirty="0"/>
              <a:t> </a:t>
            </a:r>
            <a:r>
              <a:rPr lang="en-US" sz="2400" dirty="0" err="1"/>
              <a:t>Directores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87DBA-15AD-F5A4-5BDC-FDEE07F2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6" y="1562021"/>
            <a:ext cx="10708845" cy="4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815</Words>
  <Application>Microsoft Office PowerPoint</Application>
  <PresentationFormat>Widescreen</PresentationFormat>
  <Paragraphs>160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Manual Sistema Gestión Factura Electronica v 1.0.0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Edras Obregon</dc:creator>
  <cp:lastModifiedBy>Edras Obregon</cp:lastModifiedBy>
  <cp:revision>45</cp:revision>
  <dcterms:created xsi:type="dcterms:W3CDTF">2024-03-25T15:37:42Z</dcterms:created>
  <dcterms:modified xsi:type="dcterms:W3CDTF">2024-04-12T17:57:53Z</dcterms:modified>
</cp:coreProperties>
</file>