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9" r:id="rId2"/>
    <p:sldId id="256" r:id="rId3"/>
    <p:sldId id="266" r:id="rId4"/>
    <p:sldId id="283" r:id="rId5"/>
    <p:sldId id="286" r:id="rId6"/>
    <p:sldId id="287" r:id="rId7"/>
    <p:sldId id="289" r:id="rId8"/>
    <p:sldId id="290" r:id="rId9"/>
    <p:sldId id="285" r:id="rId10"/>
    <p:sldId id="298" r:id="rId11"/>
    <p:sldId id="300" r:id="rId12"/>
    <p:sldId id="293" r:id="rId13"/>
    <p:sldId id="272" r:id="rId14"/>
    <p:sldId id="294" r:id="rId15"/>
    <p:sldId id="271" r:id="rId16"/>
    <p:sldId id="291" r:id="rId17"/>
    <p:sldId id="292" r:id="rId18"/>
    <p:sldId id="295" r:id="rId19"/>
    <p:sldId id="296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notes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77853" autoAdjust="0"/>
  </p:normalViewPr>
  <p:slideViewPr>
    <p:cSldViewPr snapToObjects="1">
      <p:cViewPr varScale="1">
        <p:scale>
          <a:sx n="48" d="100"/>
          <a:sy n="48" d="100"/>
        </p:scale>
        <p:origin x="-12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92644-D924-3C44-AC83-93D2145BD3BF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EE59F-9E4B-2544-95B4-ECEDDC813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584CA-6719-1840-983E-1D1763E84C06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40407-3A94-D149-9855-E39DCC8865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40407-3A94-D149-9855-E39DCC8865C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40407-3A94-D149-9855-E39DCC8865C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40407-3A94-D149-9855-E39DCC8865C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40407-3A94-D149-9855-E39DCC8865C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40407-3A94-D149-9855-E39DCC8865C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building: get in touch with each other</a:t>
            </a:r>
          </a:p>
          <a:p>
            <a:r>
              <a:rPr lang="en-US" dirty="0" smtClean="0"/>
              <a:t>Pick a team</a:t>
            </a:r>
            <a:r>
              <a:rPr lang="en-US" baseline="0" dirty="0" smtClean="0"/>
              <a:t> name</a:t>
            </a:r>
          </a:p>
          <a:p>
            <a:r>
              <a:rPr lang="en-US" baseline="0" dirty="0" smtClean="0"/>
              <a:t>Pick a dev strategy: tools, coding convention, who does what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40407-3A94-D149-9855-E39DCC8865C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</a:t>
            </a:r>
            <a:r>
              <a:rPr lang="en-US" baseline="0" dirty="0" smtClean="0"/>
              <a:t> test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test </a:t>
            </a:r>
            <a:r>
              <a:rPr lang="en-US" baseline="0" dirty="0" err="1" smtClean="0">
                <a:sym typeface="Wingdings"/>
              </a:rPr>
              <a:t>covarage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40407-3A94-D149-9855-E39DCC8865C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Few tips for the </a:t>
            </a:r>
            <a:r>
              <a:rPr lang="en-US" dirty="0" err="1" smtClean="0"/>
              <a:t>organisation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40407-3A94-D149-9855-E39DCC8865C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C258-DB9C-424B-AE29-3FFDE70FCE98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D71F-C000-6F4C-AC05-02880ED57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C258-DB9C-424B-AE29-3FFDE70FCE98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D71F-C000-6F4C-AC05-02880ED57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C258-DB9C-424B-AE29-3FFDE70FCE98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D71F-C000-6F4C-AC05-02880ED57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C258-DB9C-424B-AE29-3FFDE70FCE98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D71F-C000-6F4C-AC05-02880ED57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C258-DB9C-424B-AE29-3FFDE70FCE98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D71F-C000-6F4C-AC05-02880ED57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C258-DB9C-424B-AE29-3FFDE70FCE98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D71F-C000-6F4C-AC05-02880ED57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C258-DB9C-424B-AE29-3FFDE70FCE98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D71F-C000-6F4C-AC05-02880ED57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C258-DB9C-424B-AE29-3FFDE70FCE98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D71F-C000-6F4C-AC05-02880ED57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C258-DB9C-424B-AE29-3FFDE70FCE98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D71F-C000-6F4C-AC05-02880ED57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C258-DB9C-424B-AE29-3FFDE70FCE98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D71F-C000-6F4C-AC05-02880ED57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C258-DB9C-424B-AE29-3FFDE70FCE98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D71F-C000-6F4C-AC05-02880ED57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9CBC258-DB9C-424B-AE29-3FFDE70FCE98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DE01D71F-C000-6F4C-AC05-02880ED57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What is the difference between </a:t>
            </a:r>
            <a:r>
              <a:rPr lang="en-US" dirty="0" smtClean="0">
                <a:solidFill>
                  <a:srgbClr val="FF6600"/>
                </a:solidFill>
                <a:latin typeface="Arial"/>
                <a:cs typeface="Arial"/>
              </a:rPr>
              <a:t>functional </a:t>
            </a:r>
            <a:r>
              <a:rPr lang="en-US" dirty="0" smtClean="0">
                <a:latin typeface="Arial"/>
                <a:cs typeface="Arial"/>
              </a:rPr>
              <a:t>and </a:t>
            </a:r>
            <a:r>
              <a:rPr lang="en-US" dirty="0" smtClean="0">
                <a:solidFill>
                  <a:srgbClr val="FF6600"/>
                </a:solidFill>
                <a:latin typeface="Arial"/>
                <a:cs typeface="Arial"/>
              </a:rPr>
              <a:t>non-functional </a:t>
            </a:r>
            <a:r>
              <a:rPr lang="en-US" dirty="0" smtClean="0">
                <a:latin typeface="Arial"/>
                <a:cs typeface="Arial"/>
              </a:rPr>
              <a:t>requirements?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What is a </a:t>
            </a:r>
            <a:r>
              <a:rPr lang="en-US" dirty="0" smtClean="0">
                <a:solidFill>
                  <a:srgbClr val="FF6600"/>
                </a:solidFill>
                <a:latin typeface="Arial"/>
                <a:cs typeface="Arial"/>
              </a:rPr>
              <a:t>use case</a:t>
            </a:r>
            <a:r>
              <a:rPr lang="en-US" dirty="0" smtClean="0">
                <a:latin typeface="Arial"/>
                <a:cs typeface="Arial"/>
              </a:rPr>
              <a:t>?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What is the difference between </a:t>
            </a:r>
            <a:r>
              <a:rPr lang="en-US" dirty="0" smtClean="0">
                <a:solidFill>
                  <a:srgbClr val="FF6600"/>
                </a:solidFill>
                <a:latin typeface="Arial"/>
                <a:cs typeface="Arial"/>
              </a:rPr>
              <a:t>evolutionary </a:t>
            </a:r>
            <a:r>
              <a:rPr lang="en-US" dirty="0" smtClean="0">
                <a:latin typeface="Arial"/>
                <a:cs typeface="Arial"/>
              </a:rPr>
              <a:t>vs. </a:t>
            </a:r>
            <a:r>
              <a:rPr lang="en-US" dirty="0" smtClean="0">
                <a:solidFill>
                  <a:srgbClr val="FF6600"/>
                </a:solidFill>
                <a:latin typeface="Arial"/>
                <a:cs typeface="Arial"/>
              </a:rPr>
              <a:t>throw-away prototyping</a:t>
            </a:r>
            <a:r>
              <a:rPr lang="en-US" dirty="0" smtClean="0">
                <a:latin typeface="Arial"/>
                <a:cs typeface="Arial"/>
              </a:rPr>
              <a:t>?</a:t>
            </a:r>
          </a:p>
          <a:p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Backlog with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user stories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0" y="1905000"/>
            <a:ext cx="4922520" cy="36115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pple Casual"/>
                <a:cs typeface="Apple Casual"/>
              </a:rPr>
              <a:t>As a [role] I can [function] so that [rationale]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pple Casual"/>
                <a:cs typeface="Apple Casual"/>
              </a:rPr>
              <a:t>“As a</a:t>
            </a:r>
            <a:r>
              <a:rPr lang="en-US" dirty="0" smtClean="0">
                <a:latin typeface="Apple Casual"/>
                <a:cs typeface="Apple Casual"/>
              </a:rPr>
              <a:t> </a:t>
            </a:r>
            <a:r>
              <a:rPr lang="en-US" dirty="0" smtClean="0">
                <a:latin typeface="Apple Casual"/>
                <a:cs typeface="Apple Casual"/>
              </a:rPr>
              <a:t>buyer</a:t>
            </a:r>
            <a:r>
              <a:rPr lang="en-US" dirty="0" smtClean="0">
                <a:latin typeface="Apple Casual"/>
                <a:cs typeface="Apple Casual"/>
              </a:rPr>
              <a:t>, </a:t>
            </a:r>
            <a:r>
              <a:rPr lang="en-US" dirty="0" smtClean="0">
                <a:latin typeface="Apple Casual"/>
                <a:cs typeface="Apple Casual"/>
              </a:rPr>
              <a:t>I can add an item to my wish </a:t>
            </a:r>
            <a:r>
              <a:rPr lang="en-US" dirty="0" smtClean="0">
                <a:latin typeface="Apple Casual"/>
                <a:cs typeface="Apple Casual"/>
              </a:rPr>
              <a:t>list so that I </a:t>
            </a:r>
            <a:r>
              <a:rPr lang="en-US" dirty="0" smtClean="0">
                <a:latin typeface="Apple Casual"/>
                <a:cs typeface="Apple Casual"/>
              </a:rPr>
              <a:t>can share it with others</a:t>
            </a:r>
            <a:r>
              <a:rPr lang="en-US" dirty="0" smtClean="0">
                <a:latin typeface="Apple Casual"/>
                <a:cs typeface="Apple Casual"/>
              </a:rPr>
              <a:t>.</a:t>
            </a:r>
            <a:r>
              <a:rPr lang="en-US" dirty="0" smtClean="0">
                <a:latin typeface="Apple Casual"/>
                <a:cs typeface="Apple Casual"/>
              </a:rPr>
              <a:t>” 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4" name="Vertical Scroll 3"/>
          <p:cNvSpPr/>
          <p:nvPr/>
        </p:nvSpPr>
        <p:spPr>
          <a:xfrm>
            <a:off x="457200" y="2667000"/>
            <a:ext cx="1945943" cy="2247900"/>
          </a:xfrm>
          <a:prstGeom prst="verticalScroll">
            <a:avLst>
              <a:gd name="adj" fmla="val 25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Callout 5"/>
          <p:cNvSpPr/>
          <p:nvPr/>
        </p:nvSpPr>
        <p:spPr>
          <a:xfrm>
            <a:off x="3200400" y="2667000"/>
            <a:ext cx="822960" cy="457200"/>
          </a:xfrm>
          <a:prstGeom prst="wedgeEllipseCallout">
            <a:avLst/>
          </a:prstGeom>
          <a:solidFill>
            <a:schemeClr val="bg1"/>
          </a:solidFill>
          <a:ln w="4445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Oval Callout 8"/>
          <p:cNvSpPr/>
          <p:nvPr/>
        </p:nvSpPr>
        <p:spPr>
          <a:xfrm>
            <a:off x="3200400" y="4686300"/>
            <a:ext cx="822960" cy="457200"/>
          </a:xfrm>
          <a:prstGeom prst="wedgeEllipseCallout">
            <a:avLst/>
          </a:prstGeom>
          <a:solidFill>
            <a:schemeClr val="bg1"/>
          </a:solidFill>
          <a:ln w="4445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val Callout 9"/>
          <p:cNvSpPr/>
          <p:nvPr/>
        </p:nvSpPr>
        <p:spPr>
          <a:xfrm>
            <a:off x="1264920" y="3352800"/>
            <a:ext cx="411480" cy="228600"/>
          </a:xfrm>
          <a:prstGeom prst="wedgeEllipseCallo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Oval Callout 10"/>
          <p:cNvSpPr/>
          <p:nvPr/>
        </p:nvSpPr>
        <p:spPr>
          <a:xfrm>
            <a:off x="1264920" y="3848100"/>
            <a:ext cx="411480" cy="228600"/>
          </a:xfrm>
          <a:prstGeom prst="wedgeEllipseCallo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Callout 11"/>
          <p:cNvSpPr/>
          <p:nvPr/>
        </p:nvSpPr>
        <p:spPr>
          <a:xfrm>
            <a:off x="1264920" y="4343400"/>
            <a:ext cx="411480" cy="228600"/>
          </a:xfrm>
          <a:prstGeom prst="wedgeEllipseCallo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Granularity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998720" y="5589210"/>
            <a:ext cx="822960" cy="457200"/>
          </a:xfrm>
          <a:prstGeom prst="wedgeRectCallout">
            <a:avLst>
              <a:gd name="adj1" fmla="val -28182"/>
              <a:gd name="adj2" fmla="val 83664"/>
            </a:avLst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Oval Callout 6"/>
          <p:cNvSpPr/>
          <p:nvPr/>
        </p:nvSpPr>
        <p:spPr>
          <a:xfrm>
            <a:off x="1216297" y="2476500"/>
            <a:ext cx="1783080" cy="990600"/>
          </a:xfrm>
          <a:prstGeom prst="wedgeEllipseCallou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Oval Callout 7"/>
          <p:cNvSpPr/>
          <p:nvPr/>
        </p:nvSpPr>
        <p:spPr>
          <a:xfrm>
            <a:off x="6598920" y="2286000"/>
            <a:ext cx="822960" cy="457200"/>
          </a:xfrm>
          <a:prstGeom prst="wedgeEllipseCallou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Oval Callout 8"/>
          <p:cNvSpPr/>
          <p:nvPr/>
        </p:nvSpPr>
        <p:spPr>
          <a:xfrm>
            <a:off x="7010400" y="2971800"/>
            <a:ext cx="822960" cy="457200"/>
          </a:xfrm>
          <a:prstGeom prst="wedgeEllipseCallou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val Callout 9"/>
          <p:cNvSpPr/>
          <p:nvPr/>
        </p:nvSpPr>
        <p:spPr>
          <a:xfrm>
            <a:off x="6187440" y="3429000"/>
            <a:ext cx="822960" cy="457200"/>
          </a:xfrm>
          <a:prstGeom prst="wedgeEllipseCallou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777433" y="1732002"/>
            <a:ext cx="1108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too </a:t>
            </a:r>
            <a:r>
              <a:rPr lang="en-US" sz="2400" dirty="0" smtClean="0">
                <a:solidFill>
                  <a:srgbClr val="FF6600"/>
                </a:solidFill>
                <a:latin typeface="Arial"/>
                <a:cs typeface="Arial"/>
              </a:rPr>
              <a:t>big</a:t>
            </a:r>
            <a:endParaRPr lang="en-US" sz="2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0231" y="1916668"/>
            <a:ext cx="903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  <a:latin typeface="Arial"/>
                <a:cs typeface="Arial"/>
              </a:rPr>
              <a:t>spike</a:t>
            </a:r>
            <a:endParaRPr lang="en-US" sz="2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822337" y="2476500"/>
            <a:ext cx="1473201" cy="2667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16680" y="2973388"/>
            <a:ext cx="19050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22337" y="3156466"/>
            <a:ext cx="1587863" cy="50113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Callout 18"/>
          <p:cNvSpPr/>
          <p:nvPr/>
        </p:nvSpPr>
        <p:spPr>
          <a:xfrm>
            <a:off x="1524000" y="5367464"/>
            <a:ext cx="1222103" cy="678946"/>
          </a:xfrm>
          <a:prstGeom prst="wedgeEllipseCallou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TextBox 19"/>
          <p:cNvSpPr txBox="1"/>
          <p:nvPr/>
        </p:nvSpPr>
        <p:spPr>
          <a:xfrm>
            <a:off x="777433" y="4311312"/>
            <a:ext cx="1330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too </a:t>
            </a:r>
            <a:r>
              <a:rPr lang="en-US" sz="2400" dirty="0" smtClean="0">
                <a:solidFill>
                  <a:srgbClr val="FF6600"/>
                </a:solidFill>
                <a:latin typeface="Arial"/>
                <a:cs typeface="Arial"/>
              </a:rPr>
              <a:t>risky</a:t>
            </a:r>
            <a:endParaRPr lang="en-US" sz="2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7239000" y="5589210"/>
            <a:ext cx="822960" cy="457200"/>
          </a:xfrm>
          <a:prstGeom prst="wedgeEllipseCallou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2" name="Straight Arrow Connector 21"/>
          <p:cNvCxnSpPr/>
          <p:nvPr/>
        </p:nvCxnSpPr>
        <p:spPr>
          <a:xfrm>
            <a:off x="3225799" y="5722560"/>
            <a:ext cx="1193801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187440" y="5722560"/>
            <a:ext cx="64008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84278" y="4998132"/>
            <a:ext cx="14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  <a:latin typeface="Arial"/>
                <a:cs typeface="Arial"/>
              </a:rPr>
              <a:t>prototype</a:t>
            </a:r>
            <a:endParaRPr lang="en-US" sz="2400" dirty="0">
              <a:solidFill>
                <a:srgbClr val="FF66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000" dirty="0" smtClean="0">
                <a:latin typeface="Arial"/>
                <a:cs typeface="Arial"/>
              </a:rPr>
              <a:t>Organization</a:t>
            </a:r>
            <a:endParaRPr lang="en-US" sz="8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Each team has…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… </a:t>
            </a:r>
            <a:r>
              <a:rPr lang="en-US" dirty="0" smtClean="0">
                <a:latin typeface="Arial"/>
                <a:cs typeface="Arial"/>
              </a:rPr>
              <a:t>a repository       </a:t>
            </a:r>
            <a:r>
              <a:rPr lang="en-US" sz="1800" dirty="0" smtClean="0">
                <a:latin typeface="Arial"/>
                <a:cs typeface="Arial"/>
              </a:rPr>
              <a:t>github.com/ese-unibe-ch/ese2012-teamX</a:t>
            </a: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… a </a:t>
            </a:r>
            <a:r>
              <a:rPr lang="en-US" dirty="0" err="1" smtClean="0">
                <a:latin typeface="Arial"/>
                <a:cs typeface="Arial"/>
              </a:rPr>
              <a:t>wiki</a:t>
            </a:r>
            <a:r>
              <a:rPr lang="en-US" dirty="0" smtClean="0">
                <a:latin typeface="Arial"/>
                <a:cs typeface="Arial"/>
              </a:rPr>
              <a:t>                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github.com</a:t>
            </a:r>
            <a:r>
              <a:rPr lang="en-US" sz="1800" dirty="0" smtClean="0">
                <a:latin typeface="Arial"/>
                <a:cs typeface="Arial"/>
              </a:rPr>
              <a:t>/ese-unibe-ch/ese2012-</a:t>
            </a:r>
            <a:r>
              <a:rPr lang="en-US" sz="1800" dirty="0" smtClean="0">
                <a:latin typeface="Arial"/>
                <a:cs typeface="Arial"/>
              </a:rPr>
              <a:t>teamX/</a:t>
            </a:r>
            <a:r>
              <a:rPr lang="en-US" sz="1800" dirty="0" smtClean="0">
                <a:latin typeface="Arial"/>
                <a:cs typeface="Arial"/>
              </a:rPr>
              <a:t>wiki</a:t>
            </a: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… </a:t>
            </a:r>
            <a:r>
              <a:rPr lang="en-US" dirty="0" smtClean="0">
                <a:latin typeface="Arial"/>
                <a:cs typeface="Arial"/>
              </a:rPr>
              <a:t>a mailing list      </a:t>
            </a:r>
            <a:r>
              <a:rPr lang="en-US" sz="1800" dirty="0" err="1" smtClean="0">
                <a:latin typeface="Arial"/>
                <a:cs typeface="Arial"/>
              </a:rPr>
              <a:t>ese-teamX@</a:t>
            </a:r>
            <a:r>
              <a:rPr lang="en-US" sz="1800" dirty="0" err="1" smtClean="0">
                <a:latin typeface="Arial"/>
                <a:cs typeface="Arial"/>
              </a:rPr>
              <a:t>iam.unibe.ch</a:t>
            </a:r>
            <a:endParaRPr lang="en-US" sz="1800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… a</a:t>
            </a:r>
            <a:r>
              <a:rPr lang="en-US" dirty="0" smtClean="0">
                <a:latin typeface="Arial"/>
                <a:cs typeface="Arial"/>
              </a:rPr>
              <a:t> backlog		  </a:t>
            </a:r>
            <a:r>
              <a:rPr lang="en-US" sz="1800" dirty="0" smtClean="0">
                <a:latin typeface="Arial"/>
                <a:cs typeface="Arial"/>
              </a:rPr>
              <a:t>shared spreadsheet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… </a:t>
            </a:r>
            <a:r>
              <a:rPr lang="en-US" dirty="0" smtClean="0">
                <a:latin typeface="Arial"/>
                <a:cs typeface="Arial"/>
              </a:rPr>
              <a:t>a name              </a:t>
            </a:r>
            <a:r>
              <a:rPr lang="en-US" sz="1800" dirty="0" smtClean="0">
                <a:latin typeface="Arial"/>
                <a:cs typeface="Arial"/>
              </a:rPr>
              <a:t>what you want </a:t>
            </a:r>
            <a:r>
              <a:rPr lang="en-US" sz="1800" dirty="0" err="1" smtClean="0">
                <a:latin typeface="Arial"/>
                <a:cs typeface="Arial"/>
                <a:sym typeface="Wingdings"/>
              </a:rPr>
              <a:t></a:t>
            </a:r>
            <a:endParaRPr sz="4800" dirty="0" smtClean="0"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 rot="20541312">
            <a:off x="5559569" y="5263492"/>
            <a:ext cx="2772407" cy="8663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E46C0A"/>
                </a:solidFill>
                <a:latin typeface="Arial"/>
                <a:cs typeface="Arial"/>
              </a:rPr>
              <a:t>check settings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Schedule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953000" cy="41449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Technology adoption</a:t>
            </a:r>
          </a:p>
          <a:p>
            <a:r>
              <a:rPr lang="en-US" sz="3600" dirty="0" smtClean="0">
                <a:latin typeface="Arial"/>
                <a:cs typeface="Arial"/>
              </a:rPr>
              <a:t>1</a:t>
            </a:r>
            <a:r>
              <a:rPr lang="en-US" sz="3600" baseline="30000" dirty="0" smtClean="0">
                <a:latin typeface="Arial"/>
                <a:cs typeface="Arial"/>
              </a:rPr>
              <a:t>st</a:t>
            </a:r>
            <a:r>
              <a:rPr lang="en-US" sz="3600" dirty="0" smtClean="0">
                <a:latin typeface="Arial"/>
                <a:cs typeface="Arial"/>
              </a:rPr>
              <a:t> cycle</a:t>
            </a:r>
          </a:p>
          <a:p>
            <a:r>
              <a:rPr lang="en-US" sz="3600" dirty="0" smtClean="0">
                <a:latin typeface="Arial"/>
                <a:cs typeface="Arial"/>
              </a:rPr>
              <a:t>Intermezzo</a:t>
            </a:r>
          </a:p>
          <a:p>
            <a:r>
              <a:rPr lang="en-US" sz="3600" dirty="0" smtClean="0">
                <a:latin typeface="Arial"/>
                <a:cs typeface="Arial"/>
              </a:rPr>
              <a:t>2</a:t>
            </a:r>
            <a:r>
              <a:rPr lang="en-US" sz="3600" baseline="30000" dirty="0" smtClean="0">
                <a:latin typeface="Arial"/>
                <a:cs typeface="Arial"/>
              </a:rPr>
              <a:t>nd</a:t>
            </a:r>
            <a:r>
              <a:rPr lang="en-US" sz="3600" dirty="0" smtClean="0">
                <a:latin typeface="Arial"/>
                <a:cs typeface="Arial"/>
              </a:rPr>
              <a:t> cycle</a:t>
            </a:r>
          </a:p>
          <a:p>
            <a:r>
              <a:rPr lang="en-US" sz="3600" dirty="0" smtClean="0">
                <a:latin typeface="Arial"/>
                <a:cs typeface="Arial"/>
              </a:rPr>
              <a:t>Intermezzo</a:t>
            </a:r>
          </a:p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Release &amp; demo 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48400" y="2027237"/>
            <a:ext cx="2743200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 weeks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4 weeks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2 weeks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 weeks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1 week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Evaluation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dirty="0" smtClean="0">
                <a:latin typeface="Arial"/>
                <a:cs typeface="Arial"/>
              </a:rPr>
              <a:t>Customer </a:t>
            </a:r>
            <a:r>
              <a:rPr lang="en-US" i="1" dirty="0" smtClean="0">
                <a:latin typeface="Arial"/>
                <a:cs typeface="Arial"/>
              </a:rPr>
              <a:t>= 12 points</a:t>
            </a:r>
          </a:p>
          <a:p>
            <a:pPr>
              <a:buNone/>
            </a:pPr>
            <a:r>
              <a:rPr lang="en-US" sz="2400" dirty="0" smtClean="0">
                <a:latin typeface="Arial"/>
                <a:cs typeface="Arial"/>
              </a:rPr>
              <a:t>Stories </a:t>
            </a:r>
            <a:r>
              <a:rPr sz="2400" i="1" dirty="0" smtClean="0">
                <a:latin typeface="Arial"/>
                <a:cs typeface="Arial"/>
              </a:rPr>
              <a:t>(</a:t>
            </a:r>
            <a:r>
              <a:rPr lang="fr-CH" sz="2400" i="1" dirty="0" smtClean="0">
                <a:latin typeface="Arial"/>
                <a:cs typeface="Arial"/>
              </a:rPr>
              <a:t>9</a:t>
            </a:r>
            <a:r>
              <a:rPr sz="2400" i="1" dirty="0" smtClean="0">
                <a:latin typeface="Arial"/>
                <a:cs typeface="Arial"/>
              </a:rPr>
              <a:t>)</a:t>
            </a:r>
            <a:r>
              <a:rPr lang="en-US" sz="2400" i="1" dirty="0" smtClean="0">
                <a:latin typeface="Arial"/>
                <a:cs typeface="Arial"/>
              </a:rPr>
              <a:t>, </a:t>
            </a:r>
            <a:r>
              <a:rPr lang="en-US" sz="2400" dirty="0" err="1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nstallation </a:t>
            </a:r>
            <a:r>
              <a:rPr sz="2400" i="1" dirty="0" smtClean="0">
                <a:latin typeface="Arial"/>
                <a:cs typeface="Arial"/>
              </a:rPr>
              <a:t>(</a:t>
            </a:r>
            <a:r>
              <a:rPr lang="en-US" sz="2400" i="1" dirty="0" smtClean="0">
                <a:latin typeface="Arial"/>
                <a:cs typeface="Arial"/>
              </a:rPr>
              <a:t>1</a:t>
            </a:r>
            <a:r>
              <a:rPr sz="2400" i="1" dirty="0" smtClean="0">
                <a:latin typeface="Arial"/>
                <a:cs typeface="Arial"/>
              </a:rPr>
              <a:t>)</a:t>
            </a:r>
            <a:r>
              <a:rPr lang="en-US" sz="2400" i="1" dirty="0" smtClean="0">
                <a:latin typeface="Arial"/>
                <a:cs typeface="Arial"/>
              </a:rPr>
              <a:t>, </a:t>
            </a:r>
            <a:r>
              <a:rPr sz="2400" dirty="0" smtClean="0">
                <a:latin typeface="Arial"/>
                <a:cs typeface="Arial"/>
              </a:rPr>
              <a:t>Overall Feeling </a:t>
            </a:r>
            <a:r>
              <a:rPr sz="2400" i="1" dirty="0" smtClean="0">
                <a:latin typeface="Arial"/>
                <a:cs typeface="Arial"/>
              </a:rPr>
              <a:t>(</a:t>
            </a:r>
            <a:r>
              <a:rPr lang="fr-CH" sz="2400" i="1" dirty="0" smtClean="0">
                <a:latin typeface="Arial"/>
                <a:cs typeface="Arial"/>
              </a:rPr>
              <a:t>2</a:t>
            </a:r>
            <a:r>
              <a:rPr i="1" dirty="0" smtClean="0">
                <a:latin typeface="Arial"/>
                <a:cs typeface="Arial"/>
              </a:rPr>
              <a:t>)</a:t>
            </a:r>
            <a:endParaRPr lang="en-US" i="1" dirty="0" smtClean="0">
              <a:latin typeface="Arial"/>
              <a:cs typeface="Arial"/>
            </a:endParaRPr>
          </a:p>
          <a:p>
            <a:pPr lvl="1"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dirty="0" smtClean="0">
                <a:latin typeface="Arial"/>
                <a:cs typeface="Arial"/>
              </a:rPr>
              <a:t>Coach </a:t>
            </a:r>
            <a:r>
              <a:rPr lang="en-US" dirty="0" smtClean="0">
                <a:latin typeface="Arial"/>
                <a:cs typeface="Arial"/>
              </a:rPr>
              <a:t>=  </a:t>
            </a:r>
            <a:r>
              <a:rPr lang="fr-CH" i="1" dirty="0" smtClean="0">
                <a:latin typeface="Arial"/>
                <a:cs typeface="Arial"/>
              </a:rPr>
              <a:t>12 </a:t>
            </a:r>
            <a:r>
              <a:rPr i="1" dirty="0" smtClean="0">
                <a:latin typeface="Arial"/>
                <a:cs typeface="Arial"/>
              </a:rPr>
              <a:t>points</a:t>
            </a:r>
            <a:endParaRPr lang="en-US" i="1" dirty="0" smtClean="0">
              <a:latin typeface="Arial"/>
              <a:cs typeface="Arial"/>
            </a:endParaRPr>
          </a:p>
          <a:p>
            <a:pPr>
              <a:buNone/>
            </a:pPr>
            <a:r>
              <a:rPr sz="2400" dirty="0" smtClean="0">
                <a:latin typeface="Arial"/>
                <a:cs typeface="Arial"/>
              </a:rPr>
              <a:t>Design </a:t>
            </a:r>
            <a:r>
              <a:rPr sz="2400" i="1" dirty="0" smtClean="0">
                <a:latin typeface="Arial"/>
                <a:cs typeface="Arial"/>
              </a:rPr>
              <a:t>(</a:t>
            </a:r>
            <a:r>
              <a:rPr lang="fr-CH" sz="2400" i="1" dirty="0" smtClean="0">
                <a:latin typeface="Arial"/>
                <a:cs typeface="Arial"/>
              </a:rPr>
              <a:t>4</a:t>
            </a:r>
            <a:r>
              <a:rPr sz="2400" i="1" dirty="0" smtClean="0">
                <a:latin typeface="Arial"/>
                <a:cs typeface="Arial"/>
              </a:rPr>
              <a:t>)</a:t>
            </a:r>
            <a:r>
              <a:rPr lang="en-US" sz="2400" i="1" dirty="0" smtClean="0">
                <a:latin typeface="Arial"/>
                <a:cs typeface="Arial"/>
              </a:rPr>
              <a:t>, </a:t>
            </a:r>
            <a:r>
              <a:rPr sz="2400" dirty="0" smtClean="0">
                <a:latin typeface="Arial"/>
                <a:cs typeface="Arial"/>
              </a:rPr>
              <a:t>Unit Tests </a:t>
            </a:r>
            <a:r>
              <a:rPr sz="2400" i="1" dirty="0" smtClean="0">
                <a:latin typeface="Arial"/>
                <a:cs typeface="Arial"/>
              </a:rPr>
              <a:t>(</a:t>
            </a:r>
            <a:r>
              <a:rPr lang="fr-CH" sz="2400" i="1" dirty="0" smtClean="0">
                <a:latin typeface="Arial"/>
                <a:cs typeface="Arial"/>
              </a:rPr>
              <a:t>4</a:t>
            </a:r>
            <a:r>
              <a:rPr sz="2400" i="1" dirty="0" smtClean="0">
                <a:latin typeface="Arial"/>
                <a:cs typeface="Arial"/>
              </a:rPr>
              <a:t>)</a:t>
            </a:r>
            <a:r>
              <a:rPr lang="en-US" sz="2400" i="1" dirty="0" smtClean="0">
                <a:latin typeface="Arial"/>
                <a:cs typeface="Arial"/>
              </a:rPr>
              <a:t>, </a:t>
            </a:r>
            <a:r>
              <a:rPr lang="fr-CH" sz="2400" dirty="0" smtClean="0">
                <a:latin typeface="Arial"/>
                <a:cs typeface="Arial"/>
              </a:rPr>
              <a:t>Doc </a:t>
            </a:r>
            <a:r>
              <a:rPr sz="2400" i="1" dirty="0" smtClean="0">
                <a:latin typeface="Arial"/>
                <a:cs typeface="Arial"/>
              </a:rPr>
              <a:t>(</a:t>
            </a:r>
            <a:r>
              <a:rPr lang="fr-CH" sz="2400" i="1" dirty="0" smtClean="0">
                <a:latin typeface="Arial"/>
                <a:cs typeface="Arial"/>
              </a:rPr>
              <a:t>2</a:t>
            </a:r>
            <a:r>
              <a:rPr sz="2400" i="1" dirty="0" smtClean="0">
                <a:latin typeface="Arial"/>
                <a:cs typeface="Arial"/>
              </a:rPr>
              <a:t>)</a:t>
            </a:r>
            <a:r>
              <a:rPr lang="en-US" sz="2400" i="1" dirty="0" smtClean="0">
                <a:latin typeface="Arial"/>
                <a:cs typeface="Arial"/>
              </a:rPr>
              <a:t>, </a:t>
            </a:r>
            <a:r>
              <a:rPr sz="2400" dirty="0" smtClean="0">
                <a:latin typeface="Arial"/>
                <a:cs typeface="Arial"/>
              </a:rPr>
              <a:t>Coding Style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sz="2400" i="1" dirty="0" smtClean="0">
                <a:latin typeface="Arial"/>
                <a:cs typeface="Arial"/>
              </a:rPr>
              <a:t>(</a:t>
            </a:r>
            <a:r>
              <a:rPr lang="fr-CH" sz="2400" i="1" dirty="0" smtClean="0">
                <a:latin typeface="Arial"/>
                <a:cs typeface="Arial"/>
              </a:rPr>
              <a:t>2</a:t>
            </a:r>
            <a:r>
              <a:rPr sz="2400" i="1" dirty="0" smtClean="0">
                <a:latin typeface="Arial"/>
                <a:cs typeface="Arial"/>
              </a:rPr>
              <a:t>)</a:t>
            </a:r>
            <a:endParaRPr sz="2400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105400" y="5219700"/>
            <a:ext cx="3048000" cy="952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E46C0A"/>
                </a:solidFill>
                <a:latin typeface="Arial"/>
                <a:cs typeface="Arial"/>
              </a:rPr>
              <a:t>24 points in total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600" dirty="0" smtClean="0">
                <a:latin typeface="Arial"/>
                <a:cs typeface="Arial"/>
              </a:rPr>
              <a:t>Meet your customer</a:t>
            </a:r>
          </a:p>
          <a:p>
            <a:pPr algn="ctr">
              <a:buNone/>
            </a:pPr>
            <a:r>
              <a:rPr lang="en-US" sz="5400" dirty="0" smtClean="0">
                <a:solidFill>
                  <a:srgbClr val="FF6600"/>
                </a:solidFill>
                <a:latin typeface="Arial"/>
                <a:cs typeface="Arial"/>
              </a:rPr>
              <a:t>planning game</a:t>
            </a:r>
            <a:endParaRPr lang="en-US" sz="5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 rot="20541312">
            <a:off x="5848301" y="4859987"/>
            <a:ext cx="2772407" cy="8663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E46C0A"/>
                </a:solidFill>
                <a:latin typeface="Arial"/>
                <a:cs typeface="Arial"/>
              </a:rPr>
              <a:t>each week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600" dirty="0" smtClean="0">
                <a:latin typeface="Arial"/>
                <a:cs typeface="Arial"/>
              </a:rPr>
              <a:t>Meet your coach</a:t>
            </a:r>
          </a:p>
          <a:p>
            <a:pPr algn="ctr">
              <a:buNone/>
            </a:pPr>
            <a:r>
              <a:rPr lang="en-US" sz="5400" dirty="0" smtClean="0">
                <a:solidFill>
                  <a:srgbClr val="FF6600"/>
                </a:solidFill>
                <a:latin typeface="Arial"/>
                <a:cs typeface="Arial"/>
              </a:rPr>
              <a:t>design / CRC sessions</a:t>
            </a:r>
            <a:endParaRPr lang="en-US" sz="54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 rot="20541312">
            <a:off x="5552490" y="5048000"/>
            <a:ext cx="2772407" cy="8663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E46C0A"/>
                </a:solidFill>
                <a:latin typeface="Arial"/>
                <a:cs typeface="Arial"/>
              </a:rPr>
              <a:t>each week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>
                <a:latin typeface="Arial"/>
                <a:cs typeface="Arial"/>
              </a:rPr>
              <a:t>  It is the interest of the team for 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all members </a:t>
            </a:r>
            <a:r>
              <a:rPr lang="en-US" sz="5400" dirty="0" smtClean="0">
                <a:latin typeface="Arial"/>
                <a:cs typeface="Arial"/>
              </a:rPr>
              <a:t>to participate</a:t>
            </a:r>
          </a:p>
          <a:p>
            <a:pPr>
              <a:buNone/>
            </a:pPr>
            <a:r>
              <a:rPr lang="en-US" sz="5400" dirty="0" smtClean="0">
                <a:latin typeface="Arial"/>
                <a:cs typeface="Arial"/>
              </a:rPr>
              <a:t> </a:t>
            </a:r>
          </a:p>
          <a:p>
            <a:pPr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Tell us if something goes wrong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5400" dirty="0" smtClean="0">
                <a:latin typeface="Arial"/>
                <a:cs typeface="Arial"/>
              </a:rPr>
              <a:t>  Some of you are better at </a:t>
            </a:r>
            <a:r>
              <a:rPr lang="en-US" sz="5400" b="1" dirty="0" smtClean="0">
                <a:solidFill>
                  <a:srgbClr val="E46C0A"/>
                </a:solidFill>
                <a:latin typeface="Arial"/>
                <a:cs typeface="Arial"/>
              </a:rPr>
              <a:t>some things</a:t>
            </a:r>
            <a:r>
              <a:rPr lang="en-US" sz="5400" dirty="0" smtClean="0">
                <a:latin typeface="Arial"/>
                <a:cs typeface="Arial"/>
              </a:rPr>
              <a:t>, some at others</a:t>
            </a:r>
          </a:p>
          <a:p>
            <a:pPr>
              <a:buNone/>
            </a:pPr>
            <a:r>
              <a:rPr lang="en-US" sz="5400" dirty="0" smtClean="0">
                <a:latin typeface="Arial"/>
                <a:cs typeface="Arial"/>
              </a:rPr>
              <a:t> </a:t>
            </a:r>
          </a:p>
          <a:p>
            <a:pPr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 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Try to get involved in all activities, don’t try to do everything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latin typeface="Arial"/>
                <a:cs typeface="Arial"/>
              </a:rPr>
              <a:t>ESE</a:t>
            </a:r>
            <a:endParaRPr lang="en-US" sz="80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"/>
                <a:cs typeface="Arial"/>
              </a:rPr>
              <a:t>Project Kick Off</a:t>
            </a:r>
            <a:endParaRPr lang="en-US"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More hints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Write </a:t>
            </a:r>
            <a:r>
              <a:rPr lang="en-US" dirty="0" smtClean="0">
                <a:solidFill>
                  <a:srgbClr val="E46C0A"/>
                </a:solidFill>
                <a:latin typeface="Arial"/>
                <a:cs typeface="Arial"/>
              </a:rPr>
              <a:t>meeting minutes</a:t>
            </a:r>
          </a:p>
          <a:p>
            <a:r>
              <a:rPr lang="en-US" dirty="0" smtClean="0">
                <a:latin typeface="Arial"/>
                <a:cs typeface="Arial"/>
              </a:rPr>
              <a:t>Use </a:t>
            </a:r>
            <a:r>
              <a:rPr lang="en-US" dirty="0" smtClean="0">
                <a:solidFill>
                  <a:srgbClr val="E46C0A"/>
                </a:solidFill>
                <a:latin typeface="Arial"/>
                <a:cs typeface="Arial"/>
              </a:rPr>
              <a:t>CRC cards</a:t>
            </a:r>
          </a:p>
          <a:p>
            <a:r>
              <a:rPr lang="en-US" dirty="0" smtClean="0">
                <a:latin typeface="Arial"/>
                <a:cs typeface="Arial"/>
              </a:rPr>
              <a:t>Organize </a:t>
            </a:r>
            <a:r>
              <a:rPr lang="en-US" dirty="0" smtClean="0">
                <a:solidFill>
                  <a:srgbClr val="E46C0A"/>
                </a:solidFill>
                <a:latin typeface="Arial"/>
                <a:cs typeface="Arial"/>
              </a:rPr>
              <a:t>work items </a:t>
            </a:r>
            <a:r>
              <a:rPr lang="en-US" dirty="0" smtClean="0">
                <a:latin typeface="Arial"/>
                <a:cs typeface="Arial"/>
              </a:rPr>
              <a:t>in </a:t>
            </a:r>
            <a:r>
              <a:rPr lang="en-US" dirty="0" err="1" smtClean="0">
                <a:latin typeface="Arial"/>
                <a:cs typeface="Arial"/>
              </a:rPr>
              <a:t>github</a:t>
            </a:r>
            <a:r>
              <a:rPr lang="en-US" dirty="0" smtClean="0">
                <a:latin typeface="Arial"/>
                <a:cs typeface="Arial"/>
              </a:rPr>
              <a:t> issue tracker</a:t>
            </a:r>
          </a:p>
          <a:p>
            <a:r>
              <a:rPr lang="en-US" dirty="0" smtClean="0">
                <a:latin typeface="Arial"/>
                <a:cs typeface="Arial"/>
              </a:rPr>
              <a:t>Commit </a:t>
            </a:r>
            <a:r>
              <a:rPr lang="en-US" dirty="0" smtClean="0">
                <a:solidFill>
                  <a:srgbClr val="E46C0A"/>
                </a:solidFill>
                <a:latin typeface="Arial"/>
                <a:cs typeface="Arial"/>
              </a:rPr>
              <a:t>frequently </a:t>
            </a:r>
          </a:p>
          <a:p>
            <a:r>
              <a:rPr lang="en-US" dirty="0" smtClean="0">
                <a:solidFill>
                  <a:srgbClr val="E46C0A"/>
                </a:solidFill>
                <a:latin typeface="Arial"/>
                <a:cs typeface="Arial"/>
              </a:rPr>
              <a:t>Incremental </a:t>
            </a:r>
            <a:r>
              <a:rPr lang="en-US" dirty="0" smtClean="0">
                <a:latin typeface="Arial"/>
                <a:cs typeface="Arial"/>
              </a:rPr>
              <a:t>integration and test</a:t>
            </a:r>
          </a:p>
          <a:p>
            <a:r>
              <a:rPr lang="en-US" dirty="0" smtClean="0">
                <a:latin typeface="Arial"/>
                <a:cs typeface="Arial"/>
              </a:rPr>
              <a:t>Test </a:t>
            </a:r>
            <a:r>
              <a:rPr lang="en-US" dirty="0" smtClean="0">
                <a:solidFill>
                  <a:srgbClr val="E46C0A"/>
                </a:solidFill>
                <a:latin typeface="Arial"/>
                <a:cs typeface="Arial"/>
              </a:rPr>
              <a:t>coverage </a:t>
            </a:r>
            <a:r>
              <a:rPr lang="en-US" dirty="0" smtClean="0">
                <a:latin typeface="Arial"/>
                <a:cs typeface="Arial"/>
              </a:rPr>
              <a:t>&gt; 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teamwork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33800" y="2971800"/>
            <a:ext cx="1752600" cy="175260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10000" y="2971800"/>
            <a:ext cx="457200" cy="45720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81400" y="3962400"/>
            <a:ext cx="457200" cy="45720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76800" y="2971800"/>
            <a:ext cx="457200" cy="45720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19600" y="4419600"/>
            <a:ext cx="457200" cy="45720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962400"/>
            <a:ext cx="457200" cy="45720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000" dirty="0" smtClean="0">
                <a:latin typeface="Arial"/>
                <a:cs typeface="Arial"/>
              </a:rPr>
              <a:t>You are </a:t>
            </a:r>
            <a:r>
              <a:rPr lang="en-US" sz="8000" b="1" dirty="0" smtClean="0">
                <a:solidFill>
                  <a:srgbClr val="FF6600"/>
                </a:solidFill>
                <a:latin typeface="Arial"/>
                <a:cs typeface="Arial"/>
              </a:rPr>
              <a:t>not </a:t>
            </a:r>
            <a:r>
              <a:rPr lang="en-US" sz="8000" dirty="0" smtClean="0">
                <a:latin typeface="Arial"/>
                <a:cs typeface="Arial"/>
              </a:rPr>
              <a:t>alone</a:t>
            </a:r>
            <a:endParaRPr lang="en-US" sz="8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81200" y="2971800"/>
            <a:ext cx="1752600" cy="1752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57400" y="29718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28800" y="39624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24200" y="29718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0" y="39624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67200" y="3124200"/>
            <a:ext cx="10668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19800" y="47244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4572000"/>
            <a:ext cx="10668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4572000" y="1752600"/>
            <a:ext cx="2057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customer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791200" y="27432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991100" y="5486400"/>
            <a:ext cx="2057400" cy="762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coach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81200" y="2971800"/>
            <a:ext cx="1752600" cy="1752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57400" y="29718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28800" y="39624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24200" y="29718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0" y="39624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67200" y="3124200"/>
            <a:ext cx="10668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19800" y="47244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4572000"/>
            <a:ext cx="10668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4572000" y="1752600"/>
            <a:ext cx="2057400" cy="762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customer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791200" y="27432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991100" y="5486400"/>
            <a:ext cx="2057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coach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80021"/>
            <a:ext cx="7112000" cy="54548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395138" cy="5715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iterations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" name="Vertical Scroll 9"/>
          <p:cNvSpPr/>
          <p:nvPr/>
        </p:nvSpPr>
        <p:spPr>
          <a:xfrm>
            <a:off x="2449266" y="4229100"/>
            <a:ext cx="838200" cy="838200"/>
          </a:xfrm>
          <a:prstGeom prst="verticalScroll">
            <a:avLst>
              <a:gd name="adj" fmla="val 25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68466" y="4648200"/>
            <a:ext cx="1828800" cy="1588"/>
          </a:xfrm>
          <a:prstGeom prst="straightConnector1">
            <a:avLst/>
          </a:prstGeom>
          <a:ln w="38100">
            <a:solidFill>
              <a:srgbClr val="FF660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4060332" y="3505200"/>
            <a:ext cx="1284534" cy="1143000"/>
          </a:xfrm>
          <a:custGeom>
            <a:avLst/>
            <a:gdLst>
              <a:gd name="connsiteX0" fmla="*/ 1408491 w 2643974"/>
              <a:gd name="connsiteY0" fmla="*/ 2352652 h 2352652"/>
              <a:gd name="connsiteX1" fmla="*/ 1896985 w 2643974"/>
              <a:gd name="connsiteY1" fmla="*/ 2279386 h 2352652"/>
              <a:gd name="connsiteX2" fmla="*/ 2312205 w 2643974"/>
              <a:gd name="connsiteY2" fmla="*/ 2022955 h 2352652"/>
              <a:gd name="connsiteX3" fmla="*/ 2593089 w 2643974"/>
              <a:gd name="connsiteY3" fmla="*/ 1546726 h 2352652"/>
              <a:gd name="connsiteX4" fmla="*/ 2617514 w 2643974"/>
              <a:gd name="connsiteY4" fmla="*/ 1070497 h 2352652"/>
              <a:gd name="connsiteX5" fmla="*/ 2446541 w 2643974"/>
              <a:gd name="connsiteY5" fmla="*/ 594268 h 2352652"/>
              <a:gd name="connsiteX6" fmla="*/ 1982472 w 2643974"/>
              <a:gd name="connsiteY6" fmla="*/ 179094 h 2352652"/>
              <a:gd name="connsiteX7" fmla="*/ 1139819 w 2643974"/>
              <a:gd name="connsiteY7" fmla="*/ 8141 h 2352652"/>
              <a:gd name="connsiteX8" fmla="*/ 419290 w 2643974"/>
              <a:gd name="connsiteY8" fmla="*/ 227938 h 2352652"/>
              <a:gd name="connsiteX9" fmla="*/ 52920 w 2643974"/>
              <a:gd name="connsiteY9" fmla="*/ 899543 h 2352652"/>
              <a:gd name="connsiteX10" fmla="*/ 101769 w 2643974"/>
              <a:gd name="connsiteY10" fmla="*/ 1449038 h 235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43974" h="2352652">
                <a:moveTo>
                  <a:pt x="1408491" y="2352652"/>
                </a:moveTo>
                <a:cubicBezTo>
                  <a:pt x="1577428" y="2343494"/>
                  <a:pt x="1746366" y="2334336"/>
                  <a:pt x="1896985" y="2279386"/>
                </a:cubicBezTo>
                <a:cubicBezTo>
                  <a:pt x="2047604" y="2224437"/>
                  <a:pt x="2196188" y="2145065"/>
                  <a:pt x="2312205" y="2022955"/>
                </a:cubicBezTo>
                <a:cubicBezTo>
                  <a:pt x="2428222" y="1900845"/>
                  <a:pt x="2542204" y="1705469"/>
                  <a:pt x="2593089" y="1546726"/>
                </a:cubicBezTo>
                <a:cubicBezTo>
                  <a:pt x="2643974" y="1387983"/>
                  <a:pt x="2641939" y="1229240"/>
                  <a:pt x="2617514" y="1070497"/>
                </a:cubicBezTo>
                <a:cubicBezTo>
                  <a:pt x="2593089" y="911754"/>
                  <a:pt x="2552381" y="742835"/>
                  <a:pt x="2446541" y="594268"/>
                </a:cubicBezTo>
                <a:cubicBezTo>
                  <a:pt x="2340701" y="445701"/>
                  <a:pt x="2200259" y="276782"/>
                  <a:pt x="1982472" y="179094"/>
                </a:cubicBezTo>
                <a:cubicBezTo>
                  <a:pt x="1764685" y="81406"/>
                  <a:pt x="1400349" y="0"/>
                  <a:pt x="1139819" y="8141"/>
                </a:cubicBezTo>
                <a:cubicBezTo>
                  <a:pt x="879289" y="16282"/>
                  <a:pt x="600440" y="79371"/>
                  <a:pt x="419290" y="227938"/>
                </a:cubicBezTo>
                <a:cubicBezTo>
                  <a:pt x="238140" y="376505"/>
                  <a:pt x="105840" y="696026"/>
                  <a:pt x="52920" y="899543"/>
                </a:cubicBezTo>
                <a:cubicBezTo>
                  <a:pt x="0" y="1103060"/>
                  <a:pt x="50884" y="1276049"/>
                  <a:pt x="101769" y="1449038"/>
                </a:cubicBezTo>
              </a:path>
            </a:pathLst>
          </a:custGeom>
          <a:ln w="38100">
            <a:solidFill>
              <a:srgbClr val="FF66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878266" y="4229100"/>
            <a:ext cx="762000" cy="762000"/>
          </a:xfrm>
          <a:prstGeom prst="cub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668466" y="2590800"/>
            <a:ext cx="1676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 week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365</Words>
  <Application>Microsoft Macintosh PowerPoint</Application>
  <PresentationFormat>On-screen Show (4:3)</PresentationFormat>
  <Paragraphs>88</Paragraphs>
  <Slides>20</Slides>
  <Notes>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ESE</vt:lpstr>
      <vt:lpstr>teamwork</vt:lpstr>
      <vt:lpstr>Slide 4</vt:lpstr>
      <vt:lpstr>Slide 5</vt:lpstr>
      <vt:lpstr>Slide 6</vt:lpstr>
      <vt:lpstr>Slide 7</vt:lpstr>
      <vt:lpstr>Slide 8</vt:lpstr>
      <vt:lpstr>iterations</vt:lpstr>
      <vt:lpstr>Backlog with user stories</vt:lpstr>
      <vt:lpstr>Granularity</vt:lpstr>
      <vt:lpstr>Slide 12</vt:lpstr>
      <vt:lpstr>Each team has…</vt:lpstr>
      <vt:lpstr>Schedule</vt:lpstr>
      <vt:lpstr>Evaluation</vt:lpstr>
      <vt:lpstr>Slide 16</vt:lpstr>
      <vt:lpstr>Slide 17</vt:lpstr>
      <vt:lpstr>Slide 18</vt:lpstr>
      <vt:lpstr>Slide 19</vt:lpstr>
      <vt:lpstr>More hints</vt:lpstr>
    </vt:vector>
  </TitlesOfParts>
  <Company>unibe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Erwann Wernli</dc:creator>
  <cp:lastModifiedBy>Erwann Wernli</cp:lastModifiedBy>
  <cp:revision>108</cp:revision>
  <cp:lastPrinted>2010-10-06T12:29:38Z</cp:lastPrinted>
  <dcterms:created xsi:type="dcterms:W3CDTF">2012-10-03T12:33:00Z</dcterms:created>
  <dcterms:modified xsi:type="dcterms:W3CDTF">2012-10-03T14:54:54Z</dcterms:modified>
</cp:coreProperties>
</file>