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1"/>
    <p:restoredTop sz="74232"/>
  </p:normalViewPr>
  <p:slideViewPr>
    <p:cSldViewPr snapToGrid="0">
      <p:cViewPr varScale="1">
        <p:scale>
          <a:sx n="95" d="100"/>
          <a:sy n="95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29193-F6FA-FB48-BEE3-AA397FF7EA42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BB0A-6425-4645-945D-A1D5BAEA02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1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만약 </a:t>
            </a:r>
            <a:r>
              <a:rPr kumimoji="1" lang="en-US" altLang="ko-KR" dirty="0"/>
              <a:t>recover</a:t>
            </a:r>
            <a:r>
              <a:rPr kumimoji="1" lang="ko-KR" altLang="en-US" dirty="0"/>
              <a:t>만 한다면 가장 좋은 퀄리티를 가질 것이다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왜냐하면 그게 데이터분포 그 자체라서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근데 현실은 </a:t>
            </a:r>
            <a:r>
              <a:rPr kumimoji="1" lang="en-US" altLang="ko-KR" dirty="0"/>
              <a:t>approach</a:t>
            </a:r>
            <a:r>
              <a:rPr kumimoji="1" lang="ko-KR" altLang="en-US" dirty="0"/>
              <a:t>만 가능</a:t>
            </a:r>
            <a:r>
              <a:rPr kumimoji="1" lang="en-US" altLang="ko-KR" dirty="0"/>
              <a:t>. </a:t>
            </a:r>
            <a:r>
              <a:rPr kumimoji="1" lang="ko-KR" altLang="en-US" dirty="0"/>
              <a:t>데이터가 너무 복잡해서 완벽하게 </a:t>
            </a:r>
            <a:r>
              <a:rPr kumimoji="1" lang="en-US" altLang="ko-KR" dirty="0"/>
              <a:t>recover </a:t>
            </a:r>
            <a:r>
              <a:rPr kumimoji="1" lang="ko-KR" altLang="en-US" dirty="0" err="1"/>
              <a:t>하는건</a:t>
            </a:r>
            <a:r>
              <a:rPr kumimoji="1" lang="ko-KR" altLang="en-US" dirty="0"/>
              <a:t> 사실상 불가능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분포의 </a:t>
            </a:r>
            <a:r>
              <a:rPr kumimoji="1" lang="en-US" altLang="ko-KR" dirty="0"/>
              <a:t>closeness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576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effectLst/>
                <a:latin typeface="Helvetica Neue" panose="02000503000000020004" pitchFamily="2" charset="0"/>
              </a:rPr>
              <a:t>Cross entropy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binary classification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보통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logistic. Neural net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학습시킬때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씀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판별기는 실제 샘플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X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가지고 각 샘플에 대해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0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또는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1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의 진짜 또는 가짜 라벨을 출력하는 함수로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모델과 데이터 분포가 동일한지 여부를 판단하는 모든 신경망입니다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구분하도록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훈련시킬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  <a:ea typeface="+mn-ea"/>
            </a:endParaRPr>
          </a:p>
          <a:p>
            <a:endParaRPr lang="en" altLang="ko-KR" b="0" i="0" u="none" strike="noStrike" dirty="0">
              <a:solidFill>
                <a:srgbClr val="666666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D(x)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만들고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D(G(z))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0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만듦으로써 </a:t>
            </a:r>
            <a:r>
              <a:rPr lang="en" altLang="ko-KR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objective function</a:t>
            </a:r>
            <a:r>
              <a:rPr lang="ko-KR" altLang="en-US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최대화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하는 것을 목적으로 한다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여기서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x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 실제 데이터이고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z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 가짜 데이터를 만드는 분포이다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그러므로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D(x)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만듦으로써 실제 데이터를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로 분류하고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D(G(z))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0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만듦으로써 가짜 데이터를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0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으로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분류하도록 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discriminator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학습하는 것이다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fake data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score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로그값을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최소화하고자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D(G(z))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만듦으로써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en" altLang="ko-KR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objective function</a:t>
            </a:r>
            <a:r>
              <a:rPr lang="ko-KR" altLang="en-US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최소화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하는 것을 목적으로 한다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 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D(G(z))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최대한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 가깝게 만드는 것을 다시 말하면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discriminator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가 가짜 데이터를 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로 분류하도록 속일 수 있는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ko-KR" altLang="en-US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최대한 실제 데이터와 가까운 가짜 데이터를 만드는 방향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으로 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generator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학습하는 것이다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088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>
                <a:effectLst/>
                <a:latin typeface="Helvetica Neue" panose="02000503000000020004" pitchFamily="2" charset="0"/>
              </a:rPr>
              <a:t>Explicitly defined via a formula X</a:t>
            </a:r>
          </a:p>
          <a:p>
            <a:r>
              <a:rPr lang="en" altLang="ko-KR" dirty="0">
                <a:effectLst/>
                <a:latin typeface="Helvetica Neue" panose="02000503000000020004" pitchFamily="2" charset="0"/>
              </a:rPr>
              <a:t>Implicitly defined via samples. = Implicit model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공식이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뭔지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써낼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92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438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sum of two KL divergence = Jenson Shannon divergence</a:t>
            </a:r>
            <a:r>
              <a:rPr kumimoji="1" lang="ko-KR" altLang="en-US" dirty="0"/>
              <a:t>의 정의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99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위에 두 특징은 </a:t>
            </a:r>
            <a:r>
              <a:rPr kumimoji="1" lang="en-US" altLang="ko-KR" dirty="0"/>
              <a:t>KL</a:t>
            </a:r>
            <a:r>
              <a:rPr kumimoji="1" lang="ko-KR" altLang="en-US" dirty="0"/>
              <a:t>도 가졌던 거</a:t>
            </a:r>
            <a:endParaRPr kumimoji="1" lang="en-US" altLang="ko-KR" dirty="0"/>
          </a:p>
          <a:p>
            <a:r>
              <a:rPr kumimoji="1" lang="en-US" altLang="ko-KR" dirty="0"/>
              <a:t>symmetric (KL divergence</a:t>
            </a:r>
            <a:r>
              <a:rPr kumimoji="1" lang="ko-KR" altLang="en-US" dirty="0"/>
              <a:t>는 둘이 바꾸면 엄청 바뀜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루트씌우면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distance</a:t>
            </a:r>
            <a:r>
              <a:rPr kumimoji="1" lang="ko-KR" altLang="en-US" dirty="0"/>
              <a:t>가 나오는데 이게 </a:t>
            </a:r>
            <a:r>
              <a:rPr kumimoji="1" lang="en-US" altLang="ko-KR" dirty="0"/>
              <a:t>triangle inequality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충족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862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36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우리가 첨에 제대로 </a:t>
            </a:r>
            <a:r>
              <a:rPr kumimoji="1" lang="en-US" altLang="ko-KR" dirty="0"/>
              <a:t>cover </a:t>
            </a:r>
            <a:r>
              <a:rPr kumimoji="1" lang="ko-KR" altLang="en-US" dirty="0"/>
              <a:t>실패했던 데이터 분포</a:t>
            </a:r>
            <a:endParaRPr kumimoji="1" lang="en-US" altLang="ko-KR" dirty="0"/>
          </a:p>
          <a:p>
            <a:r>
              <a:rPr kumimoji="1" lang="ko-KR" altLang="en-US" dirty="0"/>
              <a:t>지금 두 </a:t>
            </a:r>
            <a:r>
              <a:rPr kumimoji="1" lang="en-US" altLang="ko-KR" dirty="0"/>
              <a:t>component </a:t>
            </a:r>
            <a:r>
              <a:rPr kumimoji="1" lang="ko-KR" altLang="en-US" dirty="0"/>
              <a:t>가 있는데</a:t>
            </a:r>
            <a:endParaRPr kumimoji="1" lang="en-US" altLang="ko-KR" dirty="0"/>
          </a:p>
          <a:p>
            <a:r>
              <a:rPr kumimoji="1" lang="ko-KR" altLang="en-US" dirty="0"/>
              <a:t>다른 </a:t>
            </a:r>
            <a:r>
              <a:rPr kumimoji="1" lang="en-US" altLang="ko-KR" dirty="0"/>
              <a:t>divergence</a:t>
            </a:r>
            <a:r>
              <a:rPr kumimoji="1" lang="ko-KR" altLang="en-US" dirty="0"/>
              <a:t>들 보면 </a:t>
            </a:r>
            <a:r>
              <a:rPr kumimoji="1" lang="ko-KR" altLang="en-US" dirty="0" err="1"/>
              <a:t>둘다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cover</a:t>
            </a:r>
            <a:r>
              <a:rPr kumimoji="1" lang="ko-KR" altLang="en-US" dirty="0"/>
              <a:t>하려고 하다가 실패함</a:t>
            </a:r>
            <a:r>
              <a:rPr kumimoji="1" lang="en-US" altLang="ko-KR" dirty="0"/>
              <a:t>. </a:t>
            </a:r>
            <a:r>
              <a:rPr kumimoji="1" lang="ko-KR" altLang="en-US" dirty="0"/>
              <a:t>최대한 많은 공간을 </a:t>
            </a:r>
            <a:r>
              <a:rPr kumimoji="1" lang="en-US" altLang="ko-KR" dirty="0"/>
              <a:t>cover</a:t>
            </a:r>
            <a:r>
              <a:rPr kumimoji="1" lang="ko-KR" altLang="en-US" dirty="0"/>
              <a:t>하려고 함</a:t>
            </a:r>
            <a:endParaRPr kumimoji="1" lang="en-US" altLang="ko-KR" dirty="0"/>
          </a:p>
          <a:p>
            <a:r>
              <a:rPr kumimoji="1" lang="en-US" altLang="ko-KR" dirty="0"/>
              <a:t>VE</a:t>
            </a:r>
            <a:r>
              <a:rPr kumimoji="1" lang="ko-KR" altLang="en-US" dirty="0"/>
              <a:t> 에서 이미지 퀄리티가 </a:t>
            </a:r>
            <a:r>
              <a:rPr kumimoji="1" lang="ko-KR" altLang="en-US" dirty="0" err="1"/>
              <a:t>안좋은</a:t>
            </a:r>
            <a:r>
              <a:rPr kumimoji="1" lang="ko-KR" altLang="en-US" dirty="0"/>
              <a:t> 이유이기도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JSD</a:t>
            </a:r>
            <a:r>
              <a:rPr kumimoji="1" lang="ko-KR" altLang="en-US" dirty="0"/>
              <a:t>는 이중 하나만 </a:t>
            </a:r>
            <a:r>
              <a:rPr kumimoji="1" lang="en-US" altLang="ko-KR" dirty="0"/>
              <a:t>fit </a:t>
            </a:r>
            <a:r>
              <a:rPr kumimoji="1" lang="ko-KR" altLang="en-US" dirty="0"/>
              <a:t>하려고 함</a:t>
            </a:r>
            <a:r>
              <a:rPr kumimoji="1" lang="en-US" altLang="ko-KR" dirty="0"/>
              <a:t>. </a:t>
            </a:r>
            <a:r>
              <a:rPr kumimoji="1" lang="ko-KR" altLang="en-US" dirty="0"/>
              <a:t>샘플의 </a:t>
            </a:r>
            <a:r>
              <a:rPr kumimoji="1" lang="en-US" altLang="ko-KR" dirty="0"/>
              <a:t>subset.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KL</a:t>
            </a:r>
            <a:r>
              <a:rPr kumimoji="1" lang="ko-KR" altLang="en-US" dirty="0"/>
              <a:t>은 저 빨강 박스가 </a:t>
            </a:r>
            <a:r>
              <a:rPr kumimoji="1" lang="en-US" altLang="ko-KR" dirty="0"/>
              <a:t>non-zero probability</a:t>
            </a:r>
            <a:r>
              <a:rPr kumimoji="1" lang="ko-KR" altLang="en-US" dirty="0" err="1"/>
              <a:t>여야함</a:t>
            </a:r>
            <a:r>
              <a:rPr kumimoji="1" lang="ko-KR" altLang="en-US" dirty="0"/>
              <a:t> 아니면 </a:t>
            </a:r>
            <a:r>
              <a:rPr kumimoji="1" lang="ko-KR" altLang="en-US" dirty="0" err="1"/>
              <a:t>계산못함</a:t>
            </a:r>
            <a:endParaRPr kumimoji="1" lang="en-US" altLang="ko-KR" dirty="0"/>
          </a:p>
          <a:p>
            <a:r>
              <a:rPr kumimoji="1" lang="ko-KR" altLang="en-US" dirty="0"/>
              <a:t>근데 </a:t>
            </a:r>
            <a:r>
              <a:rPr kumimoji="1" lang="en-US" altLang="ko-KR" dirty="0" err="1"/>
              <a:t>jenson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그럴필요가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없다함</a:t>
            </a:r>
            <a:endParaRPr kumimoji="1" lang="en-US" altLang="ko-KR" dirty="0"/>
          </a:p>
          <a:p>
            <a:r>
              <a:rPr kumimoji="1" lang="ko-KR" altLang="en-US" dirty="0"/>
              <a:t>그래서 모든 데이터 포인트에 </a:t>
            </a:r>
            <a:r>
              <a:rPr kumimoji="1" lang="en-US" altLang="ko-KR" dirty="0"/>
              <a:t>non-zero probability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할당할 필요가 없음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6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337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74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예시를 들어보면 가장 왼쪽에 원본 데이터를 보면 두 </a:t>
            </a:r>
            <a:r>
              <a:rPr kumimoji="1" lang="ko-KR" altLang="en-US" dirty="0" err="1"/>
              <a:t>가우시안</a:t>
            </a:r>
            <a:r>
              <a:rPr kumimoji="1" lang="ko-KR" altLang="en-US" dirty="0"/>
              <a:t> 분포가 합쳐진 </a:t>
            </a:r>
            <a:r>
              <a:rPr kumimoji="1" lang="en-US" altLang="ko-KR" dirty="0"/>
              <a:t>bimodal data</a:t>
            </a:r>
            <a:r>
              <a:rPr kumimoji="1" lang="ko-KR" altLang="en-US" dirty="0"/>
              <a:t>이다</a:t>
            </a:r>
            <a:endParaRPr kumimoji="1" lang="en-US" altLang="ko-KR" dirty="0"/>
          </a:p>
          <a:p>
            <a:r>
              <a:rPr kumimoji="1" lang="ko-KR" altLang="en-US" dirty="0"/>
              <a:t>두개의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가 있는 것</a:t>
            </a:r>
            <a:endParaRPr kumimoji="1" lang="en-US" altLang="ko-KR" dirty="0"/>
          </a:p>
          <a:p>
            <a:r>
              <a:rPr kumimoji="1" lang="ko-KR" altLang="en-US" dirty="0"/>
              <a:t>근데 우리는 이걸 모르고 </a:t>
            </a:r>
            <a:r>
              <a:rPr kumimoji="1" lang="en-US" altLang="ko-KR" dirty="0"/>
              <a:t>unimodal gaussian</a:t>
            </a:r>
            <a:r>
              <a:rPr kumimoji="1" lang="ko-KR" altLang="en-US" dirty="0"/>
              <a:t>을 써서 이걸 </a:t>
            </a:r>
            <a:r>
              <a:rPr kumimoji="1" lang="ko-KR" altLang="en-US" dirty="0" err="1"/>
              <a:t>근사하려고</a:t>
            </a:r>
            <a:r>
              <a:rPr kumimoji="1" lang="ko-KR" altLang="en-US" dirty="0"/>
              <a:t> 한다</a:t>
            </a:r>
            <a:endParaRPr kumimoji="1" lang="en-US" altLang="ko-KR" dirty="0"/>
          </a:p>
          <a:p>
            <a:r>
              <a:rPr kumimoji="1" lang="ko-KR" altLang="en-US" dirty="0"/>
              <a:t>그러면 어떤 </a:t>
            </a:r>
            <a:r>
              <a:rPr kumimoji="1" lang="en-US" altLang="ko-KR" dirty="0"/>
              <a:t>likelihood function</a:t>
            </a:r>
            <a:r>
              <a:rPr kumimoji="1" lang="ko-KR" altLang="en-US" dirty="0"/>
              <a:t>을 써도 </a:t>
            </a:r>
            <a:r>
              <a:rPr kumimoji="1" lang="en-US" altLang="ko-KR" dirty="0"/>
              <a:t>tradeoff</a:t>
            </a:r>
            <a:r>
              <a:rPr kumimoji="1" lang="ko-KR" altLang="en-US" dirty="0"/>
              <a:t>가 발생하게 되고 </a:t>
            </a:r>
            <a:r>
              <a:rPr kumimoji="1" lang="en-US" altLang="ko-KR" dirty="0"/>
              <a:t>true data distribution</a:t>
            </a:r>
            <a:r>
              <a:rPr kumimoji="1" lang="ko-KR" altLang="en-US" dirty="0"/>
              <a:t>을 정확히 </a:t>
            </a:r>
            <a:r>
              <a:rPr kumimoji="1" lang="ko-KR" altLang="en-US" dirty="0" err="1"/>
              <a:t>캡쳐하는건</a:t>
            </a:r>
            <a:r>
              <a:rPr kumimoji="1" lang="ko-KR" altLang="en-US" dirty="0"/>
              <a:t> 불가능하게 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심지어 </a:t>
            </a:r>
            <a:r>
              <a:rPr kumimoji="1" lang="en-US" altLang="ko-KR" dirty="0"/>
              <a:t>l</a:t>
            </a:r>
            <a:r>
              <a:rPr kumimoji="1" lang="en-US" altLang="ko-KR" sz="1200" dirty="0"/>
              <a:t>og likelihood</a:t>
            </a:r>
            <a:r>
              <a:rPr kumimoji="1" lang="ko-KR" altLang="en-US" sz="1200" dirty="0"/>
              <a:t>가 높다고 해서 좋은 샘플 퀄리티를 의미하는 것도 아님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825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680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6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우리가 관심있는 분야를 직접적으로 최적화 가능</a:t>
            </a:r>
            <a:r>
              <a:rPr kumimoji="1" lang="en-US" altLang="ko-KR" dirty="0"/>
              <a:t>.</a:t>
            </a:r>
            <a:r>
              <a:rPr kumimoji="1" lang="ko-KR" altLang="en-US" dirty="0"/>
              <a:t> 분야</a:t>
            </a:r>
            <a:r>
              <a:rPr kumimoji="1" lang="en-US" altLang="ko-KR" dirty="0"/>
              <a:t>: sample quality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원래</a:t>
            </a:r>
            <a:r>
              <a:rPr kumimoji="1" lang="en-US" altLang="ko-KR" dirty="0"/>
              <a:t> likelihood</a:t>
            </a:r>
            <a:r>
              <a:rPr kumimoji="1" lang="ko-KR" altLang="en-US" dirty="0"/>
              <a:t>는</a:t>
            </a:r>
            <a:endParaRPr kumimoji="1" lang="en-US" altLang="ko-KR" dirty="0"/>
          </a:p>
          <a:p>
            <a:r>
              <a:rPr kumimoji="1" lang="ko-KR" altLang="en-US" dirty="0"/>
              <a:t>원본 데이터가 </a:t>
            </a:r>
            <a:r>
              <a:rPr kumimoji="1" lang="en-US" altLang="ko-KR" dirty="0"/>
              <a:t>P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하면 </a:t>
            </a:r>
            <a:r>
              <a:rPr kumimoji="1" lang="en-US" altLang="ko-KR" dirty="0"/>
              <a:t>Q</a:t>
            </a:r>
            <a:r>
              <a:rPr kumimoji="1" lang="ko-KR" altLang="en-US" dirty="0"/>
              <a:t>가 주어졌을 때 </a:t>
            </a:r>
            <a:r>
              <a:rPr kumimoji="1" lang="en-US" altLang="ko-KR" dirty="0"/>
              <a:t>P</a:t>
            </a:r>
            <a:r>
              <a:rPr kumimoji="1" lang="ko-KR" altLang="en-US" dirty="0"/>
              <a:t>의 발생 확률을 구하는 </a:t>
            </a:r>
            <a:r>
              <a:rPr kumimoji="1" lang="ko-KR" altLang="en-US" dirty="0" err="1"/>
              <a:t>거여서</a:t>
            </a:r>
            <a:r>
              <a:rPr kumimoji="1" lang="ko-KR" altLang="en-US" dirty="0"/>
              <a:t> 이 두 이미지셋을 바로 비교했는데 이젠 아님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sample S1 Q sample S2</a:t>
            </a:r>
            <a:r>
              <a:rPr kumimoji="1" lang="ko-KR" altLang="en-US" dirty="0"/>
              <a:t>가 있을 때 이 두 샘플이 같은 분포에서 왔다고 할 수 있는가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가 이 문제에 있어서 </a:t>
            </a:r>
            <a:r>
              <a:rPr kumimoji="1" lang="en-US" altLang="ko-KR" dirty="0"/>
              <a:t>specific question</a:t>
            </a:r>
            <a:r>
              <a:rPr kumimoji="1" lang="ko-KR" altLang="en-US" dirty="0"/>
              <a:t>이 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그래서 여기서 우리가 얻어야 하는 방법을 정리해보자면 </a:t>
            </a:r>
            <a:r>
              <a:rPr kumimoji="1" lang="en-US" altLang="ko-KR" dirty="0"/>
              <a:t>log likelihood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않으면서 분포 사이의 거리를 즉 얼마나 가까운지를 이미지 퀄리티와 관련이 있는 방법으로 다룰 수 있냐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의 문제다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40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방금 질문의 답이 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 test</a:t>
            </a:r>
            <a:r>
              <a:rPr kumimoji="1" lang="ko-KR" altLang="en-US" dirty="0"/>
              <a:t>랑 비슷하죠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likelihood free </a:t>
            </a:r>
            <a:r>
              <a:rPr kumimoji="1" lang="ko-KR" altLang="en-US" dirty="0"/>
              <a:t>방법임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statistics</a:t>
            </a:r>
            <a:r>
              <a:rPr kumimoji="1" lang="ko-KR" altLang="en-US" dirty="0"/>
              <a:t>와 관련이 있다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5683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sampling</a:t>
            </a:r>
            <a:r>
              <a:rPr kumimoji="1" lang="ko-KR" altLang="en-US" dirty="0"/>
              <a:t>이 쉽다고 가정함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828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5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이렇게 하면 두 분포를 가장 유사하게 만드는 </a:t>
            </a:r>
            <a:r>
              <a:rPr kumimoji="1" lang="en-US" altLang="ko-KR" dirty="0"/>
              <a:t>generative modeling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perform</a:t>
            </a:r>
            <a:r>
              <a:rPr kumimoji="1" lang="ko-KR" altLang="en-US" dirty="0"/>
              <a:t>할 수 있게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Generator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 최대한 </a:t>
            </a:r>
            <a:r>
              <a:rPr lang="ko-KR" altLang="en-US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실제처럼 보이는 데이터를 생성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함으로써 </a:t>
            </a:r>
            <a:r>
              <a:rPr lang="en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discriminator</a:t>
            </a:r>
            <a:r>
              <a:rPr lang="ko-KR" altLang="en-US" b="0" i="0" u="none" strike="noStrike" dirty="0" err="1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속이려고 시도하고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이에 반해 </a:t>
            </a:r>
            <a:r>
              <a:rPr lang="en" altLang="ko-KR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discriminator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 </a:t>
            </a:r>
            <a:r>
              <a:rPr lang="ko-KR" altLang="en-US" b="1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실제 데이터와 만들어진 가짜 데이터를 구별</a:t>
            </a:r>
            <a:r>
              <a:rPr lang="ko-KR" altLang="en-US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하려고 노력한다</a:t>
            </a:r>
            <a:r>
              <a:rPr lang="en-US" altLang="ko-KR" b="0" i="0" u="none" strike="noStrike" dirty="0">
                <a:solidFill>
                  <a:srgbClr val="666666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endParaRPr lang="en-US" altLang="ko-KR" b="0" i="0" u="none" strike="noStrike" dirty="0">
              <a:solidFill>
                <a:srgbClr val="666666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생성기는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속이고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구별할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분포처럼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보이는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생성하려고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판별기는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분포가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아닌지를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찾으려고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rgbClr val="666666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effectLst/>
                <a:latin typeface="Helvetica Neue" panose="02000503000000020004" pitchFamily="2" charset="0"/>
              </a:rPr>
              <a:t>GAN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optimizing two sample statistics</a:t>
            </a:r>
          </a:p>
          <a:p>
            <a:endParaRPr lang="en-US" altLang="ko-KR" b="0" i="0" u="none" strike="noStrike" dirty="0">
              <a:solidFill>
                <a:srgbClr val="666666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636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S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로부터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샘플링할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잇는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parametric process. 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매핑이든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우리는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VAE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parameter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추정하는게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샘플을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낸다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6BB0A-6425-4645-945D-A1D5BAEA026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9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8F58A-4955-9A2D-4B78-0C2B1FD0F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4BA2D-38AD-4867-194E-6E51B649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2BC7D-DC75-708F-9926-90523F09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E3081-EC9B-C1F8-4355-478CE9BA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A0EC0-D353-F6AF-581D-1707F47B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3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D8CC-4286-5030-F736-5A5E66E8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9B364-1121-3C55-B762-8ABC20285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AAC9A-BF51-9205-769F-C34301A1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5BE90-437D-EC27-AD69-E7CF7ABF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7C968-0FAB-A116-080D-681928CF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39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62D5FD-406F-9F55-F12F-A1C2E5043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079AA-3C24-1DC6-EF85-39E345DB2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274A3-978D-F5C4-99EC-1E54D1C7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C137F-ED5D-91DF-93AC-80743C1B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552B5-82EC-F8A1-061A-5B4F684F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4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B335-4CE6-E388-274A-30A2FC1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E1471-6572-E035-4D38-478EE6A0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E8B34-5D23-B535-0FA3-0F104771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55AED-C60B-03F1-CCAD-06504F61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3F924-6372-64C1-B895-4FD72894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90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3F2CC-AF71-1FA1-6C1D-83E138DA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70854-89E3-C18F-3F32-780F9443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E9549-C6F4-6C77-ACFD-7E4AFD32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340A2-B723-815F-7EF2-3A6BFA81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50A6A-C7B0-2553-1C39-88BA5B3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41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9420-CAC7-58FC-BE6E-B8BD8C55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E22E3-F77C-752F-E5E1-0D25F8F6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78F74-2468-8389-AFA8-547CDC61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00A3C-1357-03BC-9EE5-AA004699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F5222-69DB-72A7-5CEE-FBC94F1B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F59DC-89A2-B942-943F-698A6F17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28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26D86-6E41-D5B1-9E2C-477DFFD0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4868F-C5F3-02E4-1EC0-9F5A54C32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742A3-1B58-88FC-DE4F-9D4DA040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A6658-F13C-2066-442C-D36557F70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75E95-366C-CB2D-481D-04015F2D3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0DE5A-E758-9F0B-A0D1-79876EC9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7911A-7924-A405-CF33-2E316C98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D5504-6393-48FF-A16B-58F9AEA1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7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F5557-4C5D-3A46-A33C-2CEF4D9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F75246-EB60-D26D-E6D5-E1DEEFCA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FFBCA-705C-D49E-6197-048B98DC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82E29-27F2-94AD-D5A4-829EB093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2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8D982-B8D5-4623-438E-8DA7779C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13BBF-6189-8CA6-F2D2-58F6C506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36C6-0AAE-4BCA-C6A1-02D9AA97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01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9D82-30C9-5A10-EC6A-56654917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410C5-6CD1-638C-7694-9921F4B5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5E853-B20D-3F48-D0A7-377BF3BA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DEBB7-DCBE-E1A9-FEDA-1E0916B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5998F-1164-A9F0-187E-66EFF2CB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49AC1-A302-7409-193C-376FAC3E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6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BFEE1-F14A-0317-8D49-91F95798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76CF7-2C10-FD16-5A35-2E58BC408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6E61E-F62C-A0DC-31E4-09616B04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10C0F0-3E71-CFFB-90ED-9738F34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0B7BE-E929-6584-D948-45B11AEF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934E8-C6A3-A37E-6037-24479741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523C8-3AAC-0027-876E-B3344AEE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27082-1E0B-78D6-22A9-13791505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6AE13-7079-F743-985A-7C0B079AE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5627E-9004-DE47-AE51-EF53270C74AA}" type="datetimeFigureOut">
              <a:rPr kumimoji="1" lang="ko-KR" altLang="en-US" smtClean="0"/>
              <a:t>2024. 4. 9.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9AEBC-ABB0-01AF-3F95-C6934B51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D4EBA-3DD5-FDCF-6554-902753378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DDDCD-E33B-1747-922B-A95C2141E7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080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27445-9AE8-E404-EC58-DA0CB418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Generative Adversarial Networks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DC3E5-AFC5-DDC7-4C16-73504384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424" y="4733364"/>
            <a:ext cx="3155576" cy="524435"/>
          </a:xfrm>
        </p:spPr>
        <p:txBody>
          <a:bodyPr/>
          <a:lstStyle/>
          <a:p>
            <a:r>
              <a:rPr kumimoji="1" lang="en-US" altLang="ko-KR" dirty="0"/>
              <a:t>2024.04.08 </a:t>
            </a:r>
            <a:r>
              <a:rPr kumimoji="1" lang="ko-KR" altLang="en-US" dirty="0"/>
              <a:t>신소연</a:t>
            </a:r>
          </a:p>
        </p:txBody>
      </p:sp>
    </p:spTree>
    <p:extLst>
      <p:ext uri="{BB962C8B-B14F-4D97-AF65-F5344CB8AC3E}">
        <p14:creationId xmlns:p14="http://schemas.microsoft.com/office/powerpoint/2010/main" val="353991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Generator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latent set of variables z -&gt; observed variables x</a:t>
            </a:r>
          </a:p>
          <a:p>
            <a:pPr lvl="1"/>
            <a:r>
              <a:rPr kumimoji="1" lang="en-US" altLang="ko-KR" dirty="0"/>
              <a:t>mapping : function G</a:t>
            </a:r>
          </a:p>
          <a:p>
            <a:r>
              <a:rPr kumimoji="1" lang="en-US" altLang="ko-KR" dirty="0"/>
              <a:t>can be any sampling process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parameter estimation X, sample output.</a:t>
            </a:r>
          </a:p>
          <a:p>
            <a:endParaRPr kumimoji="1" lang="en-US" altLang="ko-KR" dirty="0"/>
          </a:p>
          <a:p>
            <a:r>
              <a:rPr lang="en" altLang="ko-KR" dirty="0">
                <a:effectLst/>
              </a:rPr>
              <a:t>Will be trained to minimize a two sample test objective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079136-F442-2604-1746-FC135BD3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736" y="944050"/>
            <a:ext cx="2599859" cy="34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Discriminator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function that distinguishes real / fake samples -&gt; 0/1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15B6B-BB7D-94D4-4F0C-9D60C417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483" y="706133"/>
            <a:ext cx="1742301" cy="23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007163-32C4-E606-910C-80344AD3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986" y="2335886"/>
            <a:ext cx="8500711" cy="14742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E28C67-34E7-4FFC-16E8-474E0AC2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744" y="4684555"/>
            <a:ext cx="7772400" cy="649534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3EA52ED-37FE-5908-40F5-C19DBCA70E2D}"/>
              </a:ext>
            </a:extLst>
          </p:cNvPr>
          <p:cNvCxnSpPr/>
          <p:nvPr/>
        </p:nvCxnSpPr>
        <p:spPr>
          <a:xfrm>
            <a:off x="3682312" y="5140411"/>
            <a:ext cx="8649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1FF5CC9-25DD-04AF-7949-ECF8058DB208}"/>
              </a:ext>
            </a:extLst>
          </p:cNvPr>
          <p:cNvCxnSpPr>
            <a:cxnSpLocks/>
          </p:cNvCxnSpPr>
          <p:nvPr/>
        </p:nvCxnSpPr>
        <p:spPr>
          <a:xfrm>
            <a:off x="7315199" y="5140411"/>
            <a:ext cx="1776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8F01A1-FF69-82F6-BA80-21E01E242B70}"/>
              </a:ext>
            </a:extLst>
          </p:cNvPr>
          <p:cNvSpPr txBox="1"/>
          <p:nvPr/>
        </p:nvSpPr>
        <p:spPr>
          <a:xfrm>
            <a:off x="3370844" y="5146638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maximize</a:t>
            </a:r>
            <a:endParaRPr kumimoji="1"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528B3-AE61-06F2-0429-07708A4DA77D}"/>
              </a:ext>
            </a:extLst>
          </p:cNvPr>
          <p:cNvSpPr txBox="1"/>
          <p:nvPr/>
        </p:nvSpPr>
        <p:spPr>
          <a:xfrm>
            <a:off x="7459717" y="514663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minimize</a:t>
            </a:r>
            <a:endParaRPr kumimoji="1"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7A69E-E59D-9379-DAE2-B5F9543DE5A5}"/>
              </a:ext>
            </a:extLst>
          </p:cNvPr>
          <p:cNvSpPr txBox="1"/>
          <p:nvPr/>
        </p:nvSpPr>
        <p:spPr>
          <a:xfrm>
            <a:off x="9364482" y="472906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en-US" altLang="ko-KR" sz="2400" dirty="0"/>
              <a:t>maximize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578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99ED4C-6831-00E5-640F-D9C614EA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44" y="4684555"/>
            <a:ext cx="7772400" cy="6495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Generator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latent set of variables z -&gt; observed variables x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최대한 가짜 데이터를 만드는 방향으로 </a:t>
            </a:r>
            <a:r>
              <a:rPr kumimoji="1" lang="en-US" altLang="ko-KR" dirty="0"/>
              <a:t>generator </a:t>
            </a:r>
            <a:r>
              <a:rPr kumimoji="1" lang="ko-KR" altLang="en-US" dirty="0"/>
              <a:t>학습시킴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079136-F442-2604-1746-FC135BD3F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736" y="944050"/>
            <a:ext cx="2599859" cy="3495608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9FA62E5-47A7-589E-0E62-7EDB7F0FA614}"/>
              </a:ext>
            </a:extLst>
          </p:cNvPr>
          <p:cNvCxnSpPr>
            <a:cxnSpLocks/>
          </p:cNvCxnSpPr>
          <p:nvPr/>
        </p:nvCxnSpPr>
        <p:spPr>
          <a:xfrm>
            <a:off x="7315199" y="5140411"/>
            <a:ext cx="1776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05B543-B42D-5BC6-2023-6F087535CE16}"/>
              </a:ext>
            </a:extLst>
          </p:cNvPr>
          <p:cNvSpPr txBox="1"/>
          <p:nvPr/>
        </p:nvSpPr>
        <p:spPr>
          <a:xfrm>
            <a:off x="7459717" y="5146638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maximize</a:t>
            </a:r>
            <a:endParaRPr kumimoji="1"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6387F-5960-87C4-ED20-B7232A1C4B15}"/>
              </a:ext>
            </a:extLst>
          </p:cNvPr>
          <p:cNvSpPr txBox="1"/>
          <p:nvPr/>
        </p:nvSpPr>
        <p:spPr>
          <a:xfrm>
            <a:off x="9364482" y="472906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en-US" altLang="ko-KR" sz="2400" dirty="0"/>
              <a:t>minimize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21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Optimal Discriminator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Solution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계산결과가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가깝다</a:t>
            </a:r>
            <a:r>
              <a:rPr kumimoji="1" lang="en-US" altLang="ko-KR" dirty="0"/>
              <a:t>: </a:t>
            </a:r>
            <a:r>
              <a:rPr kumimoji="1" lang="ko-KR" altLang="en-US" dirty="0"/>
              <a:t>해당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data distribution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density</a:t>
            </a:r>
            <a:r>
              <a:rPr kumimoji="1" lang="ko-KR" altLang="en-US" dirty="0"/>
              <a:t>가 더 높다</a:t>
            </a:r>
            <a:r>
              <a:rPr kumimoji="1" lang="en-US" altLang="ko-KR" dirty="0"/>
              <a:t> [</a:t>
            </a:r>
            <a:r>
              <a:rPr kumimoji="1" lang="en-US" altLang="ko-KR" dirty="0" err="1"/>
              <a:t>p_data</a:t>
            </a:r>
            <a:r>
              <a:rPr kumimoji="1" lang="en-US" altLang="ko-KR" dirty="0"/>
              <a:t>(x)] 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에 가깝다</a:t>
            </a:r>
            <a:r>
              <a:rPr kumimoji="1" lang="en-US" altLang="ko-KR" dirty="0"/>
              <a:t>: model density</a:t>
            </a:r>
            <a:r>
              <a:rPr kumimoji="1" lang="ko-KR" altLang="en-US" dirty="0"/>
              <a:t>가 더 높다</a:t>
            </a:r>
            <a:r>
              <a:rPr kumimoji="1" lang="en-US" altLang="ko-KR" dirty="0"/>
              <a:t> [P_G(x)]</a:t>
            </a:r>
          </a:p>
          <a:p>
            <a:endParaRPr kumimoji="1" lang="en-US" altLang="ko-KR" dirty="0"/>
          </a:p>
          <a:p>
            <a:r>
              <a:rPr kumimoji="1" lang="ko-KR" altLang="en-US" u="sng" dirty="0"/>
              <a:t>두 분포의 밀도 비율을 학습하려고 시도 </a:t>
            </a:r>
            <a:r>
              <a:rPr kumimoji="1" lang="en-US" altLang="ko-KR" u="sng" dirty="0"/>
              <a:t>(implicitly)</a:t>
            </a:r>
          </a:p>
          <a:p>
            <a:pPr lvl="1"/>
            <a:r>
              <a:rPr kumimoji="1" lang="en-US" altLang="ko-KR" dirty="0"/>
              <a:t>estimation : unsupervised learning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BA5C0D-F18C-B1CD-81A0-80DB9FF4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69" y="1794310"/>
            <a:ext cx="8513126" cy="16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/>
              <a:t>Estimation</a:t>
            </a:r>
            <a:r>
              <a:rPr kumimoji="1" lang="ko-KR" altLang="en-US" sz="3600"/>
              <a:t>을 </a:t>
            </a:r>
            <a:r>
              <a:rPr kumimoji="1" lang="en-US" altLang="ko-KR" sz="3600"/>
              <a:t>Supervised Learning</a:t>
            </a:r>
            <a:r>
              <a:rPr kumimoji="1" lang="ko-KR" altLang="en-US" sz="3600"/>
              <a:t>으로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R" dirty="0">
                <a:effectLst/>
                <a:latin typeface="Helvetica Neue" panose="02000503000000020004" pitchFamily="2" charset="0"/>
              </a:rPr>
              <a:t>Suppose we have data coming from a balanced mixture of distributions P(X|Y = 0) and P(X|Y = 1) indexed by Y. </a:t>
            </a:r>
          </a:p>
          <a:p>
            <a:pPr>
              <a:lnSpc>
                <a:spcPct val="100000"/>
              </a:lnSpc>
            </a:pPr>
            <a:r>
              <a:rPr kumimoji="1" lang="en-US" altLang="ko-KR" dirty="0">
                <a:latin typeface="Helvetica Neue" panose="02000503000000020004" pitchFamily="2" charset="0"/>
              </a:rPr>
              <a:t>Proof that discriminator is estimating a ration of distributions :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density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정확하게 알지는 못하지만 </a:t>
            </a:r>
            <a:r>
              <a:rPr kumimoji="1" lang="en-US" altLang="ko-KR" dirty="0"/>
              <a:t>density ratio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추정할 수 있다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76B9EB-EE13-22F6-2A67-16DF8162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81" y="2995198"/>
            <a:ext cx="8916438" cy="19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/>
              <a:t>Plug in the solution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optimal discriminator solution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plug in to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9D0516-2CF2-4325-343F-1650E9589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2890601"/>
            <a:ext cx="7454900" cy="3695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D50125-1A69-4039-EC30-B073553E8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140" y="2048673"/>
            <a:ext cx="8741719" cy="8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Jenson-Shannon Divergence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GAN</a:t>
            </a:r>
            <a:r>
              <a:rPr kumimoji="1" lang="ko-KR" altLang="en-US" dirty="0"/>
              <a:t>의 목적</a:t>
            </a:r>
            <a:r>
              <a:rPr kumimoji="1" lang="en-US" altLang="ko-KR" dirty="0"/>
              <a:t>: optimize Jenson-Shannon Divergence</a:t>
            </a:r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directly optimize</a:t>
            </a:r>
            <a:r>
              <a:rPr kumimoji="1" lang="ko-KR" altLang="en-US" dirty="0"/>
              <a:t>하는 것이 아니라 두 분포의 평균을 </a:t>
            </a:r>
            <a:r>
              <a:rPr kumimoji="1" lang="en-US" altLang="ko-KR" dirty="0"/>
              <a:t>optimize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Divergence</a:t>
            </a:r>
            <a:r>
              <a:rPr kumimoji="1" lang="ko-KR" altLang="en-US" dirty="0"/>
              <a:t>의 모든 좋은 특징을 다 가지고 있음 </a:t>
            </a:r>
            <a:r>
              <a:rPr kumimoji="1" lang="en-US" altLang="ko-KR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6828C7-A171-70C8-1647-BAB2F225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11" y="1883094"/>
            <a:ext cx="7147577" cy="9724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5EA5B1-DA8E-D2DD-1FA5-F4439673F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19" y="3491461"/>
            <a:ext cx="9689757" cy="19312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6F65D1-F3F6-F3C5-7481-A4AF6E57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43" y="3551852"/>
            <a:ext cx="1580776" cy="152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1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Jenson-Shannon Divergence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objective function</a:t>
            </a:r>
            <a:r>
              <a:rPr kumimoji="1" lang="ko-KR" altLang="en-US" dirty="0"/>
              <a:t>이 정확히 </a:t>
            </a:r>
            <a:r>
              <a:rPr kumimoji="1" lang="en-US" altLang="ko-KR" dirty="0"/>
              <a:t>-log4</a:t>
            </a:r>
            <a:r>
              <a:rPr kumimoji="1" lang="ko-KR" altLang="en-US" dirty="0"/>
              <a:t>가 될 때 최소값을 가짐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60EA9-9CE7-4666-4977-7A37C247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2349500"/>
            <a:ext cx="7442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Jenson-Shannon Divergence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objective function</a:t>
            </a:r>
            <a:r>
              <a:rPr kumimoji="1" lang="ko-KR" altLang="en-US" dirty="0"/>
              <a:t>이 정확히 </a:t>
            </a:r>
            <a:r>
              <a:rPr kumimoji="1" lang="en-US" altLang="ko-KR" dirty="0"/>
              <a:t>-log4</a:t>
            </a:r>
            <a:r>
              <a:rPr kumimoji="1" lang="ko-KR" altLang="en-US" dirty="0"/>
              <a:t>가 될 때 최소값을 가짐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두개 평균내는 </a:t>
            </a:r>
            <a:r>
              <a:rPr kumimoji="1" lang="en-US" altLang="ko-KR" dirty="0"/>
              <a:t>KL</a:t>
            </a:r>
            <a:r>
              <a:rPr kumimoji="1" lang="ko-KR" altLang="en-US" dirty="0"/>
              <a:t>과 달리 하나만 집중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sample quality up diversity down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2B087-A85E-182B-FD10-A9D9C7C5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1918371"/>
            <a:ext cx="7969624" cy="2333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F8531D-30D8-44D2-0FBD-62430F45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4142706"/>
            <a:ext cx="7124700" cy="1346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B1ABE5-CB82-F113-3B8A-8EC05ABA60FD}"/>
              </a:ext>
            </a:extLst>
          </p:cNvPr>
          <p:cNvSpPr/>
          <p:nvPr/>
        </p:nvSpPr>
        <p:spPr>
          <a:xfrm>
            <a:off x="7591647" y="4815806"/>
            <a:ext cx="871869" cy="41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ECEEBF-85FA-1F50-2608-4C91AEFC567D}"/>
              </a:ext>
            </a:extLst>
          </p:cNvPr>
          <p:cNvSpPr/>
          <p:nvPr/>
        </p:nvSpPr>
        <p:spPr>
          <a:xfrm>
            <a:off x="8786481" y="5006288"/>
            <a:ext cx="799221" cy="34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14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GAN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Training Algorithm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5DBBE-1C61-E6D9-5B0E-A1C18256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71" y="1413164"/>
            <a:ext cx="8221658" cy="5079711"/>
          </a:xfrm>
          <a:prstGeom prst="rect">
            <a:avLst/>
          </a:prstGeom>
        </p:spPr>
      </p:pic>
      <p:sp>
        <p:nvSpPr>
          <p:cNvPr id="9" name="호 8">
            <a:extLst>
              <a:ext uri="{FF2B5EF4-FFF2-40B4-BE49-F238E27FC236}">
                <a16:creationId xmlns:a16="http://schemas.microsoft.com/office/drawing/2014/main" id="{17A4552B-D4CF-C96E-C8A2-73638472B1E6}"/>
              </a:ext>
            </a:extLst>
          </p:cNvPr>
          <p:cNvSpPr/>
          <p:nvPr/>
        </p:nvSpPr>
        <p:spPr>
          <a:xfrm>
            <a:off x="9573306" y="1413164"/>
            <a:ext cx="804672" cy="859535"/>
          </a:xfrm>
          <a:prstGeom prst="arc">
            <a:avLst>
              <a:gd name="adj1" fmla="val 16200000"/>
              <a:gd name="adj2" fmla="val 49724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C852E-076C-4064-F374-C7EAA5432B26}"/>
              </a:ext>
            </a:extLst>
          </p:cNvPr>
          <p:cNvSpPr txBox="1"/>
          <p:nvPr/>
        </p:nvSpPr>
        <p:spPr>
          <a:xfrm>
            <a:off x="10377978" y="165826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얘네를 가지고</a:t>
            </a: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08A7AD1-CE69-7996-91C3-05A9D80EEE7B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0397873" y="1847071"/>
            <a:ext cx="625287" cy="98633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1A1A84A5-1180-BD90-2809-4298BBEFDE34}"/>
              </a:ext>
            </a:extLst>
          </p:cNvPr>
          <p:cNvCxnSpPr>
            <a:cxnSpLocks/>
          </p:cNvCxnSpPr>
          <p:nvPr/>
        </p:nvCxnSpPr>
        <p:spPr>
          <a:xfrm rot="5400000">
            <a:off x="9857762" y="2541256"/>
            <a:ext cx="1925424" cy="12272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38F95F-2F87-F312-30F6-95A4F97ADC60}"/>
              </a:ext>
            </a:extLst>
          </p:cNvPr>
          <p:cNvSpPr txBox="1"/>
          <p:nvPr/>
        </p:nvSpPr>
        <p:spPr>
          <a:xfrm>
            <a:off x="9815965" y="266592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minimize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6145B-15C6-0099-F277-599DE9E8FA73}"/>
              </a:ext>
            </a:extLst>
          </p:cNvPr>
          <p:cNvSpPr txBox="1"/>
          <p:nvPr/>
        </p:nvSpPr>
        <p:spPr>
          <a:xfrm>
            <a:off x="10905144" y="357844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maximize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2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Motivation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961D2-3599-3A55-8437-E317974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5"/>
            <a:ext cx="10972800" cy="488603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So Far</a:t>
            </a:r>
          </a:p>
          <a:p>
            <a:pPr lvl="1"/>
            <a:r>
              <a:rPr kumimoji="1" lang="en-US" altLang="ko-KR" dirty="0"/>
              <a:t>Variational Inference, Normalizing Flow Models ..</a:t>
            </a:r>
          </a:p>
          <a:p>
            <a:pPr lvl="1"/>
            <a:r>
              <a:rPr kumimoji="1" lang="ko-KR" altLang="en-US" dirty="0"/>
              <a:t>너무 계산이 많고 복잡하다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-&gt; likelihood(log likelihood)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계산하려고 했기 때문</a:t>
            </a:r>
            <a:endParaRPr kumimoji="1" lang="en-US" altLang="ko-KR" dirty="0"/>
          </a:p>
          <a:p>
            <a:r>
              <a:rPr kumimoji="1" lang="en-US" altLang="ko-KR" dirty="0"/>
              <a:t>Replace Log likelihood</a:t>
            </a:r>
          </a:p>
          <a:p>
            <a:pPr marL="0" indent="0">
              <a:buNone/>
            </a:pPr>
            <a:r>
              <a:rPr kumimoji="1" lang="en-US" altLang="ko-KR" dirty="0"/>
              <a:t>=&gt; </a:t>
            </a:r>
            <a:r>
              <a:rPr kumimoji="1" lang="en-US" altLang="ko-KR" b="1" dirty="0"/>
              <a:t>GAN</a:t>
            </a:r>
          </a:p>
          <a:p>
            <a:pPr marL="0" indent="0">
              <a:buNone/>
            </a:pPr>
            <a:endParaRPr kumimoji="1" lang="en-US" altLang="ko-KR" b="1" dirty="0"/>
          </a:p>
          <a:p>
            <a:pPr marL="0" indent="0">
              <a:buNone/>
            </a:pPr>
            <a:r>
              <a:rPr kumimoji="1" lang="en-US" altLang="ko-KR" dirty="0"/>
              <a:t>Pros and Cons of likelihood</a:t>
            </a:r>
          </a:p>
          <a:p>
            <a:pPr marL="0" indent="0">
              <a:buNone/>
            </a:pPr>
            <a:r>
              <a:rPr kumimoji="1" lang="en-US" altLang="ko-KR" sz="2400" dirty="0"/>
              <a:t>- Pros: optimal model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will have the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best sample quality</a:t>
            </a:r>
          </a:p>
          <a:p>
            <a:pPr marL="0" indent="0">
              <a:buNone/>
            </a:pPr>
            <a:r>
              <a:rPr kumimoji="1" lang="en-US" altLang="ko-KR" sz="2400" dirty="0"/>
              <a:t>- Cons: will be never able to recover the optimal model [approach]</a:t>
            </a:r>
          </a:p>
        </p:txBody>
      </p:sp>
    </p:spTree>
    <p:extLst>
      <p:ext uri="{BB962C8B-B14F-4D97-AF65-F5344CB8AC3E}">
        <p14:creationId xmlns:p14="http://schemas.microsoft.com/office/powerpoint/2010/main" val="3292385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GAN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Training Algorithm</a:t>
            </a:r>
            <a:endParaRPr kumimoji="1" lang="ko-KR" altLang="en-US" sz="36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C872EFB-3AE9-52E5-84BA-93DF8B1E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88" y="1534114"/>
            <a:ext cx="8571824" cy="45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Problems</a:t>
            </a:r>
            <a:endParaRPr kumimoji="1"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60796-28B4-F9AD-38E5-5C277ED3C23E}"/>
              </a:ext>
            </a:extLst>
          </p:cNvPr>
          <p:cNvSpPr txBox="1"/>
          <p:nvPr/>
        </p:nvSpPr>
        <p:spPr>
          <a:xfrm>
            <a:off x="1078992" y="1499616"/>
            <a:ext cx="1051560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infinite loop</a:t>
            </a:r>
            <a:r>
              <a:rPr kumimoji="1" lang="ko-KR" altLang="en-US" dirty="0"/>
              <a:t>에 갇혀버릴 수 있음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likelihood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사용하지 않기 때문에 </a:t>
            </a:r>
            <a:r>
              <a:rPr kumimoji="1" lang="en-US" altLang="ko-KR" dirty="0"/>
              <a:t>sample comparation</a:t>
            </a:r>
            <a:r>
              <a:rPr kumimoji="1" lang="ko-KR" altLang="en-US" dirty="0"/>
              <a:t>이 어려울 수 있음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1" lang="ko-KR" altLang="en-US" dirty="0"/>
              <a:t>학습 방향이 완전히 잘못될 가능성이 있음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mode collapse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하나의 샘플만 생성해내고 다른 샘플은 전혀 생성하지 못하는 문제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가우시안이</a:t>
            </a:r>
            <a:r>
              <a:rPr kumimoji="1" lang="ko-KR" altLang="en-US" dirty="0"/>
              <a:t> 혼합된 분포라면 </a:t>
            </a:r>
            <a:r>
              <a:rPr kumimoji="1" lang="en-US" altLang="ko-KR" dirty="0"/>
              <a:t>-&gt; 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mode </a:t>
            </a:r>
            <a:r>
              <a:rPr kumimoji="1" lang="ko-KR" altLang="en-US" dirty="0"/>
              <a:t>학습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이때 다른 </a:t>
            </a:r>
            <a:r>
              <a:rPr kumimoji="1" lang="en-US" altLang="ko-KR" dirty="0"/>
              <a:t>mode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생성해내면 판별기를 완벽하게 속일 수 있음 </a:t>
            </a:r>
            <a:r>
              <a:rPr kumimoji="1" lang="en-US" altLang="ko-KR" dirty="0"/>
              <a:t>-&gt; process</a:t>
            </a:r>
            <a:r>
              <a:rPr kumimoji="1" lang="ko-KR" altLang="en-US" dirty="0"/>
              <a:t>가 계속되고 절대 </a:t>
            </a:r>
            <a:r>
              <a:rPr kumimoji="1" lang="en-US" altLang="ko-KR" dirty="0"/>
              <a:t>converge </a:t>
            </a:r>
            <a:r>
              <a:rPr kumimoji="1" lang="ko-KR" altLang="en-US" dirty="0"/>
              <a:t>되지 않음 </a:t>
            </a:r>
            <a:r>
              <a:rPr kumimoji="1" lang="en-US" altLang="ko-KR" dirty="0"/>
              <a:t>-&gt; stuck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77632-D536-BCD8-3CFD-59453703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92" y="2542798"/>
            <a:ext cx="3863589" cy="21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Pros and Cons</a:t>
            </a:r>
            <a:endParaRPr kumimoji="1"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7B553-7372-99D9-AC35-08B8E9F2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88" y="1845010"/>
            <a:ext cx="9794823" cy="37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7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Pros &amp; Cons using likelihood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961D2-3599-3A55-8437-E317974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kumimoji="1" lang="en-US" altLang="ko-KR" dirty="0"/>
              <a:t>bimodal gaussian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High likelihood does not imply great samples</a:t>
            </a:r>
          </a:p>
          <a:p>
            <a:r>
              <a:rPr kumimoji="1" lang="en-US" altLang="ko-KR" dirty="0"/>
              <a:t>Good samples do not imply high likelihood</a:t>
            </a:r>
          </a:p>
          <a:p>
            <a:pPr marL="0" indent="0">
              <a:buNone/>
            </a:pPr>
            <a:r>
              <a:rPr kumimoji="1" lang="en-US" altLang="ko-KR" dirty="0"/>
              <a:t>-&gt; sample quality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다르게 측정할 방법이 필요하다</a:t>
            </a:r>
            <a:r>
              <a:rPr kumimoji="1" lang="en-US" altLang="ko-KR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5F1FF5-2E36-1336-1F1A-FF5B727C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8" y="1990327"/>
            <a:ext cx="7969624" cy="23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Likelihood-free learning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961D2-3599-3A55-8437-E317974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1049000" cy="544483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advantage: directly optimize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sample quality(interest), </a:t>
            </a:r>
            <a:r>
              <a:rPr kumimoji="1" lang="ko-KR" altLang="en-US" dirty="0"/>
              <a:t>계산</a:t>
            </a:r>
            <a:r>
              <a:rPr kumimoji="1" lang="en-US" altLang="ko-KR" dirty="0"/>
              <a:t> low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S1 and S2, can we tell if these samples are from the same distribution?(P=Q?)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21542-BEB9-3D1E-773F-796BDA00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25" y="2042642"/>
            <a:ext cx="6408550" cy="34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Two-sample Tests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961D2-3599-3A55-8437-E3179741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kumimoji="1" lang="en-US" altLang="ko-KR" dirty="0"/>
              <a:t>Null Hypothesis : P=Q</a:t>
            </a:r>
          </a:p>
          <a:p>
            <a:r>
              <a:rPr kumimoji="1" lang="en-US" altLang="ko-KR" dirty="0"/>
              <a:t>Alternate </a:t>
            </a:r>
            <a:r>
              <a:rPr kumimoji="1" lang="en-US" altLang="ko-KR" dirty="0" err="1"/>
              <a:t>Hypotheis</a:t>
            </a:r>
            <a:r>
              <a:rPr kumimoji="1" lang="en-US" altLang="ko-KR" dirty="0"/>
              <a:t> : P != Q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Do we accept/reject null hypothesis with some level of confidence?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test statistic T</a:t>
            </a:r>
          </a:p>
          <a:p>
            <a:pPr lvl="1"/>
            <a:r>
              <a:rPr kumimoji="1" lang="en-US" altLang="ko-KR" dirty="0"/>
              <a:t>high -&gt; difference between the two distribution is large -&gt; reject H0</a:t>
            </a:r>
          </a:p>
          <a:p>
            <a:pPr lvl="1"/>
            <a:r>
              <a:rPr kumimoji="1" lang="en-US" altLang="ko-KR" dirty="0"/>
              <a:t>less than a threshold alpha -&gt; accept H0</a:t>
            </a:r>
          </a:p>
        </p:txBody>
      </p:sp>
    </p:spTree>
    <p:extLst>
      <p:ext uri="{BB962C8B-B14F-4D97-AF65-F5344CB8AC3E}">
        <p14:creationId xmlns:p14="http://schemas.microsoft.com/office/powerpoint/2010/main" val="25529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Generative Modeling and Two-Sample Tests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745EC-D623-E354-0A24-68B9E379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30" y="1789257"/>
            <a:ext cx="10545686" cy="3497997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AC82FAB-000A-BCA7-F0FF-773F4656D952}"/>
              </a:ext>
            </a:extLst>
          </p:cNvPr>
          <p:cNvCxnSpPr/>
          <p:nvPr/>
        </p:nvCxnSpPr>
        <p:spPr>
          <a:xfrm>
            <a:off x="4474464" y="4654377"/>
            <a:ext cx="68793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925F8F1-9E84-2F84-4267-277143E5CC34}"/>
              </a:ext>
            </a:extLst>
          </p:cNvPr>
          <p:cNvCxnSpPr>
            <a:cxnSpLocks/>
          </p:cNvCxnSpPr>
          <p:nvPr/>
        </p:nvCxnSpPr>
        <p:spPr>
          <a:xfrm>
            <a:off x="1524000" y="5093289"/>
            <a:ext cx="1036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497AC1-E9E8-02D7-69F7-EBB1790772B6}"/>
              </a:ext>
            </a:extLst>
          </p:cNvPr>
          <p:cNvSpPr txBox="1"/>
          <p:nvPr/>
        </p:nvSpPr>
        <p:spPr>
          <a:xfrm>
            <a:off x="2560320" y="4849831"/>
            <a:ext cx="491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새로운 </a:t>
            </a:r>
            <a:r>
              <a:rPr kumimoji="1" lang="en-US" altLang="ko-KR" dirty="0"/>
              <a:t>optimization objective </a:t>
            </a:r>
            <a:r>
              <a:rPr kumimoji="1" lang="ko-KR" altLang="en-US" dirty="0"/>
              <a:t>가 나옴</a:t>
            </a:r>
          </a:p>
        </p:txBody>
      </p:sp>
    </p:spTree>
    <p:extLst>
      <p:ext uri="{BB962C8B-B14F-4D97-AF65-F5344CB8AC3E}">
        <p14:creationId xmlns:p14="http://schemas.microsoft.com/office/powerpoint/2010/main" val="78312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Two-Sample Tests</a:t>
            </a:r>
            <a:endParaRPr kumimoji="1" lang="ko-KR" altLang="en-US" sz="3600" dirty="0"/>
          </a:p>
        </p:txBody>
      </p:sp>
      <p:pic>
        <p:nvPicPr>
          <p:cNvPr id="3" name="그림 2" descr="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B8DDB26-9E3F-48D8-A59C-ACE22EA8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5" y="1278082"/>
            <a:ext cx="11059889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B238F-ECBA-A111-10FB-A3DFE3416A5C}"/>
              </a:ext>
            </a:extLst>
          </p:cNvPr>
          <p:cNvSpPr txBox="1"/>
          <p:nvPr/>
        </p:nvSpPr>
        <p:spPr>
          <a:xfrm>
            <a:off x="838200" y="4890073"/>
            <a:ext cx="107627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400" dirty="0"/>
              <a:t>구분하기 힘들다</a:t>
            </a:r>
            <a:endParaRPr kumimoji="1" lang="en-US" altLang="ko-KR" sz="2400" dirty="0"/>
          </a:p>
          <a:p>
            <a:pPr marL="457200" indent="-457200">
              <a:buAutoNum type="arabicPeriod"/>
            </a:pPr>
            <a:r>
              <a:rPr kumimoji="1" lang="en-US" altLang="ko-KR" sz="2400" dirty="0"/>
              <a:t>Two Gaussians &amp; different means</a:t>
            </a:r>
          </a:p>
          <a:p>
            <a:pPr marL="457200" indent="-457200">
              <a:buAutoNum type="arabicPeriod"/>
            </a:pPr>
            <a:r>
              <a:rPr kumimoji="1" lang="en-US" altLang="ko-KR" sz="2400" dirty="0"/>
              <a:t>overlap: Two Gaussians &amp; same mean &amp; different variance</a:t>
            </a:r>
          </a:p>
          <a:p>
            <a:pPr marL="457200" indent="-457200">
              <a:buAutoNum type="arabicPeriod"/>
            </a:pPr>
            <a:r>
              <a:rPr kumimoji="1" lang="en-US" altLang="ko-KR" sz="2400" dirty="0"/>
              <a:t>2 – have same unit variance (Gaussian &amp; Laplace)</a:t>
            </a:r>
          </a:p>
        </p:txBody>
      </p:sp>
    </p:spTree>
    <p:extLst>
      <p:ext uri="{BB962C8B-B14F-4D97-AF65-F5344CB8AC3E}">
        <p14:creationId xmlns:p14="http://schemas.microsoft.com/office/powerpoint/2010/main" val="119950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Generative Modeling and Two-Sample Tests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72"/>
            <a:ext cx="10515600" cy="54448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ko-KR" dirty="0"/>
              <a:t>Main Idea </a:t>
            </a:r>
            <a:r>
              <a:rPr kumimoji="1" lang="ko-KR" altLang="en-US" dirty="0"/>
              <a:t>정리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en-US" altLang="ko-KR" dirty="0"/>
              <a:t>S1 &amp; S2</a:t>
            </a:r>
            <a:r>
              <a:rPr kumimoji="1" lang="ko-KR" altLang="en-US" dirty="0"/>
              <a:t> 사이의 거리를 </a:t>
            </a:r>
            <a:r>
              <a:rPr kumimoji="1" lang="en-US" altLang="ko-KR" b="1" dirty="0"/>
              <a:t>maximize </a:t>
            </a:r>
            <a:r>
              <a:rPr kumimoji="1" lang="ko-KR" altLang="en-US" dirty="0"/>
              <a:t>하는 통계량을 찾는다</a:t>
            </a:r>
            <a:r>
              <a:rPr kumimoji="1"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dirty="0"/>
              <a:t>이 통계량을 바탕으로 원본 데이터 분포와 내 </a:t>
            </a:r>
            <a:r>
              <a:rPr kumimoji="1" lang="en-US" altLang="ko-KR" dirty="0"/>
              <a:t>gm </a:t>
            </a:r>
            <a:r>
              <a:rPr kumimoji="1" lang="ko-KR" altLang="en-US" dirty="0"/>
              <a:t>분포 사이의 거리를 가장 가깝게 만들 수 있다</a:t>
            </a:r>
            <a:r>
              <a:rPr kumimoji="1"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dirty="0"/>
              <a:t>그러면 이 모델이 나를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속이는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샘플을 만들어낼 수 있다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kumimoji="1" lang="ko-KR" altLang="en-US" dirty="0"/>
              <a:t>분포는 다른데 내 통계량에 따르면 맞아 보이는 샘플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ko-KR" altLang="en-US" dirty="0"/>
              <a:t>그러면 이때 제대로 구분할 수 있도록 내 통계량</a:t>
            </a:r>
            <a:r>
              <a:rPr kumimoji="1" lang="en-US" altLang="ko-KR" dirty="0"/>
              <a:t>(test statistic)</a:t>
            </a:r>
            <a:r>
              <a:rPr kumimoji="1" lang="ko-KR" altLang="en-US" dirty="0"/>
              <a:t>을 다시 업데이트</a:t>
            </a:r>
            <a:r>
              <a:rPr kumimoji="1"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dirty="0"/>
              <a:t>내가 어떤 통계량을 학습하는지에 상관없이 샘플을 구별할 수 없는 때까지 반복</a:t>
            </a: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en-US" altLang="ko-KR" dirty="0"/>
              <a:t>=&gt; data distribution</a:t>
            </a:r>
            <a:r>
              <a:rPr kumimoji="1" lang="ko-KR" altLang="en-US" dirty="0"/>
              <a:t>과 유사하게 생긴 샘플을 얻을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56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07B0-1ABB-9691-7746-7817DC11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GAN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08FB9-4C25-7E02-BB27-6F139ED9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079711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GAN is defined by two models: </a:t>
            </a:r>
            <a:r>
              <a:rPr kumimoji="1" lang="en-US" altLang="ko-KR" b="1" dirty="0"/>
              <a:t>generator and discriminator</a:t>
            </a:r>
          </a:p>
          <a:p>
            <a:r>
              <a:rPr kumimoji="1" lang="en-US" altLang="ko-KR" b="1" dirty="0"/>
              <a:t>Generator</a:t>
            </a:r>
            <a:r>
              <a:rPr kumimoji="1" lang="ko-KR" altLang="en-US" dirty="0"/>
              <a:t>는 최대한 실제처럼 보이는 데이터를 생성하여 </a:t>
            </a:r>
            <a:r>
              <a:rPr kumimoji="1" lang="en-US" altLang="ko-KR" dirty="0"/>
              <a:t>discriminator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속이려고 시도 </a:t>
            </a:r>
            <a:r>
              <a:rPr kumimoji="1" lang="en-US" altLang="ko-KR" dirty="0"/>
              <a:t>[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]</a:t>
            </a:r>
          </a:p>
          <a:p>
            <a:r>
              <a:rPr kumimoji="1" lang="en-US" altLang="ko-KR" b="1" dirty="0"/>
              <a:t>Discriminator</a:t>
            </a:r>
            <a:r>
              <a:rPr kumimoji="1" lang="ko-KR" altLang="en-US" dirty="0"/>
              <a:t>는 실제 데이터와 생성된 가짜 데이터를 구별하려고 노력 </a:t>
            </a:r>
            <a:r>
              <a:rPr kumimoji="1" lang="en-US" altLang="ko-KR" dirty="0"/>
              <a:t>[</a:t>
            </a:r>
            <a:r>
              <a:rPr kumimoji="1" lang="ko-KR" altLang="en-US" dirty="0"/>
              <a:t>판별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both models are going to be optimized using the </a:t>
            </a:r>
            <a:r>
              <a:rPr kumimoji="1" lang="en-US" altLang="ko-KR" u="sng" dirty="0"/>
              <a:t>same training objective</a:t>
            </a:r>
            <a:r>
              <a:rPr kumimoji="1" lang="en-US" altLang="ko-KR" dirty="0"/>
              <a:t> except one of them will try to </a:t>
            </a:r>
            <a:r>
              <a:rPr kumimoji="1" lang="en-US" altLang="ko-KR" b="1" dirty="0"/>
              <a:t>maximize</a:t>
            </a:r>
            <a:r>
              <a:rPr kumimoji="1" lang="en-US" altLang="ko-KR" dirty="0"/>
              <a:t> it and the other one will try to </a:t>
            </a:r>
            <a:r>
              <a:rPr kumimoji="1" lang="en-US" altLang="ko-KR" b="1" dirty="0"/>
              <a:t>minimize</a:t>
            </a:r>
            <a:r>
              <a:rPr kumimoji="1" lang="en-US" altLang="ko-KR" dirty="0"/>
              <a:t> it. [trying to achieve opposite goals]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what GAN do : </a:t>
            </a:r>
            <a:r>
              <a:rPr kumimoji="1" lang="en-US" altLang="ko-KR" u="sng" dirty="0"/>
              <a:t>optimize two sample statistics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39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1411</Words>
  <Application>Microsoft Macintosh PowerPoint</Application>
  <PresentationFormat>와이드스크린</PresentationFormat>
  <Paragraphs>237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Apple SD Gothic Neo</vt:lpstr>
      <vt:lpstr>Arial</vt:lpstr>
      <vt:lpstr>Helvetica Neue</vt:lpstr>
      <vt:lpstr>Wingdings</vt:lpstr>
      <vt:lpstr>Office 테마</vt:lpstr>
      <vt:lpstr>Generative Adversarial Networks</vt:lpstr>
      <vt:lpstr>Motivation</vt:lpstr>
      <vt:lpstr>Pros &amp; Cons using likelihood</vt:lpstr>
      <vt:lpstr>Likelihood-free learning</vt:lpstr>
      <vt:lpstr>Two-sample Tests</vt:lpstr>
      <vt:lpstr>Generative Modeling and Two-Sample Tests</vt:lpstr>
      <vt:lpstr>Two-Sample Tests</vt:lpstr>
      <vt:lpstr>Generative Modeling and Two-Sample Tests</vt:lpstr>
      <vt:lpstr>GAN</vt:lpstr>
      <vt:lpstr>Generator</vt:lpstr>
      <vt:lpstr>Discriminator</vt:lpstr>
      <vt:lpstr>Generator</vt:lpstr>
      <vt:lpstr>Optimal Discriminator</vt:lpstr>
      <vt:lpstr>Estimation을 Supervised Learning으로</vt:lpstr>
      <vt:lpstr>Plug in the solution</vt:lpstr>
      <vt:lpstr>Jenson-Shannon Divergence</vt:lpstr>
      <vt:lpstr>Jenson-Shannon Divergence</vt:lpstr>
      <vt:lpstr>Jenson-Shannon Divergence</vt:lpstr>
      <vt:lpstr>GAN Training Algorithm</vt:lpstr>
      <vt:lpstr>GAN Training Algorithm</vt:lpstr>
      <vt:lpstr>Problems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</dc:title>
  <dc:creator>O365</dc:creator>
  <cp:lastModifiedBy>O365</cp:lastModifiedBy>
  <cp:revision>5</cp:revision>
  <dcterms:created xsi:type="dcterms:W3CDTF">2024-04-08T13:47:01Z</dcterms:created>
  <dcterms:modified xsi:type="dcterms:W3CDTF">2024-04-09T05:32:18Z</dcterms:modified>
</cp:coreProperties>
</file>