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
  </p:notesMasterIdLst>
  <p:handoutMasterIdLst>
    <p:handoutMasterId r:id="rId4"/>
  </p:handoutMasterIdLst>
  <p:sldIdLst>
    <p:sldId id="1509" r:id="rId2"/>
  </p:sldIdLst>
  <p:sldSz cx="12190413" cy="6858000"/>
  <p:notesSz cx="7102475" cy="102330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60">
          <p15:clr>
            <a:srgbClr val="A4A3A4"/>
          </p15:clr>
        </p15:guide>
        <p15:guide id="2" pos="619">
          <p15:clr>
            <a:srgbClr val="A4A3A4"/>
          </p15:clr>
        </p15:guide>
        <p15:guide id="3" orient="horz" pos="2467">
          <p15:clr>
            <a:srgbClr val="A4A3A4"/>
          </p15:clr>
        </p15:guide>
        <p15:guide id="4" orient="horz" pos="2704">
          <p15:clr>
            <a:srgbClr val="A4A3A4"/>
          </p15:clr>
        </p15:guide>
        <p15:guide id="5" orient="horz" pos="4049">
          <p15:clr>
            <a:srgbClr val="A4A3A4"/>
          </p15:clr>
        </p15:guide>
        <p15:guide id="6" orient="horz" pos="2588">
          <p15:clr>
            <a:srgbClr val="A4A3A4"/>
          </p15:clr>
        </p15:guide>
        <p15:guide id="7" pos="7422">
          <p15:clr>
            <a:srgbClr val="A4A3A4"/>
          </p15:clr>
        </p15:guide>
        <p15:guide id="8" pos="2145">
          <p15:clr>
            <a:srgbClr val="A4A3A4"/>
          </p15:clr>
        </p15:guide>
        <p15:guide id="9" pos="3908">
          <p15:clr>
            <a:srgbClr val="A4A3A4"/>
          </p15:clr>
        </p15:guide>
        <p15:guide id="10" pos="2376">
          <p15:clr>
            <a:srgbClr val="A4A3A4"/>
          </p15:clr>
        </p15:guide>
        <p15:guide id="11" pos="5657">
          <p15:clr>
            <a:srgbClr val="A4A3A4"/>
          </p15:clr>
        </p15:guide>
        <p15:guide id="12" pos="5879">
          <p15:clr>
            <a:srgbClr val="A4A3A4"/>
          </p15:clr>
        </p15:guide>
        <p15:guide id="13" pos="4122">
          <p15:clr>
            <a:srgbClr val="A4A3A4"/>
          </p15:clr>
        </p15:guide>
        <p15:guide id="14" pos="4020">
          <p15:clr>
            <a:srgbClr val="A4A3A4"/>
          </p15:clr>
        </p15:guide>
      </p15:sldGuideLst>
    </p:ext>
    <p:ext uri="{2D200454-40CA-4A62-9FC3-DE9A4176ACB9}">
      <p15:notesGuideLst xmlns:p15="http://schemas.microsoft.com/office/powerpoint/2012/main">
        <p15:guide id="1" orient="horz" pos="2936">
          <p15:clr>
            <a:srgbClr val="A4A3A4"/>
          </p15:clr>
        </p15:guide>
        <p15:guide id="2" pos="2233">
          <p15:clr>
            <a:srgbClr val="A4A3A4"/>
          </p15:clr>
        </p15:guide>
        <p15:guide id="3" pos="20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9" autoAdjust="0"/>
    <p:restoredTop sz="94687"/>
  </p:normalViewPr>
  <p:slideViewPr>
    <p:cSldViewPr snapToGrid="0">
      <p:cViewPr varScale="1">
        <p:scale>
          <a:sx n="94" d="100"/>
          <a:sy n="94" d="100"/>
        </p:scale>
        <p:origin x="416" y="44"/>
      </p:cViewPr>
      <p:guideLst>
        <p:guide orient="horz" pos="1060"/>
        <p:guide pos="619"/>
        <p:guide orient="horz" pos="2467"/>
        <p:guide orient="horz" pos="2704"/>
        <p:guide orient="horz" pos="4049"/>
        <p:guide orient="horz" pos="2588"/>
        <p:guide pos="7422"/>
        <p:guide pos="2145"/>
        <p:guide pos="3908"/>
        <p:guide pos="2376"/>
        <p:guide pos="5657"/>
        <p:guide pos="5879"/>
        <p:guide pos="4122"/>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936"/>
        <p:guide pos="2233"/>
        <p:guide pos="20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7886" y="180468"/>
            <a:ext cx="6169774" cy="182360"/>
          </a:xfrm>
          <a:prstGeom prst="rect">
            <a:avLst/>
          </a:prstGeom>
        </p:spPr>
        <p:txBody>
          <a:bodyPr vert="horz" lIns="0" tIns="0" rIns="0" bIns="0" rtlCol="0"/>
          <a:lstStyle>
            <a:lvl1pPr algn="l">
              <a:defRPr sz="700"/>
            </a:lvl1pPr>
            <a:lvl2pPr marL="4445" indent="0">
              <a:defRPr sz="700"/>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410290" y="10465419"/>
            <a:ext cx="507575" cy="182360"/>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t>3/30/2022</a:t>
            </a:fld>
            <a:endParaRPr lang="en-US"/>
          </a:p>
        </p:txBody>
      </p:sp>
      <p:sp>
        <p:nvSpPr>
          <p:cNvPr id="13" name="Footer Placeholder 3"/>
          <p:cNvSpPr>
            <a:spLocks noGrp="1"/>
          </p:cNvSpPr>
          <p:nvPr>
            <p:ph type="ftr" sz="quarter" idx="2"/>
          </p:nvPr>
        </p:nvSpPr>
        <p:spPr bwMode="gray">
          <a:xfrm>
            <a:off x="510326" y="10465419"/>
            <a:ext cx="5741160" cy="182360"/>
          </a:xfrm>
          <a:prstGeom prst="rect">
            <a:avLst/>
          </a:prstGeom>
        </p:spPr>
        <p:txBody>
          <a:bodyPr vert="horz" lIns="0" tIns="0" rIns="0" bIns="0" rtlCol="0" anchor="b"/>
          <a:lstStyle>
            <a:lvl1pPr algn="l">
              <a:defRPr sz="700"/>
            </a:lvl1pPr>
            <a:lvl2pPr marL="4445" indent="0">
              <a:defRPr sz="700">
                <a:solidFill>
                  <a:schemeClr val="tx1"/>
                </a:solidFill>
              </a:defRPr>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81170" y="10465419"/>
            <a:ext cx="196456" cy="182360"/>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542098" y="202510"/>
            <a:ext cx="375768" cy="40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176213" y="630238"/>
            <a:ext cx="3362325" cy="1892300"/>
          </a:xfrm>
          <a:prstGeom prst="rect">
            <a:avLst/>
          </a:prstGeom>
          <a:noFill/>
          <a:ln w="12700">
            <a:solidFill>
              <a:schemeClr val="bg1">
                <a:lumMod val="75000"/>
              </a:schemeClr>
            </a:solidFill>
          </a:ln>
        </p:spPr>
        <p:txBody>
          <a:bodyPr vert="horz" lIns="93117" tIns="46558" rIns="93117" bIns="46558" rtlCol="0" anchor="ctr"/>
          <a:lstStyle/>
          <a:p>
            <a:endParaRPr lang="en-US"/>
          </a:p>
        </p:txBody>
      </p:sp>
      <p:sp>
        <p:nvSpPr>
          <p:cNvPr id="5" name="Notes Placeholder 4"/>
          <p:cNvSpPr>
            <a:spLocks noGrp="1"/>
          </p:cNvSpPr>
          <p:nvPr>
            <p:ph type="body" sz="quarter" idx="3"/>
          </p:nvPr>
        </p:nvSpPr>
        <p:spPr bwMode="gray">
          <a:xfrm>
            <a:off x="198788" y="3000872"/>
            <a:ext cx="6708950" cy="6602279"/>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6153" y="187161"/>
            <a:ext cx="6083988" cy="189124"/>
          </a:xfrm>
          <a:prstGeom prst="rect">
            <a:avLst/>
          </a:prstGeom>
        </p:spPr>
        <p:txBody>
          <a:bodyPr vert="horz" lIns="0" tIns="0" rIns="0" bIns="0" rtlCol="0"/>
          <a:lstStyle>
            <a:lvl1pPr algn="l">
              <a:defRPr sz="700"/>
            </a:lvl1pPr>
            <a:lvl2pPr marL="4445" indent="0">
              <a:defRPr sz="700"/>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349088" y="9863571"/>
            <a:ext cx="557059" cy="18912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t>3/30/2022</a:t>
            </a:fld>
            <a:endParaRPr lang="en-US"/>
          </a:p>
        </p:txBody>
      </p:sp>
      <p:sp>
        <p:nvSpPr>
          <p:cNvPr id="15" name="Footer Placeholder 3"/>
          <p:cNvSpPr>
            <a:spLocks noGrp="1"/>
          </p:cNvSpPr>
          <p:nvPr>
            <p:ph type="ftr" sz="quarter" idx="4"/>
          </p:nvPr>
        </p:nvSpPr>
        <p:spPr bwMode="gray">
          <a:xfrm>
            <a:off x="564826" y="9863571"/>
            <a:ext cx="5635714" cy="189124"/>
          </a:xfrm>
          <a:prstGeom prst="rect">
            <a:avLst/>
          </a:prstGeom>
        </p:spPr>
        <p:txBody>
          <a:bodyPr vert="horz" lIns="0" tIns="0" rIns="0" bIns="0" rtlCol="0" anchor="b"/>
          <a:lstStyle>
            <a:lvl1pPr algn="l">
              <a:defRPr sz="700"/>
            </a:lvl1pPr>
            <a:lvl2pPr marL="4445" indent="0">
              <a:defRPr sz="700">
                <a:solidFill>
                  <a:schemeClr val="tx1"/>
                </a:solidFill>
              </a:defRPr>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8834" y="9863571"/>
            <a:ext cx="215395" cy="18912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93841" y="210021"/>
            <a:ext cx="412306" cy="4198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145" indent="-144145"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290" indent="-144145"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1800" indent="-144145"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5945" indent="-144145"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5945" indent="-144145"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5945" indent="-144145"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5945" indent="-144145"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5945" indent="-144145"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72185">
              <a:defRPr/>
            </a:pPr>
            <a:fld id="{699D0F1E-0212-474D-9753-6C466C4827DC}" type="slidenum">
              <a:rPr lang="en-US">
                <a:solidFill>
                  <a:srgbClr val="000000"/>
                </a:solidFill>
                <a:latin typeface="Arial" panose="020B0604020202020204"/>
                <a:cs typeface="Arial" panose="020B0604020202020204"/>
              </a:rPr>
              <a:t>1</a:t>
            </a:fld>
            <a:endParaRPr lang="en-US">
              <a:solidFill>
                <a:srgbClr val="000000"/>
              </a:solidFill>
              <a:latin typeface="Arial" panose="020B0604020202020204"/>
              <a:cs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hasCustomPrompt="1"/>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hasCustomPrompt="1"/>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3/30/2022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hasCustomPrompt="1"/>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905" indent="0" algn="r">
              <a:defRPr sz="700">
                <a:noFill/>
              </a:defRPr>
            </a:lvl2pPr>
            <a:lvl3pPr marL="0" indent="0" algn="r">
              <a:defRPr sz="700">
                <a:noFill/>
              </a:defRPr>
            </a:lvl3pPr>
            <a:lvl4pPr marL="0" indent="0" algn="r">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3/30/2022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defRPr sz="700">
                <a:solidFill>
                  <a:schemeClr val="accent1"/>
                </a:solidFill>
              </a:defRPr>
            </a:lvl6pPr>
            <a:lvl7pPr marL="0" indent="0">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69875" indent="-269875"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39750" indent="-269875"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260" indent="-269875"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135" indent="-269875"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135" indent="-269875"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135" indent="-269875"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135" indent="-269875"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135" indent="-269875"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xml"/><Relationship Id="rId5" Type="http://schemas.openxmlformats.org/officeDocument/2006/relationships/slideLayout" Target="../slideLayouts/slideLayout1.xml"/><Relationship Id="rId10" Type="http://schemas.openxmlformats.org/officeDocument/2006/relationships/image" Target="../media/image9.png"/><Relationship Id="rId4" Type="http://schemas.openxmlformats.org/officeDocument/2006/relationships/tags" Target="../tags/tag3.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36" name="think-cell Slide" r:id="rId7" imgW="12700" imgH="12700" progId="TCLayout.ActiveDocument.1">
                  <p:embed/>
                </p:oleObj>
              </mc:Choice>
              <mc:Fallback>
                <p:oleObj name="think-cell Slide" r:id="rId7" imgW="12700" imgH="12700" progId="TCLayout.ActiveDocument.1">
                  <p:embed/>
                  <p:pic>
                    <p:nvPicPr>
                      <p:cNvPr id="0" name="Object 3" hidden="1"/>
                      <p:cNvPicPr/>
                      <p:nvPr/>
                    </p:nvPicPr>
                    <p:blipFill>
                      <a:blip r:embed="rId8"/>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dirty="0">
              <a:ln>
                <a:noFill/>
              </a:ln>
              <a:solidFill>
                <a:srgbClr val="FFFFFF"/>
              </a:solidFill>
              <a:effectLst/>
              <a:uLnTx/>
              <a:uFillTx/>
              <a:latin typeface="Arial" panose="020B0604020202020204"/>
              <a:ea typeface="Arial Unicode MS"/>
              <a:cs typeface="Arial" panose="020B0604020202020204"/>
              <a:sym typeface="Arial" panose="020B0604020202020204"/>
            </a:endParaRPr>
          </a:p>
        </p:txBody>
      </p:sp>
      <p:sp>
        <p:nvSpPr>
          <p:cNvPr id="6" name="Titel 5"/>
          <p:cNvSpPr>
            <a:spLocks noGrp="1"/>
          </p:cNvSpPr>
          <p:nvPr>
            <p:ph type="title"/>
          </p:nvPr>
        </p:nvSpPr>
        <p:spPr bwMode="gray">
          <a:xfrm>
            <a:off x="136260" y="79490"/>
            <a:ext cx="6639372" cy="864000"/>
          </a:xfrm>
        </p:spPr>
        <p:txBody>
          <a:bodyPr anchor="t"/>
          <a:lstStyle/>
          <a:p>
            <a:r>
              <a:rPr lang="en-US" sz="1600" b="1" dirty="0">
                <a:solidFill>
                  <a:srgbClr val="66B512"/>
                </a:solidFill>
              </a:rPr>
              <a:t>Stock Selection Model Based on Advanced Random </a:t>
            </a:r>
            <a:br>
              <a:rPr lang="en-US" sz="1600" b="1" dirty="0">
                <a:solidFill>
                  <a:srgbClr val="66B512"/>
                </a:solidFill>
              </a:rPr>
            </a:br>
            <a:r>
              <a:rPr lang="en-US" sz="1600" b="1" dirty="0">
                <a:solidFill>
                  <a:srgbClr val="66B512"/>
                </a:solidFill>
              </a:rPr>
              <a:t>Forest and Natural Language Processing Algorithms</a:t>
            </a:r>
            <a:br>
              <a:rPr lang="en-US" sz="1600" b="1" dirty="0">
                <a:solidFill>
                  <a:srgbClr val="66B512"/>
                </a:solidFill>
              </a:rPr>
            </a:br>
            <a:r>
              <a:rPr lang="en-US" sz="1600" b="1" dirty="0">
                <a:solidFill>
                  <a:srgbClr val="FF0000"/>
                </a:solidFill>
              </a:rPr>
              <a:t>2022/03/30</a:t>
            </a:r>
            <a:endParaRPr lang="zh-CN" altLang="en-US" sz="1600" b="1" dirty="0">
              <a:solidFill>
                <a:srgbClr val="FF0000"/>
              </a:solidFill>
              <a:ea typeface="宋体" panose="02010600030101010101" pitchFamily="2" charset="-122"/>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700" b="0" i="0" u="none" strike="noStrike" kern="1200" cap="none" spc="0" normalizeH="0" baseline="0" noProof="0">
                <a:ln>
                  <a:noFill/>
                </a:ln>
                <a:solidFill>
                  <a:srgbClr val="676767"/>
                </a:solidFill>
                <a:effectLst/>
                <a:uLnTx/>
                <a:uFillTx/>
                <a:latin typeface="Arial" panose="020B0604020202020204"/>
                <a:cs typeface="Arial" panose="020B0604020202020204"/>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panose="020B0604020202020204"/>
                <a:cs typeface="Arial" panose="020B0604020202020204"/>
              </a:rPr>
              <a:t>1</a:t>
            </a:fld>
            <a:endParaRPr kumimoji="0" lang="en-US" sz="700" b="0" i="0" u="none" strike="noStrike" kern="1200" cap="none" spc="0" normalizeH="0" baseline="0" noProof="0">
              <a:ln>
                <a:noFill/>
              </a:ln>
              <a:solidFill>
                <a:srgbClr val="676767"/>
              </a:solidFill>
              <a:effectLst/>
              <a:uLnTx/>
              <a:uFillTx/>
              <a:latin typeface="Arial" panose="020B0604020202020204"/>
              <a:cs typeface="Arial" panose="020B0604020202020204"/>
            </a:endParaRPr>
          </a:p>
        </p:txBody>
      </p:sp>
      <p:sp>
        <p:nvSpPr>
          <p:cNvPr id="30" name="Rectangle: Rounded Corners 29"/>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a:cs typeface="Arial" panose="020B0604020202020204"/>
            </a:endParaRPr>
          </a:p>
        </p:txBody>
      </p:sp>
      <p:graphicFrame>
        <p:nvGraphicFramePr>
          <p:cNvPr id="31" name="Group 76"/>
          <p:cNvGraphicFramePr>
            <a:graphicFrameLocks noGrp="1" noChangeAspect="1"/>
          </p:cNvGraphicFramePr>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p:cNvGraphicFramePr>
            <a:graphicFrameLocks noGrp="1"/>
          </p:cNvGraphicFramePr>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anose="05000000000000000000" pitchFamily="2" charset="2"/>
                        <a:buChar char="§"/>
                        <a:defRPr/>
                      </a:pPr>
                      <a:r>
                        <a:rPr lang="en-GB" sz="1000" b="1" i="0" u="none" strike="noStrike" kern="1200" cap="none" spc="0" normalizeH="0" baseline="0" noProof="0" dirty="0">
                          <a:ln>
                            <a:noFill/>
                          </a:ln>
                          <a:effectLst/>
                          <a:uLnTx/>
                          <a:uFillTx/>
                          <a:latin typeface="+mn-lt"/>
                          <a:cs typeface="+mn-cs"/>
                        </a:rPr>
                        <a:t>By simulating the process of the dynamic portfolio, we will have an evaluation of how the selection based on our model will go beyond the performance of SP500. In real life, we only need to plug in the recent quarter of a year’s data of different stocks, and then add the best predicted superior stocks into our portfolio to help us make more profit than the SP500.</a:t>
                      </a: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p:cNvGraphicFramePr>
            <a:graphicFrameLocks noGrp="1"/>
          </p:cNvGraphicFramePr>
          <p:nvPr>
            <p:extLst>
              <p:ext uri="{D42A27DB-BD31-4B8C-83A1-F6EECF244321}">
                <p14:modId xmlns:p14="http://schemas.microsoft.com/office/powerpoint/2010/main" val="4196860470"/>
              </p:ext>
            </p:extLst>
          </p:nvPr>
        </p:nvGraphicFramePr>
        <p:xfrm>
          <a:off x="6655192" y="1616194"/>
          <a:ext cx="5357104" cy="5184535"/>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400" b="1" i="0" u="none" strike="noStrike" cap="none" normalizeH="0" baseline="0" dirty="0">
                          <a:ln>
                            <a:noFill/>
                          </a:ln>
                          <a:solidFill>
                            <a:schemeClr val="bg2"/>
                          </a:solidFill>
                          <a:effectLst/>
                          <a:latin typeface="Arial" panose="020B0604020202020204" pitchFamily="34" charset="0"/>
                          <a:cs typeface="Arial" panose="020B0604020202020204" pitchFamily="34"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lang="en-US" sz="1000" b="1" dirty="0">
                          <a:latin typeface="+mn-lt"/>
                          <a:cs typeface="+mn-cs"/>
                        </a:rPr>
                        <a:t>we compare the prediction results obtained by the Random Forest + LSTM model with the monthly increase rate of sp500. Use the data from 2016 to 2021 to carry out a real-life-based portfolio construction, and give the final performance on return.</a:t>
                      </a: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lang="en-US" sz="1000" b="1" dirty="0">
                          <a:latin typeface="+mn-lt"/>
                          <a:cs typeface="+mn-cs"/>
                        </a:rPr>
                        <a:t>Compare the prediction results obtained by the PCA + SVM model with the quarterly increase rate of SP500. Also use the data from 2016 to 2021, and do the same comparison with SP500.</a:t>
                      </a: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lang="en-US" sz="1000" b="1" dirty="0">
                          <a:latin typeface="+mn-lt"/>
                          <a:cs typeface="+mn-cs"/>
                        </a:rPr>
                        <a:t>A</a:t>
                      </a:r>
                      <a:r>
                        <a:rPr lang="en-US" altLang="zh-CN" sz="1000" b="1" dirty="0">
                          <a:latin typeface="+mn-lt"/>
                          <a:cs typeface="+mn-cs"/>
                        </a:rPr>
                        <a:t>pply a new model of PCA+LSTM,  and RF+SVM. Get the following result. For RF+SVM, the good stock </a:t>
                      </a:r>
                      <a:r>
                        <a:rPr lang="en-US" altLang="zh-CN" sz="1000" b="1" kern="1200" dirty="0">
                          <a:solidFill>
                            <a:schemeClr val="tx1"/>
                          </a:solidFill>
                          <a:latin typeface="+mn-lt"/>
                          <a:ea typeface="+mn-ea"/>
                          <a:cs typeface="+mn-cs"/>
                        </a:rPr>
                        <a:t>prediction accuracy is 0.74798387, the bad stock prediction accuracy is 0.7486187. (previously around 69%) However, for PCA+LSTM, the overall prediction accuracy is decreased to 0.6278635994069539 (previously around 71%). Therefore, we can see that the RF+SVM and RF+LSTM are better choices among the 4 options. </a:t>
                      </a:r>
                      <a:endParaRPr lang="en-US" sz="1000" b="1" kern="1200" dirty="0">
                        <a:solidFill>
                          <a:schemeClr val="tx1"/>
                        </a:solidFill>
                        <a:latin typeface="+mn-lt"/>
                        <a:ea typeface="+mn-ea"/>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lang="en-US" sz="1000" b="1" dirty="0">
                          <a:latin typeface="+mn-lt"/>
                          <a:cs typeface="+mn-cs"/>
                        </a:rPr>
                        <a:t>Use Python to obtain the details of public companies, the news from authority institutions and the price information of stocks by using yahoo finance API.</a:t>
                      </a: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lang="en-US" sz="1000" b="1" dirty="0">
                          <a:latin typeface="+mn-lt"/>
                          <a:cs typeface="+mn-cs"/>
                        </a:rPr>
                        <a:t>The link of </a:t>
                      </a:r>
                      <a:r>
                        <a:rPr lang="en-US" sz="1000" b="1" dirty="0" err="1">
                          <a:latin typeface="+mn-lt"/>
                          <a:cs typeface="+mn-cs"/>
                        </a:rPr>
                        <a:t>github:</a:t>
                      </a:r>
                      <a:r>
                        <a:rPr lang="en-US" sz="1000" b="1" u="sng" dirty="0" err="1">
                          <a:solidFill>
                            <a:srgbClr val="FF0000"/>
                          </a:solidFill>
                          <a:latin typeface="+mn-lt"/>
                          <a:cs typeface="+mn-cs"/>
                        </a:rPr>
                        <a:t>https</a:t>
                      </a:r>
                      <a:r>
                        <a:rPr lang="en-US" sz="1000" b="1" u="sng" dirty="0">
                          <a:solidFill>
                            <a:srgbClr val="FF0000"/>
                          </a:solidFill>
                          <a:latin typeface="+mn-lt"/>
                          <a:cs typeface="+mn-cs"/>
                        </a:rPr>
                        <a:t>://github.com/ese527team/ese527_third_status_report.git</a:t>
                      </a: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lang="en-US" sz="1000" b="1" dirty="0">
                          <a:solidFill>
                            <a:srgbClr val="0091DF"/>
                          </a:solidFill>
                          <a:highlight>
                            <a:srgbClr val="FFFF00"/>
                          </a:highlight>
                          <a:latin typeface="+mn-lt"/>
                          <a:cs typeface="+mn-cs"/>
                        </a:rPr>
                        <a:t>The link also includes the discussion of the problems proposed in the midterm presentation.</a:t>
                      </a: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US"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US"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US"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US"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US"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US"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GB" sz="1000" b="1" dirty="0">
                        <a:latin typeface="+mn-lt"/>
                        <a:cs typeface="+mn-cs"/>
                      </a:endParaRPr>
                    </a:p>
                    <a:p>
                      <a:pPr marR="0" lvl="0" indent="0" algn="l" rtl="0" eaLnBrk="1" fontAlgn="base" latinLnBrk="0" hangingPunct="1">
                        <a:lnSpc>
                          <a:spcPct val="100000"/>
                        </a:lnSpc>
                        <a:spcBef>
                          <a:spcPct val="0"/>
                        </a:spcBef>
                        <a:spcAft>
                          <a:spcPct val="25000"/>
                        </a:spcAft>
                        <a:buFont typeface="Wingdings" panose="05000000000000000000" pitchFamily="2" charset="2"/>
                        <a:buNone/>
                      </a:pPr>
                      <a:endParaRPr lang="en-GB" sz="1000" b="1" dirty="0">
                        <a:latin typeface="+mn-lt"/>
                        <a:cs typeface="+mn-cs"/>
                      </a:endParaRPr>
                    </a:p>
                    <a:p>
                      <a:pPr marR="0" lvl="0" indent="0" algn="l" rtl="0" eaLnBrk="1" fontAlgn="base" latinLnBrk="0" hangingPunct="1">
                        <a:lnSpc>
                          <a:spcPct val="100000"/>
                        </a:lnSpc>
                        <a:spcBef>
                          <a:spcPct val="0"/>
                        </a:spcBef>
                        <a:spcAft>
                          <a:spcPct val="25000"/>
                        </a:spcAft>
                        <a:buFont typeface="Wingdings" panose="05000000000000000000" pitchFamily="2" charset="2"/>
                        <a:buNone/>
                      </a:pPr>
                      <a:endParaRPr lang="en-GB" sz="1000" b="1" dirty="0">
                        <a:latin typeface="+mn-lt"/>
                        <a:cs typeface="+mn-cs"/>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endParaRPr lang="en-GB" sz="1000" b="1" dirty="0">
                        <a:latin typeface="+mn-lt"/>
                        <a:cs typeface="+mn-cs"/>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a:cs typeface="Arial" panose="020B0604020202020204"/>
            </a:endParaRPr>
          </a:p>
        </p:txBody>
      </p:sp>
      <p:graphicFrame>
        <p:nvGraphicFramePr>
          <p:cNvPr id="37" name="Group 79"/>
          <p:cNvGraphicFramePr>
            <a:graphicFrameLocks noGrp="1"/>
          </p:cNvGraphicFramePr>
          <p:nvPr>
            <p:custDataLst>
              <p:tags r:id="rId4"/>
            </p:custDataLst>
          </p:nvPr>
        </p:nvGraphicFramePr>
        <p:xfrm>
          <a:off x="5863590" y="214191"/>
          <a:ext cx="4166903" cy="68011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880" marR="0" lvl="0" indent="-182880" algn="l" defTabSz="914400" rtl="0" eaLnBrk="1" fontAlgn="base" latinLnBrk="0" hangingPunct="1">
                        <a:lnSpc>
                          <a:spcPct val="100000"/>
                        </a:lnSpc>
                        <a:spcBef>
                          <a:spcPct val="0"/>
                        </a:spcBef>
                        <a:spcAft>
                          <a:spcPct val="25000"/>
                        </a:spcAft>
                        <a:buClr>
                          <a:schemeClr val="tx2"/>
                        </a:buClr>
                        <a:buSzTx/>
                        <a:buFont typeface="Wingdings" panose="05000000000000000000" pitchFamily="2" charset="2"/>
                        <a:buNone/>
                        <a:defRPr/>
                      </a:pPr>
                      <a:r>
                        <a:rPr kumimoji="0" lang="en-US" sz="1000" b="0" u="none" strike="noStrike" kern="1200" cap="none" normalizeH="0" baseline="0" noProof="0" dirty="0">
                          <a:ln>
                            <a:noFill/>
                          </a:ln>
                          <a:solidFill>
                            <a:schemeClr val="tx1"/>
                          </a:solidFill>
                          <a:effectLst/>
                          <a:latin typeface="+mn-lt"/>
                          <a:ea typeface="+mn-ea"/>
                          <a:cs typeface="+mn-cs"/>
                        </a:rPr>
                        <a:t>Hao Qin, Run Zhang</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880" marR="0" lvl="0" indent="-182880" algn="l" defTabSz="914400" rtl="0" eaLnBrk="1" fontAlgn="base" latinLnBrk="0" hangingPunct="1">
                        <a:lnSpc>
                          <a:spcPct val="100000"/>
                        </a:lnSpc>
                        <a:spcBef>
                          <a:spcPct val="0"/>
                        </a:spcBef>
                        <a:spcAft>
                          <a:spcPct val="25000"/>
                        </a:spcAft>
                        <a:buClr>
                          <a:schemeClr val="tx2"/>
                        </a:buClr>
                        <a:buSzTx/>
                        <a:buFont typeface="Wingdings" panose="05000000000000000000" pitchFamily="2" charset="2"/>
                        <a:buNone/>
                        <a:defRPr/>
                      </a:pPr>
                      <a:r>
                        <a:rPr kumimoji="0" lang="en-US" sz="1000" b="0" i="0" u="none" strike="noStrike" cap="none" normalizeH="0" baseline="0" noProof="0" dirty="0">
                          <a:ln>
                            <a:noFill/>
                          </a:ln>
                          <a:solidFill>
                            <a:srgbClr val="FF0000"/>
                          </a:solidFill>
                          <a:effectLst/>
                          <a:latin typeface="Arial" panose="020B0604020202020204" pitchFamily="34" charset="0"/>
                          <a:cs typeface="Arial" panose="020B0604020202020204" pitchFamily="34" charset="0"/>
                        </a:rPr>
                        <a:t>Financial Engineering</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p:cNvGraphicFramePr>
            <a:graphicFrameLocks noGrp="1"/>
          </p:cNvGraphicFramePr>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solidFill>
                            <a:schemeClr val="bg1"/>
                          </a:solidFill>
                          <a:cs typeface="Arial" panose="020B0604020202020204" pitchFamily="34" charset="0"/>
                        </a:rPr>
                        <a:t>Status</a:t>
                      </a:r>
                    </a:p>
                    <a:p>
                      <a:pPr marL="0" marR="0" indent="0" algn="l" defTabSz="914400" rtl="0" eaLnBrk="1" fontAlgn="auto" latinLnBrk="0" hangingPunct="1">
                        <a:lnSpc>
                          <a:spcPct val="100000"/>
                        </a:lnSpc>
                        <a:spcBef>
                          <a:spcPts val="0"/>
                        </a:spcBef>
                        <a:spcAft>
                          <a:spcPts val="0"/>
                        </a:spcAft>
                        <a:buClrTx/>
                        <a:buSzTx/>
                        <a:buFontTx/>
                        <a:buNone/>
                        <a:defRPr/>
                      </a:pPr>
                      <a:endParaRPr lang="en-US" sz="1400" dirty="0">
                        <a:solidFill>
                          <a:schemeClr val="bg1"/>
                        </a:solidFill>
                        <a:cs typeface="Arial" panose="020B0604020202020204" pitchFamily="34"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p:cNvSpPr txBox="1"/>
          <p:nvPr/>
        </p:nvSpPr>
        <p:spPr bwMode="gray">
          <a:xfrm>
            <a:off x="319405" y="1684020"/>
            <a:ext cx="4530725" cy="3282315"/>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latin typeface="Arial" panose="020B0604020202020204"/>
                <a:cs typeface="Arial" panose="020B0604020202020204"/>
              </a:rPr>
              <a:t>The stock market is a very complex nonlinear system. The traditional quantitative stock selection model is always based on data and does not select varieties, which has limitations that cannot be ignored. And in the financial services and banking industries, vast resources are poured into, analysing, and trying to quantify qualitative data from news and company reports. The problem is compounded as news cycles shorten and reporting requirements on public companies become more onerous. In this project, we leverage two state-of-the-art machine learning based frameworks to select better performing stocks. One is mainly based on the advanced random forest framework, and the other relies on natural language processing (NLP) methods. Finally, we compare the two methods using stock dates from 2016.1 to 2021.12 </a:t>
            </a:r>
            <a:r>
              <a:rPr lang="en-US" altLang="zh-CN" sz="1000" b="1" dirty="0">
                <a:latin typeface="Arial" panose="020B0604020202020204"/>
                <a:cs typeface="Arial" panose="020B0604020202020204"/>
              </a:rPr>
              <a:t>on yahoo finance. In a word, the overall objective of our project is to compare the performance of advanced random forest and natural language processing algorithms in selecting the superior stock.</a:t>
            </a:r>
          </a:p>
          <a:p>
            <a:pPr marL="70485" fontAlgn="base">
              <a:spcBef>
                <a:spcPct val="0"/>
              </a:spcBef>
              <a:spcAft>
                <a:spcPts val="315"/>
              </a:spcAft>
              <a:buClr>
                <a:srgbClr val="00BCFF"/>
              </a:buClr>
              <a:defRPr/>
            </a:pPr>
            <a:endParaRPr lang="en-GB" sz="1000" b="1" dirty="0">
              <a:latin typeface="Arial" panose="020B0604020202020204"/>
              <a:cs typeface="Arial" panose="020B0604020202020204"/>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srgbClr val="FFFFFF"/>
                </a:solidFill>
                <a:effectLst/>
                <a:uLnTx/>
                <a:uFillTx/>
                <a:latin typeface="Arial" panose="020B0604020202020204"/>
                <a:cs typeface="Arial" panose="020B0604020202020204"/>
              </a:rPr>
              <a:t>Decisions Impacted</a:t>
            </a:r>
          </a:p>
        </p:txBody>
      </p:sp>
      <p:sp>
        <p:nvSpPr>
          <p:cNvPr id="67" name="Rectangle 66"/>
          <p:cNvSpPr/>
          <p:nvPr/>
        </p:nvSpPr>
        <p:spPr bwMode="gray">
          <a:xfrm>
            <a:off x="4946487" y="2212238"/>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defRPr/>
            </a:pPr>
            <a:r>
              <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The</a:t>
            </a:r>
            <a:r>
              <a:rPr kumimoji="0" lang="en-US" alt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 </a:t>
            </a:r>
            <a:r>
              <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importan</a:t>
            </a:r>
            <a:r>
              <a:rPr kumimoji="0" lang="en-US" alt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ce of</a:t>
            </a:r>
            <a:r>
              <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 features</a:t>
            </a:r>
          </a:p>
        </p:txBody>
      </p:sp>
      <p:sp>
        <p:nvSpPr>
          <p:cNvPr id="68" name="Rectangle 67"/>
          <p:cNvSpPr/>
          <p:nvPr/>
        </p:nvSpPr>
        <p:spPr bwMode="gray">
          <a:xfrm>
            <a:off x="4946487" y="3269601"/>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spcBef>
                <a:spcPts val="0"/>
              </a:spcBef>
              <a:spcAft>
                <a:spcPts val="0"/>
              </a:spcAft>
              <a:buClr>
                <a:srgbClr val="00BCFF"/>
              </a:buClr>
              <a:buSzTx/>
              <a:buFont typeface="Wingdings" panose="05000000000000000000" pitchFamily="2" charset="2"/>
              <a:buChar char="§"/>
              <a:defRPr/>
            </a:pPr>
            <a:r>
              <a:rPr lang="de-DE" sz="1000" b="1" dirty="0">
                <a:solidFill>
                  <a:schemeClr val="tx1"/>
                </a:solidFill>
                <a:latin typeface="Arial" panose="020B0604020202020204"/>
                <a:cs typeface="Arial" panose="020B0604020202020204"/>
              </a:rPr>
              <a:t>The value of future EPS</a:t>
            </a:r>
          </a:p>
        </p:txBody>
      </p:sp>
      <p:sp>
        <p:nvSpPr>
          <p:cNvPr id="69" name="Rectangle 68"/>
          <p:cNvSpPr/>
          <p:nvPr/>
        </p:nvSpPr>
        <p:spPr bwMode="gray">
          <a:xfrm>
            <a:off x="4946487" y="274092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fontAlgn="auto">
              <a:lnSpc>
                <a:spcPct val="100000"/>
              </a:lnSpc>
              <a:spcBef>
                <a:spcPts val="0"/>
              </a:spcBef>
              <a:spcAft>
                <a:spcPts val="0"/>
              </a:spcAft>
              <a:buClr>
                <a:srgbClr val="00BCFF"/>
              </a:buClr>
              <a:buSzTx/>
              <a:buFont typeface="Wingdings" panose="05000000000000000000" pitchFamily="2" charset="2"/>
              <a:buChar char="§"/>
              <a:defRPr/>
            </a:pPr>
            <a:r>
              <a:rPr lang="en-US" altLang="de-DE" sz="1000" b="1" dirty="0">
                <a:solidFill>
                  <a:schemeClr val="tx1"/>
                </a:solidFill>
                <a:latin typeface="Arial" panose="020B0604020202020204"/>
                <a:cs typeface="Arial" panose="020B0604020202020204"/>
                <a:sym typeface="+mn-ea"/>
              </a:rPr>
              <a:t>T</a:t>
            </a:r>
            <a:r>
              <a:rPr lang="de-DE" sz="1000" b="1" dirty="0">
                <a:solidFill>
                  <a:schemeClr val="tx1"/>
                </a:solidFill>
                <a:latin typeface="Arial" panose="020B0604020202020204"/>
                <a:cs typeface="Arial" panose="020B0604020202020204"/>
                <a:sym typeface="+mn-ea"/>
              </a:rPr>
              <a:t>he result of PCA</a:t>
            </a:r>
            <a:r>
              <a:rPr lang="en-US" altLang="de-DE" sz="1000" b="1" dirty="0">
                <a:solidFill>
                  <a:schemeClr val="tx1"/>
                </a:solidFill>
                <a:latin typeface="Arial" panose="020B0604020202020204"/>
                <a:cs typeface="Arial" panose="020B0604020202020204"/>
                <a:sym typeface="+mn-ea"/>
              </a:rPr>
              <a:t> and random forest</a:t>
            </a:r>
            <a:endParaRPr kumimoji="0" lang="en-US" alt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sym typeface="+mn-ea"/>
            </a:endParaRPr>
          </a:p>
        </p:txBody>
      </p:sp>
      <p:sp>
        <p:nvSpPr>
          <p:cNvPr id="34" name="Rectangle 33"/>
          <p:cNvSpPr/>
          <p:nvPr/>
        </p:nvSpPr>
        <p:spPr bwMode="gray">
          <a:xfrm>
            <a:off x="4931190" y="372561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fontAlgn="auto">
              <a:lnSpc>
                <a:spcPct val="100000"/>
              </a:lnSpc>
              <a:spcBef>
                <a:spcPts val="0"/>
              </a:spcBef>
              <a:spcAft>
                <a:spcPts val="0"/>
              </a:spcAft>
              <a:buClr>
                <a:srgbClr val="00BCFF"/>
              </a:buClr>
              <a:buSzTx/>
              <a:buFont typeface="Wingdings" panose="05000000000000000000" pitchFamily="2" charset="2"/>
              <a:buChar char="§"/>
              <a:defRPr/>
            </a:pPr>
            <a:r>
              <a:rPr lang="de-DE" sz="1000" b="1" dirty="0">
                <a:solidFill>
                  <a:schemeClr val="tx1"/>
                </a:solidFill>
                <a:latin typeface="Arial" panose="020B0604020202020204"/>
                <a:cs typeface="Arial" panose="020B0604020202020204"/>
              </a:rPr>
              <a:t>The </a:t>
            </a:r>
            <a:r>
              <a:rPr lang="en-US" altLang="de-DE" sz="1000" b="1" dirty="0">
                <a:solidFill>
                  <a:schemeClr val="tx1"/>
                </a:solidFill>
                <a:latin typeface="Arial" panose="020B0604020202020204"/>
                <a:cs typeface="Arial" panose="020B0604020202020204"/>
              </a:rPr>
              <a:t>accuracy of the prediction</a:t>
            </a:r>
          </a:p>
        </p:txBody>
      </p:sp>
      <p:pic>
        <p:nvPicPr>
          <p:cNvPr id="7" name="图片 6" descr="图形用户界面, 文本, 应用程序, 电子邮件&#10;&#10;描述已自动生成">
            <a:extLst>
              <a:ext uri="{FF2B5EF4-FFF2-40B4-BE49-F238E27FC236}">
                <a16:creationId xmlns:a16="http://schemas.microsoft.com/office/drawing/2014/main" id="{D5D2127C-CF6C-44D0-A8A8-5F0CF245E847}"/>
              </a:ext>
            </a:extLst>
          </p:cNvPr>
          <p:cNvPicPr>
            <a:picLocks noChangeAspect="1"/>
          </p:cNvPicPr>
          <p:nvPr/>
        </p:nvPicPr>
        <p:blipFill>
          <a:blip r:embed="rId9"/>
          <a:stretch>
            <a:fillRect/>
          </a:stretch>
        </p:blipFill>
        <p:spPr>
          <a:xfrm>
            <a:off x="6655192" y="4966335"/>
            <a:ext cx="2487336" cy="1366732"/>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BD9E09E3-141E-4BE6-A496-2E12E6D3CF96}"/>
              </a:ext>
            </a:extLst>
          </p:cNvPr>
          <p:cNvPicPr>
            <a:picLocks noChangeAspect="1"/>
          </p:cNvPicPr>
          <p:nvPr/>
        </p:nvPicPr>
        <p:blipFill>
          <a:blip r:embed="rId10"/>
          <a:stretch>
            <a:fillRect/>
          </a:stretch>
        </p:blipFill>
        <p:spPr>
          <a:xfrm>
            <a:off x="9254182" y="4999367"/>
            <a:ext cx="2433291" cy="15101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b3ecf03-17e3-4af5-b046-31f7d041eed7}"/>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545</Words>
  <Application>Microsoft Office PowerPoint</Application>
  <PresentationFormat>自定义</PresentationFormat>
  <Paragraphs>33</Paragraphs>
  <Slides>1</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6" baseType="lpstr">
      <vt:lpstr>Arial</vt:lpstr>
      <vt:lpstr>Calibri</vt:lpstr>
      <vt:lpstr>Wingdings</vt:lpstr>
      <vt:lpstr>PR_BAG_PPT-master_16-9_2017-11-20</vt:lpstr>
      <vt:lpstr>think-cell Slide</vt:lpstr>
      <vt:lpstr>Stock Selection Model Based on Advanced Random  Forest and Natural Language Processing Algorithms 2022/03/30</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Qin, Hao</cp:lastModifiedBy>
  <cp:revision>279</cp:revision>
  <cp:lastPrinted>2019-09-27T14:27:00Z</cp:lastPrinted>
  <dcterms:created xsi:type="dcterms:W3CDTF">2019-07-08T09:13:00Z</dcterms:created>
  <dcterms:modified xsi:type="dcterms:W3CDTF">2022-03-31T03:36:35Z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y fmtid="{D5CDD505-2E9C-101B-9397-08002B2CF9AE}" pid="18" name="ICV">
    <vt:lpwstr>22CC421B30184CE0AF43321B4D677B35</vt:lpwstr>
  </property>
  <property fmtid="{D5CDD505-2E9C-101B-9397-08002B2CF9AE}" pid="19" name="KSOProductBuildVer">
    <vt:lpwstr>2052-11.1.0.11365</vt:lpwstr>
  </property>
</Properties>
</file>