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 autoAdjust="0"/>
    <p:restoredTop sz="86420"/>
  </p:normalViewPr>
  <p:slideViewPr>
    <p:cSldViewPr snapToGrid="0">
      <p:cViewPr varScale="1">
        <p:scale>
          <a:sx n="93" d="100"/>
          <a:sy n="93" d="100"/>
        </p:scale>
        <p:origin x="216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F8187-8AAF-C94F-B168-80B30EA32B1A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573A7-39F7-0943-9925-32640D0C7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6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8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3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804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96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89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6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60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80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7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923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2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Desmenbramento</a:t>
            </a:r>
            <a:r>
              <a:rPr lang="pt-BR" dirty="0"/>
              <a:t> da Escola de Agronomia da UFBA</a:t>
            </a:r>
          </a:p>
          <a:p>
            <a:r>
              <a:rPr lang="pt-BR" dirty="0"/>
              <a:t>47 cursos graduação</a:t>
            </a:r>
          </a:p>
          <a:p>
            <a:r>
              <a:rPr lang="pt-BR" dirty="0"/>
              <a:t>02 doutorados</a:t>
            </a:r>
          </a:p>
          <a:p>
            <a:r>
              <a:rPr lang="pt-BR" dirty="0"/>
              <a:t>13 mestrados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573A7-39F7-0943-9925-32640D0C74B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13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64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1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2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33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74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6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41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1565-2AA2-4D69-839C-066DFB840C1C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BDF6-3557-40D3-B41F-2BA8EA884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0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721"/>
            <a:ext cx="12192000" cy="26027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86695" y="2895778"/>
            <a:ext cx="2880095" cy="6148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545077" y="2264800"/>
            <a:ext cx="45616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latin typeface="Tw Cen MT" panose="020B0602020104020603" pitchFamily="34" charset="0"/>
              </a:rPr>
              <a:t>I</a:t>
            </a:r>
            <a:r>
              <a:rPr lang="pt-BR" sz="3200" b="1" dirty="0">
                <a:latin typeface="Tw Cen MT" panose="020B0602020104020603" pitchFamily="34" charset="0"/>
              </a:rPr>
              <a:t> Seminário Internacional </a:t>
            </a:r>
          </a:p>
          <a:p>
            <a:r>
              <a:rPr lang="pt-BR" sz="2400" dirty="0">
                <a:latin typeface="Tw Cen MT" panose="020B0602020104020603" pitchFamily="34" charset="0"/>
              </a:rPr>
              <a:t>Comunidades Digitais em Rede</a:t>
            </a:r>
          </a:p>
          <a:p>
            <a:r>
              <a:rPr lang="pt-BR" sz="2400" dirty="0">
                <a:latin typeface="Tw Cen MT" panose="020B0602020104020603" pitchFamily="34" charset="0"/>
              </a:rPr>
              <a:t>[CODIRE]</a:t>
            </a:r>
          </a:p>
          <a:p>
            <a:r>
              <a:rPr lang="pt-BR" sz="2400" dirty="0">
                <a:latin typeface="Tw Cen MT" panose="020B0602020104020603" pitchFamily="34" charset="0"/>
              </a:rPr>
              <a:t>11 a 26 de outubro de 2018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3362"/>
            <a:ext cx="2008849" cy="70309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B29306C-37F2-5C43-9350-9CB6B2ECB1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297" b="16752"/>
          <a:stretch/>
        </p:blipFill>
        <p:spPr>
          <a:xfrm>
            <a:off x="-48873" y="1716415"/>
            <a:ext cx="5951077" cy="22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74" y="390988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MOOC UFRB: motivações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1047437" y="2053737"/>
            <a:ext cx="10097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w Cen MT" panose="020B0602020104020603" pitchFamily="34" charset="77"/>
              </a:rPr>
              <a:t>Obtenção/aprimoramento de conhecimentos na área (82,5%); 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Melhora do desempenho profissional (75,5%) 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Colocação no mundo do trabalho (60,6%). </a:t>
            </a:r>
          </a:p>
        </p:txBody>
      </p:sp>
    </p:spTree>
    <p:extLst>
      <p:ext uri="{BB962C8B-B14F-4D97-AF65-F5344CB8AC3E}">
        <p14:creationId xmlns:p14="http://schemas.microsoft.com/office/powerpoint/2010/main" val="269972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74" y="390988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MOOC UFRB: pontos positivos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1047437" y="2053737"/>
            <a:ext cx="100971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w Cen MT" panose="020B0602020104020603" pitchFamily="34" charset="77"/>
              </a:rPr>
              <a:t>Flexibilidade (80,1%)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Conteúdos atuais e de fácil compreensão (77,3%)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Avaliação ótimo/excelente (92,8%)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Índice de finalização 33,2%</a:t>
            </a:r>
          </a:p>
        </p:txBody>
      </p:sp>
    </p:spTree>
    <p:extLst>
      <p:ext uri="{BB962C8B-B14F-4D97-AF65-F5344CB8AC3E}">
        <p14:creationId xmlns:p14="http://schemas.microsoft.com/office/powerpoint/2010/main" val="40308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74" y="390988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Notas finais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929450" y="1543820"/>
            <a:ext cx="100971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w Cen MT" panose="020B0602020104020603" pitchFamily="34" charset="77"/>
              </a:rPr>
              <a:t>Estratégia acertada para a promoção da educação continuada ao longo da vida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Cursos se notabilizam pelo alto nível de satisfação dos participantes egressos e o elevado índice de participantes que os finalizam. Necessidade de avanços para que atraiam um público que não possua nível superior</a:t>
            </a:r>
          </a:p>
        </p:txBody>
      </p:sp>
    </p:spTree>
    <p:extLst>
      <p:ext uri="{BB962C8B-B14F-4D97-AF65-F5344CB8AC3E}">
        <p14:creationId xmlns:p14="http://schemas.microsoft.com/office/powerpoint/2010/main" val="146459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37"/>
            <a:ext cx="12192000" cy="26027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4" y="6165698"/>
            <a:ext cx="978225" cy="707253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363550" y="720269"/>
            <a:ext cx="3974742" cy="1325563"/>
          </a:xfrm>
        </p:spPr>
        <p:txBody>
          <a:bodyPr>
            <a:normAutofit/>
          </a:bodyPr>
          <a:lstStyle/>
          <a:p>
            <a:pPr lvl="0"/>
            <a:r>
              <a:rPr lang="pt-PT" sz="3600" b="1" dirty="0">
                <a:latin typeface="Tw Cen MT" panose="020B0602020104020603" pitchFamily="34" charset="0"/>
              </a:rPr>
              <a:t>Muito obrigado!</a:t>
            </a:r>
            <a:endParaRPr lang="pt-BR" sz="3600" b="1" dirty="0">
              <a:latin typeface="Tw Cen MT" panose="020B0602020104020603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63550" y="1780150"/>
            <a:ext cx="834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w Cen MT" panose="020B0602020104020603" pitchFamily="34" charset="0"/>
              </a:rPr>
              <a:t>Eniel E. Santo</a:t>
            </a:r>
          </a:p>
          <a:p>
            <a:r>
              <a:rPr lang="pt-BR" sz="3200" dirty="0">
                <a:latin typeface="Tw Cen MT" panose="020B0602020104020603" pitchFamily="34" charset="0"/>
              </a:rPr>
              <a:t>eniel@ufrb.edu.br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50" y="3513074"/>
            <a:ext cx="3048000" cy="1066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65042" y="4991954"/>
            <a:ext cx="61169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0" i="0" dirty="0">
                <a:effectLst/>
                <a:latin typeface="arial" panose="020B0604020202020204" pitchFamily="34" charset="0"/>
              </a:rPr>
              <a:t>Esta licença permite que outros </a:t>
            </a:r>
            <a:r>
              <a:rPr lang="pt-BR" sz="1600" b="0" i="0" dirty="0" err="1">
                <a:effectLst/>
                <a:latin typeface="arial" panose="020B0604020202020204" pitchFamily="34" charset="0"/>
              </a:rPr>
              <a:t>remixem</a:t>
            </a:r>
            <a:r>
              <a:rPr lang="pt-BR" sz="1600" b="0" i="0" dirty="0">
                <a:effectLst/>
                <a:latin typeface="arial" panose="020B0604020202020204" pitchFamily="34" charset="0"/>
              </a:rPr>
              <a:t>, adaptem e criem </a:t>
            </a:r>
          </a:p>
          <a:p>
            <a:r>
              <a:rPr lang="pt-BR" sz="1600" b="0" i="0" dirty="0">
                <a:effectLst/>
                <a:latin typeface="arial" panose="020B0604020202020204" pitchFamily="34" charset="0"/>
              </a:rPr>
              <a:t>a partir do seu trabalho para fins não comerciais, desde que </a:t>
            </a:r>
          </a:p>
          <a:p>
            <a:r>
              <a:rPr lang="pt-BR" sz="1600" b="0" i="0" dirty="0">
                <a:effectLst/>
                <a:latin typeface="arial" panose="020B0604020202020204" pitchFamily="34" charset="0"/>
              </a:rPr>
              <a:t>atribuam  o devido crédito e que licenciem as novas </a:t>
            </a:r>
          </a:p>
          <a:p>
            <a:r>
              <a:rPr lang="pt-BR" sz="1600" b="0" i="0" dirty="0">
                <a:effectLst/>
                <a:latin typeface="arial" panose="020B0604020202020204" pitchFamily="34" charset="0"/>
              </a:rPr>
              <a:t>criações sob termos idênticos.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2742C51-CCBC-B14C-8D8E-D78967F67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061" y="2247105"/>
            <a:ext cx="2052337" cy="20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sp>
        <p:nvSpPr>
          <p:cNvPr id="13" name="Escreva seu título aqui."/>
          <p:cNvSpPr txBox="1"/>
          <p:nvPr/>
        </p:nvSpPr>
        <p:spPr>
          <a:xfrm>
            <a:off x="454891" y="1289064"/>
            <a:ext cx="11393519" cy="1415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t">
            <a:spAutoFit/>
          </a:bodyPr>
          <a:lstStyle>
            <a:lvl1pPr algn="ctr">
              <a:defRPr sz="3000" b="1">
                <a:solidFill>
                  <a:srgbClr val="535353"/>
                </a:solidFill>
                <a:effectLst>
                  <a:outerShdw blurRad="12700" dist="25400" dir="2700000" rotWithShape="0">
                    <a:srgbClr val="FFFFFF"/>
                  </a:outerShdw>
                </a:effectLst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rPr lang="pt-BR" sz="2800" dirty="0"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PROMOÇÃO DA EDUCAÇÃO CONTINUADA AO LONGO DA VIDA: </a:t>
            </a:r>
          </a:p>
          <a:p>
            <a:r>
              <a:rPr lang="pt-BR" sz="2800" dirty="0"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A CONTRIBUIÇÃO DOS CURSOS ABERTOS MASSIVOS ONLINE UFRB</a:t>
            </a:r>
          </a:p>
          <a:p>
            <a:pPr algn="l"/>
            <a:r>
              <a:rPr lang="pt-BR" dirty="0"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 </a:t>
            </a:r>
            <a:endParaRPr dirty="0"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76505"/>
            <a:ext cx="978225" cy="707253"/>
          </a:xfrm>
          <a:prstGeom prst="rect">
            <a:avLst/>
          </a:prstGeom>
        </p:spPr>
      </p:pic>
      <p:sp>
        <p:nvSpPr>
          <p:cNvPr id="11" name="Escreva seu título aqui.">
            <a:extLst>
              <a:ext uri="{FF2B5EF4-FFF2-40B4-BE49-F238E27FC236}">
                <a16:creationId xmlns:a16="http://schemas.microsoft.com/office/drawing/2014/main" id="{60AC19BD-30E9-644F-BB71-65F2C19874F2}"/>
              </a:ext>
            </a:extLst>
          </p:cNvPr>
          <p:cNvSpPr txBox="1"/>
          <p:nvPr/>
        </p:nvSpPr>
        <p:spPr>
          <a:xfrm>
            <a:off x="2371230" y="2498039"/>
            <a:ext cx="756083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3000" b="1">
                <a:solidFill>
                  <a:srgbClr val="535353"/>
                </a:solidFill>
                <a:effectLst>
                  <a:outerShdw blurRad="12700" dist="25400" dir="2700000" rotWithShape="0">
                    <a:srgbClr val="FFFFFF"/>
                  </a:outerShdw>
                </a:effectLst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rPr lang="pt-BR" sz="2400" b="0" dirty="0"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Eniel do Espírito Santo</a:t>
            </a:r>
          </a:p>
          <a:p>
            <a:r>
              <a:rPr lang="pt-BR" sz="2400" b="0" dirty="0"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Ariston de Lima Cardoso</a:t>
            </a:r>
          </a:p>
          <a:p>
            <a:r>
              <a:rPr lang="pt-BR" sz="2400" b="0" dirty="0"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Adilson Gomes dos Santo</a:t>
            </a:r>
          </a:p>
          <a:p>
            <a:br>
              <a:rPr lang="pt-BR" sz="2400" b="0" dirty="0">
                <a:solidFill>
                  <a:schemeClr val="tx1"/>
                </a:solidFill>
                <a:effectLst/>
                <a:latin typeface="Tw Cen MT" panose="020B0602020104020603" pitchFamily="34" charset="0"/>
              </a:rPr>
            </a:br>
            <a:r>
              <a:rPr lang="pt-BR" sz="2400" b="0" dirty="0"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Universidade Federal do Recôncavo da Bahia</a:t>
            </a:r>
            <a:endParaRPr sz="2400" b="0" dirty="0"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2D8C53-1A2D-934F-BB9E-D47D02A206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9" y="3564557"/>
            <a:ext cx="2052337" cy="20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7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803" y="733163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MOOC: aprendizado ao longo da vida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850804" y="2435321"/>
            <a:ext cx="107454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Tw Cen MT" panose="020B0602020104020603" pitchFamily="34" charset="77"/>
              </a:rPr>
              <a:t>Promoção da educação continuada ao longo da vida</a:t>
            </a:r>
          </a:p>
          <a:p>
            <a:r>
              <a:rPr lang="pt-BR" sz="3200" dirty="0">
                <a:latin typeface="Tw Cen MT" panose="020B0602020104020603" pitchFamily="34" charset="77"/>
              </a:rPr>
              <a:t>Papel dos MOOC - Cursos Abertos Massivos Online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Tw Cen MT" panose="020B0602020104020603" pitchFamily="34" charset="77"/>
              </a:rPr>
              <a:t>Agenda 2030  - Nações Unidas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Tw Cen MT" panose="020B0602020104020603" pitchFamily="34" charset="77"/>
              </a:rPr>
              <a:t>Promover aprendizado ao longo da vida para todos</a:t>
            </a:r>
          </a:p>
        </p:txBody>
      </p:sp>
    </p:spTree>
    <p:extLst>
      <p:ext uri="{BB962C8B-B14F-4D97-AF65-F5344CB8AC3E}">
        <p14:creationId xmlns:p14="http://schemas.microsoft.com/office/powerpoint/2010/main" val="410767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74" y="390988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MOOC: definição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723274" y="1605714"/>
            <a:ext cx="107454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>
                <a:latin typeface="Tw Cen MT" panose="020B0602020104020603" pitchFamily="34" charset="77"/>
              </a:rPr>
              <a:t>Cursos online com curta ou média duração, disponibilizados em um ambiente virtual de aprendizagem (AVA) em que o participante tem à disposição material didático, orientações para o processo avaliativo e diversas ferramentas de interação,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latin typeface="Tw Cen MT" panose="020B0602020104020603" pitchFamily="34" charset="77"/>
              </a:rPr>
              <a:t>sem pré-requisitos ou restrições financeiras, favorecendo a democratização do conhecimento e a educação continuada ao longo da vida.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latin typeface="Tw Cen MT" panose="020B0602020104020603" pitchFamily="34" charset="77"/>
              </a:rPr>
              <a:t>81 milhões de participantes inscritos em 2017, em cursos de 800 universidades </a:t>
            </a:r>
          </a:p>
        </p:txBody>
      </p:sp>
    </p:spTree>
    <p:extLst>
      <p:ext uri="{BB962C8B-B14F-4D97-AF65-F5344CB8AC3E}">
        <p14:creationId xmlns:p14="http://schemas.microsoft.com/office/powerpoint/2010/main" val="68148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74" y="390988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Objetivo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834110" y="1823729"/>
            <a:ext cx="92658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w Cen MT" panose="020B0602020104020603" pitchFamily="34" charset="77"/>
              </a:rPr>
              <a:t>Apresentar os principais resultados alcançados nos cursos MOOC ofertados pela UFRB no período de 2015/2018, buscando-se correlacionar suas possíveis contribuições com a Agenda 2030 das Nações Unidas. </a:t>
            </a:r>
          </a:p>
        </p:txBody>
      </p:sp>
    </p:spTree>
    <p:extLst>
      <p:ext uri="{BB962C8B-B14F-4D97-AF65-F5344CB8AC3E}">
        <p14:creationId xmlns:p14="http://schemas.microsoft.com/office/powerpoint/2010/main" val="399797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74" y="390988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Metodologia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834110" y="1823729"/>
            <a:ext cx="100971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w Cen MT" panose="020B0602020104020603" pitchFamily="34" charset="77"/>
              </a:rPr>
              <a:t>Pesquisa exploratória e descritiva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Abordagem quantitativa e complementada por dados qualitativos, por meio de um estudo de caso nos MOOC UFRB. 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Coleta de dados: pesquisa documental nos AVA dos cursos, além dos resultados compilados das avaliações regulares de satisfação dos cursos, em uma amostra aleatória simples de 12.482 participantes. </a:t>
            </a:r>
          </a:p>
        </p:txBody>
      </p:sp>
    </p:spTree>
    <p:extLst>
      <p:ext uri="{BB962C8B-B14F-4D97-AF65-F5344CB8AC3E}">
        <p14:creationId xmlns:p14="http://schemas.microsoft.com/office/powerpoint/2010/main" val="174236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74" y="390988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MOOC UFRB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834110" y="1633799"/>
            <a:ext cx="100971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>
                <a:latin typeface="Tw Cen MT" panose="020B0602020104020603" pitchFamily="34" charset="77"/>
              </a:rPr>
              <a:t>Autodirigidos,  com inscrições contínuas, sem tutoria ou interação com o professor e um prazo pré-determinado para finalização que possibilita um ritmo flexível.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latin typeface="Tw Cen MT" panose="020B0602020104020603" pitchFamily="34" charset="77"/>
              </a:rPr>
              <a:t>O modelo pedagógico pauta-se em um roteiro de estudos, com videoaulas previamente gravadas e apoiadas por material didático adicional e avaliações online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latin typeface="Tw Cen MT" panose="020B0602020104020603" pitchFamily="34" charset="77"/>
              </a:rPr>
              <a:t>Certificação daqueles que alcançam os resultados mínimos previstos nos planos de aprendizagem dos cursos </a:t>
            </a:r>
          </a:p>
        </p:txBody>
      </p:sp>
    </p:spTree>
    <p:extLst>
      <p:ext uri="{BB962C8B-B14F-4D97-AF65-F5344CB8AC3E}">
        <p14:creationId xmlns:p14="http://schemas.microsoft.com/office/powerpoint/2010/main" val="267465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74" y="390988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MOOC UFRB: temáticas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848858" y="1847260"/>
            <a:ext cx="100971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w Cen MT" panose="020B0602020104020603" pitchFamily="34" charset="77"/>
              </a:rPr>
              <a:t>Formação continuada docente, com 49% dos inscritos; 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formação discente, com 38% dos inscritos; 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Iniciação tecnológica, com 13% inscritos 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Administração pública, 1% dos inscritos. </a:t>
            </a:r>
          </a:p>
        </p:txBody>
      </p:sp>
    </p:spTree>
    <p:extLst>
      <p:ext uri="{BB962C8B-B14F-4D97-AF65-F5344CB8AC3E}">
        <p14:creationId xmlns:p14="http://schemas.microsoft.com/office/powerpoint/2010/main" val="131371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74" y="390988"/>
            <a:ext cx="10984606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w Cen MT" panose="020B0602020104020603" pitchFamily="34" charset="77"/>
                <a:ea typeface="Calibri" panose="020F0502020204030204" pitchFamily="34" charset="0"/>
              </a:rPr>
              <a:t>MOOC UFRB: perfil</a:t>
            </a:r>
            <a:endParaRPr lang="pt-BR" sz="4000" dirty="0"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0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25"/>
            <a:ext cx="12192000" cy="6000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6150747"/>
            <a:ext cx="978225" cy="7072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26C172-AE29-474B-9A3B-B9432B671476}"/>
              </a:ext>
            </a:extLst>
          </p:cNvPr>
          <p:cNvSpPr/>
          <p:nvPr/>
        </p:nvSpPr>
        <p:spPr>
          <a:xfrm>
            <a:off x="848858" y="1847260"/>
            <a:ext cx="100971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w Cen MT" panose="020B0602020104020603" pitchFamily="34" charset="77"/>
              </a:rPr>
              <a:t>Brasileiros (99,7%) 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Gênero feminino (63,8%)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Idade média 32,2 anos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Nível superior de escolaridade (78,3%); 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Funcionários públicos (36,5%) </a:t>
            </a:r>
          </a:p>
          <a:p>
            <a:r>
              <a:rPr lang="pt-BR" sz="2800" dirty="0">
                <a:latin typeface="Tw Cen MT" panose="020B0602020104020603" pitchFamily="34" charset="77"/>
              </a:rPr>
              <a:t>Estudantes (38%)</a:t>
            </a:r>
          </a:p>
        </p:txBody>
      </p:sp>
    </p:spTree>
    <p:extLst>
      <p:ext uri="{BB962C8B-B14F-4D97-AF65-F5344CB8AC3E}">
        <p14:creationId xmlns:p14="http://schemas.microsoft.com/office/powerpoint/2010/main" val="3305446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661</Words>
  <Application>Microsoft Macintosh PowerPoint</Application>
  <PresentationFormat>Widescreen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MOOC: aprendizado ao longo da vida</vt:lpstr>
      <vt:lpstr>MOOC: definição</vt:lpstr>
      <vt:lpstr>Objetivo</vt:lpstr>
      <vt:lpstr>Metodologia</vt:lpstr>
      <vt:lpstr>MOOC UFRB</vt:lpstr>
      <vt:lpstr>MOOC UFRB: temáticas</vt:lpstr>
      <vt:lpstr>MOOC UFRB: perfil</vt:lpstr>
      <vt:lpstr>MOOC UFRB: motivações</vt:lpstr>
      <vt:lpstr>MOOC UFRB: pontos positivos</vt:lpstr>
      <vt:lpstr>Notas finais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 ENIEL</dc:creator>
  <cp:lastModifiedBy>Microsoft Office User</cp:lastModifiedBy>
  <cp:revision>58</cp:revision>
  <dcterms:created xsi:type="dcterms:W3CDTF">2018-07-30T17:39:01Z</dcterms:created>
  <dcterms:modified xsi:type="dcterms:W3CDTF">2018-09-19T20:25:01Z</dcterms:modified>
</cp:coreProperties>
</file>