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9" r:id="rId8"/>
    <p:sldId id="275" r:id="rId9"/>
    <p:sldId id="274" r:id="rId10"/>
    <p:sldId id="271" r:id="rId11"/>
    <p:sldId id="277" r:id="rId12"/>
    <p:sldId id="272" r:id="rId13"/>
    <p:sldId id="276" r:id="rId14"/>
    <p:sldId id="273" r:id="rId15"/>
    <p:sldId id="270" r:id="rId16"/>
    <p:sldId id="279" r:id="rId17"/>
    <p:sldId id="278" r:id="rId18"/>
    <p:sldId id="261" r:id="rId19"/>
    <p:sldId id="262" r:id="rId20"/>
    <p:sldId id="263" r:id="rId21"/>
    <p:sldId id="281" r:id="rId22"/>
    <p:sldId id="282" r:id="rId23"/>
    <p:sldId id="283" r:id="rId24"/>
    <p:sldId id="265" r:id="rId25"/>
    <p:sldId id="26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18" autoAdjust="0"/>
  </p:normalViewPr>
  <p:slideViewPr>
    <p:cSldViewPr>
      <p:cViewPr>
        <p:scale>
          <a:sx n="66" d="100"/>
          <a:sy n="66" d="100"/>
        </p:scale>
        <p:origin x="-1506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B426D6-3BD8-4211-9DCC-A2E92B0CED1C}" type="datetimeFigureOut">
              <a:rPr lang="en-US"/>
              <a:pPr>
                <a:defRPr/>
              </a:pPr>
              <a:t>2/22/2011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AEFEE59-5B91-4981-8C6F-26E7DADEA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C1026-7006-4F22-8747-CD0A9C118306}" type="datetimeFigureOut">
              <a:rPr lang="en-US"/>
              <a:pPr>
                <a:defRPr/>
              </a:pPr>
              <a:t>2/22/2011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CB336-C00D-4AC1-8CF0-BA6E47D68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532B0-9D02-4AC4-8462-4A51F7D4877F}" type="datetimeFigureOut">
              <a:rPr lang="en-US"/>
              <a:pPr>
                <a:defRPr/>
              </a:pPr>
              <a:t>2/22/2011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A99C1-268B-4239-9880-B3E4B490CD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FC347-57C6-4C00-B0AC-B7000D5D0BA7}" type="datetimeFigureOut">
              <a:rPr lang="en-US"/>
              <a:pPr>
                <a:defRPr/>
              </a:pPr>
              <a:t>2/22/2011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31DEB-07D8-4DC2-AEC1-929DD75563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04184-4FD3-461A-BBF6-C6479726B610}" type="datetimeFigureOut">
              <a:rPr lang="en-US"/>
              <a:pPr>
                <a:defRPr/>
              </a:pPr>
              <a:t>2/22/2011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8DC92-FF58-40AF-86ED-8D0C117CCC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652E2-790E-4B6C-BBC9-07BCA95F8486}" type="datetimeFigureOut">
              <a:rPr lang="en-US"/>
              <a:pPr>
                <a:defRPr/>
              </a:pPr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F344D-6A44-4F9A-8732-E333D7D0C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94146-0DC0-48B7-B9F3-3314526BB677}" type="datetimeFigureOut">
              <a:rPr lang="en-US"/>
              <a:pPr>
                <a:defRPr/>
              </a:pPr>
              <a:t>2/22/2011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C4F75-DDF6-4E86-9AD7-08ED15EF30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A0A09-7AF9-4452-9242-2ADB4FA498C6}" type="datetimeFigureOut">
              <a:rPr lang="en-US"/>
              <a:pPr>
                <a:defRPr/>
              </a:pPr>
              <a:t>2/22/2011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D67CF-3E4B-4080-A00A-D54CDCB8E2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1D326-ED80-4B17-99CE-E1EB23E8B791}" type="datetimeFigureOut">
              <a:rPr lang="en-US"/>
              <a:pPr>
                <a:defRPr/>
              </a:pPr>
              <a:t>2/22/2011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9F9D0-8ADB-4F7A-ABC0-81B61D71D1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6B236-F03A-4696-A458-E769AFDA6078}" type="datetimeFigureOut">
              <a:rPr lang="en-US"/>
              <a:pPr>
                <a:defRPr/>
              </a:pPr>
              <a:t>2/22/2011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7CE6B-1F9F-46A6-950C-33E3DBA668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174B2-C158-4B83-A6CE-EEC4E5998C5A}" type="datetimeFigureOut">
              <a:rPr lang="en-US"/>
              <a:pPr>
                <a:defRPr/>
              </a:pPr>
              <a:t>2/22/2011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21D8A-1E2D-437A-8498-33AF464D0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C9A0A-1F41-4F5F-BCB5-54AE6694FBEE}" type="datetimeFigureOut">
              <a:rPr lang="en-US"/>
              <a:pPr>
                <a:defRPr/>
              </a:pPr>
              <a:t>2/22/2011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14FAF-8873-42CD-B495-DB0548FC7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D23991-8321-42C2-AE04-D3FF95D02BF1}" type="datetimeFigureOut">
              <a:rPr lang="en-US"/>
              <a:pPr>
                <a:defRPr/>
              </a:pPr>
              <a:t>2/22/2011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7D5E46E-34F2-4AB5-AFAF-E3CE3F0407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3" r:id="rId2"/>
    <p:sldLayoutId id="2147483712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13" r:id="rId9"/>
    <p:sldLayoutId id="2147483709" r:id="rId10"/>
    <p:sldLayoutId id="21474837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MUTT%20Project\trunk\simple-mrp-doc\Software%20Design%20Document.doc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file:///D:\KMUTT%20Project\trunk\simple-mrp-doc\Simple_MRP_Integration_Test_Report.doc" TargetMode="External"/><Relationship Id="rId5" Type="http://schemas.openxmlformats.org/officeDocument/2006/relationships/oleObject" Target="file:///D:\KMUTT%20Project\trunk\simple-mrp-doc\Simple_MRP_Unit_Test.doc" TargetMode="External"/><Relationship Id="rId4" Type="http://schemas.openxmlformats.org/officeDocument/2006/relationships/oleObject" Target="file:///D:\KMUTT%20Project\trunk\simple-mrp-doc\Simple_MRP_Test_Plan.do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MUTT%20Project\trunk\simple-mrp-eer\MRP_DataDict.doc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Simple MRP</a:t>
            </a:r>
            <a:endParaRPr lang="en-US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571500" y="4214813"/>
            <a:ext cx="7854950" cy="1752600"/>
          </a:xfrm>
        </p:spPr>
        <p:txBody>
          <a:bodyPr/>
          <a:lstStyle/>
          <a:p>
            <a:pPr marR="0" algn="l" eaLnBrk="1" hangingPunct="1">
              <a:lnSpc>
                <a:spcPct val="80000"/>
              </a:lnSpc>
            </a:pPr>
            <a:r>
              <a:rPr lang="en-US" sz="2200" smtClean="0">
                <a:latin typeface="Microsoft Sans Serif" pitchFamily="34" charset="0"/>
                <a:cs typeface="Microsoft Sans Serif" pitchFamily="34" charset="0"/>
              </a:rPr>
              <a:t>53441301 </a:t>
            </a:r>
            <a:r>
              <a:rPr lang="th-TH" sz="2200" smtClean="0">
                <a:latin typeface="Microsoft Sans Serif" pitchFamily="34" charset="0"/>
                <a:cs typeface="Microsoft Sans Serif" pitchFamily="34" charset="0"/>
              </a:rPr>
              <a:t>กฤตนันท์ มณีรัตนาศักดิ์</a:t>
            </a:r>
            <a:endParaRPr lang="en-US" sz="2200" smtClean="0">
              <a:latin typeface="Microsoft Sans Serif" pitchFamily="34" charset="0"/>
              <a:cs typeface="Microsoft Sans Serif" pitchFamily="34" charset="0"/>
            </a:endParaRPr>
          </a:p>
          <a:p>
            <a:pPr marR="0" algn="l" eaLnBrk="1" hangingPunct="1">
              <a:lnSpc>
                <a:spcPct val="80000"/>
              </a:lnSpc>
            </a:pPr>
            <a:r>
              <a:rPr lang="en-US" sz="2200" smtClean="0">
                <a:latin typeface="Microsoft Sans Serif" pitchFamily="34" charset="0"/>
                <a:cs typeface="Microsoft Sans Serif" pitchFamily="34" charset="0"/>
              </a:rPr>
              <a:t>53441312 </a:t>
            </a:r>
            <a:r>
              <a:rPr lang="th-TH" sz="2200" smtClean="0">
                <a:latin typeface="Microsoft Sans Serif" pitchFamily="34" charset="0"/>
                <a:cs typeface="Microsoft Sans Serif" pitchFamily="34" charset="0"/>
              </a:rPr>
              <a:t>ทวีศักดิ์ บัวทอง</a:t>
            </a:r>
            <a:endParaRPr lang="en-US" sz="2200" smtClean="0">
              <a:latin typeface="Microsoft Sans Serif" pitchFamily="34" charset="0"/>
              <a:cs typeface="Microsoft Sans Serif" pitchFamily="34" charset="0"/>
            </a:endParaRPr>
          </a:p>
          <a:p>
            <a:pPr marR="0" algn="l" eaLnBrk="1" hangingPunct="1">
              <a:lnSpc>
                <a:spcPct val="80000"/>
              </a:lnSpc>
            </a:pPr>
            <a:r>
              <a:rPr lang="en-US" sz="2200" smtClean="0">
                <a:latin typeface="Microsoft Sans Serif" pitchFamily="34" charset="0"/>
                <a:cs typeface="Microsoft Sans Serif" pitchFamily="34" charset="0"/>
              </a:rPr>
              <a:t>53441315 </a:t>
            </a:r>
            <a:r>
              <a:rPr lang="th-TH" sz="2200" smtClean="0">
                <a:latin typeface="Microsoft Sans Serif" pitchFamily="34" charset="0"/>
                <a:cs typeface="Microsoft Sans Serif" pitchFamily="34" charset="0"/>
              </a:rPr>
              <a:t>ธราธร กลั่นจตุรัส</a:t>
            </a:r>
            <a:endParaRPr lang="en-US" sz="2200" smtClean="0">
              <a:latin typeface="Microsoft Sans Serif" pitchFamily="34" charset="0"/>
              <a:cs typeface="Microsoft Sans Serif" pitchFamily="34" charset="0"/>
            </a:endParaRPr>
          </a:p>
          <a:p>
            <a:pPr marR="0" algn="l" eaLnBrk="1" hangingPunct="1">
              <a:lnSpc>
                <a:spcPct val="80000"/>
              </a:lnSpc>
            </a:pPr>
            <a:r>
              <a:rPr lang="en-US" sz="2200" smtClean="0">
                <a:latin typeface="Microsoft Sans Serif" pitchFamily="34" charset="0"/>
                <a:cs typeface="Microsoft Sans Serif" pitchFamily="34" charset="0"/>
              </a:rPr>
              <a:t>53441334 </a:t>
            </a:r>
            <a:r>
              <a:rPr lang="th-TH" sz="2200" smtClean="0">
                <a:latin typeface="Microsoft Sans Serif" pitchFamily="34" charset="0"/>
                <a:cs typeface="Microsoft Sans Serif" pitchFamily="34" charset="0"/>
              </a:rPr>
              <a:t>วิศรุต แก้วกระจาย</a:t>
            </a:r>
            <a:endParaRPr lang="en-US" sz="2200" smtClean="0">
              <a:latin typeface="Microsoft Sans Serif" pitchFamily="34" charset="0"/>
              <a:cs typeface="Microsoft Sans Serif" pitchFamily="34" charset="0"/>
            </a:endParaRPr>
          </a:p>
          <a:p>
            <a:pPr marR="0" algn="l" eaLnBrk="1" hangingPunct="1">
              <a:lnSpc>
                <a:spcPct val="80000"/>
              </a:lnSpc>
            </a:pPr>
            <a:r>
              <a:rPr lang="en-US" sz="2200" smtClean="0">
                <a:latin typeface="Microsoft Sans Serif" pitchFamily="34" charset="0"/>
                <a:cs typeface="Microsoft Sans Serif" pitchFamily="34" charset="0"/>
              </a:rPr>
              <a:t>53441346 </a:t>
            </a:r>
            <a:r>
              <a:rPr lang="th-TH" sz="2200" smtClean="0">
                <a:latin typeface="Microsoft Sans Serif" pitchFamily="34" charset="0"/>
                <a:cs typeface="Microsoft Sans Serif" pitchFamily="34" charset="0"/>
              </a:rPr>
              <a:t>โสภณ ศิริโชติ</a:t>
            </a:r>
            <a:endParaRPr lang="en-US" sz="2200" smtClean="0">
              <a:latin typeface="Microsoft Sans Serif" pitchFamily="34" charset="0"/>
              <a:cs typeface="Microsoft Sans Serif" pitchFamily="34" charset="0"/>
            </a:endParaRPr>
          </a:p>
          <a:p>
            <a:pPr marR="0" algn="l" eaLnBrk="1" hangingPunct="1">
              <a:lnSpc>
                <a:spcPct val="80000"/>
              </a:lnSpc>
            </a:pPr>
            <a:endParaRPr lang="en-US" sz="2200" smtClean="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500063" y="3571875"/>
            <a:ext cx="16970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Microsoft Sans Serif" pitchFamily="34" charset="0"/>
                <a:cs typeface="Microsoft Sans Serif" pitchFamily="34" charset="0"/>
              </a:rPr>
              <a:t>Group 5</a:t>
            </a:r>
            <a:endParaRPr lang="en-US" sz="3200"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0"/>
            <a:ext cx="8358187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Prototype: Item Demand Forecast</a:t>
            </a:r>
            <a:endParaRPr lang="en-US" dirty="0"/>
          </a:p>
        </p:txBody>
      </p:sp>
      <p:pic>
        <p:nvPicPr>
          <p:cNvPr id="15363" name="Picture 2" descr="D:\KMUTT Project\Documents\Semaster2 Delivery\Images\Prototypes\Foreca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286000"/>
            <a:ext cx="70485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57188" y="0"/>
            <a:ext cx="8358187" cy="1143000"/>
          </a:xfrm>
        </p:spPr>
        <p:txBody>
          <a:bodyPr/>
          <a:lstStyle/>
          <a:p>
            <a:pPr eaLnBrk="1" hangingPunct="1"/>
            <a:r>
              <a:rPr lang="en-US" smtClean="0"/>
              <a:t>Prototype: Bill of Material</a:t>
            </a:r>
          </a:p>
        </p:txBody>
      </p:sp>
      <p:pic>
        <p:nvPicPr>
          <p:cNvPr id="16387" name="Picture 2" descr="D:\KMUTT Project\Documents\Semaster2 Delivery\Images\Prototypes\BillOfMater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1500188"/>
            <a:ext cx="79629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0"/>
            <a:ext cx="8358187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Prototype: Master Plan Schedule</a:t>
            </a:r>
            <a:endParaRPr lang="en-US" dirty="0"/>
          </a:p>
        </p:txBody>
      </p:sp>
      <p:pic>
        <p:nvPicPr>
          <p:cNvPr id="17411" name="Picture 2" descr="D:\KMUTT Project\Documents\Semaster2 Delivery\Images\Prototypes\MasterPlanSchedu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1643063"/>
            <a:ext cx="69532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57188" y="0"/>
            <a:ext cx="8358187" cy="1143000"/>
          </a:xfrm>
        </p:spPr>
        <p:txBody>
          <a:bodyPr/>
          <a:lstStyle/>
          <a:p>
            <a:pPr eaLnBrk="1" hangingPunct="1"/>
            <a:r>
              <a:rPr lang="en-US" smtClean="0"/>
              <a:t>Prototype: Job Order</a:t>
            </a:r>
          </a:p>
        </p:txBody>
      </p:sp>
      <p:pic>
        <p:nvPicPr>
          <p:cNvPr id="18435" name="Picture 2" descr="D:\KMUTT Project\Documents\Semaster2 Delivery\Images\Prototypes\Jo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2071688"/>
            <a:ext cx="6934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57188" y="0"/>
            <a:ext cx="8358187" cy="1143000"/>
          </a:xfrm>
        </p:spPr>
        <p:txBody>
          <a:bodyPr/>
          <a:lstStyle/>
          <a:p>
            <a:pPr eaLnBrk="1" hangingPunct="1"/>
            <a:r>
              <a:rPr lang="en-US" smtClean="0"/>
              <a:t>Prototype: Item Location</a:t>
            </a:r>
          </a:p>
        </p:txBody>
      </p:sp>
      <p:pic>
        <p:nvPicPr>
          <p:cNvPr id="19459" name="Picture 2" descr="D:\KMUTT Project\Documents\Semaster2 Delivery\Images\Prototypes\Itemlo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2071688"/>
            <a:ext cx="69627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57188" y="0"/>
            <a:ext cx="8358187" cy="1143000"/>
          </a:xfrm>
        </p:spPr>
        <p:txBody>
          <a:bodyPr/>
          <a:lstStyle/>
          <a:p>
            <a:pPr eaLnBrk="1" hangingPunct="1"/>
            <a:r>
              <a:rPr lang="en-US" smtClean="0"/>
              <a:t>Prototype: Customer Order Ship</a:t>
            </a:r>
          </a:p>
        </p:txBody>
      </p:sp>
      <p:pic>
        <p:nvPicPr>
          <p:cNvPr id="20483" name="Picture 2" descr="D:\KMUTT Project\Documents\Semaster2 Delivery\Images\Prototypes\CustomerOrderSh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428750"/>
            <a:ext cx="78295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0"/>
            <a:ext cx="8358187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Prototype: Purchase Order Receive</a:t>
            </a:r>
            <a:endParaRPr lang="en-US" dirty="0"/>
          </a:p>
        </p:txBody>
      </p:sp>
      <p:pic>
        <p:nvPicPr>
          <p:cNvPr id="21507" name="Picture 2" descr="D:\KMUTT Project\Documents\Semaster2 Delivery\Images\Prototypes\PurchaseOrderRecei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357313"/>
            <a:ext cx="82010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57188" y="0"/>
            <a:ext cx="8358187" cy="1143000"/>
          </a:xfrm>
        </p:spPr>
        <p:txBody>
          <a:bodyPr/>
          <a:lstStyle/>
          <a:p>
            <a:pPr eaLnBrk="1" hangingPunct="1"/>
            <a:r>
              <a:rPr lang="en-US" smtClean="0"/>
              <a:t>Prototype: Material to Job</a:t>
            </a:r>
          </a:p>
        </p:txBody>
      </p:sp>
      <p:pic>
        <p:nvPicPr>
          <p:cNvPr id="22531" name="Picture 2" descr="D:\KMUTT Project\Documents\Semaster2 Delivery\Images\Prototypes\MatlToJo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214438"/>
            <a:ext cx="85725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Design: Conceptual Diagram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Design: Execution Diagram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4186238" cy="4389437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1. Overview (Golf)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Design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  6.* ER  `+</a:t>
            </a:r>
            <a:r>
              <a:rPr lang="en-US" dirty="0" err="1" smtClean="0"/>
              <a:t>Datadic</a:t>
            </a:r>
            <a:r>
              <a:rPr lang="en-US" dirty="0" smtClean="0"/>
              <a:t>   (Golf)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  7.* Prototype   (</a:t>
            </a:r>
            <a:r>
              <a:rPr lang="en-US" dirty="0" err="1" smtClean="0"/>
              <a:t>Golf,Jook</a:t>
            </a:r>
            <a:r>
              <a:rPr lang="en-US" dirty="0" smtClean="0"/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 3. * Conceptual Architecture  (Dang)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  4.* Execution  (Dang)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  5* Implement  (Dang)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Software Progress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  8. CASE Tools (</a:t>
            </a:r>
            <a:r>
              <a:rPr lang="en-US" dirty="0" err="1" smtClean="0"/>
              <a:t>Jook</a:t>
            </a:r>
            <a:r>
              <a:rPr lang="en-US" dirty="0" smtClean="0"/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   2. Work Break Down (</a:t>
            </a:r>
            <a:r>
              <a:rPr lang="en-US" dirty="0" err="1" smtClean="0"/>
              <a:t>Pom</a:t>
            </a:r>
            <a:r>
              <a:rPr lang="en-US" dirty="0" smtClean="0"/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Test Document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   Software Design Document   (</a:t>
            </a:r>
            <a:r>
              <a:rPr lang="en-US" dirty="0" err="1" smtClean="0"/>
              <a:t>Pom,Golf</a:t>
            </a:r>
            <a:r>
              <a:rPr lang="en-US" dirty="0" smtClean="0"/>
              <a:t>) 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   Test Plan (Tam)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  9. Integrate Testing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   10.Unit Testing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4929188" y="2000250"/>
            <a:ext cx="40941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Pom</a:t>
            </a:r>
          </a:p>
          <a:p>
            <a:r>
              <a:rPr lang="en-US"/>
              <a:t>      Overview</a:t>
            </a:r>
          </a:p>
          <a:p>
            <a:r>
              <a:rPr lang="en-US"/>
              <a:t>       Work Breakdown + Test Schedule</a:t>
            </a:r>
          </a:p>
          <a:p>
            <a:r>
              <a:rPr lang="en-US"/>
              <a:t>Golf</a:t>
            </a:r>
          </a:p>
          <a:p>
            <a:r>
              <a:rPr lang="en-US"/>
              <a:t>      Prototype </a:t>
            </a:r>
          </a:p>
          <a:p>
            <a:r>
              <a:rPr lang="en-US"/>
              <a:t>Jook</a:t>
            </a:r>
          </a:p>
          <a:p>
            <a:r>
              <a:rPr lang="en-US"/>
              <a:t>      ER + Datadict</a:t>
            </a:r>
          </a:p>
          <a:p>
            <a:r>
              <a:rPr lang="en-US"/>
              <a:t>      Case Tools</a:t>
            </a:r>
          </a:p>
          <a:p>
            <a:r>
              <a:rPr lang="en-US"/>
              <a:t>Dang</a:t>
            </a:r>
          </a:p>
          <a:p>
            <a:r>
              <a:rPr lang="en-US"/>
              <a:t>      Conceptual Architecture</a:t>
            </a:r>
          </a:p>
          <a:p>
            <a:r>
              <a:rPr lang="en-US"/>
              <a:t>       Execution</a:t>
            </a:r>
          </a:p>
          <a:p>
            <a:r>
              <a:rPr lang="en-US"/>
              <a:t>       Implementation</a:t>
            </a:r>
          </a:p>
          <a:p>
            <a:r>
              <a:rPr lang="en-US"/>
              <a:t>Tam     </a:t>
            </a:r>
          </a:p>
          <a:p>
            <a:r>
              <a:rPr lang="en-US"/>
              <a:t>      Unit Test</a:t>
            </a:r>
          </a:p>
          <a:p>
            <a:r>
              <a:rPr lang="en-US"/>
              <a:t>      Integrate testing  </a:t>
            </a:r>
          </a:p>
          <a:p>
            <a:r>
              <a:rPr lang="en-US"/>
              <a:t> 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Design: Implementation Diagram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Tools</a:t>
            </a:r>
            <a:endParaRPr lang="th-TH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IDE: Netbeans 6.9</a:t>
            </a:r>
          </a:p>
          <a:p>
            <a:pPr eaLnBrk="1" hangingPunct="1"/>
            <a:r>
              <a:rPr lang="en-US" smtClean="0"/>
              <a:t>Unit testing: JUnit</a:t>
            </a:r>
          </a:p>
          <a:p>
            <a:pPr eaLnBrk="1" hangingPunct="1"/>
            <a:r>
              <a:rPr lang="en-US" smtClean="0"/>
              <a:t>Project planning: MS Project</a:t>
            </a:r>
          </a:p>
          <a:p>
            <a:pPr eaLnBrk="1" hangingPunct="1"/>
            <a:r>
              <a:rPr lang="en-US" smtClean="0"/>
              <a:t>Configuration Management : Google Code</a:t>
            </a:r>
          </a:p>
          <a:p>
            <a:pPr lvl="1" eaLnBrk="1" hangingPunct="1"/>
            <a:r>
              <a:rPr lang="en-US" smtClean="0"/>
              <a:t>Version Controls: SVN (Subversion Controls )</a:t>
            </a:r>
          </a:p>
          <a:p>
            <a:pPr lvl="1" eaLnBrk="1" hangingPunct="1"/>
            <a:r>
              <a:rPr lang="en-US" smtClean="0"/>
              <a:t>Defect Tracking</a:t>
            </a:r>
          </a:p>
          <a:p>
            <a:pPr eaLnBrk="1" hangingPunct="1"/>
            <a:endParaRPr lang="th-TH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IDE:Netbeans</a:t>
            </a:r>
            <a:endParaRPr lang="th-TH" smtClean="0"/>
          </a:p>
        </p:txBody>
      </p:sp>
      <p:pic>
        <p:nvPicPr>
          <p:cNvPr id="27651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Configuration Management</a:t>
            </a:r>
            <a:endParaRPr lang="th-TH" smtClean="0"/>
          </a:p>
        </p:txBody>
      </p:sp>
      <p:pic>
        <p:nvPicPr>
          <p:cNvPr id="2867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S/W Progress: Project Plan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Documents</a:t>
            </a:r>
          </a:p>
        </p:txBody>
      </p:sp>
      <p:sp>
        <p:nvSpPr>
          <p:cNvPr id="2055" name="TextBox 9"/>
          <p:cNvSpPr txBox="1">
            <a:spLocks noChangeArrowheads="1"/>
          </p:cNvSpPr>
          <p:nvPr/>
        </p:nvSpPr>
        <p:spPr bwMode="auto">
          <a:xfrm>
            <a:off x="3143250" y="2000250"/>
            <a:ext cx="1995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nstantia" pitchFamily="18" charset="0"/>
              </a:rPr>
              <a:t>Design Document</a:t>
            </a:r>
          </a:p>
        </p:txBody>
      </p:sp>
      <p:sp>
        <p:nvSpPr>
          <p:cNvPr id="2056" name="TextBox 6"/>
          <p:cNvSpPr txBox="1">
            <a:spLocks noChangeArrowheads="1"/>
          </p:cNvSpPr>
          <p:nvPr/>
        </p:nvSpPr>
        <p:spPr bwMode="auto">
          <a:xfrm>
            <a:off x="3143250" y="2714625"/>
            <a:ext cx="1087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nstantia" pitchFamily="18" charset="0"/>
              </a:rPr>
              <a:t>Test Plan</a:t>
            </a:r>
          </a:p>
        </p:txBody>
      </p:sp>
      <p:sp>
        <p:nvSpPr>
          <p:cNvPr id="2057" name="TextBox 4"/>
          <p:cNvSpPr txBox="1">
            <a:spLocks noChangeArrowheads="1"/>
          </p:cNvSpPr>
          <p:nvPr/>
        </p:nvSpPr>
        <p:spPr bwMode="auto">
          <a:xfrm>
            <a:off x="3143250" y="4143375"/>
            <a:ext cx="1762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nstantia" pitchFamily="18" charset="0"/>
              </a:rPr>
              <a:t>Integration Test</a:t>
            </a:r>
          </a:p>
        </p:txBody>
      </p:sp>
      <p:sp>
        <p:nvSpPr>
          <p:cNvPr id="2058" name="TextBox 8"/>
          <p:cNvSpPr txBox="1">
            <a:spLocks noChangeArrowheads="1"/>
          </p:cNvSpPr>
          <p:nvPr/>
        </p:nvSpPr>
        <p:spPr bwMode="auto">
          <a:xfrm>
            <a:off x="3143250" y="3429000"/>
            <a:ext cx="1087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nstantia" pitchFamily="18" charset="0"/>
              </a:rPr>
              <a:t>Unit Test</a:t>
            </a:r>
          </a:p>
        </p:txBody>
      </p:sp>
      <p:graphicFrame>
        <p:nvGraphicFramePr>
          <p:cNvPr id="2050" name="Object 15"/>
          <p:cNvGraphicFramePr>
            <a:graphicFrameLocks noChangeAspect="1"/>
          </p:cNvGraphicFramePr>
          <p:nvPr/>
        </p:nvGraphicFramePr>
        <p:xfrm>
          <a:off x="2214563" y="2000250"/>
          <a:ext cx="914400" cy="771525"/>
        </p:xfrm>
        <a:graphic>
          <a:graphicData uri="http://schemas.openxmlformats.org/presentationml/2006/ole">
            <p:oleObj spid="_x0000_s2050" name="Document" showAsIcon="1" r:id="rId3" imgW="914400" imgH="771480" progId="Word.Document.8">
              <p:link updateAutomatic="1"/>
            </p:oleObj>
          </a:graphicData>
        </a:graphic>
      </p:graphicFrame>
      <p:graphicFrame>
        <p:nvGraphicFramePr>
          <p:cNvPr id="2051" name="Object 16"/>
          <p:cNvGraphicFramePr>
            <a:graphicFrameLocks noChangeAspect="1"/>
          </p:cNvGraphicFramePr>
          <p:nvPr/>
        </p:nvGraphicFramePr>
        <p:xfrm>
          <a:off x="2214563" y="2714625"/>
          <a:ext cx="914400" cy="771525"/>
        </p:xfrm>
        <a:graphic>
          <a:graphicData uri="http://schemas.openxmlformats.org/presentationml/2006/ole">
            <p:oleObj spid="_x0000_s2051" name="Document" showAsIcon="1" r:id="rId4" imgW="914400" imgH="771480" progId="Word.Document.8">
              <p:link updateAutomatic="1"/>
            </p:oleObj>
          </a:graphicData>
        </a:graphic>
      </p:graphicFrame>
      <p:graphicFrame>
        <p:nvGraphicFramePr>
          <p:cNvPr id="2052" name="Object 17"/>
          <p:cNvGraphicFramePr>
            <a:graphicFrameLocks noChangeAspect="1"/>
          </p:cNvGraphicFramePr>
          <p:nvPr/>
        </p:nvGraphicFramePr>
        <p:xfrm>
          <a:off x="2214563" y="3429000"/>
          <a:ext cx="914400" cy="771525"/>
        </p:xfrm>
        <a:graphic>
          <a:graphicData uri="http://schemas.openxmlformats.org/presentationml/2006/ole">
            <p:oleObj spid="_x0000_s2052" name="Document" showAsIcon="1" r:id="rId5" imgW="914400" imgH="771480" progId="Word.Document.8">
              <p:link updateAutomatic="1"/>
            </p:oleObj>
          </a:graphicData>
        </a:graphic>
      </p:graphicFrame>
      <p:graphicFrame>
        <p:nvGraphicFramePr>
          <p:cNvPr id="2053" name="Object 18"/>
          <p:cNvGraphicFramePr>
            <a:graphicFrameLocks noChangeAspect="1"/>
          </p:cNvGraphicFramePr>
          <p:nvPr/>
        </p:nvGraphicFramePr>
        <p:xfrm>
          <a:off x="2214563" y="4143375"/>
          <a:ext cx="914400" cy="771525"/>
        </p:xfrm>
        <a:graphic>
          <a:graphicData uri="http://schemas.openxmlformats.org/presentationml/2006/ole">
            <p:oleObj spid="_x0000_s2053" name="Document" showAsIcon="1" r:id="rId6" imgW="914400" imgH="771480" progId="Word.Document.8">
              <p:link updateAutomatic="1"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การวางแผนความต้องการวัสดุเป็นการวางแผนการผลิตและควบคุมวัสดุที่อาศัยคอมพิวเตอร์เข้ามาช่วย จะเกี่ยวข้องกับการจัดตารางการผลิต และควบคุมวัสดุคงคลัง โดยทำหน้าที่เป็นกลไกในการปรับปรุงเปลี่ยนแปลงตารางการผลิตเมื่อมีการทบทวนแผนงานเกิดขึ้น นอกจากนั้นยังช่วยทำให้การคงคลังมีระดับต่ำสุด และจะมีวัสดุไว้ใช้ได้อย่างพอเพียงเมื่อต้องการ โดยจุดประสงค์หลักมีดังนี้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	1. </a:t>
            </a:r>
            <a:r>
              <a:rPr lang="th-TH" smtClean="0"/>
              <a:t>ทำให้เกิดความมั่นใจว่าจะมีสิ่งต่างๆ เหล่านี้ไว้ใช้อย่างพอเพียง เช่น วัตถุดิบ ส่วนประกอบ และผลิตภัณฑ์ที่ได้วางแผนการผลิตไว้ และที่จะต้องจัดส่งให้ลูกค้า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	2. </a:t>
            </a:r>
            <a:r>
              <a:rPr lang="th-TH" smtClean="0"/>
              <a:t>ทำให้มีการคงไว้ซึ่งระดับการคงคลังในปริมาณที่ต่ำสุดตลอดเวลา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	3. </a:t>
            </a:r>
            <a:r>
              <a:rPr lang="th-TH" smtClean="0"/>
              <a:t>เพื่อการวางแผนการผลิต</a:t>
            </a: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8575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Design: ER-Diagram</a:t>
            </a:r>
          </a:p>
        </p:txBody>
      </p:sp>
      <p:pic>
        <p:nvPicPr>
          <p:cNvPr id="10243" name="Picture 3" descr="D:\KMUTT Project\Documents\Semaster2 Delivery\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214438"/>
            <a:ext cx="751522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Design: Data dictionary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286125" y="2357438"/>
          <a:ext cx="2214563" cy="1868487"/>
        </p:xfrm>
        <a:graphic>
          <a:graphicData uri="http://schemas.openxmlformats.org/presentationml/2006/ole">
            <p:oleObj spid="_x0000_s1026" name="Document" showAsIcon="1" r:id="rId3" imgW="914400" imgH="771480" progId="Word.Document.8">
              <p:link updateAutomatic="1"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500438" y="357188"/>
            <a:ext cx="5143500" cy="1143000"/>
          </a:xfrm>
        </p:spPr>
        <p:txBody>
          <a:bodyPr/>
          <a:lstStyle/>
          <a:p>
            <a:pPr eaLnBrk="1" hangingPunct="1"/>
            <a:r>
              <a:rPr lang="en-US" smtClean="0"/>
              <a:t>Prototype: Menu</a:t>
            </a:r>
          </a:p>
        </p:txBody>
      </p:sp>
      <p:pic>
        <p:nvPicPr>
          <p:cNvPr id="11267" name="Picture 2" descr="D:\KMUTT Project\Documents\Semaster2 Delivery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143000"/>
            <a:ext cx="257175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57188" y="0"/>
            <a:ext cx="8358187" cy="1143000"/>
          </a:xfrm>
        </p:spPr>
        <p:txBody>
          <a:bodyPr/>
          <a:lstStyle/>
          <a:p>
            <a:pPr eaLnBrk="1" hangingPunct="1"/>
            <a:r>
              <a:rPr lang="en-US" smtClean="0"/>
              <a:t>Prototype: Customer Order</a:t>
            </a:r>
          </a:p>
        </p:txBody>
      </p:sp>
      <p:pic>
        <p:nvPicPr>
          <p:cNvPr id="12291" name="Picture 2" descr="D:\KMUTT Project\Documents\Semaster2 Delivery\Images\Prototypes\CustomerOr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071563"/>
            <a:ext cx="86772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57188" y="0"/>
            <a:ext cx="8358187" cy="1143000"/>
          </a:xfrm>
        </p:spPr>
        <p:txBody>
          <a:bodyPr/>
          <a:lstStyle/>
          <a:p>
            <a:pPr eaLnBrk="1" hangingPunct="1"/>
            <a:r>
              <a:rPr lang="en-US" smtClean="0"/>
              <a:t>Prototype: Purchase Requisition</a:t>
            </a:r>
          </a:p>
        </p:txBody>
      </p:sp>
      <p:pic>
        <p:nvPicPr>
          <p:cNvPr id="13315" name="Picture 2" descr="D:\KMUTT Project\Documents\Semaster2 Delivery\Images\Prototypes\PurchaseRequisi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643063"/>
            <a:ext cx="81724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57188" y="0"/>
            <a:ext cx="8358187" cy="1143000"/>
          </a:xfrm>
        </p:spPr>
        <p:txBody>
          <a:bodyPr/>
          <a:lstStyle/>
          <a:p>
            <a:pPr eaLnBrk="1" hangingPunct="1"/>
            <a:r>
              <a:rPr lang="en-US" smtClean="0"/>
              <a:t>Prototype: Purchase Order</a:t>
            </a:r>
          </a:p>
        </p:txBody>
      </p:sp>
      <p:pic>
        <p:nvPicPr>
          <p:cNvPr id="14339" name="Picture 2" descr="D:\KMUTT Project\Documents\Semaster2 Delivery\Images\Prototypes\PurchaseOr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214438"/>
            <a:ext cx="854392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145</TotalTime>
  <Words>346</Words>
  <Application>Microsoft Office PowerPoint</Application>
  <PresentationFormat>On-screen Show (4:3)</PresentationFormat>
  <Paragraphs>77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Links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Calibri</vt:lpstr>
      <vt:lpstr>Constantia</vt:lpstr>
      <vt:lpstr>Wingdings 2</vt:lpstr>
      <vt:lpstr>Microsoft Sans Serif</vt:lpstr>
      <vt:lpstr>Browallia New</vt:lpstr>
      <vt:lpstr>Cordia New</vt:lpstr>
      <vt:lpstr>Flow</vt:lpstr>
      <vt:lpstr>D:\KMUTT Project\trunk\simple-mrp-eer\MRP_DataDict.doc</vt:lpstr>
      <vt:lpstr>D:\KMUTT Project\trunk\simple-mrp-doc\Software Design Document.doc</vt:lpstr>
      <vt:lpstr>D:\KMUTT Project\trunk\simple-mrp-doc\Simple_MRP_Test_Plan.doc</vt:lpstr>
      <vt:lpstr>D:\KMUTT Project\trunk\simple-mrp-doc\Simple_MRP_Unit_Test.doc</vt:lpstr>
      <vt:lpstr>D:\KMUTT Project\trunk\simple-mrp-doc\Simple_MRP_Integration_Test_Report.doc</vt:lpstr>
      <vt:lpstr>Simple MRP</vt:lpstr>
      <vt:lpstr>Slide 2</vt:lpstr>
      <vt:lpstr>Overview</vt:lpstr>
      <vt:lpstr>Design: ER-Diagram</vt:lpstr>
      <vt:lpstr>Design: Data dictionary</vt:lpstr>
      <vt:lpstr>Prototype: Menu</vt:lpstr>
      <vt:lpstr>Prototype: Customer Order</vt:lpstr>
      <vt:lpstr>Prototype: Purchase Requisition</vt:lpstr>
      <vt:lpstr>Prototype: Purchase Order</vt:lpstr>
      <vt:lpstr>Prototype: Item Demand Forecast</vt:lpstr>
      <vt:lpstr>Prototype: Bill of Material</vt:lpstr>
      <vt:lpstr>Prototype: Master Plan Schedule</vt:lpstr>
      <vt:lpstr>Prototype: Job Order</vt:lpstr>
      <vt:lpstr>Prototype: Item Location</vt:lpstr>
      <vt:lpstr>Prototype: Customer Order Ship</vt:lpstr>
      <vt:lpstr>Prototype: Purchase Order Receive</vt:lpstr>
      <vt:lpstr>Prototype: Material to Job</vt:lpstr>
      <vt:lpstr>Design: Conceptual Diagram</vt:lpstr>
      <vt:lpstr>Design: Execution Diagram</vt:lpstr>
      <vt:lpstr>Design: Implementation Diagram</vt:lpstr>
      <vt:lpstr>CASE Tools</vt:lpstr>
      <vt:lpstr>IDE:Netbeans</vt:lpstr>
      <vt:lpstr>Configuration Management</vt:lpstr>
      <vt:lpstr>S/W Progress: Project Plan</vt:lpstr>
      <vt:lpstr>Documents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Golf</dc:creator>
  <cp:lastModifiedBy>Golf</cp:lastModifiedBy>
  <cp:revision>37</cp:revision>
  <dcterms:created xsi:type="dcterms:W3CDTF">2010-12-15T13:27:53Z</dcterms:created>
  <dcterms:modified xsi:type="dcterms:W3CDTF">2011-02-22T13:48:01Z</dcterms:modified>
</cp:coreProperties>
</file>