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729" r:id="rId3"/>
    <p:sldId id="774" r:id="rId4"/>
    <p:sldId id="758" r:id="rId5"/>
    <p:sldId id="750" r:id="rId6"/>
    <p:sldId id="760" r:id="rId7"/>
    <p:sldId id="762" r:id="rId8"/>
    <p:sldId id="764" r:id="rId9"/>
    <p:sldId id="767" r:id="rId10"/>
    <p:sldId id="770" r:id="rId11"/>
    <p:sldId id="788" r:id="rId12"/>
    <p:sldId id="791" r:id="rId14"/>
    <p:sldId id="792" r:id="rId15"/>
    <p:sldId id="794" r:id="rId16"/>
    <p:sldId id="803" r:id="rId17"/>
    <p:sldId id="800" r:id="rId18"/>
    <p:sldId id="802" r:id="rId19"/>
    <p:sldId id="805" r:id="rId20"/>
    <p:sldId id="810" r:id="rId21"/>
    <p:sldId id="811" r:id="rId22"/>
    <p:sldId id="809" r:id="rId23"/>
    <p:sldId id="813" r:id="rId24"/>
    <p:sldId id="814" r:id="rId25"/>
    <p:sldId id="816" r:id="rId26"/>
    <p:sldId id="821" r:id="rId27"/>
    <p:sldId id="822" r:id="rId28"/>
    <p:sldId id="823" r:id="rId29"/>
    <p:sldId id="828" r:id="rId30"/>
    <p:sldId id="835" r:id="rId31"/>
    <p:sldId id="840" r:id="rId32"/>
    <p:sldId id="841" r:id="rId33"/>
    <p:sldId id="854" r:id="rId34"/>
    <p:sldId id="858" r:id="rId35"/>
    <p:sldId id="864" r:id="rId36"/>
    <p:sldId id="865" r:id="rId37"/>
    <p:sldId id="874" r:id="rId38"/>
    <p:sldId id="875" r:id="rId39"/>
    <p:sldId id="876" r:id="rId40"/>
    <p:sldId id="881" r:id="rId41"/>
    <p:sldId id="882" r:id="rId42"/>
    <p:sldId id="884" r:id="rId43"/>
    <p:sldId id="897" r:id="rId44"/>
    <p:sldId id="900" r:id="rId45"/>
    <p:sldId id="901" r:id="rId46"/>
    <p:sldId id="902" r:id="rId47"/>
    <p:sldId id="904" r:id="rId48"/>
    <p:sldId id="908" r:id="rId49"/>
    <p:sldId id="913" r:id="rId50"/>
    <p:sldId id="916" r:id="rId51"/>
    <p:sldId id="918" r:id="rId52"/>
    <p:sldId id="920" r:id="rId53"/>
    <p:sldId id="923" r:id="rId54"/>
    <p:sldId id="926" r:id="rId55"/>
    <p:sldId id="931" r:id="rId56"/>
    <p:sldId id="935" r:id="rId57"/>
    <p:sldId id="942" r:id="rId58"/>
    <p:sldId id="945" r:id="rId59"/>
    <p:sldId id="947" r:id="rId60"/>
    <p:sldId id="948" r:id="rId61"/>
    <p:sldId id="949" r:id="rId62"/>
    <p:sldId id="950" r:id="rId63"/>
    <p:sldId id="956" r:id="rId64"/>
    <p:sldId id="957" r:id="rId65"/>
    <p:sldId id="959" r:id="rId66"/>
    <p:sldId id="960" r:id="rId67"/>
    <p:sldId id="962" r:id="rId68"/>
    <p:sldId id="964" r:id="rId69"/>
    <p:sldId id="965" r:id="rId70"/>
    <p:sldId id="1001" r:id="rId71"/>
    <p:sldId id="1003" r:id="rId72"/>
    <p:sldId id="1004" r:id="rId73"/>
    <p:sldId id="1006" r:id="rId74"/>
    <p:sldId id="1007" r:id="rId75"/>
    <p:sldId id="1008" r:id="rId76"/>
    <p:sldId id="1009" r:id="rId77"/>
    <p:sldId id="1010" r:id="rId78"/>
    <p:sldId id="1011" r:id="rId79"/>
    <p:sldId id="1019" r:id="rId80"/>
    <p:sldId id="1021" r:id="rId81"/>
    <p:sldId id="1022" r:id="rId82"/>
    <p:sldId id="1023" r:id="rId83"/>
    <p:sldId id="1030" r:id="rId84"/>
    <p:sldId id="1031" r:id="rId85"/>
    <p:sldId id="1038" r:id="rId86"/>
    <p:sldId id="1039" r:id="rId87"/>
    <p:sldId id="1040" r:id="rId8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9900"/>
    <a:srgbClr val="00CC66"/>
    <a:srgbClr val="006600"/>
    <a:srgbClr val="003300"/>
    <a:srgbClr val="2E1BB7"/>
    <a:srgbClr val="B75A1B"/>
    <a:srgbClr val="9D9B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731"/>
    <p:restoredTop sz="92000"/>
  </p:normalViewPr>
  <p:slideViewPr>
    <p:cSldViewPr showGuides="1">
      <p:cViewPr>
        <p:scale>
          <a:sx n="66" d="100"/>
          <a:sy n="66" d="100"/>
        </p:scale>
        <p:origin x="-1494" y="-444"/>
      </p:cViewPr>
      <p:guideLst>
        <p:guide orient="horz" pos="2160"/>
        <p:guide pos="2945"/>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1" Type="http://schemas.openxmlformats.org/officeDocument/2006/relationships/tableStyles" Target="tableStyles.xml"/><Relationship Id="rId90" Type="http://schemas.openxmlformats.org/officeDocument/2006/relationships/viewProps" Target="viewProps.xml"/><Relationship Id="rId9" Type="http://schemas.openxmlformats.org/officeDocument/2006/relationships/slide" Target="slides/slide7.xml"/><Relationship Id="rId89" Type="http://schemas.openxmlformats.org/officeDocument/2006/relationships/presProps" Target="presProps.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fld>
            <a:endParaRPr lang="en-US" altLang="zh-CN" sz="1200"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3554" name="Rectangle 2"/>
          <p:cNvSpPr>
            <a:spLocks noGrp="1" noRot="1" noChangeAspect="1" noTextEdit="1"/>
          </p:cNvSpPr>
          <p:nvPr>
            <p:ph type="sldImg"/>
          </p:nvPr>
        </p:nvSpPr>
        <p:spPr/>
      </p:sp>
      <p:sp>
        <p:nvSpPr>
          <p:cNvPr id="23555"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幻灯片图像占位符 1"/>
          <p:cNvSpPr>
            <a:spLocks noGrp="1" noRot="1" noChangeAspect="1" noTextEdit="1"/>
          </p:cNvSpPr>
          <p:nvPr>
            <p:ph type="sldImg"/>
          </p:nvPr>
        </p:nvSpPr>
        <p:spPr/>
      </p:sp>
      <p:sp>
        <p:nvSpPr>
          <p:cNvPr id="31746" name="备注占位符 2"/>
          <p:cNvSpPr>
            <a:spLocks noGrp="1"/>
          </p:cNvSpPr>
          <p:nvPr>
            <p:ph type="body"/>
          </p:nvPr>
        </p:nvSpPr>
        <p:spPr/>
        <p:txBody>
          <a:bodyPr wrap="square" lIns="91440" tIns="45720" rIns="91440" bIns="45720" anchor="t"/>
          <a:p>
            <a:pPr lvl="0"/>
            <a:endParaRPr lang="zh-CN" altLang="en-US" dirty="0"/>
          </a:p>
        </p:txBody>
      </p:sp>
      <p:sp>
        <p:nvSpPr>
          <p:cNvPr id="31747" name="灯片编号占位符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ChangeAspect="1" noTextEdit="1"/>
          </p:cNvSpPr>
          <p:nvPr>
            <p:ph type="sldImg"/>
          </p:nvPr>
        </p:nvSpPr>
        <p:spPr/>
      </p:sp>
      <p:sp>
        <p:nvSpPr>
          <p:cNvPr id="41986" name="备注占位符 2"/>
          <p:cNvSpPr>
            <a:spLocks noGrp="1"/>
          </p:cNvSpPr>
          <p:nvPr>
            <p:ph type="body"/>
          </p:nvPr>
        </p:nvSpPr>
        <p:spPr/>
        <p:txBody>
          <a:bodyPr wrap="square" lIns="91440" tIns="45720" rIns="91440" bIns="45720" anchor="t"/>
          <a:p>
            <a:pPr lvl="0"/>
            <a:r>
              <a:rPr lang="en-US" altLang="zh-CN" dirty="0"/>
              <a:t>1</a:t>
            </a:r>
            <a:r>
              <a:rPr lang="zh-CN" altLang="en-US" dirty="0"/>
              <a:t>、成员函数在类外定义，也是本类的代码！</a:t>
            </a:r>
            <a:endParaRPr lang="zh-CN" altLang="en-US" dirty="0"/>
          </a:p>
          <a:p>
            <a:pPr lvl="0"/>
            <a:endParaRPr lang="zh-CN" altLang="en-US" dirty="0"/>
          </a:p>
        </p:txBody>
      </p:sp>
      <p:sp>
        <p:nvSpPr>
          <p:cNvPr id="41987" name="灯片编号占位符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63490" name="Rectangle 2"/>
          <p:cNvSpPr>
            <a:spLocks noGrp="1" noRot="1" noChangeAspect="1" noTextEdit="1"/>
          </p:cNvSpPr>
          <p:nvPr>
            <p:ph type="sldImg"/>
          </p:nvPr>
        </p:nvSpPr>
        <p:spPr/>
      </p:sp>
      <p:sp>
        <p:nvSpPr>
          <p:cNvPr id="63491"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81922" name="Rectangle 2"/>
          <p:cNvSpPr>
            <a:spLocks noGrp="1" noRot="1" noChangeAspect="1" noTextEdit="1"/>
          </p:cNvSpPr>
          <p:nvPr>
            <p:ph type="sldImg"/>
          </p:nvPr>
        </p:nvSpPr>
        <p:spPr/>
      </p:sp>
      <p:sp>
        <p:nvSpPr>
          <p:cNvPr id="81923"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0">
          <a:gsLst>
            <a:gs pos="0">
              <a:schemeClr val="bg1"/>
            </a:gs>
            <a:gs pos="100000">
              <a:srgbClr val="000000"/>
            </a:gs>
          </a:gsLst>
          <a:lin ang="5400000" scaled="1"/>
          <a:tileRect/>
        </a:gradFill>
        <a:effectLst/>
      </p:bgPr>
    </p:bg>
    <p:spTree>
      <p:nvGrpSpPr>
        <p:cNvPr id="1" name=""/>
        <p:cNvGrpSpPr/>
        <p:nvPr/>
      </p:nvGrpSpPr>
      <p:grpSpPr>
        <a:xfrm>
          <a:off x="0" y="0"/>
          <a:ext cx="0" cy="0"/>
          <a:chOff x="0" y="0"/>
          <a:chExt cx="0" cy="0"/>
        </a:xfrm>
      </p:grpSpPr>
      <p:grpSp>
        <p:nvGrpSpPr>
          <p:cNvPr id="2050" name="Group 2"/>
          <p:cNvGrpSpPr/>
          <p:nvPr/>
        </p:nvGrpSpPr>
        <p:grpSpPr>
          <a:xfrm>
            <a:off x="0" y="0"/>
            <a:ext cx="9148763" cy="6851650"/>
            <a:chOff x="1" y="0"/>
            <a:chExt cx="5763" cy="4316"/>
          </a:xfrm>
        </p:grpSpPr>
        <p:sp>
          <p:nvSpPr>
            <p:cNvPr id="45" name="Freeform 3"/>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6" name="Freeform 4"/>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7" name="Freeform 5"/>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grpSp>
          <p:nvGrpSpPr>
            <p:cNvPr id="2054" name="Group 6"/>
            <p:cNvGrpSpPr/>
            <p:nvPr/>
          </p:nvGrpSpPr>
          <p:grpSpPr>
            <a:xfrm>
              <a:off x="288" y="0"/>
              <a:ext cx="5098" cy="4316"/>
              <a:chOff x="288" y="0"/>
              <a:chExt cx="5098" cy="4316"/>
            </a:xfrm>
          </p:grpSpPr>
          <p:sp>
            <p:nvSpPr>
              <p:cNvPr id="68" name="Freeform 7"/>
              <p:cNvSpPr/>
              <p:nvPr/>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9" name="Freeform 8"/>
              <p:cNvSpPr/>
              <p:nvPr/>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0" name="Freeform 9"/>
              <p:cNvSpPr/>
              <p:nvPr/>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 name="Freeform 10"/>
              <p:cNvSpPr/>
              <p:nvPr/>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2" name="Freeform 11"/>
              <p:cNvSpPr/>
              <p:nvPr/>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3" name="Freeform 12"/>
              <p:cNvSpPr/>
              <p:nvPr/>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4" name="Freeform 13"/>
              <p:cNvSpPr/>
              <p:nvPr/>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5" name="Freeform 14"/>
              <p:cNvSpPr/>
              <p:nvPr/>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6" name="Freeform 15"/>
              <p:cNvSpPr/>
              <p:nvPr/>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7" name="Freeform 16"/>
              <p:cNvSpPr/>
              <p:nvPr/>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8" name="Freeform 17"/>
              <p:cNvSpPr/>
              <p:nvPr/>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9" name="Freeform 18"/>
              <p:cNvSpPr/>
              <p:nvPr/>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0" name="Freeform 19"/>
              <p:cNvSpPr/>
              <p:nvPr/>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grpSp>
        <p:sp>
          <p:nvSpPr>
            <p:cNvPr id="49" name="Freeform 20"/>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0" name="Freeform 21"/>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1" name="Freeform 22"/>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071" name="Freeform 23"/>
            <p:cNvSpPr/>
            <p:nvPr/>
          </p:nvSpPr>
          <p:spPr>
            <a:xfrm>
              <a:off x="5041" y="0"/>
              <a:ext cx="719" cy="845"/>
            </a:xfrm>
            <a:custGeom>
              <a:avLst/>
              <a:gdLst/>
              <a:ahLst/>
              <a:cxnLst>
                <a:cxn ang="0">
                  <a:pos x="747" y="845"/>
                </a:cxn>
                <a:cxn ang="0">
                  <a:pos x="747" y="821"/>
                </a:cxn>
                <a:cxn ang="0">
                  <a:pos x="604" y="605"/>
                </a:cxn>
                <a:cxn ang="0">
                  <a:pos x="421" y="396"/>
                </a:cxn>
                <a:cxn ang="0">
                  <a:pos x="236" y="192"/>
                </a:cxn>
                <a:cxn ang="0">
                  <a:pos x="17" y="0"/>
                </a:cxn>
                <a:cxn ang="0">
                  <a:pos x="0" y="0"/>
                </a:cxn>
                <a:cxn ang="0">
                  <a:pos x="224" y="198"/>
                </a:cxn>
                <a:cxn ang="0">
                  <a:pos x="415" y="408"/>
                </a:cxn>
                <a:cxn ang="0">
                  <a:pos x="598" y="623"/>
                </a:cxn>
                <a:cxn ang="0">
                  <a:pos x="747" y="845"/>
                </a:cxn>
                <a:cxn ang="0">
                  <a:pos x="747" y="845"/>
                </a:cxn>
              </a:cxnLst>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w="9525">
              <a:noFill/>
            </a:ln>
          </p:spPr>
          <p:txBody>
            <a:bodyPr/>
            <a:p>
              <a:endParaRPr lang="zh-CN" altLang="en-US"/>
            </a:p>
          </p:txBody>
        </p:sp>
        <p:sp>
          <p:nvSpPr>
            <p:cNvPr id="2072" name="Freeform 24"/>
            <p:cNvSpPr/>
            <p:nvPr/>
          </p:nvSpPr>
          <p:spPr>
            <a:xfrm>
              <a:off x="5352" y="0"/>
              <a:ext cx="408" cy="414"/>
            </a:xfrm>
            <a:custGeom>
              <a:avLst/>
              <a:gdLst/>
              <a:ahLst/>
              <a:cxnLst>
                <a:cxn ang="0">
                  <a:pos x="422" y="414"/>
                </a:cxn>
                <a:cxn ang="0">
                  <a:pos x="422" y="396"/>
                </a:cxn>
                <a:cxn ang="0">
                  <a:pos x="237" y="192"/>
                </a:cxn>
                <a:cxn ang="0">
                  <a:pos x="12" y="0"/>
                </a:cxn>
                <a:cxn ang="0">
                  <a:pos x="0" y="0"/>
                </a:cxn>
                <a:cxn ang="0">
                  <a:pos x="108" y="102"/>
                </a:cxn>
                <a:cxn ang="0">
                  <a:pos x="231" y="204"/>
                </a:cxn>
                <a:cxn ang="0">
                  <a:pos x="422" y="414"/>
                </a:cxn>
                <a:cxn ang="0">
                  <a:pos x="422" y="414"/>
                </a:cxn>
              </a:cxnLst>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w="9525">
              <a:noFill/>
            </a:ln>
          </p:spPr>
          <p:txBody>
            <a:bodyPr/>
            <a:p>
              <a:endParaRPr lang="zh-CN" altLang="en-US"/>
            </a:p>
          </p:txBody>
        </p:sp>
        <p:sp>
          <p:nvSpPr>
            <p:cNvPr id="54" name="Freeform 25"/>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074" name="Freeform 26"/>
            <p:cNvSpPr/>
            <p:nvPr/>
          </p:nvSpPr>
          <p:spPr>
            <a:xfrm>
              <a:off x="6" y="0"/>
              <a:ext cx="588" cy="599"/>
            </a:xfrm>
            <a:custGeom>
              <a:avLst/>
              <a:gdLst/>
              <a:ahLst/>
              <a:cxnLst>
                <a:cxn ang="0">
                  <a:pos x="616" y="0"/>
                </a:cxn>
                <a:cxn ang="0">
                  <a:pos x="598" y="0"/>
                </a:cxn>
                <a:cxn ang="0">
                  <a:pos x="422" y="132"/>
                </a:cxn>
                <a:cxn ang="0">
                  <a:pos x="272" y="270"/>
                </a:cxn>
                <a:cxn ang="0">
                  <a:pos x="120" y="420"/>
                </a:cxn>
                <a:cxn ang="0">
                  <a:pos x="0" y="575"/>
                </a:cxn>
                <a:cxn ang="0">
                  <a:pos x="0" y="599"/>
                </a:cxn>
                <a:cxn ang="0">
                  <a:pos x="120" y="432"/>
                </a:cxn>
                <a:cxn ang="0">
                  <a:pos x="272" y="282"/>
                </a:cxn>
                <a:cxn ang="0">
                  <a:pos x="428" y="138"/>
                </a:cxn>
                <a:cxn ang="0">
                  <a:pos x="616" y="0"/>
                </a:cxn>
                <a:cxn ang="0">
                  <a:pos x="616" y="0"/>
                </a:cxn>
              </a:cxnLst>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w="9525">
              <a:noFill/>
            </a:ln>
          </p:spPr>
          <p:txBody>
            <a:bodyPr/>
            <a:p>
              <a:endParaRPr lang="zh-CN" altLang="en-US"/>
            </a:p>
          </p:txBody>
        </p:sp>
        <p:sp>
          <p:nvSpPr>
            <p:cNvPr id="2075" name="Freeform 27"/>
            <p:cNvSpPr/>
            <p:nvPr/>
          </p:nvSpPr>
          <p:spPr>
            <a:xfrm>
              <a:off x="6" y="0"/>
              <a:ext cx="270" cy="252"/>
            </a:xfrm>
            <a:custGeom>
              <a:avLst/>
              <a:gdLst/>
              <a:ahLst/>
              <a:cxnLst>
                <a:cxn ang="0">
                  <a:pos x="284" y="0"/>
                </a:cxn>
                <a:cxn ang="0">
                  <a:pos x="266" y="0"/>
                </a:cxn>
                <a:cxn ang="0">
                  <a:pos x="120" y="114"/>
                </a:cxn>
                <a:cxn ang="0">
                  <a:pos x="60" y="174"/>
                </a:cxn>
                <a:cxn ang="0">
                  <a:pos x="0" y="234"/>
                </a:cxn>
                <a:cxn ang="0">
                  <a:pos x="0" y="252"/>
                </a:cxn>
                <a:cxn ang="0">
                  <a:pos x="126" y="120"/>
                </a:cxn>
                <a:cxn ang="0">
                  <a:pos x="284" y="0"/>
                </a:cxn>
                <a:cxn ang="0">
                  <a:pos x="284" y="0"/>
                </a:cxn>
              </a:cxnLst>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w="9525">
              <a:noFill/>
            </a:ln>
          </p:spPr>
          <p:txBody>
            <a:bodyPr/>
            <a:p>
              <a:endParaRPr lang="zh-CN" altLang="en-US"/>
            </a:p>
          </p:txBody>
        </p:sp>
        <p:sp>
          <p:nvSpPr>
            <p:cNvPr id="2076" name="Line 28"/>
            <p:cNvSpPr/>
            <p:nvPr/>
          </p:nvSpPr>
          <p:spPr>
            <a:xfrm>
              <a:off x="1" y="2749"/>
              <a:ext cx="5758" cy="0"/>
            </a:xfrm>
            <a:prstGeom prst="line">
              <a:avLst/>
            </a:prstGeom>
            <a:ln w="15875" cap="flat" cmpd="sng">
              <a:solidFill>
                <a:schemeClr val="bg1"/>
              </a:solidFill>
              <a:prstDash val="solid"/>
              <a:round/>
              <a:headEnd type="none" w="med" len="med"/>
              <a:tailEnd type="none" w="med" len="med"/>
            </a:ln>
          </p:spPr>
        </p:sp>
        <p:sp>
          <p:nvSpPr>
            <p:cNvPr id="2077" name="Line 29"/>
            <p:cNvSpPr/>
            <p:nvPr/>
          </p:nvSpPr>
          <p:spPr>
            <a:xfrm>
              <a:off x="1" y="2356"/>
              <a:ext cx="5758" cy="0"/>
            </a:xfrm>
            <a:prstGeom prst="line">
              <a:avLst/>
            </a:prstGeom>
            <a:ln w="15875" cap="flat" cmpd="sng">
              <a:solidFill>
                <a:schemeClr val="bg1"/>
              </a:solidFill>
              <a:prstDash val="solid"/>
              <a:round/>
              <a:headEnd type="none" w="med" len="med"/>
              <a:tailEnd type="none" w="med" len="med"/>
            </a:ln>
          </p:spPr>
        </p:sp>
        <p:sp>
          <p:nvSpPr>
            <p:cNvPr id="2078" name="Line 30"/>
            <p:cNvSpPr/>
            <p:nvPr/>
          </p:nvSpPr>
          <p:spPr>
            <a:xfrm>
              <a:off x="1" y="3142"/>
              <a:ext cx="5758" cy="0"/>
            </a:xfrm>
            <a:prstGeom prst="line">
              <a:avLst/>
            </a:prstGeom>
            <a:ln w="15875" cap="flat" cmpd="sng">
              <a:solidFill>
                <a:schemeClr val="bg2"/>
              </a:solidFill>
              <a:prstDash val="solid"/>
              <a:round/>
              <a:headEnd type="none" w="med" len="med"/>
              <a:tailEnd type="none" w="med" len="med"/>
            </a:ln>
          </p:spPr>
        </p:sp>
        <p:grpSp>
          <p:nvGrpSpPr>
            <p:cNvPr id="2079" name="Group 31"/>
            <p:cNvGrpSpPr/>
            <p:nvPr/>
          </p:nvGrpSpPr>
          <p:grpSpPr>
            <a:xfrm>
              <a:off x="1" y="392"/>
              <a:ext cx="5758" cy="1571"/>
              <a:chOff x="1" y="392"/>
              <a:chExt cx="5758" cy="1571"/>
            </a:xfrm>
          </p:grpSpPr>
          <p:sp>
            <p:nvSpPr>
              <p:cNvPr id="2080" name="Line 32"/>
              <p:cNvSpPr/>
              <p:nvPr userDrawn="1"/>
            </p:nvSpPr>
            <p:spPr>
              <a:xfrm>
                <a:off x="1" y="784"/>
                <a:ext cx="5758" cy="0"/>
              </a:xfrm>
              <a:prstGeom prst="line">
                <a:avLst/>
              </a:prstGeom>
              <a:ln w="15875" cap="flat" cmpd="sng">
                <a:solidFill>
                  <a:schemeClr val="bg1"/>
                </a:solidFill>
                <a:prstDash val="solid"/>
                <a:round/>
                <a:headEnd type="none" w="med" len="med"/>
                <a:tailEnd type="none" w="med" len="med"/>
              </a:ln>
            </p:spPr>
          </p:sp>
          <p:sp>
            <p:nvSpPr>
              <p:cNvPr id="2081" name="Line 33"/>
              <p:cNvSpPr/>
              <p:nvPr userDrawn="1"/>
            </p:nvSpPr>
            <p:spPr>
              <a:xfrm>
                <a:off x="1" y="1963"/>
                <a:ext cx="5758" cy="0"/>
              </a:xfrm>
              <a:prstGeom prst="line">
                <a:avLst/>
              </a:prstGeom>
              <a:ln w="15875" cap="flat" cmpd="sng">
                <a:solidFill>
                  <a:schemeClr val="bg1"/>
                </a:solidFill>
                <a:prstDash val="solid"/>
                <a:round/>
                <a:headEnd type="none" w="med" len="med"/>
                <a:tailEnd type="none" w="med" len="med"/>
              </a:ln>
            </p:spPr>
          </p:sp>
          <p:sp>
            <p:nvSpPr>
              <p:cNvPr id="2082" name="Line 34"/>
              <p:cNvSpPr/>
              <p:nvPr userDrawn="1"/>
            </p:nvSpPr>
            <p:spPr>
              <a:xfrm>
                <a:off x="1" y="1570"/>
                <a:ext cx="5758" cy="0"/>
              </a:xfrm>
              <a:prstGeom prst="line">
                <a:avLst/>
              </a:prstGeom>
              <a:ln w="15875" cap="flat" cmpd="sng">
                <a:solidFill>
                  <a:schemeClr val="bg1"/>
                </a:solidFill>
                <a:prstDash val="solid"/>
                <a:round/>
                <a:headEnd type="none" w="med" len="med"/>
                <a:tailEnd type="none" w="med" len="med"/>
              </a:ln>
            </p:spPr>
          </p:sp>
          <p:sp>
            <p:nvSpPr>
              <p:cNvPr id="2083" name="Line 35"/>
              <p:cNvSpPr/>
              <p:nvPr userDrawn="1"/>
            </p:nvSpPr>
            <p:spPr>
              <a:xfrm>
                <a:off x="1" y="1177"/>
                <a:ext cx="5758" cy="0"/>
              </a:xfrm>
              <a:prstGeom prst="line">
                <a:avLst/>
              </a:prstGeom>
              <a:ln w="15875" cap="flat" cmpd="sng">
                <a:solidFill>
                  <a:schemeClr val="bg1"/>
                </a:solidFill>
                <a:prstDash val="solid"/>
                <a:round/>
                <a:headEnd type="none" w="med" len="med"/>
                <a:tailEnd type="none" w="med" len="med"/>
              </a:ln>
            </p:spPr>
          </p:sp>
          <p:sp>
            <p:nvSpPr>
              <p:cNvPr id="2084" name="Line 36"/>
              <p:cNvSpPr/>
              <p:nvPr userDrawn="1"/>
            </p:nvSpPr>
            <p:spPr>
              <a:xfrm>
                <a:off x="1" y="392"/>
                <a:ext cx="5758" cy="0"/>
              </a:xfrm>
              <a:prstGeom prst="line">
                <a:avLst/>
              </a:prstGeom>
              <a:ln w="15875" cap="flat" cmpd="sng">
                <a:solidFill>
                  <a:schemeClr val="bg1"/>
                </a:solidFill>
                <a:prstDash val="solid"/>
                <a:round/>
                <a:headEnd type="none" w="med" len="med"/>
                <a:tailEnd type="none" w="med" len="med"/>
              </a:ln>
            </p:spPr>
          </p:sp>
        </p:grpSp>
        <p:sp>
          <p:nvSpPr>
            <p:cNvPr id="2085" name="Line 37"/>
            <p:cNvSpPr/>
            <p:nvPr/>
          </p:nvSpPr>
          <p:spPr>
            <a:xfrm>
              <a:off x="1" y="3928"/>
              <a:ext cx="5758" cy="0"/>
            </a:xfrm>
            <a:prstGeom prst="line">
              <a:avLst/>
            </a:prstGeom>
            <a:ln w="15875" cap="flat" cmpd="sng">
              <a:solidFill>
                <a:schemeClr val="bg2"/>
              </a:solidFill>
              <a:prstDash val="solid"/>
              <a:round/>
              <a:headEnd type="none" w="med" len="med"/>
              <a:tailEnd type="none" w="med" len="med"/>
            </a:ln>
          </p:spPr>
        </p:sp>
        <p:sp>
          <p:nvSpPr>
            <p:cNvPr id="2086" name="Line 38"/>
            <p:cNvSpPr/>
            <p:nvPr/>
          </p:nvSpPr>
          <p:spPr>
            <a:xfrm>
              <a:off x="1" y="3535"/>
              <a:ext cx="5758" cy="0"/>
            </a:xfrm>
            <a:prstGeom prst="line">
              <a:avLst/>
            </a:prstGeom>
            <a:ln w="15875" cap="flat" cmpd="sng">
              <a:solidFill>
                <a:schemeClr val="bg2"/>
              </a:solidFill>
              <a:prstDash val="solid"/>
              <a:round/>
              <a:headEnd type="none" w="med" len="med"/>
              <a:tailEnd type="none" w="med" len="med"/>
            </a:ln>
          </p:spPr>
        </p:sp>
      </p:grpSp>
      <p:sp>
        <p:nvSpPr>
          <p:cNvPr id="400423" name="Rectangle 39"/>
          <p:cNvSpPr>
            <a:spLocks noGrp="1" noChangeArrowheads="1"/>
          </p:cNvSpPr>
          <p:nvPr>
            <p:ph type="ctrTitle" sz="quarter"/>
          </p:nvPr>
        </p:nvSpPr>
        <p:spPr>
          <a:xfrm>
            <a:off x="685800" y="1692275"/>
            <a:ext cx="7772400" cy="1736725"/>
          </a:xfrm>
        </p:spPr>
        <p:txBody>
          <a:bodyPr anchor="b"/>
          <a:lstStyle>
            <a:lvl1pPr>
              <a:defRPr sz="5400"/>
            </a:lvl1pPr>
          </a:lstStyle>
          <a:p>
            <a:pPr fontAlgn="base"/>
            <a:r>
              <a:rPr lang="zh-CN" altLang="en-US" strike="noStrike" noProof="1"/>
              <a:t>单击此处编辑母版标题样式</a:t>
            </a:r>
            <a:endParaRPr lang="zh-CN" altLang="en-US" strike="noStrike" noProof="1"/>
          </a:p>
        </p:txBody>
      </p:sp>
      <p:sp>
        <p:nvSpPr>
          <p:cNvPr id="400424"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81" name="Rectangle 41"/>
          <p:cNvSpPr>
            <a:spLocks noGrp="1" noChangeArrowheads="1"/>
          </p:cNvSpPr>
          <p:nvPr>
            <p:ph type="dt" sz="quarter"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82" name="Rectangle 4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83" name="Rectangle 43"/>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t" anchorCtr="0" compatLnSpc="1"/>
          <a:p>
            <a:pPr algn="r" fontAlgn="base"/>
            <a:fld id="{9A0DB2DC-4C9A-4742-B13C-FB6460FD3503}" type="slidenum">
              <a:rPr lang="en-US" altLang="zh-CN" strike="noStrike" noProof="1" dirty="0">
                <a:effectLst>
                  <a:outerShdw blurRad="38100" dist="38100" dir="2700000">
                    <a:srgbClr val="C0C0C0"/>
                  </a:outerShdw>
                </a:effectLst>
                <a:latin typeface="Verdana" panose="020B060403050404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Verdana" panose="020B060403050404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latin typeface="Verdana" panose="020B060403050404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7813"/>
            <a:ext cx="6019800"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Verdana" panose="020B060403050404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latin typeface="Verdana" panose="020B060403050404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457200" y="1600200"/>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Char char="n"/>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Verdana" panose="020B060403050404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latin typeface="Verdan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Verdana" panose="020B060403050404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latin typeface="Verdan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Verdana" panose="020B060403050404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latin typeface="Verdan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Verdana" panose="020B060403050404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latin typeface="Verdan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Verdana" panose="020B060403050404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latin typeface="Verdana"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Verdana" panose="020B060403050404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latin typeface="Verdan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Verdana" panose="020B060403050404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latin typeface="Verdan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Verdana" panose="020B060403050404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latin typeface="Verdana" panose="020B060403050404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C0C0C0"/>
                  </a:outerShdw>
                </a:effectLst>
                <a:latin typeface="Verdana" panose="020B060403050404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latin typeface="Verdan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000000"/>
            </a:gs>
          </a:gsLst>
          <a:lin ang="5400000" scaled="1"/>
          <a:tileRect/>
        </a:gradFill>
        <a:effectLst/>
      </p:bgPr>
    </p:bg>
    <p:spTree>
      <p:nvGrpSpPr>
        <p:cNvPr id="1" name=""/>
        <p:cNvGrpSpPr/>
        <p:nvPr/>
      </p:nvGrpSpPr>
      <p:grpSpPr/>
      <p:grpSp>
        <p:nvGrpSpPr>
          <p:cNvPr id="1026" name="Group 2"/>
          <p:cNvGrpSpPr/>
          <p:nvPr/>
        </p:nvGrpSpPr>
        <p:grpSpPr>
          <a:xfrm>
            <a:off x="1588" y="0"/>
            <a:ext cx="9148762" cy="6851650"/>
            <a:chOff x="1" y="0"/>
            <a:chExt cx="5763" cy="4316"/>
          </a:xfrm>
        </p:grpSpPr>
        <p:sp>
          <p:nvSpPr>
            <p:cNvPr id="399363" name="Freeform 3"/>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99364" name="Freeform 4"/>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99365" name="Freeform 5"/>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grpSp>
          <p:nvGrpSpPr>
            <p:cNvPr id="1030" name="Group 6"/>
            <p:cNvGrpSpPr/>
            <p:nvPr/>
          </p:nvGrpSpPr>
          <p:grpSpPr>
            <a:xfrm>
              <a:off x="288" y="0"/>
              <a:ext cx="5098" cy="4316"/>
              <a:chOff x="288" y="0"/>
              <a:chExt cx="5098" cy="4316"/>
            </a:xfrm>
          </p:grpSpPr>
          <p:sp>
            <p:nvSpPr>
              <p:cNvPr id="399367" name="Freeform 7"/>
              <p:cNvSpPr/>
              <p:nvPr/>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99368" name="Freeform 8"/>
              <p:cNvSpPr/>
              <p:nvPr/>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99369" name="Freeform 9"/>
              <p:cNvSpPr/>
              <p:nvPr/>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99370" name="Freeform 10"/>
              <p:cNvSpPr/>
              <p:nvPr/>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99371" name="Freeform 11"/>
              <p:cNvSpPr/>
              <p:nvPr/>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99372" name="Freeform 12"/>
              <p:cNvSpPr/>
              <p:nvPr/>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99373" name="Freeform 13"/>
              <p:cNvSpPr/>
              <p:nvPr/>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99374" name="Freeform 14"/>
              <p:cNvSpPr/>
              <p:nvPr/>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99375" name="Freeform 15"/>
              <p:cNvSpPr/>
              <p:nvPr/>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99376" name="Freeform 16"/>
              <p:cNvSpPr/>
              <p:nvPr/>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99377" name="Freeform 17"/>
              <p:cNvSpPr/>
              <p:nvPr/>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99378" name="Freeform 18"/>
              <p:cNvSpPr/>
              <p:nvPr/>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99379" name="Freeform 19"/>
              <p:cNvSpPr/>
              <p:nvPr/>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grpSp>
        <p:sp>
          <p:nvSpPr>
            <p:cNvPr id="399380" name="Freeform 20"/>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99381" name="Freeform 21"/>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99382" name="Freeform 22"/>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47" name="Freeform 23"/>
            <p:cNvSpPr/>
            <p:nvPr/>
          </p:nvSpPr>
          <p:spPr>
            <a:xfrm>
              <a:off x="5041" y="0"/>
              <a:ext cx="719" cy="845"/>
            </a:xfrm>
            <a:custGeom>
              <a:avLst/>
              <a:gdLst/>
              <a:ahLst/>
              <a:cxnLst>
                <a:cxn ang="0">
                  <a:pos x="747" y="845"/>
                </a:cxn>
                <a:cxn ang="0">
                  <a:pos x="747" y="821"/>
                </a:cxn>
                <a:cxn ang="0">
                  <a:pos x="604" y="605"/>
                </a:cxn>
                <a:cxn ang="0">
                  <a:pos x="421" y="396"/>
                </a:cxn>
                <a:cxn ang="0">
                  <a:pos x="236" y="192"/>
                </a:cxn>
                <a:cxn ang="0">
                  <a:pos x="17" y="0"/>
                </a:cxn>
                <a:cxn ang="0">
                  <a:pos x="0" y="0"/>
                </a:cxn>
                <a:cxn ang="0">
                  <a:pos x="224" y="198"/>
                </a:cxn>
                <a:cxn ang="0">
                  <a:pos x="415" y="408"/>
                </a:cxn>
                <a:cxn ang="0">
                  <a:pos x="598" y="623"/>
                </a:cxn>
                <a:cxn ang="0">
                  <a:pos x="747" y="845"/>
                </a:cxn>
                <a:cxn ang="0">
                  <a:pos x="747" y="845"/>
                </a:cxn>
              </a:cxnLst>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w="9525">
              <a:noFill/>
            </a:ln>
          </p:spPr>
          <p:txBody>
            <a:bodyPr/>
            <a:p>
              <a:endParaRPr lang="zh-CN" altLang="en-US"/>
            </a:p>
          </p:txBody>
        </p:sp>
        <p:sp>
          <p:nvSpPr>
            <p:cNvPr id="1048" name="Freeform 24"/>
            <p:cNvSpPr/>
            <p:nvPr/>
          </p:nvSpPr>
          <p:spPr>
            <a:xfrm>
              <a:off x="5352" y="0"/>
              <a:ext cx="408" cy="414"/>
            </a:xfrm>
            <a:custGeom>
              <a:avLst/>
              <a:gdLst/>
              <a:ahLst/>
              <a:cxnLst>
                <a:cxn ang="0">
                  <a:pos x="422" y="414"/>
                </a:cxn>
                <a:cxn ang="0">
                  <a:pos x="422" y="396"/>
                </a:cxn>
                <a:cxn ang="0">
                  <a:pos x="237" y="192"/>
                </a:cxn>
                <a:cxn ang="0">
                  <a:pos x="12" y="0"/>
                </a:cxn>
                <a:cxn ang="0">
                  <a:pos x="0" y="0"/>
                </a:cxn>
                <a:cxn ang="0">
                  <a:pos x="108" y="102"/>
                </a:cxn>
                <a:cxn ang="0">
                  <a:pos x="231" y="204"/>
                </a:cxn>
                <a:cxn ang="0">
                  <a:pos x="422" y="414"/>
                </a:cxn>
                <a:cxn ang="0">
                  <a:pos x="422" y="414"/>
                </a:cxn>
              </a:cxnLst>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w="9525">
              <a:noFill/>
            </a:ln>
          </p:spPr>
          <p:txBody>
            <a:bodyPr/>
            <a:p>
              <a:endParaRPr lang="zh-CN" altLang="en-US"/>
            </a:p>
          </p:txBody>
        </p:sp>
        <p:sp>
          <p:nvSpPr>
            <p:cNvPr id="399385" name="Freeform 25"/>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50" name="Freeform 26"/>
            <p:cNvSpPr/>
            <p:nvPr/>
          </p:nvSpPr>
          <p:spPr>
            <a:xfrm>
              <a:off x="6" y="0"/>
              <a:ext cx="588" cy="599"/>
            </a:xfrm>
            <a:custGeom>
              <a:avLst/>
              <a:gdLst/>
              <a:ahLst/>
              <a:cxnLst>
                <a:cxn ang="0">
                  <a:pos x="616" y="0"/>
                </a:cxn>
                <a:cxn ang="0">
                  <a:pos x="598" y="0"/>
                </a:cxn>
                <a:cxn ang="0">
                  <a:pos x="422" y="132"/>
                </a:cxn>
                <a:cxn ang="0">
                  <a:pos x="272" y="270"/>
                </a:cxn>
                <a:cxn ang="0">
                  <a:pos x="120" y="420"/>
                </a:cxn>
                <a:cxn ang="0">
                  <a:pos x="0" y="575"/>
                </a:cxn>
                <a:cxn ang="0">
                  <a:pos x="0" y="599"/>
                </a:cxn>
                <a:cxn ang="0">
                  <a:pos x="120" y="432"/>
                </a:cxn>
                <a:cxn ang="0">
                  <a:pos x="272" y="282"/>
                </a:cxn>
                <a:cxn ang="0">
                  <a:pos x="428" y="138"/>
                </a:cxn>
                <a:cxn ang="0">
                  <a:pos x="616" y="0"/>
                </a:cxn>
                <a:cxn ang="0">
                  <a:pos x="616" y="0"/>
                </a:cxn>
              </a:cxnLst>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w="9525">
              <a:noFill/>
            </a:ln>
          </p:spPr>
          <p:txBody>
            <a:bodyPr/>
            <a:p>
              <a:endParaRPr lang="zh-CN" altLang="en-US"/>
            </a:p>
          </p:txBody>
        </p:sp>
        <p:sp>
          <p:nvSpPr>
            <p:cNvPr id="1051" name="Freeform 27"/>
            <p:cNvSpPr/>
            <p:nvPr/>
          </p:nvSpPr>
          <p:spPr>
            <a:xfrm>
              <a:off x="6" y="0"/>
              <a:ext cx="270" cy="252"/>
            </a:xfrm>
            <a:custGeom>
              <a:avLst/>
              <a:gdLst/>
              <a:ahLst/>
              <a:cxnLst>
                <a:cxn ang="0">
                  <a:pos x="284" y="0"/>
                </a:cxn>
                <a:cxn ang="0">
                  <a:pos x="266" y="0"/>
                </a:cxn>
                <a:cxn ang="0">
                  <a:pos x="120" y="114"/>
                </a:cxn>
                <a:cxn ang="0">
                  <a:pos x="60" y="174"/>
                </a:cxn>
                <a:cxn ang="0">
                  <a:pos x="0" y="234"/>
                </a:cxn>
                <a:cxn ang="0">
                  <a:pos x="0" y="252"/>
                </a:cxn>
                <a:cxn ang="0">
                  <a:pos x="126" y="120"/>
                </a:cxn>
                <a:cxn ang="0">
                  <a:pos x="284" y="0"/>
                </a:cxn>
                <a:cxn ang="0">
                  <a:pos x="284" y="0"/>
                </a:cxn>
              </a:cxnLst>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w="9525">
              <a:noFill/>
            </a:ln>
          </p:spPr>
          <p:txBody>
            <a:bodyPr/>
            <a:p>
              <a:endParaRPr lang="zh-CN" altLang="en-US"/>
            </a:p>
          </p:txBody>
        </p:sp>
        <p:sp>
          <p:nvSpPr>
            <p:cNvPr id="1052" name="Line 28"/>
            <p:cNvSpPr/>
            <p:nvPr/>
          </p:nvSpPr>
          <p:spPr>
            <a:xfrm>
              <a:off x="1" y="2749"/>
              <a:ext cx="5758" cy="0"/>
            </a:xfrm>
            <a:prstGeom prst="line">
              <a:avLst/>
            </a:prstGeom>
            <a:ln w="15875" cap="flat" cmpd="sng">
              <a:solidFill>
                <a:schemeClr val="bg1"/>
              </a:solidFill>
              <a:prstDash val="solid"/>
              <a:round/>
              <a:headEnd type="none" w="med" len="med"/>
              <a:tailEnd type="none" w="med" len="med"/>
            </a:ln>
          </p:spPr>
        </p:sp>
        <p:sp>
          <p:nvSpPr>
            <p:cNvPr id="1053" name="Line 29"/>
            <p:cNvSpPr/>
            <p:nvPr/>
          </p:nvSpPr>
          <p:spPr>
            <a:xfrm>
              <a:off x="1" y="2356"/>
              <a:ext cx="5758" cy="0"/>
            </a:xfrm>
            <a:prstGeom prst="line">
              <a:avLst/>
            </a:prstGeom>
            <a:ln w="15875" cap="flat" cmpd="sng">
              <a:solidFill>
                <a:schemeClr val="bg1"/>
              </a:solidFill>
              <a:prstDash val="solid"/>
              <a:round/>
              <a:headEnd type="none" w="med" len="med"/>
              <a:tailEnd type="none" w="med" len="med"/>
            </a:ln>
          </p:spPr>
        </p:sp>
        <p:sp>
          <p:nvSpPr>
            <p:cNvPr id="1054" name="Line 30"/>
            <p:cNvSpPr/>
            <p:nvPr/>
          </p:nvSpPr>
          <p:spPr>
            <a:xfrm>
              <a:off x="1" y="3142"/>
              <a:ext cx="5758" cy="0"/>
            </a:xfrm>
            <a:prstGeom prst="line">
              <a:avLst/>
            </a:prstGeom>
            <a:ln w="15875" cap="flat" cmpd="sng">
              <a:solidFill>
                <a:schemeClr val="bg2"/>
              </a:solidFill>
              <a:prstDash val="solid"/>
              <a:round/>
              <a:headEnd type="none" w="med" len="med"/>
              <a:tailEnd type="none" w="med" len="med"/>
            </a:ln>
          </p:spPr>
        </p:sp>
        <p:grpSp>
          <p:nvGrpSpPr>
            <p:cNvPr id="1055" name="Group 31"/>
            <p:cNvGrpSpPr/>
            <p:nvPr/>
          </p:nvGrpSpPr>
          <p:grpSpPr>
            <a:xfrm>
              <a:off x="1" y="392"/>
              <a:ext cx="5758" cy="1571"/>
              <a:chOff x="1" y="392"/>
              <a:chExt cx="5758" cy="1571"/>
            </a:xfrm>
          </p:grpSpPr>
          <p:sp>
            <p:nvSpPr>
              <p:cNvPr id="1056" name="Line 32"/>
              <p:cNvSpPr/>
              <p:nvPr userDrawn="1"/>
            </p:nvSpPr>
            <p:spPr>
              <a:xfrm>
                <a:off x="1" y="784"/>
                <a:ext cx="5758" cy="0"/>
              </a:xfrm>
              <a:prstGeom prst="line">
                <a:avLst/>
              </a:prstGeom>
              <a:ln w="15875" cap="flat" cmpd="sng">
                <a:solidFill>
                  <a:schemeClr val="bg1"/>
                </a:solidFill>
                <a:prstDash val="solid"/>
                <a:round/>
                <a:headEnd type="none" w="med" len="med"/>
                <a:tailEnd type="none" w="med" len="med"/>
              </a:ln>
            </p:spPr>
          </p:sp>
          <p:sp>
            <p:nvSpPr>
              <p:cNvPr id="1057" name="Line 33"/>
              <p:cNvSpPr/>
              <p:nvPr userDrawn="1"/>
            </p:nvSpPr>
            <p:spPr>
              <a:xfrm>
                <a:off x="1" y="1963"/>
                <a:ext cx="5758" cy="0"/>
              </a:xfrm>
              <a:prstGeom prst="line">
                <a:avLst/>
              </a:prstGeom>
              <a:ln w="15875" cap="flat" cmpd="sng">
                <a:solidFill>
                  <a:schemeClr val="bg1"/>
                </a:solidFill>
                <a:prstDash val="solid"/>
                <a:round/>
                <a:headEnd type="none" w="med" len="med"/>
                <a:tailEnd type="none" w="med" len="med"/>
              </a:ln>
            </p:spPr>
          </p:sp>
          <p:sp>
            <p:nvSpPr>
              <p:cNvPr id="1058" name="Line 34"/>
              <p:cNvSpPr/>
              <p:nvPr userDrawn="1"/>
            </p:nvSpPr>
            <p:spPr>
              <a:xfrm>
                <a:off x="1" y="1570"/>
                <a:ext cx="5758" cy="0"/>
              </a:xfrm>
              <a:prstGeom prst="line">
                <a:avLst/>
              </a:prstGeom>
              <a:ln w="15875" cap="flat" cmpd="sng">
                <a:solidFill>
                  <a:schemeClr val="bg1"/>
                </a:solidFill>
                <a:prstDash val="solid"/>
                <a:round/>
                <a:headEnd type="none" w="med" len="med"/>
                <a:tailEnd type="none" w="med" len="med"/>
              </a:ln>
            </p:spPr>
          </p:sp>
          <p:sp>
            <p:nvSpPr>
              <p:cNvPr id="1059" name="Line 35"/>
              <p:cNvSpPr/>
              <p:nvPr userDrawn="1"/>
            </p:nvSpPr>
            <p:spPr>
              <a:xfrm>
                <a:off x="1" y="1177"/>
                <a:ext cx="5758" cy="0"/>
              </a:xfrm>
              <a:prstGeom prst="line">
                <a:avLst/>
              </a:prstGeom>
              <a:ln w="15875" cap="flat" cmpd="sng">
                <a:solidFill>
                  <a:schemeClr val="bg1"/>
                </a:solidFill>
                <a:prstDash val="solid"/>
                <a:round/>
                <a:headEnd type="none" w="med" len="med"/>
                <a:tailEnd type="none" w="med" len="med"/>
              </a:ln>
            </p:spPr>
          </p:sp>
          <p:sp>
            <p:nvSpPr>
              <p:cNvPr id="1060" name="Line 36"/>
              <p:cNvSpPr/>
              <p:nvPr userDrawn="1"/>
            </p:nvSpPr>
            <p:spPr>
              <a:xfrm>
                <a:off x="1" y="392"/>
                <a:ext cx="5758" cy="0"/>
              </a:xfrm>
              <a:prstGeom prst="line">
                <a:avLst/>
              </a:prstGeom>
              <a:ln w="15875" cap="flat" cmpd="sng">
                <a:solidFill>
                  <a:schemeClr val="bg1"/>
                </a:solidFill>
                <a:prstDash val="solid"/>
                <a:round/>
                <a:headEnd type="none" w="med" len="med"/>
                <a:tailEnd type="none" w="med" len="med"/>
              </a:ln>
            </p:spPr>
          </p:sp>
        </p:grpSp>
        <p:sp>
          <p:nvSpPr>
            <p:cNvPr id="1061" name="Line 37"/>
            <p:cNvSpPr/>
            <p:nvPr/>
          </p:nvSpPr>
          <p:spPr>
            <a:xfrm>
              <a:off x="1" y="3928"/>
              <a:ext cx="5758" cy="0"/>
            </a:xfrm>
            <a:prstGeom prst="line">
              <a:avLst/>
            </a:prstGeom>
            <a:ln w="15875" cap="flat" cmpd="sng">
              <a:solidFill>
                <a:schemeClr val="bg2"/>
              </a:solidFill>
              <a:prstDash val="solid"/>
              <a:round/>
              <a:headEnd type="none" w="med" len="med"/>
              <a:tailEnd type="none" w="med" len="med"/>
            </a:ln>
          </p:spPr>
        </p:sp>
        <p:sp>
          <p:nvSpPr>
            <p:cNvPr id="1062" name="Line 38"/>
            <p:cNvSpPr/>
            <p:nvPr/>
          </p:nvSpPr>
          <p:spPr>
            <a:xfrm>
              <a:off x="1" y="3535"/>
              <a:ext cx="5758" cy="0"/>
            </a:xfrm>
            <a:prstGeom prst="line">
              <a:avLst/>
            </a:prstGeom>
            <a:ln w="15875" cap="flat" cmpd="sng">
              <a:solidFill>
                <a:schemeClr val="bg2"/>
              </a:solidFill>
              <a:prstDash val="solid"/>
              <a:round/>
              <a:headEnd type="none" w="med" len="med"/>
              <a:tailEnd type="none" w="med" len="med"/>
            </a:ln>
          </p:spPr>
        </p:sp>
      </p:grpSp>
      <p:sp>
        <p:nvSpPr>
          <p:cNvPr id="399399" name="Rectangle 39"/>
          <p:cNvSpPr>
            <a:spLocks noGrp="1" noChangeArrowheads="1"/>
          </p:cNvSpPr>
          <p:nvPr>
            <p:ph type="title"/>
          </p:nvPr>
        </p:nvSpPr>
        <p:spPr bwMode="auto">
          <a:xfrm>
            <a:off x="457200" y="277813"/>
            <a:ext cx="8229600" cy="1139825"/>
          </a:xfrm>
          <a:prstGeom prst="rect">
            <a:avLst/>
          </a:prstGeom>
          <a:noFill/>
          <a:ln w="9525">
            <a:noFill/>
            <a:miter lim="800000"/>
          </a:ln>
          <a:effectLst/>
        </p:spPr>
        <p:txBody>
          <a:bodyPr vert="horz" wrap="square" lIns="91440" tIns="45720" rIns="91440" bIns="45720" numCol="1" anchor="ctr" anchorCtr="1" compatLnSpc="1"/>
          <a:lstStyle/>
          <a:p>
            <a:pPr lvl="0" fontAlgn="base"/>
            <a:r>
              <a:rPr lang="zh-CN" altLang="en-US" strike="noStrike" noProof="1" smtClean="0"/>
              <a:t>单击此处编辑母版标题样式</a:t>
            </a:r>
            <a:endParaRPr lang="zh-CN" altLang="en-US" strike="noStrike" noProof="1" smtClean="0"/>
          </a:p>
        </p:txBody>
      </p:sp>
      <p:sp>
        <p:nvSpPr>
          <p:cNvPr id="399400" name="Rectangle 40"/>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a:effectLst>
                  <a:outerShdw blurRad="38100" dist="38100" dir="2700000" algn="tl">
                    <a:srgbClr val="000000"/>
                  </a:outerShdw>
                </a:effectLs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399401" name="Rectangle 41"/>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a:effectLst>
                  <a:outerShdw blurRad="38100" dist="38100" dir="2700000" algn="tl">
                    <a:srgbClr val="000000"/>
                  </a:outerShdw>
                </a:effectLs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399402" name="Rectangle 42"/>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pPr lvl="0" eaLnBrk="1" fontAlgn="base" hangingPunct="1"/>
            <a:fld id="{9A0DB2DC-4C9A-4742-B13C-FB6460FD3503}" type="slidenum">
              <a:rPr lang="en-US" altLang="zh-CN" strike="noStrike" noProof="1" dirty="0">
                <a:effectLst>
                  <a:outerShdw blurRad="38100" dist="38100" dir="2700000">
                    <a:srgbClr val="C0C0C0"/>
                  </a:outerShdw>
                </a:effectLst>
                <a:latin typeface="Verdana" panose="020B0604030504040204" pitchFamily="34" charset="0"/>
                <a:ea typeface="宋体" panose="02010600030101010101" pitchFamily="2" charset="-122"/>
                <a:cs typeface="+mn-cs"/>
              </a:rPr>
            </a:fld>
            <a:endParaRPr lang="en-US" altLang="zh-CN" strike="noStrike" noProof="1" dirty="0">
              <a:effectLst>
                <a:outerShdw blurRad="38100" dist="38100" dir="2700000">
                  <a:srgbClr val="C0C0C0"/>
                </a:outerShdw>
              </a:effectLst>
              <a:latin typeface="Verdana" panose="020B0604030504040204" pitchFamily="34" charset="0"/>
            </a:endParaRPr>
          </a:p>
        </p:txBody>
      </p:sp>
      <p:sp>
        <p:nvSpPr>
          <p:cNvPr id="399403" name="Rectangle 43"/>
          <p:cNvSpPr>
            <a:spLocks noGrp="1" noChangeArrowheads="1"/>
          </p:cNvSpPr>
          <p:nvPr>
            <p:ph type="body" idx="1"/>
          </p:nvPr>
        </p:nvSpPr>
        <p:spPr bwMode="auto">
          <a:xfrm>
            <a:off x="457200" y="1600200"/>
            <a:ext cx="8229600" cy="4530725"/>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smtClean="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1"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C++</a:t>
            </a:r>
            <a:r>
              <a:rPr kumimoji="0" lang="zh-CN" altLang="en-US"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程序设计范式</a:t>
            </a:r>
            <a:endParaRPr kumimoji="0"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三种主要范式（</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paradigm</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tx1"/>
              </a:buClr>
              <a:buSzTx/>
              <a:buFontTx/>
              <a:buChar char="•"/>
              <a:defRPr/>
            </a:pP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ADT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Abstract Data Type</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类</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0" fontAlgn="base" latinLnBrk="0" hangingPunct="0">
              <a:lnSpc>
                <a:spcPct val="100000"/>
              </a:lnSpc>
              <a:spcBef>
                <a:spcPct val="20000"/>
              </a:spcBef>
              <a:spcAft>
                <a:spcPct val="0"/>
              </a:spcAft>
              <a:buClr>
                <a:schemeClr val="tx1"/>
              </a:buClr>
              <a:buSzTx/>
              <a:buFontTx/>
              <a:buChar char="•"/>
              <a:defRPr/>
            </a:pP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OOP</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Object-Oriented Programming</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继承、多态</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0" fontAlgn="base" latinLnBrk="0" hangingPunct="0">
              <a:lnSpc>
                <a:spcPct val="100000"/>
              </a:lnSpc>
              <a:spcBef>
                <a:spcPct val="20000"/>
              </a:spcBef>
              <a:spcAft>
                <a:spcPct val="0"/>
              </a:spcAft>
              <a:buClr>
                <a:schemeClr val="tx1"/>
              </a:buClr>
              <a:buSzTx/>
              <a:buFontTx/>
              <a:buChar char="•"/>
              <a:defRPr/>
            </a:pP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GP</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Generic Programming</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泛型（类属）</a:t>
            </a:r>
            <a:endParaRPr kumimoji="0" lang="zh-CN" altLang="en-US"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17" end="4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charRg st="41" end="4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charRg st="43" end="7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charRg st="76" end="8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charRg st="82" end="10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charRg st="106" end="1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noChangeArrowheads="1"/>
          </p:cNvSpPr>
          <p:nvPr>
            <p:ph type="title"/>
          </p:nvPr>
        </p:nvSpPr>
        <p:spPr>
          <a:xfrm>
            <a:off x="971550" y="260350"/>
            <a:ext cx="7046913" cy="792163"/>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类</a:t>
            </a:r>
            <a:endParaRPr kumimoji="0" lang="zh-CN" altLang="en-US" sz="36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j-lt"/>
              <a:ea typeface="+mj-ea"/>
              <a:cs typeface="+mj-cs"/>
            </a:endParaRPr>
          </a:p>
        </p:txBody>
      </p:sp>
      <p:sp>
        <p:nvSpPr>
          <p:cNvPr id="16387" name="Rectangle 3"/>
          <p:cNvSpPr>
            <a:spLocks noGrp="1" noChangeArrowheads="1"/>
          </p:cNvSpPr>
          <p:nvPr>
            <p:ph idx="1"/>
          </p:nvPr>
        </p:nvSpPr>
        <p:spPr>
          <a:xfrm>
            <a:off x="468313" y="1600200"/>
            <a:ext cx="7988300" cy="4997450"/>
          </a:xfrm>
        </p:spPr>
        <p:txBody>
          <a:bodyPr vert="horz" wrap="square" lIns="91440" tIns="45720" rIns="91440" bIns="45720" numCol="1" anchor="t" anchorCtr="0" compatLnSpc="1">
            <a:normAutofit lnSpcReduction="10000"/>
          </a:bodyPr>
          <a:lstStyle/>
          <a:p>
            <a:pPr marL="360680" marR="0" lvl="0" indent="-36068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Char char="n"/>
              <a:defRPr/>
            </a:pPr>
            <a:r>
              <a:rPr kumimoji="0" lang="zh-CN" altLang="en-GB" sz="32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cs typeface="+mn-cs"/>
              </a:rPr>
              <a:t>对象</a:t>
            </a:r>
            <a:r>
              <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构成了面向对象程序的基本计算单位，而对象的特征则由相应的</a:t>
            </a:r>
            <a:r>
              <a:rPr kumimoji="0" lang="zh-CN" altLang="en-GB" sz="32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cs"/>
              </a:rPr>
              <a:t>类</a:t>
            </a:r>
            <a:r>
              <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来描述。</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类是</a:t>
            </a:r>
            <a:r>
              <a:rPr kumimoji="0" lang="zh-CN" altLang="en-US" sz="32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对象的集合</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60680" marR="0" lvl="0" indent="-36068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Char char="n"/>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的类是一种用户自定义类型，定义形式如下：</a:t>
            </a:r>
            <a:endPar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825500" marR="0" lvl="1" indent="-285750" algn="l" defTabSz="914400" rtl="0" eaLnBrk="1" fontAlgn="base" latinLnBrk="0" hangingPunct="1">
              <a:lnSpc>
                <a:spcPct val="100000"/>
              </a:lnSpc>
              <a:spcBef>
                <a:spcPct val="20000"/>
              </a:spcBef>
              <a:spcAft>
                <a:spcPct val="0"/>
              </a:spcAft>
              <a:buClr>
                <a:schemeClr val="tx1"/>
              </a:buClr>
              <a:buSzTx/>
              <a:buFontTx/>
              <a:buNone/>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class</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&lt;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类名</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&gt; { </a:t>
            </a: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&lt;</a:t>
            </a:r>
            <a:r>
              <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成员描述</a:t>
            </a: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&gt;</a:t>
            </a:r>
            <a:r>
              <a:rPr kumimoji="0" lang="en-GB"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en-US"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en-US"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a:t>
            </a:r>
            <a:endPar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endParaRPr>
          </a:p>
          <a:p>
            <a:pPr marL="825500" marR="0" lvl="1" indent="-285750" algn="l" defTabSz="914400" rtl="0" eaLnBrk="1" fontAlgn="base" latinLnBrk="0" hangingPunct="1">
              <a:lnSpc>
                <a:spcPct val="100000"/>
              </a:lnSpc>
              <a:spcBef>
                <a:spcPct val="0"/>
              </a:spcBef>
              <a:spcAft>
                <a:spcPct val="0"/>
              </a:spcAft>
              <a:buClr>
                <a:schemeClr val="tx1"/>
              </a:buClr>
              <a:buSzTx/>
              <a:buFontTx/>
              <a:buNone/>
              <a:defRPr/>
            </a:pP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825500" marR="0" lvl="1" indent="-285750" algn="l" defTabSz="914400" rtl="0" eaLnBrk="1" fontAlgn="base" latinLnBrk="0" hangingPunct="1">
              <a:lnSpc>
                <a:spcPct val="100000"/>
              </a:lnSpc>
              <a:spcBef>
                <a:spcPct val="0"/>
              </a:spcBef>
              <a:spcAft>
                <a:spcPct val="0"/>
              </a:spcAft>
              <a:buClr>
                <a:schemeClr val="tx1"/>
              </a:buClr>
              <a:buSzTx/>
              <a:buFontTx/>
              <a:buNone/>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其中，类的成员包括：</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825500" marR="0" lvl="1" indent="-285750" algn="l" defTabSz="914400" rtl="0" eaLnBrk="1" fontAlgn="base" latinLnBrk="0" hangingPunct="1">
              <a:lnSpc>
                <a:spcPct val="100000"/>
              </a:lnSpc>
              <a:spcBef>
                <a:spcPct val="0"/>
              </a:spcBef>
              <a:spcAft>
                <a:spcPct val="0"/>
              </a:spcAft>
              <a:buClr>
                <a:schemeClr val="tx1"/>
              </a:buClr>
              <a:buSzTx/>
              <a:buFontTx/>
              <a:buChar char="•"/>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数据成员</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825500" marR="0" lvl="1" indent="-285750" algn="l" defTabSz="914400" rtl="0" eaLnBrk="1" fontAlgn="base" latinLnBrk="0" hangingPunct="1">
              <a:lnSpc>
                <a:spcPct val="100000"/>
              </a:lnSpc>
              <a:spcBef>
                <a:spcPct val="0"/>
              </a:spcBef>
              <a:spcAft>
                <a:spcPct val="0"/>
              </a:spcAft>
              <a:buClr>
                <a:schemeClr val="tx1"/>
              </a:buClr>
              <a:buSzTx/>
              <a:buFontTx/>
              <a:buChar char="•"/>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成员函数</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425450" marR="0" lvl="0" indent="-34290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类成员标识符的作用域为整个类定义范围</a:t>
            </a:r>
            <a:r>
              <a:rPr kumimoji="0" lang="en-US"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9" name="Rectangle 3"/>
          <p:cNvSpPr>
            <a:spLocks noGrp="1" noChangeArrowheads="1"/>
          </p:cNvSpPr>
          <p:nvPr>
            <p:ph idx="1"/>
          </p:nvPr>
        </p:nvSpPr>
        <p:spPr>
          <a:xfrm>
            <a:off x="323850" y="404813"/>
            <a:ext cx="8820150" cy="6264275"/>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数据成员的类型可以是任意的</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类型（</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void</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除外）。</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如果未见到相应的类型定义或相应的类型未定义完，则该</a:t>
            </a:r>
            <a:r>
              <a:rPr lang="zh-CN" altLang="en-US" sz="2800" noProof="0" dirty="0" smtClean="0">
                <a:ln>
                  <a:noFill/>
                </a:ln>
                <a:uLnTx/>
                <a:uFillTx/>
                <a:sym typeface="+mn-ea"/>
              </a:rPr>
              <a:t>类型的</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数据成员只能是这些类型的</a:t>
            </a:r>
            <a:r>
              <a:rPr kumimoji="0" lang="zh-CN" altLang="en-US" sz="28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指针或引用</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8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cs"/>
              </a:rPr>
              <a:t>静态成员除外</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）。例如：</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class A;	</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class B</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lang="en-GB" altLang="zh-CN" sz="2000" noProof="0" dirty="0" smtClean="0">
                <a:ln>
                  <a:noFill/>
                </a:ln>
                <a:uLnTx/>
                <a:uFillTx/>
                <a:sym typeface="+mn-ea"/>
              </a:rPr>
              <a:t>   </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 </a:t>
            </a:r>
            <a:r>
              <a:rPr kumimoji="0" lang="en-GB"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a</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//Error</a:t>
            </a:r>
            <a:r>
              <a:rPr kumimoji="0"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，未见</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a:t>
            </a:r>
            <a:r>
              <a:rPr kumimoji="0"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的定义。</a:t>
            </a:r>
            <a:endParaRPr kumimoji="0"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lang="en-GB" altLang="zh-CN" sz="2000" noProof="0" dirty="0" smtClean="0">
                <a:ln>
                  <a:noFill/>
                </a:ln>
                <a:uLnTx/>
                <a:uFillTx/>
                <a:sym typeface="+mn-ea"/>
              </a:rPr>
              <a:t>   </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B </a:t>
            </a:r>
            <a:r>
              <a:rPr kumimoji="0" lang="en-GB"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b</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//Error</a:t>
            </a:r>
            <a:r>
              <a:rPr kumimoji="0"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B</a:t>
            </a:r>
            <a:r>
              <a:rPr kumimoji="0" lang="zh-CN" altLang="en-GB"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还未定义完。</a:t>
            </a:r>
            <a:endParaRPr kumimoji="0" lang="zh-CN" altLang="en-GB"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lang="en-GB" altLang="zh-CN" sz="2000" noProof="0" dirty="0" smtClean="0">
                <a:ln>
                  <a:noFill/>
                </a:ln>
                <a:uLnTx/>
                <a:uFillTx/>
                <a:sym typeface="+mn-ea"/>
              </a:rPr>
              <a:t>   </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 *p;  //OK</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lang="en-GB" altLang="zh-CN" sz="2000" noProof="0" dirty="0" smtClean="0">
                <a:ln>
                  <a:noFill/>
                </a:ln>
                <a:uLnTx/>
                <a:uFillTx/>
                <a:sym typeface="+mn-ea"/>
              </a:rPr>
              <a:t>   </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B *q;  //OK</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lang="en-GB" altLang="zh-CN" sz="2000" noProof="0" dirty="0" smtClean="0">
                <a:ln>
                  <a:noFill/>
                </a:ln>
                <a:uLnTx/>
                <a:uFillTx/>
                <a:sym typeface="+mn-ea"/>
              </a:rPr>
              <a:t>   </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 &amp;</a:t>
            </a:r>
            <a:r>
              <a:rPr kumimoji="0" lang="en-GB"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aa</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//OK</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lang="en-GB" altLang="zh-CN" sz="2000" noProof="0" dirty="0" smtClean="0">
                <a:ln>
                  <a:noFill/>
                </a:ln>
                <a:uLnTx/>
                <a:uFillTx/>
                <a:sym typeface="+mn-ea"/>
              </a:rPr>
              <a:t>   </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B &amp;bb; //OK</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endPar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p:txBody>
      </p:sp>
      <p:sp>
        <p:nvSpPr>
          <p:cNvPr id="3" name="TextBox 1"/>
          <p:cNvSpPr txBox="1"/>
          <p:nvPr/>
        </p:nvSpPr>
        <p:spPr>
          <a:xfrm>
            <a:off x="4339590" y="4251325"/>
            <a:ext cx="3589338" cy="1476375"/>
          </a:xfrm>
          <a:prstGeom prst="rect">
            <a:avLst/>
          </a:prstGeom>
          <a:solidFill>
            <a:schemeClr val="bg2">
              <a:lumMod val="75000"/>
            </a:schemeClr>
          </a:solidFill>
        </p:spPr>
        <p:txBody>
          <a:bodyPr wrap="square">
            <a:spAutoFit/>
          </a:bodyPr>
          <a:p>
            <a:pPr marR="0" defTabSz="914400">
              <a:buClrTx/>
              <a:buSzTx/>
              <a:buFontTx/>
              <a:buNone/>
              <a:defRPr/>
            </a:pPr>
            <a:r>
              <a:rPr kumimoji="0" lang="zh-CN" altLang="zh-CN" b="1" kern="1200" cap="none" spc="0" normalizeH="0" baseline="0" noProof="0" dirty="0">
                <a:solidFill>
                  <a:srgbClr val="FFC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类的空间占用由成员及基类决定；</a:t>
            </a:r>
            <a:endParaRPr kumimoji="0" lang="zh-CN" altLang="zh-CN" b="1" kern="1200" cap="none" spc="0" normalizeH="0" baseline="0" noProof="0" dirty="0">
              <a:solidFill>
                <a:srgbClr val="FFC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endParaRPr>
          </a:p>
          <a:p>
            <a:pPr marR="0" defTabSz="914400">
              <a:buClrTx/>
              <a:buSzTx/>
              <a:buFontTx/>
              <a:buNone/>
              <a:defRPr/>
            </a:pPr>
            <a:endParaRPr kumimoji="0" lang="zh-CN" altLang="zh-CN" b="1" kern="1200" cap="none" spc="0" normalizeH="0" baseline="0" noProof="0" dirty="0">
              <a:solidFill>
                <a:srgbClr val="FFC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endParaRPr>
          </a:p>
          <a:p>
            <a:pPr marR="0" defTabSz="914400">
              <a:buClrTx/>
              <a:buSzTx/>
              <a:buFontTx/>
              <a:buNone/>
              <a:defRPr/>
            </a:pPr>
            <a:r>
              <a:rPr kumimoji="0" lang="zh-CN" altLang="en-US" b="1" kern="1200" cap="none" spc="0" normalizeH="0" baseline="0" noProof="0" dirty="0">
                <a:solidFill>
                  <a:srgbClr val="FFC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编译后的成员函数调用时，数据地址为偏移地址，由之前成员大小决定。</a:t>
            </a:r>
            <a:endParaRPr kumimoji="0" lang="zh-CN" altLang="en-US" b="1" kern="1200" cap="none" spc="0" normalizeH="0" baseline="0" noProof="0" dirty="0">
              <a:solidFill>
                <a:srgbClr val="FFC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78978" name="Rectangle 2"/>
          <p:cNvSpPr>
            <a:spLocks noGrp="1" noChangeArrowheads="1"/>
          </p:cNvSpPr>
          <p:nvPr>
            <p:ph type="title"/>
          </p:nvPr>
        </p:nvSpPr>
        <p:spPr>
          <a:xfrm>
            <a:off x="457200" y="115888"/>
            <a:ext cx="8229600" cy="941388"/>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成员函数</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278979" name="Rectangle 3"/>
          <p:cNvSpPr>
            <a:spLocks noGrp="1" noChangeArrowheads="1"/>
          </p:cNvSpPr>
          <p:nvPr>
            <p:ph idx="1"/>
          </p:nvPr>
        </p:nvSpPr>
        <p:spPr>
          <a:xfrm>
            <a:off x="457200" y="1196975"/>
            <a:ext cx="8229600" cy="5661025"/>
          </a:xfrm>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ct val="20000"/>
              </a:spcBef>
              <a:spcAft>
                <a:spcPct val="0"/>
              </a:spcAft>
              <a:buClr>
                <a:schemeClr val="hlink"/>
              </a:buClr>
              <a:buSzPct val="60000"/>
              <a:buFont typeface="Wingdings" panose="05000000000000000000" pitchFamily="2" charset="2"/>
              <a:buChar char="n"/>
              <a:defRPr/>
            </a:pPr>
            <a:r>
              <a:rPr kumimoji="0"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成员函数描述了对类定义中的数据成员所能实施的操作。</a:t>
            </a:r>
            <a:endParaRPr kumimoji="0"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10000"/>
              </a:lnSpc>
              <a:spcBef>
                <a:spcPct val="20000"/>
              </a:spcBef>
              <a:spcAft>
                <a:spcPct val="0"/>
              </a:spcAft>
              <a:buClr>
                <a:schemeClr val="hlink"/>
              </a:buClr>
              <a:buSzPct val="60000"/>
              <a:buFont typeface="Wingdings" panose="05000000000000000000" pitchFamily="2" charset="2"/>
              <a:buChar char="n"/>
              <a:defRPr/>
            </a:pPr>
            <a:r>
              <a:rPr kumimoji="0"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成员函数的定义可以放在</a:t>
            </a:r>
            <a:r>
              <a:rPr kumimoji="0" lang="zh-CN" altLang="en-GB"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类定义中</a:t>
            </a:r>
            <a:r>
              <a:rPr kumimoji="0"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，例如：</a:t>
            </a:r>
            <a:endParaRPr kumimoji="0"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1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class A</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1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1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en-US" altLang="en-GB" sz="20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(inline)</a:t>
            </a:r>
            <a:r>
              <a:rPr kumimoji="0" lang="en-US"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void f() {...} //</a:t>
            </a:r>
            <a:r>
              <a:rPr kumimoji="0" lang="zh-CN" altLang="en-GB" sz="20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rPr>
              <a:t>建议编译器按内联函数处理。</a:t>
            </a:r>
            <a:endParaRPr kumimoji="0" lang="zh-CN" altLang="en-GB" sz="20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1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10000"/>
              </a:lnSpc>
              <a:spcBef>
                <a:spcPct val="20000"/>
              </a:spcBef>
              <a:spcAft>
                <a:spcPct val="0"/>
              </a:spcAft>
              <a:buClr>
                <a:schemeClr val="hlink"/>
              </a:buClr>
              <a:buSzPct val="60000"/>
              <a:buFont typeface="Wingdings" panose="05000000000000000000" pitchFamily="2" charset="2"/>
              <a:buChar char="n"/>
              <a:defRPr/>
            </a:pPr>
            <a:r>
              <a:rPr kumimoji="0"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成员函数的定义也可以放在</a:t>
            </a:r>
            <a:r>
              <a:rPr kumimoji="0" lang="zh-CN" altLang="en-GB"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类定义外</a:t>
            </a:r>
            <a:r>
              <a:rPr kumimoji="0"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，例如：</a:t>
            </a:r>
            <a:endParaRPr kumimoji="0"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1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class A</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1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1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void f(); //</a:t>
            </a:r>
            <a:r>
              <a:rPr kumimoji="0" lang="zh-CN" altLang="en-GB" sz="20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rPr>
              <a:t>声明</a:t>
            </a:r>
            <a:endParaRPr kumimoji="0" lang="zh-CN" altLang="en-GB" sz="20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1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10000"/>
              </a:lnSpc>
              <a:spcBef>
                <a:spcPct val="20000"/>
              </a:spcBef>
              <a:spcAft>
                <a:spcPct val="0"/>
              </a:spcAft>
              <a:buClr>
                <a:schemeClr val="tx1"/>
              </a:buClr>
              <a:buSzTx/>
              <a:buFontTx/>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void </a:t>
            </a:r>
            <a:r>
              <a:rPr kumimoji="0" lang="en-US" altLang="zh-CN" sz="20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rPr>
              <a:t>A::</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f() { ... } //</a:t>
            </a:r>
            <a:r>
              <a:rPr kumimoji="0" lang="zh-CN" altLang="en-US" sz="20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rPr>
              <a:t>需要用类名受限，区别于全局函数</a:t>
            </a: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10000"/>
              </a:lnSpc>
              <a:spcBef>
                <a:spcPct val="20000"/>
              </a:spcBef>
              <a:spcAft>
                <a:spcPct val="0"/>
              </a:spcAft>
              <a:buClr>
                <a:schemeClr val="tx1"/>
              </a:buClr>
              <a:buSzTx/>
              <a:buFontTx/>
              <a:buNone/>
              <a:defRPr/>
            </a:pP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1026" name="Rectangle 2"/>
          <p:cNvSpPr>
            <a:spLocks noGrp="1" noChangeArrowheads="1"/>
          </p:cNvSpPr>
          <p:nvPr>
            <p:ph type="title"/>
          </p:nvPr>
        </p:nvSpPr>
        <p:spPr>
          <a:xfrm>
            <a:off x="468313" y="201613"/>
            <a:ext cx="8229600" cy="779463"/>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GB"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类成员的访问控制</a:t>
            </a: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 </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281027" name="Rectangle 3"/>
          <p:cNvSpPr>
            <a:spLocks noGrp="1" noChangeArrowheads="1"/>
          </p:cNvSpPr>
          <p:nvPr>
            <p:ph idx="1"/>
          </p:nvPr>
        </p:nvSpPr>
        <p:spPr>
          <a:xfrm>
            <a:off x="323850" y="1268413"/>
            <a:ext cx="8578850" cy="55895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在</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的类定义中</a:t>
            </a:r>
            <a:r>
              <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可以用访问控制修饰符</a:t>
            </a: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public</a:t>
            </a:r>
            <a:r>
              <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lang="en-US" altLang="en-GB" sz="2800" noProof="0" dirty="0" smtClean="0">
                <a:ln>
                  <a:noFill/>
                </a:ln>
                <a:solidFill>
                  <a:srgbClr val="FFC000"/>
                </a:solidFill>
                <a:uLnTx/>
                <a:uFillTx/>
                <a:sym typeface="+mn-ea"/>
              </a:rPr>
              <a:t>(</a:t>
            </a:r>
            <a:r>
              <a:rPr lang="zh-CN" altLang="en-US" sz="2800" noProof="0" dirty="0" smtClean="0">
                <a:ln>
                  <a:noFill/>
                </a:ln>
                <a:solidFill>
                  <a:srgbClr val="FFC000"/>
                </a:solidFill>
                <a:uLnTx/>
                <a:uFillTx/>
                <a:sym typeface="+mn-ea"/>
              </a:rPr>
              <a:t>默认</a:t>
            </a:r>
            <a:r>
              <a:rPr lang="en-US" altLang="en-GB" sz="2800" noProof="0" dirty="0" smtClean="0">
                <a:ln>
                  <a:noFill/>
                </a:ln>
                <a:solidFill>
                  <a:srgbClr val="FFC000"/>
                </a:solidFill>
                <a:uLnTx/>
                <a:uFillTx/>
                <a:sym typeface="+mn-ea"/>
              </a:rPr>
              <a:t>)</a:t>
            </a:r>
            <a:r>
              <a:rPr kumimoji="0" lang="en-GB" altLang="zh-CN" sz="28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private</a:t>
            </a:r>
            <a:r>
              <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或</a:t>
            </a: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protected</a:t>
            </a:r>
            <a:r>
              <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来描述</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对类成员的访问限制。 例如：</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2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class A</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en-US" altLang="zh-CN" sz="2000" b="0" i="0" u="none" strike="noStrike" kern="0" cap="none" spc="0" normalizeH="0" baseline="0" noProof="0" dirty="0">
                <a:ln>
                  <a:noFill/>
                </a:ln>
                <a:solidFill>
                  <a:schemeClr val="folHlink"/>
                </a:solidFill>
                <a:effectLst>
                  <a:outerShdw blurRad="38100" dist="38100" dir="2700000" algn="tl">
                    <a:srgbClr val="000000"/>
                  </a:outerShdw>
                </a:effectLst>
                <a:uLnTx/>
                <a:uFillTx/>
                <a:latin typeface="+mn-lt"/>
                <a:ea typeface="+mn-ea"/>
              </a:rPr>
              <a:t> </a:t>
            </a:r>
            <a:endParaRPr kumimoji="0" lang="en-US" altLang="zh-CN" sz="2000" b="0" i="0" u="none" strike="noStrike" kern="0" cap="none" spc="0" normalizeH="0" baseline="0" noProof="0" dirty="0">
              <a:ln>
                <a:noFill/>
              </a:ln>
              <a:solidFill>
                <a:schemeClr val="folHlink"/>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kumimoji="0" lang="en-US" altLang="zh-CN" sz="2000" b="0" i="0" u="none" strike="noStrike" kern="0" cap="none" spc="0" normalizeH="0" baseline="0" noProof="0" dirty="0">
                <a:ln>
                  <a:noFill/>
                </a:ln>
                <a:solidFill>
                  <a:srgbClr val="FF0000"/>
                </a:solidFill>
                <a:effectLst>
                  <a:outerShdw blurRad="38100" dist="38100" dir="2700000" algn="tl">
                    <a:srgbClr val="000000"/>
                  </a:outerShdw>
                </a:effectLst>
                <a:uLnTx/>
                <a:uFillTx/>
                <a:latin typeface="+mn-lt"/>
                <a:ea typeface="+mn-ea"/>
              </a:rPr>
              <a:t>public</a:t>
            </a: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 </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lang="en-GB" altLang="zh-CN" sz="2000" noProof="0" dirty="0" smtClean="0">
                <a:ln>
                  <a:noFill/>
                </a:ln>
                <a:uLnTx/>
                <a:uFillTx/>
                <a:sym typeface="+mn-ea"/>
              </a:rPr>
              <a:t>		</a:t>
            </a:r>
            <a:r>
              <a:rPr kumimoji="0" lang="en-GB"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int</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x; </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zh-CN" altLang="en-GB"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访问不受限制</a:t>
            </a:r>
            <a:r>
              <a:rPr kumimoji="0" lang="zh-CN" altLang="en-GB"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zh-CN" altLang="en-GB"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void f();</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rPr>
              <a:t>private</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只能在</a:t>
            </a:r>
            <a:r>
              <a:rPr kumimoji="0" lang="zh-CN" altLang="en-GB" sz="20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本类</a:t>
            </a:r>
            <a:r>
              <a:rPr kumimoji="0"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和</a:t>
            </a:r>
            <a:r>
              <a:rPr kumimoji="0" lang="zh-CN" altLang="en-GB" sz="20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友元</a:t>
            </a:r>
            <a:r>
              <a:rPr kumimoji="0"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的代码中访问。</a:t>
            </a:r>
            <a:r>
              <a:rPr kumimoji="0" lang="zh-CN" altLang="en-US"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endParaRPr kumimoji="0" lang="zh-CN" altLang="en-US"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en-GB"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int</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y;</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void g();</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rPr>
              <a:t>protected</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只能在</a:t>
            </a:r>
            <a:r>
              <a:rPr kumimoji="0" lang="zh-CN" altLang="en-GB" sz="20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本类</a:t>
            </a:r>
            <a:r>
              <a:rPr kumimoji="0"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zh-CN" altLang="en-GB" sz="20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派生类</a:t>
            </a:r>
            <a:r>
              <a:rPr kumimoji="0"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和</a:t>
            </a:r>
            <a:r>
              <a:rPr kumimoji="0" lang="zh-CN" altLang="en-GB" sz="20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友元</a:t>
            </a:r>
            <a:r>
              <a:rPr kumimoji="0"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的代码中访问。</a:t>
            </a:r>
            <a:r>
              <a:rPr kumimoji="0" lang="zh-CN" altLang="en-US"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endParaRPr kumimoji="0" lang="zh-CN" altLang="en-US"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en-GB"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int</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z;</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void h();</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5123" name="Rectangle 3"/>
          <p:cNvSpPr>
            <a:spLocks noGrp="1" noChangeArrowheads="1"/>
          </p:cNvSpPr>
          <p:nvPr>
            <p:ph idx="1"/>
          </p:nvPr>
        </p:nvSpPr>
        <p:spPr>
          <a:xfrm>
            <a:off x="457200" y="188913"/>
            <a:ext cx="8229600" cy="86360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Char char="n"/>
              <a:defRPr/>
            </a:pPr>
            <a:r>
              <a:rPr kumimoji="0" lang="zh-CN" altLang="en-GB"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通过对象来访问类的成员时要受到类成员访问控制的限制，例如：</a:t>
            </a:r>
            <a:endParaRPr kumimoji="0" lang="zh-CN" altLang="en-GB"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70000"/>
              </a:lnSpc>
              <a:spcBef>
                <a:spcPct val="20000"/>
              </a:spcBef>
              <a:spcAft>
                <a:spcPct val="0"/>
              </a:spcAft>
              <a:buClr>
                <a:schemeClr val="tx1"/>
              </a:buClr>
              <a:buSzTx/>
              <a:buFontTx/>
              <a:buNone/>
              <a:defRPr/>
            </a:pPr>
            <a:endPar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p:txBody>
      </p:sp>
      <p:sp>
        <p:nvSpPr>
          <p:cNvPr id="1361920" name="Text Box 0"/>
          <p:cNvSpPr txBox="1">
            <a:spLocks noChangeArrowheads="1"/>
          </p:cNvSpPr>
          <p:nvPr/>
        </p:nvSpPr>
        <p:spPr bwMode="auto">
          <a:xfrm>
            <a:off x="395288" y="981075"/>
            <a:ext cx="4824413" cy="5784850"/>
          </a:xfrm>
          <a:prstGeom prst="rect">
            <a:avLst/>
          </a:prstGeom>
          <a:solidFill>
            <a:schemeClr val="bg1"/>
          </a:solidFill>
          <a:ln w="12700" cap="sq">
            <a:noFill/>
            <a:miter lim="800000"/>
            <a:headEnd type="none" w="sm" len="sm"/>
            <a:tailEnd type="none" w="sm" len="sm"/>
          </a:ln>
          <a:effectLst/>
        </p:spPr>
        <p:txBody>
          <a:bodyPr>
            <a:spAutoFit/>
          </a:bodyPr>
          <a:lstStyle/>
          <a:p>
            <a:pPr marR="0" defTabSz="342900">
              <a:buClrTx/>
              <a:buSzTx/>
              <a:buFontTx/>
              <a:buNone/>
              <a:defRPr/>
            </a:pPr>
            <a:r>
              <a:rPr kumimoji="0" lang="en-GB"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class A</a:t>
            </a:r>
            <a:endParaRPr kumimoji="0" lang="en-GB"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342900">
              <a:buClrTx/>
              <a:buSzTx/>
              <a:buFontTx/>
              <a:buNone/>
              <a:defRPr/>
            </a:pPr>
            <a:r>
              <a:rPr kumimoji="0" lang="en-GB"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	</a:t>
            </a:r>
            <a:endParaRPr kumimoji="0" lang="en-GB"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342900">
              <a:buClrTx/>
              <a:buSzTx/>
              <a:buFontTx/>
              <a:buNone/>
              <a:defRPr/>
            </a:pPr>
            <a:r>
              <a:rPr kumimoji="0" lang="en-US" altLang="zh-CN" sz="16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 public:</a:t>
            </a:r>
            <a:endParaRPr kumimoji="0" lang="en-US" altLang="zh-CN" sz="16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342900">
              <a:buClrTx/>
              <a:buSzTx/>
              <a:buFontTx/>
              <a:buNone/>
              <a:defRPr/>
            </a:pPr>
            <a:r>
              <a:rPr kumimoji="0" lang="en-GB"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		void f() </a:t>
            </a:r>
            <a:endParaRPr kumimoji="0" lang="en-GB"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342900">
              <a:buClrTx/>
              <a:buSzTx/>
              <a:buFontTx/>
              <a:buNone/>
              <a:defRPr/>
            </a:pPr>
            <a:r>
              <a:rPr kumimoji="0" lang="en-GB"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		{ </a:t>
            </a:r>
            <a:endParaRPr kumimoji="0" lang="en-GB"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342900">
              <a:buClrTx/>
              <a:buSzTx/>
              <a:buFontTx/>
              <a:buNone/>
              <a:defRPr/>
            </a:pPr>
            <a:r>
              <a:rPr kumimoji="0" lang="en-GB"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           </a:t>
            </a:r>
            <a:r>
              <a:rPr kumimoji="0" lang="en-US" altLang="en-GB"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x = y + 1; </a:t>
            </a:r>
            <a:r>
              <a:rPr kumimoji="0" lang="en-GB"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a:t>
            </a:r>
            <a:r>
              <a:rPr kumimoji="0" lang="zh-CN" altLang="en-GB"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允许访问：</a:t>
            </a:r>
            <a:r>
              <a:rPr kumimoji="0" lang="en-GB" altLang="zh-CN" sz="1800" kern="1200" cap="none" spc="0" normalizeH="0" baseline="0" noProof="0" dirty="0" err="1">
                <a:effectLst>
                  <a:outerShdw blurRad="38100" dist="38100" dir="2700000" algn="tl">
                    <a:srgbClr val="000000"/>
                  </a:outerShdw>
                </a:effectLst>
                <a:latin typeface="Verdana" panose="020B0604030504040204" pitchFamily="34" charset="0"/>
                <a:ea typeface="宋体" panose="02010600030101010101" pitchFamily="2" charset="-122"/>
                <a:cs typeface="+mn-cs"/>
              </a:rPr>
              <a:t>x,y</a:t>
            </a:r>
            <a:r>
              <a:rPr kumimoji="0" lang="en-GB"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a:t>
            </a:r>
            <a:r>
              <a:rPr kumimoji="0" lang="en-US" altLang="zh-CN" sz="1800" kern="1200" cap="none" spc="0" normalizeH="0" baseline="0" noProof="0" dirty="0" err="1">
                <a:effectLst>
                  <a:outerShdw blurRad="38100" dist="38100" dir="2700000" algn="tl">
                    <a:srgbClr val="000000"/>
                  </a:outerShdw>
                </a:effectLst>
                <a:latin typeface="Verdana" panose="020B0604030504040204" pitchFamily="34" charset="0"/>
                <a:ea typeface="宋体" panose="02010600030101010101" pitchFamily="2" charset="-122"/>
                <a:cs typeface="+mn-cs"/>
              </a:rPr>
              <a:t>f(),g()</a:t>
            </a:r>
            <a:r>
              <a:rPr kumimoji="0" lang="en-US"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 </a:t>
            </a:r>
            <a:endParaRPr kumimoji="0" lang="en-US"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342900">
              <a:buClrTx/>
              <a:buSzTx/>
              <a:buFontTx/>
              <a:buNone/>
              <a:defRPr/>
            </a:pPr>
            <a:r>
              <a:rPr kumimoji="0" lang="en-US"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           </a:t>
            </a:r>
            <a:r>
              <a:rPr lang="en-GB" altLang="zh-CN" sz="180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sym typeface="+mn-ea"/>
              </a:rPr>
              <a:t>...... </a:t>
            </a:r>
            <a:endParaRPr kumimoji="0" lang="en-GB" altLang="zh-CN" sz="16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sym typeface="+mn-ea"/>
            </a:endParaRPr>
          </a:p>
          <a:p>
            <a:pPr marR="0" defTabSz="342900">
              <a:buClrTx/>
              <a:buSzTx/>
              <a:buFontTx/>
              <a:buNone/>
              <a:defRPr/>
            </a:pPr>
            <a:r>
              <a:rPr kumimoji="0" lang="en-US"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		}</a:t>
            </a:r>
            <a:endParaRPr kumimoji="0" lang="en-US"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342900">
              <a:buClrTx/>
              <a:buSzTx/>
              <a:buFontTx/>
              <a:buNone/>
              <a:defRPr/>
            </a:pPr>
            <a:r>
              <a:rPr kumimoji="0" lang="en-US"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	    int x; </a:t>
            </a:r>
            <a:endParaRPr kumimoji="0" lang="en-US"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342900">
              <a:buClrTx/>
              <a:buSzTx/>
              <a:buFontTx/>
              <a:buNone/>
              <a:defRPr/>
            </a:pPr>
            <a:r>
              <a:rPr kumimoji="0" lang="en-US" altLang="en-GB"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 p</a:t>
            </a:r>
            <a:r>
              <a:rPr kumimoji="0" lang="en-GB"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rivate:</a:t>
            </a:r>
            <a:endParaRPr kumimoji="0" lang="en-GB"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342900">
              <a:buClrTx/>
              <a:buSzTx/>
              <a:buFontTx/>
              <a:buNone/>
              <a:defRPr/>
            </a:pPr>
            <a:r>
              <a:rPr kumimoji="0" lang="en-GB"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		</a:t>
            </a:r>
            <a:r>
              <a:rPr kumimoji="0" lang="en-GB" altLang="zh-CN" sz="1800" kern="1200" cap="none" spc="0" normalizeH="0" baseline="0" noProof="0" dirty="0" err="1">
                <a:effectLst>
                  <a:outerShdw blurRad="38100" dist="38100" dir="2700000" algn="tl">
                    <a:srgbClr val="000000"/>
                  </a:outerShdw>
                </a:effectLst>
                <a:latin typeface="Verdana" panose="020B0604030504040204" pitchFamily="34" charset="0"/>
                <a:ea typeface="宋体" panose="02010600030101010101" pitchFamily="2" charset="-122"/>
                <a:cs typeface="+mn-cs"/>
              </a:rPr>
              <a:t>int</a:t>
            </a:r>
            <a:r>
              <a:rPr kumimoji="0" lang="en-GB"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 </a:t>
            </a:r>
            <a:r>
              <a:rPr kumimoji="0" lang="en-US" altLang="en-GB"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y</a:t>
            </a:r>
            <a:r>
              <a:rPr kumimoji="0" lang="en-GB"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a:t>
            </a:r>
            <a:endParaRPr kumimoji="0" lang="en-GB"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342900">
              <a:buClrTx/>
              <a:buSzTx/>
              <a:buFontTx/>
              <a:buNone/>
              <a:defRPr/>
            </a:pPr>
            <a:r>
              <a:rPr kumimoji="0" lang="en-GB"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		void g() </a:t>
            </a:r>
            <a:endParaRPr kumimoji="0" lang="en-GB"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342900">
              <a:buClrTx/>
              <a:buSzTx/>
              <a:buFontTx/>
              <a:buNone/>
              <a:defRPr/>
            </a:pPr>
            <a:r>
              <a:rPr kumimoji="0" lang="en-GB"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		{ </a:t>
            </a:r>
            <a:endParaRPr kumimoji="0" lang="en-GB"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342900">
              <a:buClrTx/>
              <a:buSzTx/>
              <a:buFontTx/>
              <a:buNone/>
              <a:defRPr/>
            </a:pPr>
            <a:r>
              <a:rPr kumimoji="0" lang="en-GB"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           </a:t>
            </a:r>
            <a:r>
              <a:rPr lang="en-US" altLang="en-GB" sz="180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sym typeface="+mn-ea"/>
              </a:rPr>
              <a:t>y = x * x; </a:t>
            </a:r>
            <a:r>
              <a:rPr lang="en-GB" altLang="zh-CN" sz="180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sym typeface="+mn-ea"/>
              </a:rPr>
              <a:t>//</a:t>
            </a:r>
            <a:r>
              <a:rPr lang="zh-CN" altLang="en-GB" sz="180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sym typeface="+mn-ea"/>
              </a:rPr>
              <a:t>允许访问：</a:t>
            </a:r>
            <a:r>
              <a:rPr lang="en-GB" altLang="zh-CN" sz="1800" noProof="0" dirty="0" err="1">
                <a:effectLst>
                  <a:outerShdw blurRad="38100" dist="38100" dir="2700000" algn="tl">
                    <a:srgbClr val="000000"/>
                  </a:outerShdw>
                </a:effectLst>
                <a:latin typeface="Verdana" panose="020B0604030504040204" pitchFamily="34" charset="0"/>
                <a:ea typeface="宋体" panose="02010600030101010101" pitchFamily="2" charset="-122"/>
                <a:cs typeface="+mn-cs"/>
                <a:sym typeface="+mn-ea"/>
              </a:rPr>
              <a:t>x,y</a:t>
            </a:r>
            <a:r>
              <a:rPr lang="en-GB" altLang="zh-CN" sz="180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sym typeface="+mn-ea"/>
              </a:rPr>
              <a:t>,</a:t>
            </a:r>
            <a:r>
              <a:rPr lang="en-US" altLang="zh-CN" sz="1800" noProof="0" dirty="0" err="1">
                <a:effectLst>
                  <a:outerShdw blurRad="38100" dist="38100" dir="2700000" algn="tl">
                    <a:srgbClr val="000000"/>
                  </a:outerShdw>
                </a:effectLst>
                <a:latin typeface="Verdana" panose="020B0604030504040204" pitchFamily="34" charset="0"/>
                <a:ea typeface="宋体" panose="02010600030101010101" pitchFamily="2" charset="-122"/>
                <a:cs typeface="+mn-cs"/>
                <a:sym typeface="+mn-ea"/>
              </a:rPr>
              <a:t>f(),g()</a:t>
            </a:r>
            <a:r>
              <a:rPr lang="en-US" altLang="zh-CN" sz="180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sym typeface="+mn-ea"/>
              </a:rPr>
              <a:t> </a:t>
            </a:r>
            <a:endParaRPr kumimoji="0" lang="en-US"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342900">
              <a:buClrTx/>
              <a:buSzTx/>
              <a:buFontTx/>
              <a:buNone/>
              <a:defRPr/>
            </a:pPr>
            <a:r>
              <a:rPr lang="en-US" altLang="zh-CN" sz="180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sym typeface="+mn-ea"/>
              </a:rPr>
              <a:t>           </a:t>
            </a:r>
            <a:r>
              <a:rPr lang="en-GB" altLang="zh-CN" sz="180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sym typeface="+mn-ea"/>
              </a:rPr>
              <a:t>...... </a:t>
            </a:r>
            <a:endParaRPr kumimoji="0" lang="en-GB"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sym typeface="+mn-ea"/>
            </a:endParaRPr>
          </a:p>
          <a:p>
            <a:pPr marR="0" defTabSz="342900">
              <a:buClrTx/>
              <a:buSzTx/>
              <a:buFontTx/>
              <a:buNone/>
              <a:defRPr/>
            </a:pPr>
            <a:r>
              <a:rPr kumimoji="0" lang="en-US" altLang="zh-CN" sz="16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		</a:t>
            </a:r>
            <a:endParaRPr kumimoji="0" lang="en-US" altLang="zh-CN" sz="16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342900">
              <a:buClrTx/>
              <a:buSzTx/>
              <a:buFontTx/>
              <a:buNone/>
              <a:defRPr/>
            </a:pPr>
            <a:r>
              <a:rPr lang="en-GB" altLang="zh-CN" sz="180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sym typeface="+mn-ea"/>
              </a:rPr>
              <a:t>           </a:t>
            </a:r>
            <a:r>
              <a:rPr kumimoji="0" lang="en-US" altLang="zh-CN" sz="18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宋体" panose="02010600030101010101" pitchFamily="2" charset="-122"/>
                <a:cs typeface="+mn-cs"/>
              </a:rPr>
              <a:t>A </a:t>
            </a:r>
            <a:r>
              <a:rPr kumimoji="0" lang="en-US" altLang="zh-CN" sz="1800" kern="1200" cap="none" spc="0" normalizeH="0" baseline="0" noProof="0" dirty="0" err="1">
                <a:solidFill>
                  <a:srgbClr val="FFC000"/>
                </a:solidFill>
                <a:effectLst>
                  <a:outerShdw blurRad="38100" dist="38100" dir="2700000" algn="tl">
                    <a:srgbClr val="000000"/>
                  </a:outerShdw>
                </a:effectLst>
                <a:latin typeface="Verdana" panose="020B0604030504040204" pitchFamily="34" charset="0"/>
                <a:ea typeface="宋体" panose="02010600030101010101" pitchFamily="2" charset="-122"/>
                <a:cs typeface="+mn-cs"/>
              </a:rPr>
              <a:t>a</a:t>
            </a:r>
            <a:r>
              <a:rPr kumimoji="0" lang="en-US" altLang="zh-CN" sz="18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宋体" panose="02010600030101010101" pitchFamily="2" charset="-122"/>
                <a:cs typeface="+mn-cs"/>
              </a:rPr>
              <a:t>;</a:t>
            </a:r>
            <a:endParaRPr kumimoji="0" lang="en-US" altLang="zh-CN" sz="18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342900">
              <a:buClrTx/>
              <a:buSzTx/>
              <a:buFontTx/>
              <a:buNone/>
              <a:defRPr/>
            </a:pPr>
            <a:r>
              <a:rPr lang="en-GB" altLang="zh-CN" sz="180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sym typeface="+mn-ea"/>
              </a:rPr>
              <a:t>           </a:t>
            </a:r>
            <a:r>
              <a:rPr kumimoji="0" lang="en-US" altLang="zh-CN" sz="18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宋体" panose="02010600030101010101" pitchFamily="2" charset="-122"/>
                <a:cs typeface="+mn-cs"/>
              </a:rPr>
              <a:t>a.y = 3; //</a:t>
            </a:r>
            <a:r>
              <a:rPr kumimoji="0" lang="zh-CN" altLang="en-US" sz="16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宋体" panose="02010600030101010101" pitchFamily="2" charset="-122"/>
                <a:cs typeface="+mn-cs"/>
              </a:rPr>
              <a:t>能访问</a:t>
            </a:r>
            <a:r>
              <a:rPr kumimoji="0" lang="en-US" altLang="zh-CN" sz="1600" kern="1200" cap="none" spc="0" normalizeH="0" baseline="0" noProof="0" dirty="0" err="1">
                <a:solidFill>
                  <a:srgbClr val="FFC000"/>
                </a:solidFill>
                <a:effectLst>
                  <a:outerShdw blurRad="38100" dist="38100" dir="2700000" algn="tl">
                    <a:srgbClr val="000000"/>
                  </a:outerShdw>
                </a:effectLst>
                <a:latin typeface="Verdana" panose="020B0604030504040204" pitchFamily="34" charset="0"/>
                <a:ea typeface="宋体" panose="02010600030101010101" pitchFamily="2" charset="-122"/>
                <a:cs typeface="+mn-cs"/>
              </a:rPr>
              <a:t>a.y</a:t>
            </a:r>
            <a:r>
              <a:rPr kumimoji="0" lang="zh-CN" altLang="en-US" sz="14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宋体" panose="02010600030101010101" pitchFamily="2" charset="-122"/>
                <a:cs typeface="+mn-cs"/>
              </a:rPr>
              <a:t>吗？</a:t>
            </a:r>
            <a:endParaRPr kumimoji="0" lang="zh-CN" altLang="en-US" sz="14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342900">
              <a:buClrTx/>
              <a:buSzTx/>
              <a:buFontTx/>
              <a:buNone/>
              <a:defRPr/>
            </a:pPr>
            <a:endParaRPr kumimoji="0" lang="zh-CN" altLang="en-US" sz="14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342900">
              <a:buClrTx/>
              <a:buSzTx/>
              <a:buFontTx/>
              <a:buNone/>
              <a:defRPr/>
            </a:pPr>
            <a:r>
              <a:rPr kumimoji="0" lang="en-US"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		}</a:t>
            </a:r>
            <a:r>
              <a:rPr kumimoji="0" lang="en-GB"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 </a:t>
            </a:r>
            <a:endParaRPr kumimoji="0" lang="en-GB"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342900">
              <a:buClrTx/>
              <a:buSzTx/>
              <a:buFontTx/>
              <a:buNone/>
              <a:defRPr/>
            </a:pPr>
            <a:r>
              <a:rPr kumimoji="0" lang="en-GB"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a:t>
            </a:r>
            <a:endParaRPr kumimoji="0" lang="en-GB" altLang="zh-CN" sz="1800"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p:txBody>
      </p:sp>
      <p:sp>
        <p:nvSpPr>
          <p:cNvPr id="1361921" name="Text Box 1"/>
          <p:cNvSpPr txBox="1">
            <a:spLocks noChangeArrowheads="1"/>
          </p:cNvSpPr>
          <p:nvPr/>
        </p:nvSpPr>
        <p:spPr bwMode="auto">
          <a:xfrm>
            <a:off x="5508625" y="981075"/>
            <a:ext cx="3348038" cy="2861310"/>
          </a:xfrm>
          <a:prstGeom prst="rect">
            <a:avLst/>
          </a:prstGeom>
          <a:solidFill>
            <a:schemeClr val="bg1"/>
          </a:solidFill>
          <a:ln w="12700" cap="sq">
            <a:noFill/>
            <a:miter lim="800000"/>
            <a:headEnd type="none" w="sm" len="sm"/>
            <a:tailEnd type="none" w="sm" len="sm"/>
          </a:ln>
          <a:effectLst/>
        </p:spPr>
        <p:txBody>
          <a:bodyPr>
            <a:spAutoFit/>
          </a:bodyPr>
          <a:lstStyle/>
          <a:p>
            <a:pPr marR="0" defTabSz="914400">
              <a:buClrTx/>
              <a:buSzTx/>
              <a:buFontTx/>
              <a:buNone/>
              <a:defRPr/>
            </a:pPr>
            <a:r>
              <a:rPr kumimoji="0" lang="en-US" altLang="zh-CN"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void </a:t>
            </a:r>
            <a:r>
              <a:rPr kumimoji="0" lang="en-US" altLang="zh-CN" kern="1200" cap="none" spc="0" normalizeH="0" baseline="0" noProof="0" dirty="0" err="1">
                <a:effectLst>
                  <a:outerShdw blurRad="38100" dist="38100" dir="2700000" algn="tl">
                    <a:srgbClr val="000000"/>
                  </a:outerShdw>
                </a:effectLst>
                <a:latin typeface="Verdana" panose="020B0604030504040204" pitchFamily="34" charset="0"/>
                <a:ea typeface="宋体" panose="02010600030101010101" pitchFamily="2" charset="-122"/>
                <a:cs typeface="+mn-cs"/>
              </a:rPr>
              <a:t>func</a:t>
            </a:r>
            <a:r>
              <a:rPr kumimoji="0" lang="en-US" altLang="zh-CN"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a:t>
            </a:r>
            <a:endParaRPr kumimoji="0" lang="en-US" altLang="zh-CN"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  </a:t>
            </a:r>
            <a:endParaRPr kumimoji="0" lang="en-US" altLang="zh-CN"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    </a:t>
            </a:r>
            <a:r>
              <a:rPr kumimoji="0" lang="en-GB" altLang="zh-CN"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A </a:t>
            </a:r>
            <a:r>
              <a:rPr kumimoji="0" lang="en-GB" altLang="zh-CN" kern="1200" cap="none" spc="0" normalizeH="0" baseline="0" noProof="0" dirty="0" err="1">
                <a:effectLst>
                  <a:outerShdw blurRad="38100" dist="38100" dir="2700000" algn="tl">
                    <a:srgbClr val="000000"/>
                  </a:outerShdw>
                </a:effectLst>
                <a:latin typeface="Verdana" panose="020B0604030504040204" pitchFamily="34" charset="0"/>
                <a:ea typeface="宋体" panose="02010600030101010101" pitchFamily="2" charset="-122"/>
                <a:cs typeface="+mn-cs"/>
              </a:rPr>
              <a:t>a</a:t>
            </a:r>
            <a:r>
              <a:rPr kumimoji="0" lang="en-GB" altLang="zh-CN"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a:t>
            </a:r>
            <a:endParaRPr kumimoji="0" lang="en-GB" altLang="zh-CN"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914400">
              <a:buClrTx/>
              <a:buSzTx/>
              <a:buFontTx/>
              <a:buNone/>
              <a:defRPr/>
            </a:pPr>
            <a:r>
              <a:rPr kumimoji="0" lang="en-GB" altLang="zh-CN"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    </a:t>
            </a:r>
            <a:r>
              <a:rPr kumimoji="0" lang="en-US" altLang="en-GB"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a.x = 1;  // OK</a:t>
            </a:r>
            <a:endParaRPr kumimoji="0" lang="en-US" altLang="en-GB"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914400">
              <a:buClrTx/>
              <a:buSzTx/>
              <a:buFontTx/>
              <a:buNone/>
              <a:defRPr/>
            </a:pPr>
            <a:r>
              <a:rPr kumimoji="0" lang="en-US" altLang="en-GB"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    </a:t>
            </a:r>
            <a:r>
              <a:rPr kumimoji="0" lang="en-US" altLang="zh-CN" sz="18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a.f</a:t>
            </a:r>
            <a:r>
              <a:rPr kumimoji="0" lang="en-US" altLang="zh-CN" sz="1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      // OK</a:t>
            </a:r>
            <a:endParaRPr kumimoji="0" lang="en-US" altLang="zh-CN" sz="1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a:p>
            <a:pPr marR="0" defTabSz="914400">
              <a:buClrTx/>
              <a:buSzTx/>
              <a:buFontTx/>
              <a:buNone/>
              <a:defRPr/>
            </a:pPr>
            <a:endParaRPr kumimoji="0" lang="en-US" altLang="zh-CN" sz="1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a:p>
            <a:pPr marR="0" defTabSz="914400">
              <a:buClrTx/>
              <a:buSzTx/>
              <a:buFontTx/>
              <a:buNone/>
              <a:defRPr/>
            </a:pPr>
            <a:r>
              <a:rPr kumimoji="0" lang="en-US" altLang="zh-CN" sz="1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    </a:t>
            </a:r>
            <a:r>
              <a:rPr kumimoji="0" lang="en-US" altLang="zh-CN" sz="18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a.y</a:t>
            </a:r>
            <a:r>
              <a:rPr kumimoji="0" lang="en-US" altLang="zh-CN" sz="1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 = 1;	 //</a:t>
            </a:r>
            <a:r>
              <a:rPr kumimoji="0" lang="en-US" altLang="zh-CN" sz="1800" b="0"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Error</a:t>
            </a:r>
            <a:endParaRPr kumimoji="0" lang="en-US" altLang="zh-CN" sz="1800" b="0"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a:p>
            <a:pPr marR="0" defTabSz="914400">
              <a:buClrTx/>
              <a:buSzTx/>
              <a:buFontTx/>
              <a:buNone/>
              <a:defRPr/>
            </a:pPr>
            <a:r>
              <a:rPr kumimoji="0" lang="en-US" altLang="zh-CN" sz="1800" b="0"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    </a:t>
            </a:r>
            <a:r>
              <a:rPr kumimoji="0" lang="en-US" altLang="zh-CN" sz="18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a.g</a:t>
            </a:r>
            <a:r>
              <a:rPr kumimoji="0" lang="en-US" altLang="zh-CN" sz="1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      //</a:t>
            </a:r>
            <a:r>
              <a:rPr kumimoji="0" lang="en-US" altLang="zh-CN" sz="1800" b="0"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Error</a:t>
            </a:r>
            <a:endParaRPr kumimoji="0" lang="en-US" altLang="zh-CN" sz="1800" b="0"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a:p>
            <a:pPr marR="0" defTabSz="914400">
              <a:buClrTx/>
              <a:buSzTx/>
              <a:buFontTx/>
              <a:buNone/>
              <a:defRPr/>
            </a:pPr>
            <a:r>
              <a:rPr kumimoji="0" lang="en-US" altLang="zh-CN" sz="1800" b="0"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    </a:t>
            </a:r>
            <a:r>
              <a:rPr kumimoji="0" lang="en-US" altLang="zh-CN" sz="1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a:t>
            </a:r>
            <a:endParaRPr kumimoji="0" lang="en-US" altLang="zh-CN" sz="1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rPr>
              <a:t>}</a:t>
            </a:r>
            <a:endParaRPr kumimoji="0" lang="en-US" altLang="zh-CN" kern="1200" cap="none" spc="0" normalizeH="0" baseline="0" noProof="0" dirty="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p:txBody>
      </p:sp>
      <p:sp>
        <p:nvSpPr>
          <p:cNvPr id="2" name="TextBox 1"/>
          <p:cNvSpPr txBox="1"/>
          <p:nvPr/>
        </p:nvSpPr>
        <p:spPr>
          <a:xfrm>
            <a:off x="3903028" y="5567680"/>
            <a:ext cx="1100138" cy="460375"/>
          </a:xfrm>
          <a:prstGeom prst="rect">
            <a:avLst/>
          </a:prstGeom>
          <a:solidFill>
            <a:schemeClr val="bg2">
              <a:lumMod val="75000"/>
            </a:schemeClr>
          </a:solidFill>
        </p:spPr>
        <p:txBody>
          <a:bodyPr wrap="none">
            <a:spAutoFit/>
          </a:bodyPr>
          <a:lstStyle/>
          <a:p>
            <a:pPr marR="0" defTabSz="914400">
              <a:buClrTx/>
              <a:buSzTx/>
              <a:buFontTx/>
              <a:buNone/>
              <a:defRPr/>
            </a:pPr>
            <a:r>
              <a:rPr kumimoji="0" lang="zh-CN" altLang="en-US" b="1" kern="1200" cap="none" spc="0" normalizeH="0" baseline="0" noProof="0" dirty="0">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可以！</a:t>
            </a:r>
            <a:endParaRPr kumimoji="0" lang="en-US" altLang="zh-CN" b="1" kern="1200" cap="none" spc="0" normalizeH="0" baseline="0" noProof="0" dirty="0">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endParaRPr>
          </a:p>
        </p:txBody>
      </p:sp>
      <p:sp>
        <p:nvSpPr>
          <p:cNvPr id="3" name="TextBox 1"/>
          <p:cNvSpPr txBox="1"/>
          <p:nvPr/>
        </p:nvSpPr>
        <p:spPr>
          <a:xfrm>
            <a:off x="5387975" y="4673600"/>
            <a:ext cx="3589338" cy="830263"/>
          </a:xfrm>
          <a:prstGeom prst="rect">
            <a:avLst/>
          </a:prstGeom>
          <a:solidFill>
            <a:schemeClr val="bg2">
              <a:lumMod val="75000"/>
            </a:schemeClr>
          </a:solidFill>
        </p:spPr>
        <p:txBody>
          <a:bodyPr wrap="square">
            <a:spAutoFit/>
          </a:bodyPr>
          <a:p>
            <a:pPr marR="0" defTabSz="914400">
              <a:buClrTx/>
              <a:buSzTx/>
              <a:buFontTx/>
              <a:buNone/>
              <a:defRPr/>
            </a:pPr>
            <a:r>
              <a:rPr kumimoji="0" lang="zh-CN" altLang="zh-CN" b="1" kern="1200" cap="none" spc="0" normalizeH="0" baseline="0" noProof="0" dirty="0">
                <a:solidFill>
                  <a:srgbClr val="FFC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类的内部</a:t>
            </a:r>
            <a:r>
              <a:rPr kumimoji="0" lang="zh-CN" altLang="zh-CN" b="1" kern="1200" cap="none" spc="0" normalizeH="0" baseline="0" noProof="0" dirty="0">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可访问所有成员，外部根据可访问性决定。</a:t>
            </a:r>
            <a:endParaRPr kumimoji="0" lang="zh-CN" altLang="en-US" b="1" kern="1200" cap="none" spc="0" normalizeH="0" baseline="0" noProof="0" dirty="0">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endParaRPr>
          </a:p>
        </p:txBody>
      </p:sp>
      <p:sp>
        <p:nvSpPr>
          <p:cNvPr id="4" name="TextBox 1"/>
          <p:cNvSpPr txBox="1"/>
          <p:nvPr/>
        </p:nvSpPr>
        <p:spPr>
          <a:xfrm>
            <a:off x="5387975" y="5567363"/>
            <a:ext cx="3590925" cy="1198563"/>
          </a:xfrm>
          <a:prstGeom prst="rect">
            <a:avLst/>
          </a:prstGeom>
          <a:solidFill>
            <a:schemeClr val="bg2">
              <a:lumMod val="75000"/>
            </a:schemeClr>
          </a:solidFill>
        </p:spPr>
        <p:txBody>
          <a:bodyPr wrap="square">
            <a:spAutoFit/>
          </a:bodyPr>
          <a:p>
            <a:pPr marR="0" defTabSz="914400">
              <a:buClrTx/>
              <a:buSzTx/>
              <a:buFontTx/>
              <a:buNone/>
              <a:defRPr/>
            </a:pPr>
            <a:r>
              <a:rPr kumimoji="0" lang="zh-CN" altLang="zh-CN" b="1" kern="1200" cap="none" spc="0" normalizeH="0" baseline="0" noProof="0" dirty="0">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内、外部并非根据</a:t>
            </a:r>
            <a:r>
              <a:rPr kumimoji="0" lang="zh-CN" altLang="zh-CN" b="1" kern="1200" cap="none" spc="0" normalizeH="0" baseline="0" noProof="0" dirty="0">
                <a:solidFill>
                  <a:srgbClr val="FFC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对象</a:t>
            </a:r>
            <a:r>
              <a:rPr kumimoji="0" lang="zh-CN" altLang="zh-CN" b="1" kern="1200" cap="none" spc="0" normalizeH="0" baseline="0" noProof="0" dirty="0">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区分</a:t>
            </a:r>
            <a:r>
              <a:rPr kumimoji="0" lang="en-US" altLang="zh-CN" b="1" kern="1200" cap="none" spc="0" normalizeH="0" baseline="0" noProof="0" dirty="0">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a:t>
            </a:r>
            <a:r>
              <a:rPr kumimoji="0" lang="zh-CN" altLang="zh-CN" b="1" kern="1200" cap="none" spc="0" normalizeH="0" baseline="0" noProof="0" dirty="0">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自己</a:t>
            </a:r>
            <a:r>
              <a:rPr kumimoji="0" lang="en-US" altLang="zh-CN" b="1" kern="1200" cap="none" spc="0" normalizeH="0" baseline="0" noProof="0" dirty="0">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a:t>
            </a:r>
            <a:r>
              <a:rPr kumimoji="0" lang="zh-CN" altLang="en-US" b="1" kern="1200" cap="none" spc="0" normalizeH="0" baseline="0" noProof="0" dirty="0">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或</a:t>
            </a:r>
            <a:r>
              <a:rPr kumimoji="0" lang="en-US" altLang="zh-CN" b="1" kern="1200" cap="none" spc="0" normalizeH="0" baseline="0" noProof="0" dirty="0">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a:t>
            </a:r>
            <a:r>
              <a:rPr kumimoji="0" lang="zh-CN" altLang="en-US" b="1" kern="1200" cap="none" spc="0" normalizeH="0" baseline="0" noProof="0" dirty="0">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他人</a:t>
            </a:r>
            <a:r>
              <a:rPr kumimoji="0" lang="en-US" altLang="zh-CN" b="1" kern="1200" cap="none" spc="0" normalizeH="0" baseline="0" noProof="0" dirty="0">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a:t>
            </a:r>
            <a:r>
              <a:rPr kumimoji="0" lang="zh-CN" altLang="en-US" b="1" kern="1200" cap="none" spc="0" normalizeH="0" baseline="0" noProof="0" dirty="0">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，仅取决是否在</a:t>
            </a:r>
            <a:r>
              <a:rPr kumimoji="0" lang="zh-CN" altLang="en-US" b="1" kern="1200" cap="none" spc="0" normalizeH="0" baseline="0" noProof="0" dirty="0">
                <a:solidFill>
                  <a:srgbClr val="FFC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类成员</a:t>
            </a:r>
            <a:r>
              <a:rPr kumimoji="0" lang="zh-CN" altLang="zh-CN" b="1" kern="1200" cap="none" spc="0" normalizeH="0" baseline="0" noProof="0" dirty="0">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函数中</a:t>
            </a:r>
            <a:endParaRPr kumimoji="0" lang="zh-CN" altLang="zh-CN" b="1" kern="1200" cap="none" spc="0" normalizeH="0" baseline="0" noProof="0" dirty="0">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61920">
                                            <p:txEl>
                                              <p:charRg st="37" end="79"/>
                                            </p:txEl>
                                          </p:spTgt>
                                        </p:tgtEl>
                                        <p:attrNameLst>
                                          <p:attrName>style.visibility</p:attrName>
                                        </p:attrNameLst>
                                      </p:cBhvr>
                                      <p:to>
                                        <p:strVal val="visible"/>
                                      </p:to>
                                    </p:set>
                                    <p:anim calcmode="lin" valueType="num">
                                      <p:cBhvr additive="base">
                                        <p:cTn id="7" dur="500" fill="hold"/>
                                        <p:tgtEl>
                                          <p:spTgt spid="1361920">
                                            <p:txEl>
                                              <p:charRg st="37" end="7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1920">
                                            <p:txEl>
                                              <p:charRg st="37" end="7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61920">
                                            <p:txEl>
                                              <p:charRg st="79" end="98"/>
                                            </p:txEl>
                                          </p:spTgt>
                                        </p:tgtEl>
                                        <p:attrNameLst>
                                          <p:attrName>style.visibility</p:attrName>
                                        </p:attrNameLst>
                                      </p:cBhvr>
                                      <p:to>
                                        <p:strVal val="visible"/>
                                      </p:to>
                                    </p:set>
                                    <p:anim calcmode="lin" valueType="num">
                                      <p:cBhvr additive="base">
                                        <p:cTn id="11" dur="500" fill="hold"/>
                                        <p:tgtEl>
                                          <p:spTgt spid="1361920">
                                            <p:txEl>
                                              <p:charRg st="79" end="9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61920">
                                            <p:txEl>
                                              <p:charRg st="79" end="98"/>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61920">
                                            <p:txEl>
                                              <p:charRg st="151" end="193"/>
                                            </p:txEl>
                                          </p:spTgt>
                                        </p:tgtEl>
                                        <p:attrNameLst>
                                          <p:attrName>style.visibility</p:attrName>
                                        </p:attrNameLst>
                                      </p:cBhvr>
                                      <p:to>
                                        <p:strVal val="visible"/>
                                      </p:to>
                                    </p:set>
                                    <p:anim calcmode="lin" valueType="num">
                                      <p:cBhvr additive="base">
                                        <p:cTn id="17" dur="500" fill="hold"/>
                                        <p:tgtEl>
                                          <p:spTgt spid="1361920">
                                            <p:txEl>
                                              <p:charRg st="151" end="19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61920">
                                            <p:txEl>
                                              <p:charRg st="151" end="19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61920">
                                            <p:txEl>
                                              <p:charRg st="193" end="212"/>
                                            </p:txEl>
                                          </p:spTgt>
                                        </p:tgtEl>
                                        <p:attrNameLst>
                                          <p:attrName>style.visibility</p:attrName>
                                        </p:attrNameLst>
                                      </p:cBhvr>
                                      <p:to>
                                        <p:strVal val="visible"/>
                                      </p:to>
                                    </p:set>
                                    <p:anim calcmode="lin" valueType="num">
                                      <p:cBhvr additive="base">
                                        <p:cTn id="21" dur="500" fill="hold"/>
                                        <p:tgtEl>
                                          <p:spTgt spid="1361920">
                                            <p:txEl>
                                              <p:charRg st="193" end="21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61920">
                                            <p:txEl>
                                              <p:charRg st="193" end="21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61921">
                                            <p:txEl>
                                              <p:charRg st="25" end="45"/>
                                            </p:txEl>
                                          </p:spTgt>
                                        </p:tgtEl>
                                        <p:attrNameLst>
                                          <p:attrName>style.visibility</p:attrName>
                                        </p:attrNameLst>
                                      </p:cBhvr>
                                      <p:to>
                                        <p:strVal val="visible"/>
                                      </p:to>
                                    </p:set>
                                    <p:anim calcmode="lin" valueType="num">
                                      <p:cBhvr additive="base">
                                        <p:cTn id="27" dur="500" fill="hold"/>
                                        <p:tgtEl>
                                          <p:spTgt spid="1361921">
                                            <p:txEl>
                                              <p:charRg st="25" end="4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61921">
                                            <p:txEl>
                                              <p:charRg st="25" end="4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61921">
                                            <p:txEl>
                                              <p:charRg st="4" end="4"/>
                                            </p:txEl>
                                          </p:spTgt>
                                        </p:tgtEl>
                                        <p:attrNameLst>
                                          <p:attrName>style.visibility</p:attrName>
                                        </p:attrNameLst>
                                      </p:cBhvr>
                                      <p:to>
                                        <p:strVal val="visible"/>
                                      </p:to>
                                    </p:set>
                                    <p:anim calcmode="lin" valueType="num">
                                      <p:cBhvr additive="base">
                                        <p:cTn id="33" dur="500" fill="hold"/>
                                        <p:tgtEl>
                                          <p:spTgt spid="1361921">
                                            <p:txEl>
                                              <p:char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61921">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361921">
                                            <p:txEl>
                                              <p:charRg st="5" end="5"/>
                                            </p:txEl>
                                          </p:spTgt>
                                        </p:tgtEl>
                                        <p:attrNameLst>
                                          <p:attrName>style.visibility</p:attrName>
                                        </p:attrNameLst>
                                      </p:cBhvr>
                                      <p:to>
                                        <p:strVal val="visible"/>
                                      </p:to>
                                    </p:set>
                                    <p:anim calcmode="lin" valueType="num">
                                      <p:cBhvr additive="base">
                                        <p:cTn id="39" dur="500" fill="hold"/>
                                        <p:tgtEl>
                                          <p:spTgt spid="1361921">
                                            <p:txEl>
                                              <p:char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61921">
                                            <p:txEl>
                                              <p:char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361921">
                                            <p:txEl>
                                              <p:charRg st="7" end="7"/>
                                            </p:txEl>
                                          </p:spTgt>
                                        </p:tgtEl>
                                        <p:attrNameLst>
                                          <p:attrName>style.visibility</p:attrName>
                                        </p:attrNameLst>
                                      </p:cBhvr>
                                      <p:to>
                                        <p:strVal val="visible"/>
                                      </p:to>
                                    </p:set>
                                    <p:anim calcmode="lin" valueType="num">
                                      <p:cBhvr additive="base">
                                        <p:cTn id="45" dur="500" fill="hold"/>
                                        <p:tgtEl>
                                          <p:spTgt spid="1361921">
                                            <p:txEl>
                                              <p:char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361921">
                                            <p:txEl>
                                              <p:char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361921">
                                            <p:txEl>
                                              <p:charRg st="8" end="8"/>
                                            </p:txEl>
                                          </p:spTgt>
                                        </p:tgtEl>
                                        <p:attrNameLst>
                                          <p:attrName>style.visibility</p:attrName>
                                        </p:attrNameLst>
                                      </p:cBhvr>
                                      <p:to>
                                        <p:strVal val="visible"/>
                                      </p:to>
                                    </p:set>
                                    <p:anim calcmode="lin" valueType="num">
                                      <p:cBhvr additive="base">
                                        <p:cTn id="51" dur="500" fill="hold"/>
                                        <p:tgtEl>
                                          <p:spTgt spid="1361921">
                                            <p:txEl>
                                              <p:char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361921">
                                            <p:txEl>
                                              <p:char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additive="base">
                                        <p:cTn id="57" dur="500" fill="hold"/>
                                        <p:tgtEl>
                                          <p:spTgt spid="3"/>
                                        </p:tgtEl>
                                        <p:attrNameLst>
                                          <p:attrName>ppt_x</p:attrName>
                                        </p:attrNameLst>
                                      </p:cBhvr>
                                      <p:tavLst>
                                        <p:tav tm="0">
                                          <p:val>
                                            <p:strVal val="#ppt_x"/>
                                          </p:val>
                                        </p:tav>
                                        <p:tav tm="100000">
                                          <p:val>
                                            <p:strVal val="#ppt_x"/>
                                          </p:val>
                                        </p:tav>
                                      </p:tavLst>
                                    </p:anim>
                                    <p:anim calcmode="lin" valueType="num">
                                      <p:cBhvr additive="base">
                                        <p:cTn id="5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361920">
                                            <p:txEl>
                                              <p:charRg st="215" end="231"/>
                                            </p:txEl>
                                          </p:spTgt>
                                        </p:tgtEl>
                                        <p:attrNameLst>
                                          <p:attrName>style.visibility</p:attrName>
                                        </p:attrNameLst>
                                      </p:cBhvr>
                                      <p:to>
                                        <p:strVal val="visible"/>
                                      </p:to>
                                    </p:set>
                                    <p:anim calcmode="lin" valueType="num">
                                      <p:cBhvr additive="base">
                                        <p:cTn id="63" dur="500" fill="hold"/>
                                        <p:tgtEl>
                                          <p:spTgt spid="1361920">
                                            <p:txEl>
                                              <p:charRg st="215" end="23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361920">
                                            <p:txEl>
                                              <p:charRg st="215" end="231"/>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361920">
                                            <p:txEl>
                                              <p:charRg st="231" end="262"/>
                                            </p:txEl>
                                          </p:spTgt>
                                        </p:tgtEl>
                                        <p:attrNameLst>
                                          <p:attrName>style.visibility</p:attrName>
                                        </p:attrNameLst>
                                      </p:cBhvr>
                                      <p:to>
                                        <p:strVal val="visible"/>
                                      </p:to>
                                    </p:set>
                                    <p:anim calcmode="lin" valueType="num">
                                      <p:cBhvr additive="base">
                                        <p:cTn id="67" dur="500" fill="hold"/>
                                        <p:tgtEl>
                                          <p:spTgt spid="1361920">
                                            <p:txEl>
                                              <p:charRg st="231" end="26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361920">
                                            <p:txEl>
                                              <p:charRg st="231" end="26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
                                        </p:tgtEl>
                                        <p:attrNameLst>
                                          <p:attrName>style.visibility</p:attrName>
                                        </p:attrNameLst>
                                      </p:cBhvr>
                                      <p:to>
                                        <p:strVal val="visible"/>
                                      </p:to>
                                    </p:set>
                                    <p:anim calcmode="lin" valueType="num">
                                      <p:cBhvr additive="base">
                                        <p:cTn id="73" dur="500" fill="hold"/>
                                        <p:tgtEl>
                                          <p:spTgt spid="2"/>
                                        </p:tgtEl>
                                        <p:attrNameLst>
                                          <p:attrName>ppt_x</p:attrName>
                                        </p:attrNameLst>
                                      </p:cBhvr>
                                      <p:tavLst>
                                        <p:tav tm="0">
                                          <p:val>
                                            <p:strVal val="#ppt_x"/>
                                          </p:val>
                                        </p:tav>
                                        <p:tav tm="100000">
                                          <p:val>
                                            <p:strVal val="#ppt_x"/>
                                          </p:val>
                                        </p:tav>
                                      </p:tavLst>
                                    </p:anim>
                                    <p:anim calcmode="lin" valueType="num">
                                      <p:cBhvr additive="base">
                                        <p:cTn id="7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500" fill="hold"/>
                                        <p:tgtEl>
                                          <p:spTgt spid="4"/>
                                        </p:tgtEl>
                                        <p:attrNameLst>
                                          <p:attrName>ppt_x</p:attrName>
                                        </p:attrNameLst>
                                      </p:cBhvr>
                                      <p:tavLst>
                                        <p:tav tm="0">
                                          <p:val>
                                            <p:strVal val="#ppt_x"/>
                                          </p:val>
                                        </p:tav>
                                        <p:tav tm="100000">
                                          <p:val>
                                            <p:strVal val="#ppt_x"/>
                                          </p:val>
                                        </p:tav>
                                      </p:tavLst>
                                    </p:anim>
                                    <p:anim calcmode="lin" valueType="num">
                                      <p:cBhvr additive="base">
                                        <p:cTn id="8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1346" name="Rectangle 2"/>
          <p:cNvSpPr>
            <a:spLocks noGrp="1" noChangeArrowheads="1"/>
          </p:cNvSpPr>
          <p:nvPr>
            <p:ph type="title"/>
          </p:nvPr>
        </p:nvSpPr>
        <p:spPr>
          <a:xfrm>
            <a:off x="395288" y="0"/>
            <a:ext cx="8229600" cy="1139825"/>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GB"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对象的创建和标识</a:t>
            </a: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 </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081347" name="Rectangle 3"/>
          <p:cNvSpPr>
            <a:spLocks noGrp="1" noChangeArrowheads="1"/>
          </p:cNvSpPr>
          <p:nvPr>
            <p:ph idx="1"/>
          </p:nvPr>
        </p:nvSpPr>
        <p:spPr>
          <a:xfrm>
            <a:off x="107950" y="1196975"/>
            <a:ext cx="8893175" cy="5661025"/>
          </a:xfrm>
        </p:spPr>
        <p:txBody>
          <a:bodyPr vert="horz" wrap="square" lIns="91440" tIns="45720" rIns="91440" bIns="45720" numCol="1" anchor="t" anchorCtr="0" compatLnSpc="1"/>
          <a:lstStyle/>
          <a:p>
            <a:pPr marL="342900" marR="0" lvl="0" indent="-342900" algn="l" defTabSz="741045" rtl="0" eaLnBrk="1" fontAlgn="base" latinLnBrk="0" hangingPunct="1">
              <a:lnSpc>
                <a:spcPct val="90000"/>
              </a:lnSpc>
              <a:spcBef>
                <a:spcPct val="20000"/>
              </a:spcBef>
              <a:spcAft>
                <a:spcPct val="0"/>
              </a:spcAft>
              <a:buClr>
                <a:schemeClr val="hlink"/>
              </a:buClr>
              <a:buSzPct val="60000"/>
              <a:buFont typeface="Wingdings" panose="05000000000000000000" pitchFamily="2" charset="2"/>
              <a:buChar char="n"/>
              <a:defRPr/>
            </a:pPr>
            <a:r>
              <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直接方式</a:t>
            </a:r>
            <a:endPar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800100" marR="0" lvl="1" indent="-342900" algn="l" defTabSz="741045" rtl="0" eaLnBrk="1" fontAlgn="base" latinLnBrk="0" hangingPunct="1">
              <a:lnSpc>
                <a:spcPct val="90000"/>
              </a:lnSpc>
              <a:spcBef>
                <a:spcPct val="20000"/>
              </a:spcBef>
              <a:spcAft>
                <a:spcPct val="0"/>
              </a:spcAft>
              <a:buClr>
                <a:schemeClr val="hlink"/>
              </a:buClr>
              <a:buSzPct val="60000"/>
              <a:buFont typeface="Wingdings" panose="05000000000000000000" pitchFamily="2" charset="2"/>
              <a:buChar char="n"/>
              <a:defRPr/>
            </a:pPr>
            <a:r>
              <a:rPr kumimoji="0"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 a1;  //创建一个A类的对象。</a:t>
            </a:r>
            <a:endParaRPr kumimoji="0"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800100" marR="0" lvl="1" indent="-342900" algn="l" defTabSz="741045" rtl="0" eaLnBrk="1" fontAlgn="base" latinLnBrk="0" hangingPunct="1">
              <a:lnSpc>
                <a:spcPct val="90000"/>
              </a:lnSpc>
              <a:spcBef>
                <a:spcPct val="20000"/>
              </a:spcBef>
              <a:buClr>
                <a:schemeClr val="hlink"/>
              </a:buClr>
              <a:buSzPct val="60000"/>
              <a:buFont typeface="Wingdings" panose="05000000000000000000" pitchFamily="2" charset="2"/>
              <a:buChar char="n"/>
              <a:defRPr/>
            </a:pPr>
            <a:r>
              <a:rPr kumimoji="0"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 a2[100]; //创建由对象数组表示的100个A类对象。</a:t>
            </a:r>
            <a:endParaRPr kumimoji="0"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800100" marR="0" lvl="1" indent="-342900" algn="l" defTabSz="741045" rtl="0" eaLnBrk="1" fontAlgn="base" latinLnBrk="0" hangingPunct="1">
              <a:lnSpc>
                <a:spcPct val="90000"/>
              </a:lnSpc>
              <a:spcBef>
                <a:spcPct val="20000"/>
              </a:spcBef>
              <a:buClr>
                <a:schemeClr val="hlink"/>
              </a:buClr>
              <a:buSzPct val="60000"/>
              <a:buFont typeface="Wingdings" panose="05000000000000000000" pitchFamily="2" charset="2"/>
              <a:buChar char="n"/>
              <a:defRPr/>
            </a:pPr>
            <a:r>
              <a:rPr kumimoji="0"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全局对象、局部对象、</a:t>
            </a:r>
            <a:r>
              <a:rPr kumimoji="0" lang="zh-CN" altLang="en-GB" sz="240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cs"/>
              </a:rPr>
              <a:t>成员对象</a:t>
            </a:r>
            <a:r>
              <a:rPr kumimoji="0" lang="zh-CN" altLang="en-GB"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zh-CN" altLang="en-GB"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257175" algn="l" defTabSz="741045" rtl="0" eaLnBrk="1" fontAlgn="base" latinLnBrk="0" hangingPunct="1">
              <a:lnSpc>
                <a:spcPct val="90000"/>
              </a:lnSpc>
              <a:spcBef>
                <a:spcPct val="20000"/>
              </a:spcBef>
              <a:spcAft>
                <a:spcPct val="0"/>
              </a:spcAft>
              <a:buClr>
                <a:schemeClr val="tx1"/>
              </a:buClr>
              <a:buSzTx/>
              <a:buFontTx/>
              <a:buChar char="•"/>
              <a:defRPr/>
            </a:pPr>
            <a:r>
              <a:rPr lang="zh-CN" altLang="en-GB" sz="2800" noProof="0" dirty="0" smtClean="0">
                <a:ln>
                  <a:noFill/>
                </a:ln>
                <a:uLnTx/>
                <a:uFillTx/>
                <a:sym typeface="+mn-ea"/>
              </a:rPr>
              <a:t>间接方式（动态对象）</a:t>
            </a:r>
            <a:endParaRPr lang="zh-CN" altLang="en-GB" sz="2800" noProof="0" dirty="0" smtClean="0">
              <a:ln>
                <a:noFill/>
              </a:ln>
              <a:uLnTx/>
              <a:uFillTx/>
              <a:sym typeface="+mn-ea"/>
            </a:endParaRPr>
          </a:p>
          <a:p>
            <a:pPr marL="800100" marR="0" lvl="1" indent="-257175" algn="l" defTabSz="741045" rtl="0" eaLnBrk="1" fontAlgn="base" latinLnBrk="0" hangingPunct="1">
              <a:lnSpc>
                <a:spcPct val="90000"/>
              </a:lnSpc>
              <a:spcBef>
                <a:spcPct val="20000"/>
              </a:spcBef>
              <a:spcAft>
                <a:spcPct val="0"/>
              </a:spcAft>
              <a:buClr>
                <a:schemeClr val="tx1"/>
              </a:buClr>
              <a:buSzTx/>
              <a:buFontTx/>
              <a:buChar char="•"/>
              <a:defRPr/>
            </a:pPr>
            <a:r>
              <a:rPr lang="zh-CN" altLang="en-GB" sz="2000" noProof="0" dirty="0" smtClean="0">
                <a:ln>
                  <a:noFill/>
                </a:ln>
                <a:uLnTx/>
                <a:uFillTx/>
                <a:cs typeface="+mn-cs"/>
                <a:sym typeface="+mn-ea"/>
              </a:rPr>
              <a:t>A *p = new A;  // 创建一个A类的动态对象。</a:t>
            </a:r>
            <a:endParaRPr lang="zh-CN" altLang="en-GB" sz="2000" noProof="0" dirty="0" smtClean="0">
              <a:ln>
                <a:noFill/>
              </a:ln>
              <a:uLnTx/>
              <a:uFillTx/>
              <a:cs typeface="+mn-cs"/>
              <a:sym typeface="+mn-ea"/>
            </a:endParaRPr>
          </a:p>
          <a:p>
            <a:pPr marL="800100" marR="0" lvl="1" indent="-257175" algn="l" defTabSz="741045" rtl="0" eaLnBrk="1" fontAlgn="base" latinLnBrk="0" hangingPunct="1">
              <a:lnSpc>
                <a:spcPct val="90000"/>
              </a:lnSpc>
              <a:spcBef>
                <a:spcPct val="20000"/>
              </a:spcBef>
              <a:spcAft>
                <a:spcPct val="0"/>
              </a:spcAft>
              <a:buClr>
                <a:schemeClr val="tx1"/>
              </a:buClr>
              <a:buSzTx/>
              <a:buFontTx/>
              <a:buChar char="•"/>
              <a:defRPr/>
            </a:pPr>
            <a:r>
              <a:rPr lang="zh-CN" altLang="en-GB" sz="2400" noProof="0" dirty="0" smtClean="0">
                <a:ln>
                  <a:noFill/>
                </a:ln>
                <a:uLnTx/>
                <a:uFillTx/>
                <a:cs typeface="+mn-cs"/>
                <a:sym typeface="+mn-ea"/>
              </a:rPr>
              <a:t>… *p …p-&gt; //通过p访问动态对象</a:t>
            </a:r>
            <a:endParaRPr lang="zh-CN" altLang="en-GB" sz="2400" noProof="0" dirty="0" smtClean="0">
              <a:ln>
                <a:noFill/>
              </a:ln>
              <a:uLnTx/>
              <a:uFillTx/>
              <a:cs typeface="+mn-cs"/>
              <a:sym typeface="+mn-ea"/>
            </a:endParaRPr>
          </a:p>
          <a:p>
            <a:pPr marL="800100" marR="0" lvl="1" indent="-257175" algn="l" defTabSz="741045" rtl="0" eaLnBrk="1" fontAlgn="base" latinLnBrk="0" hangingPunct="1">
              <a:lnSpc>
                <a:spcPct val="90000"/>
              </a:lnSpc>
              <a:spcBef>
                <a:spcPct val="20000"/>
              </a:spcBef>
              <a:spcAft>
                <a:spcPct val="0"/>
              </a:spcAft>
              <a:buClr>
                <a:schemeClr val="tx1"/>
              </a:buClr>
              <a:buSzTx/>
              <a:buFontTx/>
              <a:buChar char="•"/>
              <a:defRPr/>
            </a:pPr>
            <a:r>
              <a:rPr lang="zh-CN" altLang="en-GB" sz="2400" noProof="0" dirty="0" smtClean="0">
                <a:ln>
                  <a:noFill/>
                </a:ln>
                <a:uLnTx/>
                <a:uFillTx/>
                <a:cs typeface="+mn-cs"/>
                <a:sym typeface="+mn-ea"/>
              </a:rPr>
              <a:t>delete p;   // 撤消p所指向的动态对象。</a:t>
            </a:r>
            <a:endParaRPr lang="zh-CN" altLang="en-GB" sz="2400" noProof="0" dirty="0" smtClean="0">
              <a:ln>
                <a:noFill/>
              </a:ln>
              <a:uLnTx/>
              <a:uFillTx/>
              <a:cs typeface="+mn-cs"/>
              <a:sym typeface="+mn-ea"/>
            </a:endParaRPr>
          </a:p>
          <a:p>
            <a:pPr marL="800100" marR="0" lvl="1" indent="-257175" algn="l" defTabSz="741045" rtl="0" eaLnBrk="1" fontAlgn="base" latinLnBrk="0" hangingPunct="1">
              <a:lnSpc>
                <a:spcPct val="90000"/>
              </a:lnSpc>
              <a:spcBef>
                <a:spcPct val="20000"/>
              </a:spcBef>
              <a:spcAft>
                <a:spcPct val="0"/>
              </a:spcAft>
              <a:buClr>
                <a:schemeClr val="tx1"/>
              </a:buClr>
              <a:buSzTx/>
              <a:buFontTx/>
              <a:buChar char="•"/>
              <a:defRPr/>
            </a:pPr>
            <a:endParaRPr lang="zh-CN" altLang="en-GB" noProof="0" dirty="0" smtClean="0">
              <a:ln>
                <a:noFill/>
              </a:ln>
              <a:uLnTx/>
              <a:uFillTx/>
              <a:cs typeface="+mn-cs"/>
              <a:sym typeface="+mn-ea"/>
            </a:endParaRPr>
          </a:p>
          <a:p>
            <a:pPr marL="800100" marR="0" lvl="1" indent="-257175" algn="l" defTabSz="741045" rtl="0" eaLnBrk="1" fontAlgn="base" latinLnBrk="0" hangingPunct="1">
              <a:lnSpc>
                <a:spcPct val="90000"/>
              </a:lnSpc>
              <a:spcBef>
                <a:spcPct val="20000"/>
              </a:spcBef>
              <a:spcAft>
                <a:spcPct val="0"/>
              </a:spcAft>
              <a:buClr>
                <a:schemeClr val="tx1"/>
              </a:buClr>
              <a:buSzTx/>
              <a:buFontTx/>
              <a:buChar char="•"/>
              <a:defRPr/>
            </a:pPr>
            <a:r>
              <a:rPr lang="zh-CN" altLang="en-GB" sz="2400" noProof="0" dirty="0" smtClean="0">
                <a:ln>
                  <a:noFill/>
                </a:ln>
                <a:uLnTx/>
                <a:uFillTx/>
                <a:cs typeface="+mn-cs"/>
                <a:sym typeface="+mn-ea"/>
              </a:rPr>
              <a:t>A *q = new A[100];   //创建一个动态对象数组。</a:t>
            </a:r>
            <a:endParaRPr lang="zh-CN" altLang="en-GB" sz="2400" noProof="0" dirty="0" smtClean="0">
              <a:ln>
                <a:noFill/>
              </a:ln>
              <a:uLnTx/>
              <a:uFillTx/>
              <a:cs typeface="+mn-cs"/>
              <a:sym typeface="+mn-ea"/>
            </a:endParaRPr>
          </a:p>
          <a:p>
            <a:pPr marL="800100" marR="0" lvl="1" indent="-257175" algn="l" defTabSz="741045" rtl="0" eaLnBrk="1" fontAlgn="base" latinLnBrk="0" hangingPunct="1">
              <a:lnSpc>
                <a:spcPct val="90000"/>
              </a:lnSpc>
              <a:spcBef>
                <a:spcPct val="20000"/>
              </a:spcBef>
              <a:spcAft>
                <a:spcPct val="0"/>
              </a:spcAft>
              <a:buClr>
                <a:schemeClr val="tx1"/>
              </a:buClr>
              <a:buSzTx/>
              <a:buFontTx/>
              <a:buChar char="•"/>
              <a:defRPr/>
            </a:pPr>
            <a:r>
              <a:rPr lang="zh-CN" altLang="en-GB" sz="2400" noProof="0" dirty="0" smtClean="0">
                <a:ln>
                  <a:noFill/>
                </a:ln>
                <a:uLnTx/>
                <a:uFillTx/>
                <a:cs typeface="+mn-cs"/>
                <a:sym typeface="+mn-ea"/>
              </a:rPr>
              <a:t>...... q[20]. ... (q+20)-&gt; //通过q访问动态对象数组</a:t>
            </a:r>
            <a:endParaRPr lang="zh-CN" altLang="en-GB" sz="2400" noProof="0" dirty="0" smtClean="0">
              <a:ln>
                <a:noFill/>
              </a:ln>
              <a:uLnTx/>
              <a:uFillTx/>
              <a:cs typeface="+mn-cs"/>
              <a:sym typeface="+mn-ea"/>
            </a:endParaRPr>
          </a:p>
          <a:p>
            <a:pPr marL="800100" marR="0" lvl="1" indent="-257175" algn="l" defTabSz="741045" rtl="0" eaLnBrk="1" fontAlgn="base" latinLnBrk="0" hangingPunct="1">
              <a:lnSpc>
                <a:spcPct val="90000"/>
              </a:lnSpc>
              <a:spcBef>
                <a:spcPct val="20000"/>
              </a:spcBef>
              <a:spcAft>
                <a:spcPct val="0"/>
              </a:spcAft>
              <a:buClr>
                <a:schemeClr val="tx1"/>
              </a:buClr>
              <a:buSzTx/>
              <a:buFontTx/>
              <a:buChar char="•"/>
              <a:defRPr/>
            </a:pPr>
            <a:r>
              <a:rPr lang="zh-CN" altLang="en-GB" sz="2400" noProof="0" dirty="0" smtClean="0">
                <a:ln>
                  <a:noFill/>
                </a:ln>
                <a:uLnTx/>
                <a:uFillTx/>
                <a:cs typeface="+mn-cs"/>
                <a:sym typeface="+mn-ea"/>
              </a:rPr>
              <a:t>delete []q;   //撤消q所指向的动态对象数组。 </a:t>
            </a:r>
            <a:endParaRPr kumimoji="0" lang="zh-CN" altLang="en-GB"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sym typeface="+mn-ea"/>
            </a:endParaRPr>
          </a:p>
          <a:p>
            <a:pPr marL="342900" marR="0" lvl="0" indent="-257175" algn="l" defTabSz="741045" rtl="0" eaLnBrk="1" fontAlgn="base" latinLnBrk="0" hangingPunct="1">
              <a:lnSpc>
                <a:spcPct val="90000"/>
              </a:lnSpc>
              <a:spcBef>
                <a:spcPct val="20000"/>
              </a:spcBef>
              <a:spcAft>
                <a:spcPct val="0"/>
              </a:spcAft>
              <a:buClr>
                <a:schemeClr val="tx1"/>
              </a:buClr>
              <a:buSzTx/>
              <a:buFontTx/>
              <a:buChar char="•"/>
              <a:defRPr/>
            </a:pPr>
            <a:endParaRPr kumimoji="0" lang="zh-CN" altLang="en-GB"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sym typeface="+mn-ea"/>
            </a:endParaRPr>
          </a:p>
        </p:txBody>
      </p:sp>
      <p:sp>
        <p:nvSpPr>
          <p:cNvPr id="2" name="TextBox 1"/>
          <p:cNvSpPr txBox="1"/>
          <p:nvPr/>
        </p:nvSpPr>
        <p:spPr>
          <a:xfrm>
            <a:off x="5249228" y="2832735"/>
            <a:ext cx="3751580" cy="368300"/>
          </a:xfrm>
          <a:prstGeom prst="rect">
            <a:avLst/>
          </a:prstGeom>
          <a:solidFill>
            <a:schemeClr val="bg2">
              <a:lumMod val="75000"/>
            </a:schemeClr>
          </a:solidFill>
        </p:spPr>
        <p:txBody>
          <a:bodyPr wrap="none">
            <a:spAutoFit/>
          </a:bodyPr>
          <a:p>
            <a:pPr marR="0" defTabSz="914400">
              <a:buClrTx/>
              <a:buSzTx/>
              <a:buFontTx/>
              <a:buNone/>
              <a:defRPr/>
            </a:pPr>
            <a:r>
              <a:rPr kumimoji="0" lang="zh-CN" b="1" kern="1200" cap="none" spc="0" normalizeH="0" baseline="0" noProof="0" dirty="0">
                <a:solidFill>
                  <a:srgbClr val="FF0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一定在栈上？</a:t>
            </a:r>
            <a:r>
              <a:rPr kumimoji="0" lang="en-US" altLang="zh-CN" b="1" kern="1200" cap="none" spc="0" normalizeH="0" baseline="0" noProof="0" dirty="0">
                <a:solidFill>
                  <a:srgbClr val="FF0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No</a:t>
            </a:r>
            <a:r>
              <a:rPr kumimoji="0" lang="zh-CN" altLang="en-US" b="1" kern="1200" cap="none" spc="0" normalizeH="0" baseline="0" noProof="0" dirty="0">
                <a:solidFill>
                  <a:srgbClr val="FF0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a:t>
            </a:r>
            <a:r>
              <a:rPr kumimoji="0" lang="zh-CN" b="1" kern="1200" cap="none" spc="0" normalizeH="0" baseline="0" noProof="0" dirty="0">
                <a:solidFill>
                  <a:srgbClr val="FF0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取决于宿主对象</a:t>
            </a:r>
            <a:endParaRPr kumimoji="0" lang="zh-CN" b="1" kern="1200" cap="none" spc="0" normalizeH="0" baseline="0" noProof="0" dirty="0">
              <a:solidFill>
                <a:srgbClr val="FF0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81347">
                                            <p:txEl>
                                              <p:charRg st="145" end="161"/>
                                            </p:txEl>
                                          </p:spTgt>
                                        </p:tgtEl>
                                        <p:attrNameLst>
                                          <p:attrName>style.visibility</p:attrName>
                                        </p:attrNameLst>
                                      </p:cBhvr>
                                      <p:to>
                                        <p:strVal val="visible"/>
                                      </p:to>
                                    </p:set>
                                    <p:anim calcmode="lin" valueType="num">
                                      <p:cBhvr additive="base">
                                        <p:cTn id="7" dur="500" fill="hold"/>
                                        <p:tgtEl>
                                          <p:spTgt spid="1081347">
                                            <p:txEl>
                                              <p:charRg st="145" end="16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81347">
                                            <p:txEl>
                                              <p:charRg st="145" end="16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7250" name="Rectangle 2"/>
          <p:cNvSpPr>
            <a:spLocks noGrp="1" noChangeArrowheads="1"/>
          </p:cNvSpPr>
          <p:nvPr>
            <p:ph type="title"/>
          </p:nvPr>
        </p:nvSpPr>
        <p:spPr>
          <a:xfrm>
            <a:off x="457200" y="115888"/>
            <a:ext cx="8229600" cy="868363"/>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GB"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对象的操作</a:t>
            </a: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 </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077251" name="Rectangle 3"/>
          <p:cNvSpPr>
            <a:spLocks noGrp="1" noChangeArrowheads="1"/>
          </p:cNvSpPr>
          <p:nvPr>
            <p:ph idx="1"/>
          </p:nvPr>
        </p:nvSpPr>
        <p:spPr>
          <a:xfrm>
            <a:off x="395288" y="1125538"/>
            <a:ext cx="8353425" cy="5732463"/>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Char char="n"/>
              <a:defRPr/>
            </a:pPr>
            <a:r>
              <a:rPr kumimoji="0"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对于创建的一个对象，需要通过向它发送消息来对它进行操作，即调用对象类中定义的某个成员函数。例如：</a:t>
            </a:r>
            <a:endParaRPr kumimoji="0"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4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class A</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public:</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void f();</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GB"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int</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main()</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 </a:t>
            </a:r>
            <a:r>
              <a:rPr kumimoji="0" lang="en-GB"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a</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创建</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a:t>
            </a:r>
            <a:r>
              <a:rPr kumimoji="0"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类的一个局部对象</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a:t>
            </a:r>
            <a:r>
              <a:rPr kumimoji="0"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en-GB" altLang="zh-CN" sz="2000" b="0" i="0" u="none" strike="noStrike" kern="0" cap="none" spc="0" normalizeH="0" baseline="0" noProof="0" dirty="0" err="1" smtClean="0">
                <a:ln>
                  <a:noFill/>
                </a:ln>
                <a:solidFill>
                  <a:srgbClr val="FFC000"/>
                </a:solidFill>
                <a:effectLst>
                  <a:outerShdw blurRad="38100" dist="38100" dir="2700000" algn="tl">
                    <a:srgbClr val="000000"/>
                  </a:outerShdw>
                </a:effectLst>
                <a:uLnTx/>
                <a:uFillTx/>
                <a:latin typeface="+mn-lt"/>
                <a:ea typeface="+mn-ea"/>
              </a:rPr>
              <a:t>a.f</a:t>
            </a:r>
            <a:r>
              <a:rPr kumimoji="0" lang="en-GB" altLang="zh-CN" sz="20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 </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调用</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a:t>
            </a:r>
            <a:r>
              <a:rPr kumimoji="0"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类的成员函数</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f</a:t>
            </a:r>
            <a:r>
              <a:rPr kumimoji="0"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对对象</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a:t>
            </a:r>
            <a:r>
              <a:rPr kumimoji="0"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进行操作。</a:t>
            </a:r>
            <a:endParaRPr kumimoji="0"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lang="en-GB" altLang="zh-CN" sz="2000" strike="noStrike" noProof="0" dirty="0" smtClean="0">
                <a:ln>
                  <a:noFill/>
                </a:ln>
                <a:uLnTx/>
                <a:uFillTx/>
                <a:sym typeface="+mn-ea"/>
              </a:rPr>
              <a:t>A *p = </a:t>
            </a:r>
            <a:r>
              <a:rPr lang="en-US" altLang="zh-CN" sz="2000" strike="noStrike" noProof="0" dirty="0" smtClean="0">
                <a:ln>
                  <a:noFill/>
                </a:ln>
                <a:uLnTx/>
                <a:uFillTx/>
                <a:sym typeface="+mn-ea"/>
              </a:rPr>
              <a:t>new A;	 </a:t>
            </a:r>
            <a:r>
              <a:rPr lang="en-GB" altLang="zh-CN" sz="2000" strike="noStrike" noProof="0" dirty="0" smtClean="0">
                <a:ln>
                  <a:noFill/>
                </a:ln>
                <a:uLnTx/>
                <a:uFillTx/>
                <a:sym typeface="+mn-ea"/>
              </a:rPr>
              <a:t>//</a:t>
            </a:r>
            <a:r>
              <a:rPr lang="zh-CN" altLang="en-GB" sz="2000" strike="noStrike" noProof="0" dirty="0" smtClean="0">
                <a:ln>
                  <a:noFill/>
                </a:ln>
                <a:uLnTx/>
                <a:uFillTx/>
                <a:sym typeface="+mn-ea"/>
              </a:rPr>
              <a:t>创建</a:t>
            </a:r>
            <a:r>
              <a:rPr lang="en-GB" altLang="zh-CN" sz="2000" strike="noStrike" noProof="0" dirty="0" smtClean="0">
                <a:ln>
                  <a:noFill/>
                </a:ln>
                <a:uLnTx/>
                <a:uFillTx/>
                <a:sym typeface="+mn-ea"/>
              </a:rPr>
              <a:t>A</a:t>
            </a:r>
            <a:r>
              <a:rPr lang="zh-CN" altLang="en-GB" sz="2000" strike="noStrike" noProof="0" dirty="0" smtClean="0">
                <a:ln>
                  <a:noFill/>
                </a:ln>
                <a:uLnTx/>
                <a:uFillTx/>
                <a:sym typeface="+mn-ea"/>
              </a:rPr>
              <a:t>类的一个动态对象，</a:t>
            </a:r>
            <a:r>
              <a:rPr lang="en-GB" altLang="zh-CN" sz="2000" strike="noStrike" noProof="0" dirty="0" smtClean="0">
                <a:ln>
                  <a:noFill/>
                </a:ln>
                <a:uLnTx/>
                <a:uFillTx/>
                <a:sym typeface="+mn-ea"/>
              </a:rPr>
              <a:t>p</a:t>
            </a:r>
            <a:r>
              <a:rPr lang="zh-CN" altLang="en-GB" sz="2000" strike="noStrike" noProof="0" dirty="0" smtClean="0">
                <a:ln>
                  <a:noFill/>
                </a:ln>
                <a:uLnTx/>
                <a:uFillTx/>
                <a:sym typeface="+mn-ea"/>
              </a:rPr>
              <a:t>指向之。</a:t>
            </a:r>
            <a:endParaRPr kumimoji="0"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lang="zh-CN" altLang="en-GB" sz="2000" strike="noStrike" noProof="0" dirty="0" smtClean="0">
                <a:ln>
                  <a:noFill/>
                </a:ln>
                <a:uLnTx/>
                <a:uFillTx/>
                <a:sym typeface="+mn-ea"/>
              </a:rPr>
              <a:t>	</a:t>
            </a:r>
            <a:r>
              <a:rPr lang="en-GB" altLang="zh-CN" sz="2000" strike="noStrike" noProof="0" dirty="0" smtClean="0">
                <a:ln>
                  <a:noFill/>
                </a:ln>
                <a:solidFill>
                  <a:srgbClr val="FFC000"/>
                </a:solidFill>
                <a:uLnTx/>
                <a:uFillTx/>
                <a:sym typeface="+mn-ea"/>
              </a:rPr>
              <a:t>p-&gt;f(); </a:t>
            </a:r>
            <a:r>
              <a:rPr lang="en-GB" altLang="zh-CN" sz="2000" strike="noStrike" noProof="0" dirty="0" smtClean="0">
                <a:ln>
                  <a:noFill/>
                </a:ln>
                <a:uLnTx/>
                <a:uFillTx/>
                <a:sym typeface="+mn-ea"/>
              </a:rPr>
              <a:t>	//</a:t>
            </a:r>
            <a:r>
              <a:rPr lang="en-US" altLang="en-GB" sz="2000" strike="noStrike" noProof="0" dirty="0" smtClean="0">
                <a:ln>
                  <a:noFill/>
                </a:ln>
                <a:uLnTx/>
                <a:uFillTx/>
                <a:sym typeface="+mn-ea"/>
              </a:rPr>
              <a:t>(*p).f(); </a:t>
            </a:r>
            <a:r>
              <a:rPr lang="zh-CN" altLang="en-GB" sz="2000" strike="noStrike" noProof="0" dirty="0" smtClean="0">
                <a:ln>
                  <a:noFill/>
                </a:ln>
                <a:uLnTx/>
                <a:uFillTx/>
                <a:sym typeface="+mn-ea"/>
              </a:rPr>
              <a:t>成员函数</a:t>
            </a:r>
            <a:r>
              <a:rPr lang="en-GB" altLang="zh-CN" sz="2000" strike="noStrike" noProof="0" dirty="0" smtClean="0">
                <a:ln>
                  <a:noFill/>
                </a:ln>
                <a:uLnTx/>
                <a:uFillTx/>
                <a:sym typeface="+mn-ea"/>
              </a:rPr>
              <a:t>f</a:t>
            </a:r>
            <a:r>
              <a:rPr lang="zh-CN" altLang="en-GB" sz="2000" strike="noStrike" noProof="0" dirty="0" smtClean="0">
                <a:ln>
                  <a:noFill/>
                </a:ln>
                <a:uLnTx/>
                <a:uFillTx/>
                <a:sym typeface="+mn-ea"/>
              </a:rPr>
              <a:t>对</a:t>
            </a:r>
            <a:r>
              <a:rPr lang="en-GB" altLang="zh-CN" sz="2000" strike="noStrike" noProof="0" dirty="0" smtClean="0">
                <a:ln>
                  <a:noFill/>
                </a:ln>
                <a:uLnTx/>
                <a:uFillTx/>
                <a:sym typeface="+mn-ea"/>
              </a:rPr>
              <a:t>p</a:t>
            </a:r>
            <a:r>
              <a:rPr lang="zh-CN" altLang="en-GB" sz="2000" strike="noStrike" noProof="0" dirty="0" smtClean="0">
                <a:ln>
                  <a:noFill/>
                </a:ln>
                <a:uLnTx/>
                <a:uFillTx/>
                <a:sym typeface="+mn-ea"/>
              </a:rPr>
              <a:t>所指向的对象进行操作。</a:t>
            </a:r>
            <a:endPar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delete p;</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return 0;</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7251">
                                            <p:txEl>
                                              <p:charRg st="103" end="114"/>
                                            </p:txEl>
                                          </p:spTgt>
                                        </p:tgtEl>
                                        <p:attrNameLst>
                                          <p:attrName>style.visibility</p:attrName>
                                        </p:attrNameLst>
                                      </p:cBhvr>
                                      <p:to>
                                        <p:strVal val="visible"/>
                                      </p:to>
                                    </p:set>
                                    <p:anim calcmode="lin" valueType="num">
                                      <p:cBhvr additive="base">
                                        <p:cTn id="7" dur="500" fill="hold"/>
                                        <p:tgtEl>
                                          <p:spTgt spid="1077251">
                                            <p:txEl>
                                              <p:charRg st="103" end="1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77251">
                                            <p:txEl>
                                              <p:charRg st="103" end="11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77251">
                                            <p:txEl>
                                              <p:charRg st="114" end="138"/>
                                            </p:txEl>
                                          </p:spTgt>
                                        </p:tgtEl>
                                        <p:attrNameLst>
                                          <p:attrName>style.visibility</p:attrName>
                                        </p:attrNameLst>
                                      </p:cBhvr>
                                      <p:to>
                                        <p:strVal val="visible"/>
                                      </p:to>
                                    </p:set>
                                    <p:anim calcmode="lin" valueType="num">
                                      <p:cBhvr additive="base">
                                        <p:cTn id="11" dur="500" fill="hold"/>
                                        <p:tgtEl>
                                          <p:spTgt spid="1077251">
                                            <p:txEl>
                                              <p:charRg st="114" end="13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77251">
                                            <p:txEl>
                                              <p:charRg st="114" end="13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77251">
                                            <p:txEl>
                                              <p:charRg st="138" end="169"/>
                                            </p:txEl>
                                          </p:spTgt>
                                        </p:tgtEl>
                                        <p:attrNameLst>
                                          <p:attrName>style.visibility</p:attrName>
                                        </p:attrNameLst>
                                      </p:cBhvr>
                                      <p:to>
                                        <p:strVal val="visible"/>
                                      </p:to>
                                    </p:set>
                                    <p:anim calcmode="lin" valueType="num">
                                      <p:cBhvr additive="base">
                                        <p:cTn id="15" dur="500" fill="hold"/>
                                        <p:tgtEl>
                                          <p:spTgt spid="1077251">
                                            <p:txEl>
                                              <p:charRg st="138" end="16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77251">
                                            <p:txEl>
                                              <p:charRg st="138" end="16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77251">
                                            <p:txEl>
                                              <p:charRg st="250" end="261"/>
                                            </p:txEl>
                                          </p:spTgt>
                                        </p:tgtEl>
                                        <p:attrNameLst>
                                          <p:attrName>style.visibility</p:attrName>
                                        </p:attrNameLst>
                                      </p:cBhvr>
                                      <p:to>
                                        <p:strVal val="visible"/>
                                      </p:to>
                                    </p:set>
                                    <p:anim calcmode="lin" valueType="num">
                                      <p:cBhvr additive="base">
                                        <p:cTn id="19" dur="500" fill="hold"/>
                                        <p:tgtEl>
                                          <p:spTgt spid="1077251">
                                            <p:txEl>
                                              <p:charRg st="250" end="26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77251">
                                            <p:txEl>
                                              <p:charRg st="250" end="26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77251">
                                            <p:txEl>
                                              <p:charRg st="261" end="263"/>
                                            </p:txEl>
                                          </p:spTgt>
                                        </p:tgtEl>
                                        <p:attrNameLst>
                                          <p:attrName>style.visibility</p:attrName>
                                        </p:attrNameLst>
                                      </p:cBhvr>
                                      <p:to>
                                        <p:strVal val="visible"/>
                                      </p:to>
                                    </p:set>
                                    <p:anim calcmode="lin" valueType="num">
                                      <p:cBhvr additive="base">
                                        <p:cTn id="23" dur="500" fill="hold"/>
                                        <p:tgtEl>
                                          <p:spTgt spid="1077251">
                                            <p:txEl>
                                              <p:charRg st="261" end="26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77251">
                                            <p:txEl>
                                              <p:charRg st="261" end="26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42" name="Rectangle 2"/>
          <p:cNvSpPr>
            <a:spLocks noGrp="1" noChangeArrowheads="1"/>
          </p:cNvSpPr>
          <p:nvPr>
            <p:ph type="title"/>
          </p:nvPr>
        </p:nvSpPr>
        <p:spPr>
          <a:xfrm>
            <a:off x="457200" y="44450"/>
            <a:ext cx="8229600" cy="990600"/>
          </a:xfrm>
        </p:spPr>
        <p:txBody>
          <a:bodyPr vert="horz" wrap="square" lIns="91440" tIns="45720" rIns="91440" bIns="45720" numCol="1" anchor="ctr" anchorCtr="1" compatLnSpc="1"/>
          <a:lstStyle/>
          <a:p>
            <a:pPr marL="838200" marR="0" lvl="0" indent="-838200" algn="ctr" defTabSz="914400" rtl="0" eaLnBrk="1" fontAlgn="base" latinLnBrk="0" hangingPunct="1">
              <a:lnSpc>
                <a:spcPct val="100000"/>
              </a:lnSpc>
              <a:spcBef>
                <a:spcPct val="0"/>
              </a:spcBef>
              <a:spcAft>
                <a:spcPct val="0"/>
              </a:spcAft>
              <a:buClrTx/>
              <a:buSzTx/>
              <a:buFontTx/>
              <a:buNone/>
              <a:defRPr/>
            </a:pPr>
            <a:r>
              <a:rPr kumimoji="0" lang="en-GB" altLang="zh-CN"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Verdana" panose="020B0604030504040204" pitchFamily="34" charset="0"/>
                <a:ea typeface="+mj-ea"/>
                <a:cs typeface="+mj-cs"/>
              </a:rPr>
              <a:t>this</a:t>
            </a:r>
            <a:r>
              <a:rPr kumimoji="0" lang="zh-CN" altLang="en-GB"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Verdana" panose="020B0604030504040204" pitchFamily="34" charset="0"/>
                <a:ea typeface="+mj-ea"/>
                <a:cs typeface="+mj-cs"/>
              </a:rPr>
              <a:t>指针</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Verdana" panose="020B0604030504040204" pitchFamily="34" charset="0"/>
              <a:ea typeface="+mj-ea"/>
              <a:cs typeface="+mj-cs"/>
            </a:endParaRPr>
          </a:p>
        </p:txBody>
      </p:sp>
      <p:sp>
        <p:nvSpPr>
          <p:cNvPr id="1287171" name="Rectangle 3"/>
          <p:cNvSpPr>
            <a:spLocks noGrp="1" noChangeArrowheads="1"/>
          </p:cNvSpPr>
          <p:nvPr>
            <p:ph idx="1"/>
          </p:nvPr>
        </p:nvSpPr>
        <p:spPr>
          <a:xfrm>
            <a:off x="457200" y="819150"/>
            <a:ext cx="8229600" cy="5956300"/>
          </a:xfrm>
        </p:spPr>
        <p:txBody>
          <a:bodyPr vert="horz" wrap="square" lIns="91440" tIns="45720" rIns="91440" bIns="45720" numCol="1" anchor="t" anchorCtr="0" compatLnSpc="1">
            <a:normAutofit fontScale="90000"/>
          </a:bodyPr>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每</a:t>
            </a:r>
            <a:r>
              <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一个成员函数都有一个</a:t>
            </a:r>
            <a:r>
              <a:rPr kumimoji="0" lang="zh-CN" altLang="en-GB" sz="3200" b="1"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隐藏</a:t>
            </a:r>
            <a:r>
              <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的指向自己（</a:t>
            </a:r>
            <a:r>
              <a:rPr kumimoji="0" lang="zh-CN" altLang="en-GB" sz="3200" b="1"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当前对象</a:t>
            </a:r>
            <a:r>
              <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）的形参</a:t>
            </a:r>
            <a:r>
              <a:rPr kumimoji="0" lang="en-GB"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this</a:t>
            </a:r>
            <a:r>
              <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，其类型为：</a:t>
            </a:r>
            <a:endPar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457200" marR="0" lvl="1" indent="0" algn="l" defTabSz="914400" rtl="0" eaLnBrk="1" fontAlgn="base" latinLnBrk="0" hangingPunct="1">
              <a:lnSpc>
                <a:spcPct val="100000"/>
              </a:lnSpc>
              <a:spcBef>
                <a:spcPct val="20000"/>
              </a:spcBef>
              <a:spcAft>
                <a:spcPct val="0"/>
              </a:spcAft>
              <a:buClr>
                <a:schemeClr val="tx1"/>
              </a:buClr>
              <a:buSzTx/>
              <a:buFontTx/>
              <a:buNone/>
              <a:defRPr/>
            </a:pPr>
            <a:r>
              <a:rPr kumimoji="0" lang="en-GB"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	&lt;</a:t>
            </a:r>
            <a:r>
              <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类名</a:t>
            </a: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&gt; *</a:t>
            </a:r>
            <a:r>
              <a:rPr kumimoji="0" lang="en-GB"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const</a:t>
            </a: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en-GB" altLang="zh-CN" sz="28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this</a:t>
            </a: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在成员函数中对类成员的访问是通过</a:t>
            </a:r>
            <a:r>
              <a:rPr kumimoji="0" lang="en-GB"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this</a:t>
            </a:r>
            <a:r>
              <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来进行</a:t>
            </a:r>
            <a:r>
              <a:rPr kumimoji="0" lang="zh-CN" altLang="en-GB"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的。</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例如，前面</a:t>
            </a:r>
            <a:r>
              <a:rPr kumimoji="0" lang="en-US" altLang="zh-CN"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A</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类的</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成员函数</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g</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的实际形式为：</a:t>
            </a:r>
            <a:endPar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457200" marR="0" lvl="1" indent="0" algn="l" defTabSz="914400" rtl="0" eaLnBrk="1" fontAlgn="base" latinLnBrk="0" hangingPunct="1">
              <a:lnSpc>
                <a:spcPct val="100000"/>
              </a:lnSpc>
              <a:spcBef>
                <a:spcPct val="20000"/>
              </a:spcBef>
              <a:spcAft>
                <a:spcPct val="0"/>
              </a:spcAft>
              <a:buClr>
                <a:schemeClr val="tx1"/>
              </a:buClr>
              <a:buSzTx/>
              <a:buFontTx/>
              <a:buNone/>
              <a:defRPr/>
            </a:pPr>
            <a:r>
              <a:rPr kumimoji="0" lang="en-GB"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	void </a:t>
            </a:r>
            <a:r>
              <a:rPr kumimoji="0" lang="en-US" altLang="en-GB"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A::</a:t>
            </a: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g(</a:t>
            </a:r>
            <a:r>
              <a:rPr kumimoji="0" lang="en-GB"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int</a:t>
            </a: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en-GB"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i</a:t>
            </a: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endPar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457200" marR="0" lvl="1" indent="0" algn="l" defTabSz="914400" rtl="0" eaLnBrk="1" fontAlgn="base" latinLnBrk="0" hangingPunct="1">
              <a:lnSpc>
                <a:spcPct val="100000"/>
              </a:lnSpc>
              <a:spcBef>
                <a:spcPct val="20000"/>
              </a:spcBef>
              <a:spcAft>
                <a:spcPct val="0"/>
              </a:spcAft>
              <a:buClr>
                <a:schemeClr val="tx1"/>
              </a:buClr>
              <a:buSzTx/>
              <a:buFontTx/>
              <a:buNone/>
              <a:defRPr/>
            </a:pPr>
            <a:r>
              <a:rPr kumimoji="0" lang="en-GB"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	{ </a:t>
            </a:r>
            <a:endParaRPr kumimoji="0" lang="en-GB"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457200" marR="0" lvl="1" indent="0" algn="l" defTabSz="914400" rtl="0" eaLnBrk="1" fontAlgn="base" latinLnBrk="0" hangingPunct="1">
              <a:lnSpc>
                <a:spcPct val="100000"/>
              </a:lnSpc>
              <a:spcBef>
                <a:spcPct val="20000"/>
              </a:spcBef>
              <a:spcAft>
                <a:spcPct val="0"/>
              </a:spcAft>
              <a:buClr>
                <a:schemeClr val="tx1"/>
              </a:buClr>
              <a:buSzTx/>
              <a:buFontTx/>
              <a:buNone/>
              <a:defRPr/>
            </a:pPr>
            <a:r>
              <a:rPr kumimoji="0" lang="en-GB"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         </a:t>
            </a:r>
            <a:r>
              <a:rPr kumimoji="0" lang="en-GB" altLang="zh-CN" sz="28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this</a:t>
            </a: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-&gt;x = </a:t>
            </a:r>
            <a:r>
              <a:rPr kumimoji="0" lang="en-GB"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i</a:t>
            </a: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en-US"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等效于</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x = i; </a:t>
            </a:r>
            <a:endPar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457200" marR="0" lvl="1" indent="0" algn="l" defTabSz="914400" rtl="0" eaLnBrk="1" fontAlgn="base" latinLnBrk="0" hangingPunct="1">
              <a:lnSpc>
                <a:spcPct val="100000"/>
              </a:lnSpc>
              <a:spcBef>
                <a:spcPct val="20000"/>
              </a:spcBef>
              <a:spcAft>
                <a:spcPct val="0"/>
              </a:spcAft>
              <a:buClr>
                <a:schemeClr val="tx1"/>
              </a:buClr>
              <a:buSzTx/>
              <a:buFontTx/>
              <a:buNone/>
              <a:defRPr/>
            </a:pP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lang="zh-CN" altLang="en-GB" sz="2800" strike="noStrike" noProof="0" dirty="0" smtClean="0">
                <a:ln>
                  <a:noFill/>
                </a:ln>
                <a:uLnTx/>
                <a:uFillTx/>
                <a:sym typeface="+mn-ea"/>
              </a:rPr>
              <a:t>一般情况下，类的成员函数中</a:t>
            </a:r>
            <a:r>
              <a:rPr lang="zh-CN" altLang="en-GB" sz="2800" b="1" strike="noStrike" noProof="0" dirty="0" smtClean="0">
                <a:ln>
                  <a:noFill/>
                </a:ln>
                <a:solidFill>
                  <a:srgbClr val="FFC000"/>
                </a:solidFill>
                <a:uLnTx/>
                <a:uFillTx/>
                <a:sym typeface="+mn-ea"/>
              </a:rPr>
              <a:t>不必显式使用</a:t>
            </a:r>
            <a:r>
              <a:rPr lang="en-GB" altLang="zh-CN" sz="2800" b="1" strike="noStrike" noProof="0" dirty="0" smtClean="0">
                <a:ln>
                  <a:noFill/>
                </a:ln>
                <a:solidFill>
                  <a:srgbClr val="FFC000"/>
                </a:solidFill>
                <a:uLnTx/>
                <a:uFillTx/>
                <a:sym typeface="+mn-ea"/>
              </a:rPr>
              <a:t>this</a:t>
            </a:r>
            <a:r>
              <a:rPr lang="zh-CN" altLang="en-GB" sz="2800" strike="noStrike" noProof="0" dirty="0" smtClean="0">
                <a:ln>
                  <a:noFill/>
                </a:ln>
                <a:uLnTx/>
                <a:uFillTx/>
                <a:sym typeface="+mn-ea"/>
              </a:rPr>
              <a:t>指针来访问对象的成员（编译程序会自动加上）。</a:t>
            </a:r>
            <a:endParaRPr lang="zh-CN" altLang="en-GB" sz="2800" strike="noStrike" noProof="0" dirty="0" smtClean="0">
              <a:ln>
                <a:noFill/>
              </a:ln>
              <a:uLnTx/>
              <a:uFillTx/>
              <a:sym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const</a:t>
            </a:r>
            <a:r>
              <a:rPr kumimoji="0" lang="zh-CN"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的位置决定了</a:t>
            </a:r>
            <a:r>
              <a:rPr kumimoji="0" lang="zh-CN" altLang="zh-CN" sz="28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rPr>
              <a:t>不能</a:t>
            </a:r>
            <a:r>
              <a:rPr kumimoji="0" lang="zh-CN"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对</a:t>
            </a:r>
            <a:r>
              <a:rPr kumimoji="0" lang="en-US" altLang="zh-CN" sz="28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this</a:t>
            </a:r>
            <a:r>
              <a:rPr kumimoji="0" lang="zh-CN" altLang="en-US" sz="28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本身</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进行改动，即把</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自己</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指向</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别人</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this = &amp;any_obj; </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是错误用法。</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87171">
                                            <p:txEl>
                                              <p:charRg st="57" end="103"/>
                                            </p:txEl>
                                          </p:spTgt>
                                        </p:tgtEl>
                                        <p:attrNameLst>
                                          <p:attrName>style.visibility</p:attrName>
                                        </p:attrNameLst>
                                      </p:cBhvr>
                                      <p:to>
                                        <p:strVal val="visible"/>
                                      </p:to>
                                    </p:set>
                                    <p:anim calcmode="lin" valueType="num">
                                      <p:cBhvr additive="base">
                                        <p:cTn id="7" dur="500" fill="hold"/>
                                        <p:tgtEl>
                                          <p:spTgt spid="1287171">
                                            <p:txEl>
                                              <p:charRg st="57" end="10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7171">
                                            <p:txEl>
                                              <p:charRg st="57" end="10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87171">
                                            <p:txEl>
                                              <p:charRg st="103" end="122"/>
                                            </p:txEl>
                                          </p:spTgt>
                                        </p:tgtEl>
                                        <p:attrNameLst>
                                          <p:attrName>style.visibility</p:attrName>
                                        </p:attrNameLst>
                                      </p:cBhvr>
                                      <p:to>
                                        <p:strVal val="visible"/>
                                      </p:to>
                                    </p:set>
                                    <p:anim calcmode="lin" valueType="num">
                                      <p:cBhvr additive="base">
                                        <p:cTn id="11" dur="500" fill="hold"/>
                                        <p:tgtEl>
                                          <p:spTgt spid="1287171">
                                            <p:txEl>
                                              <p:charRg st="103" end="12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87171">
                                            <p:txEl>
                                              <p:charRg st="103" end="12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87171">
                                            <p:txEl>
                                              <p:charRg st="122" end="126"/>
                                            </p:txEl>
                                          </p:spTgt>
                                        </p:tgtEl>
                                        <p:attrNameLst>
                                          <p:attrName>style.visibility</p:attrName>
                                        </p:attrNameLst>
                                      </p:cBhvr>
                                      <p:to>
                                        <p:strVal val="visible"/>
                                      </p:to>
                                    </p:set>
                                    <p:anim calcmode="lin" valueType="num">
                                      <p:cBhvr additive="base">
                                        <p:cTn id="15" dur="500" fill="hold"/>
                                        <p:tgtEl>
                                          <p:spTgt spid="1287171">
                                            <p:txEl>
                                              <p:charRg st="122" end="12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87171">
                                            <p:txEl>
                                              <p:charRg st="122" end="12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87171">
                                            <p:txEl>
                                              <p:charRg st="126" end="161"/>
                                            </p:txEl>
                                          </p:spTgt>
                                        </p:tgtEl>
                                        <p:attrNameLst>
                                          <p:attrName>style.visibility</p:attrName>
                                        </p:attrNameLst>
                                      </p:cBhvr>
                                      <p:to>
                                        <p:strVal val="visible"/>
                                      </p:to>
                                    </p:set>
                                    <p:anim calcmode="lin" valueType="num">
                                      <p:cBhvr additive="base">
                                        <p:cTn id="19" dur="500" fill="hold"/>
                                        <p:tgtEl>
                                          <p:spTgt spid="1287171">
                                            <p:txEl>
                                              <p:charRg st="126" end="16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87171">
                                            <p:txEl>
                                              <p:charRg st="126" end="16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87171">
                                            <p:txEl>
                                              <p:charRg st="161" end="169"/>
                                            </p:txEl>
                                          </p:spTgt>
                                        </p:tgtEl>
                                        <p:attrNameLst>
                                          <p:attrName>style.visibility</p:attrName>
                                        </p:attrNameLst>
                                      </p:cBhvr>
                                      <p:to>
                                        <p:strVal val="visible"/>
                                      </p:to>
                                    </p:set>
                                    <p:anim calcmode="lin" valueType="num">
                                      <p:cBhvr additive="base">
                                        <p:cTn id="23" dur="500" fill="hold"/>
                                        <p:tgtEl>
                                          <p:spTgt spid="1287171">
                                            <p:txEl>
                                              <p:charRg st="161" end="16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87171">
                                            <p:txEl>
                                              <p:charRg st="161" end="16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87171">
                                            <p:txEl>
                                              <p:charRg st="169" end="215"/>
                                            </p:txEl>
                                          </p:spTgt>
                                        </p:tgtEl>
                                        <p:attrNameLst>
                                          <p:attrName>style.visibility</p:attrName>
                                        </p:attrNameLst>
                                      </p:cBhvr>
                                      <p:to>
                                        <p:strVal val="visible"/>
                                      </p:to>
                                    </p:set>
                                    <p:anim calcmode="lin" valueType="num">
                                      <p:cBhvr additive="base">
                                        <p:cTn id="29" dur="500" fill="hold"/>
                                        <p:tgtEl>
                                          <p:spTgt spid="1287171">
                                            <p:txEl>
                                              <p:charRg st="169" end="21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87171">
                                            <p:txEl>
                                              <p:charRg st="169" end="21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87171">
                                            <p:txEl>
                                              <p:charRg st="215" end="277"/>
                                            </p:txEl>
                                          </p:spTgt>
                                        </p:tgtEl>
                                        <p:attrNameLst>
                                          <p:attrName>style.visibility</p:attrName>
                                        </p:attrNameLst>
                                      </p:cBhvr>
                                      <p:to>
                                        <p:strVal val="visible"/>
                                      </p:to>
                                    </p:set>
                                    <p:anim calcmode="lin" valueType="num">
                                      <p:cBhvr additive="base">
                                        <p:cTn id="35" dur="500" fill="hold"/>
                                        <p:tgtEl>
                                          <p:spTgt spid="1287171">
                                            <p:txEl>
                                              <p:charRg st="215" end="27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87171">
                                            <p:txEl>
                                              <p:charRg st="215" end="27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2291" name="Rectangle 3"/>
          <p:cNvSpPr>
            <a:spLocks noGrp="1" noChangeArrowheads="1"/>
          </p:cNvSpPr>
          <p:nvPr>
            <p:ph idx="1"/>
          </p:nvPr>
        </p:nvSpPr>
        <p:spPr>
          <a:xfrm>
            <a:off x="0" y="0"/>
            <a:ext cx="9144000" cy="685800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class A  {</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public:</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a:t>
            </a:r>
            <a:r>
              <a:rPr kumimoji="0" lang="en-GB"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int</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GB"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a:t>
            </a:r>
            <a:r>
              <a:rPr kumimoji="0" lang="en-GB"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const</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char *p);</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endParaRPr kumimoji="0" lang="en-GB"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 a1;    //</a:t>
            </a:r>
            <a:r>
              <a:rPr kumimoji="0"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调用默认构造函数。也可写成：</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 a1=A(); </a:t>
            </a:r>
            <a:r>
              <a:rPr kumimoji="0"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但不能写成：</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 a1();</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buClr>
                <a:schemeClr val="hlink"/>
              </a:buClr>
              <a:buSzPct val="60000"/>
              <a:buFont typeface="Wingdings" panose="05000000000000000000" pitchFamily="2" charset="2"/>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 a2(1);    //调用A(int i)。也可写成：A a2=A(1); 或 A a2=1; </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buClr>
                <a:schemeClr val="hlink"/>
              </a:buClr>
              <a:buSzPct val="60000"/>
              <a:buFont typeface="Wingdings" panose="05000000000000000000" pitchFamily="2" charset="2"/>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 a3("abcd");    //调A(char *)。也可：A a3=A("abcd");</a:t>
            </a:r>
            <a:r>
              <a:rPr lang="en-GB" altLang="zh-CN" sz="2000" strike="noStrike" noProof="0" dirty="0" smtClean="0">
                <a:ln>
                  <a:noFill/>
                </a:ln>
                <a:uLnTx/>
                <a:uFillTx/>
                <a:sym typeface="+mn-ea"/>
              </a:rPr>
              <a:t>或 A a3="abcd"; </a:t>
            </a:r>
            <a:endParaRPr kumimoji="0" lang="en-GB"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sym typeface="+mn-ea"/>
            </a:endParaRPr>
          </a:p>
          <a:p>
            <a:pPr marL="342900" marR="0" lvl="0" indent="-342900" algn="l" defTabSz="914400" rtl="0" eaLnBrk="1" fontAlgn="base" latinLnBrk="0" hangingPunct="1">
              <a:lnSpc>
                <a:spcPct val="90000"/>
              </a:lnSpc>
              <a:spcBef>
                <a:spcPct val="20000"/>
              </a:spcBef>
              <a:buClr>
                <a:schemeClr val="hlink"/>
              </a:buClr>
              <a:buSzPct val="60000"/>
              <a:buFont typeface="Wingdings" panose="05000000000000000000" pitchFamily="2" charset="2"/>
              <a:buNone/>
              <a:defRPr/>
            </a:pPr>
            <a:endParaRPr kumimoji="0" lang="en-GB"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sym typeface="+mn-ea"/>
            </a:endParaRPr>
          </a:p>
          <a:p>
            <a:pPr marL="342900" marR="0" lvl="0" indent="-342900" algn="l" defTabSz="914400" rtl="0" eaLnBrk="1" fontAlgn="base" latinLnBrk="0" hangingPunct="1">
              <a:lnSpc>
                <a:spcPct val="90000"/>
              </a:lnSpc>
              <a:spcBef>
                <a:spcPct val="20000"/>
              </a:spcBef>
              <a:buClr>
                <a:schemeClr val="hlink"/>
              </a:buClr>
              <a:buSzPct val="60000"/>
              <a:buFont typeface="Wingdings" panose="05000000000000000000" pitchFamily="2" charset="2"/>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 a[4];    //调用对象a[0]、a[1]、a[2]、a[3]的默认构造函数。</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buClr>
                <a:schemeClr val="hlink"/>
              </a:buClr>
              <a:buSzPct val="60000"/>
              <a:buFont typeface="Wingdings" panose="05000000000000000000" pitchFamily="2" charset="2"/>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 b[5]={A(),A(1),A("abcd"),2,"xyz"};     //调用b[0]的A()、</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buClr>
                <a:schemeClr val="hlink"/>
              </a:buClr>
              <a:buSzPct val="60000"/>
              <a:buFont typeface="Wingdings" panose="05000000000000000000" pitchFamily="2" charset="2"/>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//b[1]的A(int)、b[2]的A(char *)、b[3]的A(int)和b[4]的A(char *)</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buClr>
                <a:schemeClr val="hlink"/>
              </a:buClr>
              <a:buSzPct val="60000"/>
              <a:buFont typeface="Wingdings" panose="05000000000000000000" pitchFamily="2" charset="2"/>
              <a:buNone/>
              <a:defRPr/>
            </a:pPr>
            <a:endParaRPr kumimoji="0" lang="en-GB"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buClr>
                <a:schemeClr val="hlink"/>
              </a:buClr>
              <a:buSzPct val="60000"/>
              <a:buFont typeface="Wingdings" panose="05000000000000000000" pitchFamily="2" charset="2"/>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 *p1=new A;     //调用默认构造函数。</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buClr>
                <a:schemeClr val="hlink"/>
              </a:buClr>
              <a:buSzPct val="60000"/>
              <a:buFont typeface="Wingdings" panose="05000000000000000000" pitchFamily="2" charset="2"/>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 *p2=new A(2);     //调用A(int i)。</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buClr>
                <a:schemeClr val="hlink"/>
              </a:buClr>
              <a:buSzPct val="60000"/>
              <a:buFont typeface="Wingdings" panose="05000000000000000000" pitchFamily="2" charset="2"/>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 *p3=new A("xyz");    //调用A(char *)。</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buClr>
                <a:schemeClr val="hlink"/>
              </a:buClr>
              <a:buSzPct val="60000"/>
              <a:buFont typeface="Wingdings" panose="05000000000000000000" pitchFamily="2" charset="2"/>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 *p4=new A[20]; //创建动态对象数组时</a:t>
            </a:r>
            <a:r>
              <a:rPr kumimoji="0" lang="en-GB" altLang="zh-CN" sz="20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只能</a:t>
            </a:r>
            <a:r>
              <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调用各对象的默认构造函数</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buClr>
                <a:schemeClr val="hlink"/>
              </a:buClr>
              <a:buSzPct val="60000"/>
              <a:buFont typeface="Wingdings" panose="05000000000000000000" pitchFamily="2" charset="2"/>
              <a:buNone/>
              <a:defRPr/>
            </a:pP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2" name="TextBox 1"/>
          <p:cNvSpPr txBox="1"/>
          <p:nvPr/>
        </p:nvSpPr>
        <p:spPr>
          <a:xfrm>
            <a:off x="3569018" y="1127760"/>
            <a:ext cx="5212080" cy="645160"/>
          </a:xfrm>
          <a:prstGeom prst="rect">
            <a:avLst/>
          </a:prstGeom>
          <a:solidFill>
            <a:schemeClr val="bg2">
              <a:lumMod val="75000"/>
            </a:schemeClr>
          </a:solidFill>
        </p:spPr>
        <p:txBody>
          <a:bodyPr wrap="none">
            <a:spAutoFit/>
          </a:bodyPr>
          <a:p>
            <a:pPr marR="0" defTabSz="914400">
              <a:buClrTx/>
              <a:buSzTx/>
              <a:buFontTx/>
              <a:buNone/>
              <a:defRPr/>
            </a:pPr>
            <a:r>
              <a:rPr kumimoji="0" lang="zh-CN" kern="1200" cap="none" spc="0" normalizeH="0" baseline="0" noProof="0" dirty="0">
                <a:solidFill>
                  <a:srgbClr val="FFC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同时也是类型转换函数，编译器会</a:t>
            </a:r>
            <a:r>
              <a:rPr kumimoji="0" lang="zh-CN" kern="1200" cap="none" spc="0" normalizeH="0" baseline="0" noProof="0" dirty="0">
                <a:solidFill>
                  <a:srgbClr val="00B0F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在需要时</a:t>
            </a:r>
            <a:r>
              <a:rPr kumimoji="0" lang="zh-CN" kern="1200" cap="none" spc="0" normalizeH="0" baseline="0" noProof="0" dirty="0">
                <a:solidFill>
                  <a:srgbClr val="FFC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自动将</a:t>
            </a:r>
            <a:endParaRPr kumimoji="0" lang="zh-CN" kern="1200" cap="none" spc="0" normalizeH="0" baseline="0" noProof="0" dirty="0">
              <a:solidFill>
                <a:srgbClr val="FFC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dirty="0">
                <a:solidFill>
                  <a:srgbClr val="FFC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int</a:t>
            </a:r>
            <a:r>
              <a:rPr kumimoji="0" lang="zh-CN" altLang="en-US" kern="1200" cap="none" spc="0" normalizeH="0" baseline="0" noProof="0" dirty="0">
                <a:solidFill>
                  <a:srgbClr val="FFC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或</a:t>
            </a:r>
            <a:r>
              <a:rPr kumimoji="0" lang="en-US" altLang="zh-CN" kern="1200" cap="none" spc="0" normalizeH="0" baseline="0" noProof="0" dirty="0">
                <a:solidFill>
                  <a:srgbClr val="FFC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const char *</a:t>
            </a:r>
            <a:r>
              <a:rPr kumimoji="0" lang="zh-CN" altLang="en-US" kern="1200" cap="none" spc="0" normalizeH="0" baseline="0" noProof="0" dirty="0">
                <a:solidFill>
                  <a:srgbClr val="FFC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转换为</a:t>
            </a:r>
            <a:r>
              <a:rPr kumimoji="0" lang="en-US" altLang="zh-CN" kern="1200" cap="none" spc="0" normalizeH="0" baseline="0" noProof="0" dirty="0">
                <a:solidFill>
                  <a:srgbClr val="FFC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A</a:t>
            </a:r>
            <a:r>
              <a:rPr kumimoji="0" lang="zh-CN" altLang="en-US" kern="1200" cap="none" spc="0" normalizeH="0" baseline="0" noProof="0" dirty="0">
                <a:solidFill>
                  <a:srgbClr val="FFC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的对象</a:t>
            </a:r>
            <a:endParaRPr kumimoji="0" lang="zh-CN" altLang="en-US" kern="1200" cap="none" spc="0" normalizeH="0" baseline="0" noProof="0" dirty="0">
              <a:solidFill>
                <a:srgbClr val="FFC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endParaRPr>
          </a:p>
        </p:txBody>
      </p:sp>
      <p:sp>
        <p:nvSpPr>
          <p:cNvPr id="5" name="TextBox 1"/>
          <p:cNvSpPr txBox="1"/>
          <p:nvPr/>
        </p:nvSpPr>
        <p:spPr>
          <a:xfrm>
            <a:off x="1674813" y="454025"/>
            <a:ext cx="2697480" cy="368300"/>
          </a:xfrm>
          <a:prstGeom prst="rect">
            <a:avLst/>
          </a:prstGeom>
          <a:solidFill>
            <a:schemeClr val="bg2">
              <a:lumMod val="75000"/>
            </a:schemeClr>
          </a:solidFill>
        </p:spPr>
        <p:txBody>
          <a:bodyPr wrap="none">
            <a:spAutoFit/>
          </a:bodyPr>
          <a:p>
            <a:pPr marR="0" defTabSz="914400">
              <a:buClrTx/>
              <a:buSzTx/>
              <a:buFontTx/>
              <a:buNone/>
              <a:defRPr/>
            </a:pPr>
            <a:r>
              <a:rPr kumimoji="0" lang="zh-CN" kern="1200" cap="none" spc="0" normalizeH="0" baseline="0" noProof="0" dirty="0">
                <a:solidFill>
                  <a:srgbClr val="FFC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注意构造函数没有返回值</a:t>
            </a:r>
            <a:endParaRPr kumimoji="0" lang="zh-CN" kern="1200" cap="none" spc="0" normalizeH="0" baseline="0" noProof="0" dirty="0">
              <a:solidFill>
                <a:srgbClr val="FFC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92291">
                                            <p:txEl>
                                              <p:charRg st="63" end="112"/>
                                            </p:txEl>
                                          </p:spTgt>
                                        </p:tgtEl>
                                        <p:attrNameLst>
                                          <p:attrName>style.visibility</p:attrName>
                                        </p:attrNameLst>
                                      </p:cBhvr>
                                      <p:to>
                                        <p:strVal val="visible"/>
                                      </p:to>
                                    </p:set>
                                    <p:anim calcmode="lin" valueType="num">
                                      <p:cBhvr additive="base">
                                        <p:cTn id="7" dur="500" fill="hold"/>
                                        <p:tgtEl>
                                          <p:spTgt spid="1292291">
                                            <p:txEl>
                                              <p:charRg st="63" end="1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2291">
                                            <p:txEl>
                                              <p:charRg st="63" end="1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92291">
                                            <p:txEl>
                                              <p:charRg st="112" end="164"/>
                                            </p:txEl>
                                          </p:spTgt>
                                        </p:tgtEl>
                                        <p:attrNameLst>
                                          <p:attrName>style.visibility</p:attrName>
                                        </p:attrNameLst>
                                      </p:cBhvr>
                                      <p:to>
                                        <p:strVal val="visible"/>
                                      </p:to>
                                    </p:set>
                                    <p:anim calcmode="lin" valueType="num">
                                      <p:cBhvr additive="base">
                                        <p:cTn id="13" dur="500" fill="hold"/>
                                        <p:tgtEl>
                                          <p:spTgt spid="1292291">
                                            <p:txEl>
                                              <p:charRg st="112" end="16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92291">
                                            <p:txEl>
                                              <p:charRg st="112" end="16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92291">
                                            <p:txEl>
                                              <p:charRg st="164" end="215"/>
                                            </p:txEl>
                                          </p:spTgt>
                                        </p:tgtEl>
                                        <p:attrNameLst>
                                          <p:attrName>style.visibility</p:attrName>
                                        </p:attrNameLst>
                                      </p:cBhvr>
                                      <p:to>
                                        <p:strVal val="visible"/>
                                      </p:to>
                                    </p:set>
                                    <p:anim calcmode="lin" valueType="num">
                                      <p:cBhvr additive="base">
                                        <p:cTn id="17" dur="500" fill="hold"/>
                                        <p:tgtEl>
                                          <p:spTgt spid="1292291">
                                            <p:txEl>
                                              <p:charRg st="164" end="21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92291">
                                            <p:txEl>
                                              <p:charRg st="164" end="21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92291">
                                            <p:txEl>
                                              <p:charRg st="242" end="287"/>
                                            </p:txEl>
                                          </p:spTgt>
                                        </p:tgtEl>
                                        <p:attrNameLst>
                                          <p:attrName>style.visibility</p:attrName>
                                        </p:attrNameLst>
                                      </p:cBhvr>
                                      <p:to>
                                        <p:strVal val="visible"/>
                                      </p:to>
                                    </p:set>
                                    <p:anim calcmode="lin" valueType="num">
                                      <p:cBhvr additive="base">
                                        <p:cTn id="23" dur="500" fill="hold"/>
                                        <p:tgtEl>
                                          <p:spTgt spid="1292291">
                                            <p:txEl>
                                              <p:charRg st="242" end="28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92291">
                                            <p:txEl>
                                              <p:charRg st="242" end="28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92291">
                                            <p:txEl>
                                              <p:charRg st="287" end="342"/>
                                            </p:txEl>
                                          </p:spTgt>
                                        </p:tgtEl>
                                        <p:attrNameLst>
                                          <p:attrName>style.visibility</p:attrName>
                                        </p:attrNameLst>
                                      </p:cBhvr>
                                      <p:to>
                                        <p:strVal val="visible"/>
                                      </p:to>
                                    </p:set>
                                    <p:anim calcmode="lin" valueType="num">
                                      <p:cBhvr additive="base">
                                        <p:cTn id="29" dur="500" fill="hold"/>
                                        <p:tgtEl>
                                          <p:spTgt spid="1292291">
                                            <p:txEl>
                                              <p:charRg st="287" end="34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92291">
                                            <p:txEl>
                                              <p:charRg st="287" end="34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92291">
                                            <p:txEl>
                                              <p:charRg st="342" end="399"/>
                                            </p:txEl>
                                          </p:spTgt>
                                        </p:tgtEl>
                                        <p:attrNameLst>
                                          <p:attrName>style.visibility</p:attrName>
                                        </p:attrNameLst>
                                      </p:cBhvr>
                                      <p:to>
                                        <p:strVal val="visible"/>
                                      </p:to>
                                    </p:set>
                                    <p:anim calcmode="lin" valueType="num">
                                      <p:cBhvr additive="base">
                                        <p:cTn id="33" dur="500" fill="hold"/>
                                        <p:tgtEl>
                                          <p:spTgt spid="1292291">
                                            <p:txEl>
                                              <p:charRg st="342" end="39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92291">
                                            <p:txEl>
                                              <p:charRg st="342" end="39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292291">
                                            <p:txEl>
                                              <p:charRg st="400" end="429"/>
                                            </p:txEl>
                                          </p:spTgt>
                                        </p:tgtEl>
                                        <p:attrNameLst>
                                          <p:attrName>style.visibility</p:attrName>
                                        </p:attrNameLst>
                                      </p:cBhvr>
                                      <p:to>
                                        <p:strVal val="visible"/>
                                      </p:to>
                                    </p:set>
                                    <p:anim calcmode="lin" valueType="num">
                                      <p:cBhvr additive="base">
                                        <p:cTn id="39" dur="500" fill="hold"/>
                                        <p:tgtEl>
                                          <p:spTgt spid="1292291">
                                            <p:txEl>
                                              <p:charRg st="400" end="42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92291">
                                            <p:txEl>
                                              <p:charRg st="400" end="42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292291">
                                            <p:txEl>
                                              <p:charRg st="429" end="463"/>
                                            </p:txEl>
                                          </p:spTgt>
                                        </p:tgtEl>
                                        <p:attrNameLst>
                                          <p:attrName>style.visibility</p:attrName>
                                        </p:attrNameLst>
                                      </p:cBhvr>
                                      <p:to>
                                        <p:strVal val="visible"/>
                                      </p:to>
                                    </p:set>
                                    <p:anim calcmode="lin" valueType="num">
                                      <p:cBhvr additive="base">
                                        <p:cTn id="43" dur="500" fill="hold"/>
                                        <p:tgtEl>
                                          <p:spTgt spid="1292291">
                                            <p:txEl>
                                              <p:charRg st="429" end="46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92291">
                                            <p:txEl>
                                              <p:charRg st="429" end="463"/>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292291">
                                            <p:txEl>
                                              <p:charRg st="463" end="501"/>
                                            </p:txEl>
                                          </p:spTgt>
                                        </p:tgtEl>
                                        <p:attrNameLst>
                                          <p:attrName>style.visibility</p:attrName>
                                        </p:attrNameLst>
                                      </p:cBhvr>
                                      <p:to>
                                        <p:strVal val="visible"/>
                                      </p:to>
                                    </p:set>
                                    <p:anim calcmode="lin" valueType="num">
                                      <p:cBhvr additive="base">
                                        <p:cTn id="47" dur="500" fill="hold"/>
                                        <p:tgtEl>
                                          <p:spTgt spid="1292291">
                                            <p:txEl>
                                              <p:charRg st="463" end="50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92291">
                                            <p:txEl>
                                              <p:charRg st="463" end="50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292291">
                                            <p:txEl>
                                              <p:charRg st="501" end="544"/>
                                            </p:txEl>
                                          </p:spTgt>
                                        </p:tgtEl>
                                        <p:attrNameLst>
                                          <p:attrName>style.visibility</p:attrName>
                                        </p:attrNameLst>
                                      </p:cBhvr>
                                      <p:to>
                                        <p:strVal val="visible"/>
                                      </p:to>
                                    </p:set>
                                    <p:anim calcmode="lin" valueType="num">
                                      <p:cBhvr additive="base">
                                        <p:cTn id="53" dur="500" fill="hold"/>
                                        <p:tgtEl>
                                          <p:spTgt spid="1292291">
                                            <p:txEl>
                                              <p:charRg st="501" end="54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92291">
                                            <p:txEl>
                                              <p:charRg st="501" end="544"/>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 calcmode="lin" valueType="num">
                                      <p:cBhvr additive="base">
                                        <p:cTn id="59" dur="500" fill="hold"/>
                                        <p:tgtEl>
                                          <p:spTgt spid="2"/>
                                        </p:tgtEl>
                                        <p:attrNameLst>
                                          <p:attrName>ppt_x</p:attrName>
                                        </p:attrNameLst>
                                      </p:cBhvr>
                                      <p:tavLst>
                                        <p:tav tm="0">
                                          <p:val>
                                            <p:strVal val="#ppt_x"/>
                                          </p:val>
                                        </p:tav>
                                        <p:tav tm="100000">
                                          <p:val>
                                            <p:strVal val="#ppt_x"/>
                                          </p:val>
                                        </p:tav>
                                      </p:tavLst>
                                    </p:anim>
                                    <p:anim calcmode="lin" valueType="num">
                                      <p:cBhvr additive="base">
                                        <p:cTn id="6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500" fill="hold"/>
                                        <p:tgtEl>
                                          <p:spTgt spid="5"/>
                                        </p:tgtEl>
                                        <p:attrNameLst>
                                          <p:attrName>ppt_x</p:attrName>
                                        </p:attrNameLst>
                                      </p:cBhvr>
                                      <p:tavLst>
                                        <p:tav tm="0">
                                          <p:val>
                                            <p:strVal val="#ppt_x"/>
                                          </p:val>
                                        </p:tav>
                                        <p:tav tm="100000">
                                          <p:val>
                                            <p:strVal val="#ppt_x"/>
                                          </p:val>
                                        </p:tav>
                                      </p:tavLst>
                                    </p:anim>
                                    <p:anim calcmode="lin" valueType="num">
                                      <p:cBhvr additive="base">
                                        <p:cTn id="6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2291" name="Rectangle 3"/>
          <p:cNvSpPr>
            <a:spLocks noGrp="1" noChangeArrowheads="1"/>
          </p:cNvSpPr>
          <p:nvPr>
            <p:ph idx="1"/>
          </p:nvPr>
        </p:nvSpPr>
        <p:spPr>
          <a:xfrm>
            <a:off x="0" y="0"/>
            <a:ext cx="9144000" cy="685800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endParaRPr kumimoji="0" lang="en-GB"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endParaRPr kumimoji="0" lang="en-GB"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class A  {</a:t>
            </a:r>
            <a:endParaRPr kumimoji="0" lang="en-GB"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public:</a:t>
            </a:r>
            <a:endParaRPr kumimoji="0" lang="en-GB"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a:t>
            </a:r>
            <a:endParaRPr kumimoji="0" lang="en-GB"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a:t>
            </a:r>
            <a:r>
              <a:rPr kumimoji="0" lang="en-GB"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int</a:t>
            </a:r>
            <a:r>
              <a:rPr kumimoji="0" lang="en-GB"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GB"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a:t>
            </a:r>
            <a:r>
              <a:rPr kumimoji="0" lang="en-GB"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GB"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a:t>
            </a:r>
            <a:r>
              <a:rPr kumimoji="0" lang="en-GB"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const</a:t>
            </a:r>
            <a:r>
              <a:rPr kumimoji="0" lang="en-GB"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char *p);</a:t>
            </a:r>
            <a:endParaRPr kumimoji="0" lang="en-GB"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US"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en-US"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US"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void func(A obj) { ... }</a:t>
            </a:r>
            <a:endParaRPr kumimoji="0" lang="en-US"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lang="en-US" altLang="en-GB" sz="2400" strike="noStrike" noProof="0" dirty="0" smtClean="0">
                <a:ln>
                  <a:noFill/>
                </a:ln>
                <a:uLnTx/>
                <a:uFillTx/>
                <a:sym typeface="+mn-ea"/>
              </a:rPr>
              <a:t>         void func2(A) { ... }</a:t>
            </a:r>
            <a:endParaRPr kumimoji="0" lang="en-US"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sym typeface="+mn-ea"/>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endParaRPr kumimoji="0" lang="en-US" altLang="en-GB"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sym typeface="+mn-ea"/>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GB"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endParaRPr kumimoji="0"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US" altLang="en-GB" sz="2400" b="0" i="0" u="none" strike="noStrike" kern="0" cap="none" spc="0" normalizeH="0" baseline="0" noProof="0" dirty="0" smtClean="0">
                <a:ln>
                  <a:noFill/>
                </a:ln>
                <a:solidFill>
                  <a:srgbClr val="00FFFF"/>
                </a:solidFill>
                <a:effectLst>
                  <a:outerShdw blurRad="38100" dist="38100" dir="2700000" algn="tl">
                    <a:srgbClr val="000000"/>
                  </a:outerShdw>
                </a:effectLst>
                <a:uLnTx/>
                <a:uFillTx/>
                <a:latin typeface="+mn-lt"/>
                <a:ea typeface="+mn-ea"/>
                <a:cs typeface="+mn-cs"/>
              </a:rPr>
              <a:t>A(3)</a:t>
            </a:r>
            <a:r>
              <a:rPr kumimoji="0" lang="en-US"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.func(</a:t>
            </a:r>
            <a:r>
              <a:rPr kumimoji="0" lang="en-US" altLang="en-GB"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A()</a:t>
            </a:r>
            <a:r>
              <a:rPr kumimoji="0" lang="en-US"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借助构造函数创建</a:t>
            </a:r>
            <a:r>
              <a:rPr lang="zh-CN" altLang="en-US" sz="2400" strike="noStrike" noProof="0" dirty="0" smtClean="0">
                <a:ln>
                  <a:noFill/>
                </a:ln>
                <a:uLnTx/>
                <a:uFillTx/>
                <a:sym typeface="+mn-ea"/>
              </a:rPr>
              <a:t>无名对象</a:t>
            </a:r>
            <a:endParaRPr lang="zh-CN" altLang="en-US" sz="2400" strike="noStrike" noProof="0" dirty="0" smtClean="0">
              <a:ln>
                <a:noFill/>
              </a:ln>
              <a:uLnTx/>
              <a:uFillTx/>
              <a:sym typeface="+mn-ea"/>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lang="zh-CN" altLang="en-US" sz="2400" strike="noStrike" noProof="0" dirty="0" smtClean="0">
                <a:ln>
                  <a:noFill/>
                </a:ln>
                <a:uLnTx/>
                <a:uFillTx/>
                <a:sym typeface="+mn-ea"/>
              </a:rPr>
              <a:t>                        </a:t>
            </a:r>
            <a:r>
              <a:rPr lang="en-US" altLang="zh-CN" sz="2400" strike="noStrike" noProof="0" dirty="0" smtClean="0">
                <a:ln>
                  <a:noFill/>
                </a:ln>
                <a:uLnTx/>
                <a:uFillTx/>
                <a:sym typeface="+mn-ea"/>
              </a:rPr>
              <a:t>// </a:t>
            </a:r>
            <a:r>
              <a:rPr lang="zh-CN" altLang="en-US" sz="2400" strike="noStrike" noProof="0" dirty="0" smtClean="0">
                <a:ln>
                  <a:noFill/>
                </a:ln>
                <a:uLnTx/>
                <a:uFillTx/>
                <a:sym typeface="+mn-ea"/>
              </a:rPr>
              <a:t>并触发一次以无名对象</a:t>
            </a:r>
            <a:r>
              <a:rPr lang="en-US" altLang="zh-CN" sz="2400" strike="noStrike" noProof="0" dirty="0" smtClean="0">
                <a:ln>
                  <a:noFill/>
                </a:ln>
                <a:uLnTx/>
                <a:uFillTx/>
                <a:sym typeface="+mn-ea"/>
              </a:rPr>
              <a:t>A()</a:t>
            </a:r>
            <a:r>
              <a:rPr lang="zh-CN" altLang="en-US" sz="2400" strike="noStrike" noProof="0" dirty="0" smtClean="0">
                <a:ln>
                  <a:noFill/>
                </a:ln>
                <a:uLnTx/>
                <a:uFillTx/>
                <a:sym typeface="+mn-ea"/>
              </a:rPr>
              <a:t>为参数</a:t>
            </a:r>
            <a:r>
              <a:rPr lang="zh-CN" altLang="en-US" sz="2400" strike="noStrike" noProof="0" dirty="0" smtClean="0">
                <a:ln>
                  <a:noFill/>
                </a:ln>
                <a:uLnTx/>
                <a:uFillTx/>
                <a:sym typeface="+mn-ea"/>
              </a:rPr>
              <a:t>的</a:t>
            </a:r>
            <a:r>
              <a:rPr lang="zh-CN" altLang="en-US" sz="2400" strike="noStrike" noProof="0" dirty="0" smtClean="0">
                <a:ln>
                  <a:noFill/>
                </a:ln>
                <a:uLnTx/>
                <a:uFillTx/>
                <a:sym typeface="+mn-ea"/>
              </a:rPr>
              <a:t>拷贝构造</a:t>
            </a:r>
            <a:endParaRPr lang="en-US" altLang="zh-CN" sz="2400" strike="noStrike" noProof="0" dirty="0" smtClean="0">
              <a:ln>
                <a:noFill/>
              </a:ln>
              <a:uLnTx/>
              <a:uFillTx/>
              <a:sym typeface="+mn-ea"/>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endPar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sym typeface="+mn-ea"/>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endParaRPr kumimoji="0" lang="zh-CN" altLang="en-US" sz="24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Verdana" panose="020B0604030504040204" pitchFamily="34" charset="0"/>
              <a:ea typeface="宋体" panose="02010600030101010101"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92291">
                                            <p:txEl>
                                              <p:charRg st="125" end="158"/>
                                            </p:txEl>
                                          </p:spTgt>
                                        </p:tgtEl>
                                        <p:attrNameLst>
                                          <p:attrName>style.visibility</p:attrName>
                                        </p:attrNameLst>
                                      </p:cBhvr>
                                      <p:to>
                                        <p:strVal val="visible"/>
                                      </p:to>
                                    </p:set>
                                    <p:anim calcmode="lin" valueType="num">
                                      <p:cBhvr additive="base">
                                        <p:cTn id="7" dur="500" fill="hold"/>
                                        <p:tgtEl>
                                          <p:spTgt spid="1292291">
                                            <p:txEl>
                                              <p:charRg st="125" end="15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2291">
                                            <p:txEl>
                                              <p:charRg st="125" end="15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92291">
                                            <p:txEl>
                                              <p:charRg st="12" end="12"/>
                                            </p:txEl>
                                          </p:spTgt>
                                        </p:tgtEl>
                                        <p:attrNameLst>
                                          <p:attrName>style.visibility</p:attrName>
                                        </p:attrNameLst>
                                      </p:cBhvr>
                                      <p:to>
                                        <p:strVal val="visible"/>
                                      </p:to>
                                    </p:set>
                                    <p:anim calcmode="lin" valueType="num">
                                      <p:cBhvr additive="base">
                                        <p:cTn id="13" dur="500" fill="hold"/>
                                        <p:tgtEl>
                                          <p:spTgt spid="1292291">
                                            <p:txEl>
                                              <p:charRg st="12" end="1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92291">
                                            <p:txEl>
                                              <p:char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三种传参方式</a:t>
            </a:r>
            <a:endParaRPr lang="zh-CN" altLang="en-US"/>
          </a:p>
        </p:txBody>
      </p:sp>
      <p:sp>
        <p:nvSpPr>
          <p:cNvPr id="3" name="内容占位符 2"/>
          <p:cNvSpPr>
            <a:spLocks noGrp="1"/>
          </p:cNvSpPr>
          <p:nvPr>
            <p:ph idx="1"/>
          </p:nvPr>
        </p:nvSpPr>
        <p:spPr/>
        <p:txBody>
          <a:bodyPr/>
          <a:p>
            <a:r>
              <a:rPr lang="zh-CN" altLang="en-US"/>
              <a:t>传值类型参数</a:t>
            </a:r>
            <a:endParaRPr lang="zh-CN" altLang="en-US"/>
          </a:p>
          <a:p>
            <a:pPr lvl="1"/>
            <a:r>
              <a:rPr lang="zh-CN" altLang="en-US" noProof="0" dirty="0">
                <a:ln>
                  <a:noFill/>
                </a:ln>
                <a:uLnTx/>
                <a:uFillTx/>
                <a:sym typeface="+mn-ea"/>
              </a:rPr>
              <a:t>安全，低效率，（在需要时）无法改写输入参数</a:t>
            </a:r>
            <a:endParaRPr lang="zh-CN" altLang="en-US" noProof="0" dirty="0">
              <a:ln>
                <a:noFill/>
              </a:ln>
              <a:uLnTx/>
              <a:uFillTx/>
              <a:sym typeface="+mn-ea"/>
            </a:endParaRPr>
          </a:p>
          <a:p>
            <a:pPr lvl="0"/>
            <a:r>
              <a:rPr lang="zh-CN" altLang="en-US" noProof="0" dirty="0" smtClean="0">
                <a:ln>
                  <a:noFill/>
                </a:ln>
                <a:solidFill>
                  <a:schemeClr val="tx2"/>
                </a:solidFill>
                <a:uLnTx/>
                <a:uFillTx/>
                <a:latin typeface="+mj-lt"/>
                <a:ea typeface="+mj-ea"/>
                <a:cs typeface="+mj-cs"/>
                <a:sym typeface="+mn-ea"/>
              </a:rPr>
              <a:t>指针类型参数</a:t>
            </a:r>
            <a:endParaRPr lang="zh-CN" altLang="en-US" noProof="0" dirty="0" smtClean="0">
              <a:ln>
                <a:noFill/>
              </a:ln>
              <a:solidFill>
                <a:schemeClr val="tx2"/>
              </a:solidFill>
              <a:uLnTx/>
              <a:uFillTx/>
              <a:latin typeface="+mj-lt"/>
              <a:ea typeface="+mj-ea"/>
              <a:cs typeface="+mj-cs"/>
              <a:sym typeface="+mn-ea"/>
            </a:endParaRPr>
          </a:p>
          <a:p>
            <a:pPr lvl="1"/>
            <a:r>
              <a:rPr lang="zh-CN" altLang="en-US" noProof="0" dirty="0">
                <a:ln>
                  <a:noFill/>
                </a:ln>
                <a:uLnTx/>
                <a:uFillTx/>
                <a:sym typeface="+mn-ea"/>
              </a:rPr>
              <a:t>高效，（在需要时）可改写输入参数，但不安全</a:t>
            </a:r>
            <a:r>
              <a:rPr lang="en-US" altLang="zh-CN" noProof="0" dirty="0" smtClean="0">
                <a:ln>
                  <a:noFill/>
                </a:ln>
                <a:solidFill>
                  <a:schemeClr val="tx2"/>
                </a:solidFill>
                <a:uLnTx/>
                <a:uFillTx/>
                <a:latin typeface="+mj-lt"/>
                <a:ea typeface="+mj-ea"/>
                <a:cs typeface="+mj-cs"/>
                <a:sym typeface="+mn-ea"/>
              </a:rPr>
              <a:t>	</a:t>
            </a:r>
            <a:endParaRPr lang="en-US" altLang="zh-CN" noProof="0" dirty="0" smtClean="0">
              <a:ln>
                <a:noFill/>
              </a:ln>
              <a:solidFill>
                <a:schemeClr val="tx2"/>
              </a:solidFill>
              <a:uLnTx/>
              <a:uFillTx/>
              <a:latin typeface="+mj-lt"/>
              <a:ea typeface="+mj-ea"/>
              <a:cs typeface="+mj-cs"/>
              <a:sym typeface="+mn-ea"/>
            </a:endParaRPr>
          </a:p>
          <a:p>
            <a:pPr lvl="0"/>
            <a:r>
              <a:rPr lang="zh-CN" altLang="en-US" noProof="0" dirty="0" smtClean="0">
                <a:ln>
                  <a:noFill/>
                </a:ln>
                <a:solidFill>
                  <a:schemeClr val="tx2"/>
                </a:solidFill>
                <a:uLnTx/>
                <a:uFillTx/>
                <a:latin typeface="+mj-lt"/>
                <a:ea typeface="+mj-ea"/>
                <a:cs typeface="+mj-cs"/>
                <a:sym typeface="+mn-ea"/>
              </a:rPr>
              <a:t>引用类型参数</a:t>
            </a:r>
            <a:endParaRPr lang="zh-CN" altLang="en-US" noProof="0" dirty="0" smtClean="0">
              <a:ln>
                <a:noFill/>
              </a:ln>
              <a:solidFill>
                <a:schemeClr val="tx2"/>
              </a:solidFill>
              <a:uLnTx/>
              <a:uFillTx/>
              <a:latin typeface="+mj-lt"/>
              <a:ea typeface="+mj-ea"/>
              <a:cs typeface="+mj-cs"/>
              <a:sym typeface="+mn-ea"/>
            </a:endParaRPr>
          </a:p>
          <a:p>
            <a:pPr marR="0" lvl="1" algn="l" defTabSz="914400" rtl="0" eaLnBrk="0" fontAlgn="base" latinLnBrk="0" hangingPunct="0">
              <a:lnSpc>
                <a:spcPct val="100000"/>
              </a:lnSpc>
              <a:spcBef>
                <a:spcPct val="20000"/>
              </a:spcBef>
              <a:spcAft>
                <a:spcPct val="0"/>
              </a:spcAft>
              <a:buClr>
                <a:schemeClr val="hlink"/>
              </a:buClr>
              <a:buSzPct val="60000"/>
              <a:buFont typeface="Wingdings" panose="05000000000000000000" charset="0"/>
              <a:buChar char=""/>
              <a:defRPr/>
            </a:pPr>
            <a:r>
              <a:rPr lang="zh-CN" altLang="en-US" sz="2800" noProof="0" dirty="0">
                <a:ln>
                  <a:noFill/>
                </a:ln>
                <a:uLnTx/>
                <a:uFillTx/>
                <a:cs typeface="+mn-ea"/>
                <a:sym typeface="+mn-ea"/>
              </a:rPr>
              <a:t>效率、安全，可改写输入参数</a:t>
            </a:r>
            <a:endParaRPr lang="zh-CN" altLang="en-US" sz="2800" strike="noStrike" noProof="0" dirty="0">
              <a:ln>
                <a:noFill/>
              </a:ln>
              <a:uLnTx/>
              <a:uFillTx/>
              <a:cs typeface="+mn-ea"/>
              <a:sym typeface="+mn-ea"/>
            </a:endParaRPr>
          </a:p>
          <a:p>
            <a:pPr marR="0" lvl="1" algn="l" defTabSz="914400" rtl="0" eaLnBrk="0" fontAlgn="base" latinLnBrk="0" hangingPunct="0">
              <a:lnSpc>
                <a:spcPct val="100000"/>
              </a:lnSpc>
              <a:spcBef>
                <a:spcPct val="20000"/>
              </a:spcBef>
              <a:spcAft>
                <a:spcPct val="0"/>
              </a:spcAft>
              <a:buClr>
                <a:schemeClr val="hlink"/>
              </a:buClr>
              <a:buSzPct val="60000"/>
              <a:buFont typeface="Wingdings" panose="05000000000000000000" charset="0"/>
              <a:buChar char=""/>
              <a:defRPr/>
            </a:pPr>
            <a:r>
              <a:rPr lang="zh-CN" altLang="en-US" sz="2800" noProof="0" dirty="0">
                <a:ln>
                  <a:noFill/>
                </a:ln>
                <a:uLnTx/>
                <a:uFillTx/>
                <a:cs typeface="+mn-ea"/>
                <a:sym typeface="+mn-ea"/>
              </a:rPr>
              <a:t>与指针关系：“*指针”即引用，“&amp;引用”即指针，且与其副本相同地址</a:t>
            </a:r>
            <a:endParaRPr lang="en-US" altLang="zh-CN" noProof="0" dirty="0" smtClean="0">
              <a:ln>
                <a:noFill/>
              </a:ln>
              <a:solidFill>
                <a:schemeClr val="tx2"/>
              </a:solidFill>
              <a:uLnTx/>
              <a:uFillTx/>
              <a:latin typeface="+mj-lt"/>
              <a:ea typeface="+mj-ea"/>
              <a:cs typeface="+mj-cs"/>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1267" name="Rectangle 3"/>
          <p:cNvSpPr>
            <a:spLocks noGrp="1" noChangeArrowheads="1"/>
          </p:cNvSpPr>
          <p:nvPr>
            <p:ph idx="1"/>
          </p:nvPr>
        </p:nvSpPr>
        <p:spPr>
          <a:xfrm>
            <a:off x="457200" y="1125538"/>
            <a:ext cx="8229600" cy="43910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lang="zh-CN" altLang="en-GB" noProof="0" dirty="0" smtClean="0">
                <a:ln>
                  <a:noFill/>
                </a:ln>
                <a:uLnTx/>
                <a:uFillTx/>
                <a:sym typeface="+mn-ea"/>
              </a:rPr>
              <a:t>如果类中未提供</a:t>
            </a:r>
            <a:r>
              <a:rPr lang="zh-CN" altLang="en-GB" noProof="0" dirty="0" smtClean="0">
                <a:ln>
                  <a:noFill/>
                </a:ln>
                <a:solidFill>
                  <a:srgbClr val="FF0000"/>
                </a:solidFill>
                <a:uLnTx/>
                <a:uFillTx/>
                <a:sym typeface="+mn-ea"/>
              </a:rPr>
              <a:t>任何</a:t>
            </a:r>
            <a:r>
              <a:rPr lang="zh-CN" altLang="en-GB" noProof="0" dirty="0" smtClean="0">
                <a:ln>
                  <a:noFill/>
                </a:ln>
                <a:uLnTx/>
                <a:uFillTx/>
                <a:sym typeface="+mn-ea"/>
              </a:rPr>
              <a:t>构造函数，则编译器会隐式地提供一个</a:t>
            </a:r>
            <a:r>
              <a:rPr lang="zh-CN" altLang="en-GB" noProof="0" dirty="0" smtClean="0">
                <a:ln>
                  <a:noFill/>
                </a:ln>
                <a:solidFill>
                  <a:srgbClr val="FFC000"/>
                </a:solidFill>
                <a:uLnTx/>
                <a:uFillTx/>
                <a:sym typeface="+mn-ea"/>
              </a:rPr>
              <a:t>默认构造函数</a:t>
            </a:r>
            <a:r>
              <a:rPr lang="zh-CN" altLang="en-GB" noProof="0" dirty="0" smtClean="0">
                <a:ln>
                  <a:noFill/>
                </a:ln>
                <a:uLnTx/>
                <a:uFillTx/>
                <a:sym typeface="+mn-ea"/>
              </a:rPr>
              <a:t>。</a:t>
            </a:r>
            <a:endParaRPr lang="zh-CN" altLang="en-GB" noProof="0" dirty="0" smtClean="0">
              <a:ln>
                <a:noFill/>
              </a:ln>
              <a:uLnTx/>
              <a:uFillTx/>
              <a:sym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endParaRPr lang="zh-CN" altLang="en-GB" noProof="0" dirty="0" smtClean="0">
              <a:ln>
                <a:noFill/>
              </a:ln>
              <a:solidFill>
                <a:srgbClr val="FFC000"/>
              </a:solidFill>
              <a:uLnTx/>
              <a:uFillTx/>
              <a:sym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在</a:t>
            </a:r>
            <a:r>
              <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创建对象时，可以</a:t>
            </a:r>
            <a:r>
              <a:rPr kumimoji="0" lang="zh-CN" altLang="en-GB" sz="32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显式地</a:t>
            </a:r>
            <a:r>
              <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指定调用对象类的某个构造</a:t>
            </a:r>
            <a:r>
              <a:rPr kumimoji="0" lang="zh-CN" altLang="en-GB"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函数。</a:t>
            </a: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如果</a:t>
            </a:r>
            <a:r>
              <a:rPr kumimoji="0" lang="zh-CN" altLang="en-GB" sz="32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没有指定</a:t>
            </a:r>
            <a:r>
              <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调用何种构造函数，则调用</a:t>
            </a:r>
            <a:r>
              <a:rPr kumimoji="0" lang="zh-CN" altLang="en-GB" sz="32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默认</a:t>
            </a:r>
            <a:r>
              <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构造函数初始化。</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（如此时没有默认构造函数则报错）</a:t>
            </a:r>
            <a:endPar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3635" name="Rectangle 3"/>
          <p:cNvSpPr>
            <a:spLocks noGrp="1" noChangeArrowheads="1"/>
          </p:cNvSpPr>
          <p:nvPr>
            <p:ph idx="1"/>
          </p:nvPr>
        </p:nvSpPr>
        <p:spPr>
          <a:xfrm>
            <a:off x="539750" y="333375"/>
            <a:ext cx="8229600" cy="6335713"/>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Char char="n"/>
              <a:defRPr/>
            </a:pPr>
            <a:r>
              <a:rPr kumimoji="0" lang="en-US" altLang="zh-CN" sz="24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cs"/>
              </a:rPr>
              <a:t>(</a:t>
            </a:r>
            <a:r>
              <a:rPr kumimoji="0" lang="zh-CN" altLang="en-US" sz="24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cs"/>
              </a:rPr>
              <a:t>推荐</a:t>
            </a:r>
            <a:r>
              <a:rPr kumimoji="0" lang="en-US" altLang="zh-CN" sz="24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cs"/>
              </a:rPr>
              <a:t>)</a:t>
            </a:r>
            <a:r>
              <a:rPr kumimoji="0"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在</a:t>
            </a:r>
            <a:r>
              <a:rPr lang="zh-CN" altLang="en-GB" sz="2400" noProof="0" dirty="0" smtClean="0">
                <a:ln>
                  <a:noFill/>
                </a:ln>
                <a:uLnTx/>
                <a:uFillTx/>
                <a:sym typeface="+mn-ea"/>
              </a:rPr>
              <a:t>构造</a:t>
            </a:r>
            <a:r>
              <a:rPr kumimoji="0"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函数头和函数体之间加入一个</a:t>
            </a:r>
            <a:r>
              <a:rPr kumimoji="0" lang="zh-CN" altLang="en-GB"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成员初始化表</a:t>
            </a:r>
            <a:r>
              <a:rPr kumimoji="0"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来对它们进行初始化。例如：</a:t>
            </a:r>
            <a:endParaRPr kumimoji="0"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rPr>
              <a:t>class A</a:t>
            </a:r>
            <a:endParaRPr kumimoji="1" lang="en-GB"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rPr>
              <a:t> {	</a:t>
            </a:r>
            <a:endParaRPr kumimoji="1" lang="en-GB"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rPr>
              <a:t>     </a:t>
            </a:r>
            <a:r>
              <a:rPr kumimoji="1" lang="en-GB" altLang="zh-CN" sz="2000" b="0" i="0" u="none" strike="noStrike" kern="0" cap="none" spc="0" normalizeH="0" baseline="0" noProof="0" dirty="0" err="1" smtClean="0">
                <a:ln>
                  <a:noFill/>
                </a:ln>
                <a:solidFill>
                  <a:schemeClr val="tx1"/>
                </a:solidFill>
                <a:effectLst>
                  <a:outerShdw blurRad="38100" dist="38100" dir="2700000" algn="tl">
                    <a:srgbClr val="000000">
                      <a:alpha val="43137"/>
                    </a:srgbClr>
                  </a:outerShdw>
                </a:effectLst>
                <a:uLnTx/>
                <a:uFillTx/>
                <a:latin typeface="+mn-lt"/>
                <a:ea typeface="+mn-ea"/>
              </a:rPr>
              <a:t>int</a:t>
            </a: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rPr>
              <a:t> x;</a:t>
            </a:r>
            <a:endParaRPr kumimoji="1" lang="en-GB"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rPr>
              <a:t>	  </a:t>
            </a:r>
            <a:r>
              <a:rPr kumimoji="1" lang="en-GB" altLang="zh-CN" sz="2000" b="0" i="0" u="none" strike="noStrike" kern="0" cap="none" spc="0" normalizeH="0" baseline="0" noProof="0" dirty="0" err="1" smtClean="0">
                <a:ln>
                  <a:noFill/>
                </a:ln>
                <a:solidFill>
                  <a:schemeClr val="tx1"/>
                </a:solidFill>
                <a:effectLst>
                  <a:outerShdw blurRad="38100" dist="38100" dir="2700000" algn="tl">
                    <a:srgbClr val="000000">
                      <a:alpha val="43137"/>
                    </a:srgbClr>
                  </a:outerShdw>
                </a:effectLst>
                <a:uLnTx/>
                <a:uFillTx/>
                <a:latin typeface="+mn-lt"/>
                <a:ea typeface="+mn-ea"/>
              </a:rPr>
              <a:t>const</a:t>
            </a: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rPr>
              <a:t> </a:t>
            </a:r>
            <a:r>
              <a:rPr kumimoji="1" lang="en-GB" altLang="zh-CN" sz="2000" b="0" i="0" u="none" strike="noStrike" kern="0" cap="none" spc="0" normalizeH="0" baseline="0" noProof="0" dirty="0" err="1" smtClean="0">
                <a:ln>
                  <a:noFill/>
                </a:ln>
                <a:solidFill>
                  <a:schemeClr val="tx1"/>
                </a:solidFill>
                <a:effectLst>
                  <a:outerShdw blurRad="38100" dist="38100" dir="2700000" algn="tl">
                    <a:srgbClr val="000000">
                      <a:alpha val="43137"/>
                    </a:srgbClr>
                  </a:outerShdw>
                </a:effectLst>
                <a:uLnTx/>
                <a:uFillTx/>
                <a:latin typeface="+mn-lt"/>
                <a:ea typeface="+mn-ea"/>
              </a:rPr>
              <a:t>int</a:t>
            </a: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rPr>
              <a:t> y;</a:t>
            </a:r>
            <a:endParaRPr kumimoji="1" lang="en-GB"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rPr>
              <a:t>	  </a:t>
            </a:r>
            <a:r>
              <a:rPr kumimoji="1" lang="en-GB" altLang="zh-CN" sz="2000" b="0" i="0" u="none" strike="noStrike" kern="0" cap="none" spc="0" normalizeH="0" baseline="0" noProof="0" dirty="0" err="1" smtClean="0">
                <a:ln>
                  <a:noFill/>
                </a:ln>
                <a:solidFill>
                  <a:schemeClr val="tx1"/>
                </a:solidFill>
                <a:effectLst>
                  <a:outerShdw blurRad="38100" dist="38100" dir="2700000" algn="tl">
                    <a:srgbClr val="000000">
                      <a:alpha val="43137"/>
                    </a:srgbClr>
                  </a:outerShdw>
                </a:effectLst>
                <a:uLnTx/>
                <a:uFillTx/>
                <a:latin typeface="+mn-lt"/>
                <a:ea typeface="+mn-ea"/>
              </a:rPr>
              <a:t>int </a:t>
            </a: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rPr>
              <a:t>&amp;z;</a:t>
            </a:r>
            <a:endParaRPr kumimoji="1" lang="en-GB"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rPr>
              <a:t>   public:</a:t>
            </a:r>
            <a:endParaRPr kumimoji="1" lang="en-GB"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rPr>
              <a:t>	  A(): </a:t>
            </a:r>
            <a:r>
              <a:rPr kumimoji="1" lang="en-GB" altLang="zh-CN" sz="2000" b="0"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rPr>
              <a:t>z(x), y(1), x(0)</a:t>
            </a: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rPr>
              <a:t>  // </a:t>
            </a:r>
            <a:r>
              <a:rPr kumimoji="1" lang="zh-CN" altLang="en-GB"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rPr>
              <a:t>成员初始化表</a:t>
            </a:r>
            <a:r>
              <a:rPr kumimoji="1" lang="zh-CN" altLang="en-GB" sz="2000" b="0" i="0" u="none" strike="noStrike" kern="0" cap="none" spc="0" normalizeH="0" baseline="0" noProof="0" dirty="0" smtClean="0">
                <a:ln>
                  <a:noFill/>
                </a:ln>
                <a:solidFill>
                  <a:schemeClr val="folHlink"/>
                </a:solidFill>
                <a:effectLst>
                  <a:outerShdw blurRad="38100" dist="38100" dir="2700000" algn="tl">
                    <a:srgbClr val="000000">
                      <a:alpha val="43137"/>
                    </a:srgbClr>
                  </a:outerShdw>
                </a:effectLst>
                <a:uLnTx/>
                <a:uFillTx/>
                <a:latin typeface="+mn-lt"/>
                <a:ea typeface="+mn-ea"/>
              </a:rPr>
              <a:t>，</a:t>
            </a:r>
            <a:r>
              <a:rPr kumimoji="1" lang="zh-CN" altLang="en-GB" sz="2000" b="0"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rPr>
              <a:t>顺序</a:t>
            </a:r>
            <a:r>
              <a:rPr kumimoji="1" lang="en-US" altLang="zh-CN" sz="2000" b="0"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rPr>
              <a:t>x</a:t>
            </a:r>
            <a:r>
              <a:rPr kumimoji="1" lang="zh-CN" altLang="en-US" sz="2000" b="0"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rPr>
              <a:t>、</a:t>
            </a:r>
            <a:r>
              <a:rPr kumimoji="1" lang="en-US" altLang="zh-CN" sz="2000" b="0"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rPr>
              <a:t>y</a:t>
            </a:r>
            <a:r>
              <a:rPr kumimoji="1" lang="zh-CN" altLang="en-US" sz="2000" b="0"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rPr>
              <a:t>、</a:t>
            </a:r>
            <a:r>
              <a:rPr kumimoji="1" lang="en-US" altLang="zh-CN" sz="2000" b="0"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rPr>
              <a:t>z</a:t>
            </a:r>
            <a:endParaRPr kumimoji="1" lang="en-US" altLang="zh-CN" sz="2000" b="0"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1" lang="zh-CN" altLang="en-GB"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rPr>
              <a:t>	  </a:t>
            </a: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rPr>
              <a:t>{ </a:t>
            </a:r>
            <a:endParaRPr kumimoji="1" lang="en-GB"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rPr>
              <a:t>           x = 0; </a:t>
            </a:r>
            <a:r>
              <a:rPr kumimoji="1" lang="en-US" altLang="en-GB"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rPr>
              <a:t>// </a:t>
            </a:r>
            <a:r>
              <a:rPr kumimoji="1" lang="zh-CN" altLang="en-US"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rPr>
              <a:t>赋值，而非初始</a:t>
            </a:r>
            <a:endParaRPr kumimoji="1" lang="zh-CN" altLang="en-US"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rPr>
              <a:t>	  }</a:t>
            </a:r>
            <a:endParaRPr kumimoji="1" lang="en-GB"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rPr>
              <a:t>};</a:t>
            </a:r>
            <a:endParaRPr kumimoji="1" lang="en-GB" altLang="zh-CN"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Char char="n"/>
              <a:defRPr/>
            </a:pPr>
            <a:r>
              <a:rPr kumimoji="0"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成员初始化表中成员初始化的书写次序并不决定它们的初始化次序，数据成员的初始化次序由它们在</a:t>
            </a:r>
            <a:r>
              <a:rPr kumimoji="0" lang="zh-CN" altLang="en-GB" sz="2400" b="1"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类定义中的说明次序</a:t>
            </a:r>
            <a:r>
              <a:rPr kumimoji="0"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来决定 。 </a:t>
            </a:r>
            <a:endParaRPr kumimoji="0"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若不在初始化列表写明，对成员对象会通过</a:t>
            </a:r>
            <a:r>
              <a:rPr kumimoji="0" lang="zh-CN" altLang="en-US" sz="24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cs"/>
              </a:rPr>
              <a:t>默认构造函数</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初始，之后函数体中的</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实际是再次触发</a:t>
            </a:r>
            <a:r>
              <a:rPr kumimoji="0" lang="zh-CN" altLang="en-US" sz="2400" b="0" i="0" u="none" strike="noStrike" kern="0" cap="none" spc="0" normalizeH="0" baseline="0" noProof="0" dirty="0" smtClean="0">
                <a:ln>
                  <a:noFill/>
                </a:ln>
                <a:solidFill>
                  <a:srgbClr val="FF0000"/>
                </a:solidFill>
                <a:effectLst/>
                <a:uLnTx/>
                <a:uFillTx/>
                <a:latin typeface="+mn-lt"/>
                <a:ea typeface="+mn-ea"/>
                <a:cs typeface="+mn-cs"/>
              </a:rPr>
              <a:t>赋值操作符</a:t>
            </a:r>
            <a:endParaRPr kumimoji="0" lang="zh-CN" altLang="en-US" sz="2400" b="0" i="0" u="none" strike="noStrike" kern="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1252" name="Rectangle 4"/>
          <p:cNvSpPr>
            <a:spLocks noGrp="1" noChangeArrowheads="1"/>
          </p:cNvSpPr>
          <p:nvPr>
            <p:ph type="title"/>
          </p:nvPr>
        </p:nvSpPr>
        <p:spPr>
          <a:xfrm>
            <a:off x="457200" y="188913"/>
            <a:ext cx="8229600" cy="796925"/>
          </a:xfrm>
        </p:spPr>
        <p:txBody>
          <a:bodyPr vert="horz" wrap="square" lIns="92075" tIns="46038" rIns="92075" bIns="46038"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析构函数 </a:t>
            </a:r>
            <a:r>
              <a:rPr kumimoji="0" lang="en-US" altLang="zh-CN" sz="40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 Destructors )</a:t>
            </a:r>
            <a:endParaRPr kumimoji="0" lang="en-US" altLang="zh-CN" sz="40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821253" name="Rectangle 5"/>
          <p:cNvSpPr>
            <a:spLocks noGrp="1" noChangeArrowheads="1"/>
          </p:cNvSpPr>
          <p:nvPr>
            <p:ph idx="1"/>
          </p:nvPr>
        </p:nvSpPr>
        <p:spPr>
          <a:xfrm>
            <a:off x="323850" y="1268413"/>
            <a:ext cx="8362950" cy="5400675"/>
          </a:xfrm>
        </p:spPr>
        <p:txBody>
          <a:bodyPr vert="horz" wrap="square" lIns="92075" tIns="46038" rIns="92075" bIns="46038" numCol="1" anchor="t" anchorCtr="0" compatLnSpc="1"/>
          <a:lstStyle/>
          <a:p>
            <a:pPr marL="342900" marR="0" lvl="0" indent="-342900" algn="l" defTabSz="914400" rtl="0" eaLnBrk="1" fontAlgn="base" latinLnBrk="0" hangingPunct="1">
              <a:lnSpc>
                <a:spcPct val="110000"/>
              </a:lnSpc>
              <a:spcBef>
                <a:spcPct val="20000"/>
              </a:spcBef>
              <a:spcAft>
                <a:spcPct val="0"/>
              </a:spcAft>
              <a:buClr>
                <a:schemeClr val="hlink"/>
              </a:buClr>
              <a:buSzPct val="60000"/>
              <a:buFont typeface="Wingdings" panose="05000000000000000000" pitchFamily="2" charset="2"/>
              <a:buChar char="n"/>
              <a:defRPr/>
            </a:pPr>
            <a:r>
              <a:rPr kumimoji="0" lang="zh-CN" altLang="en-US"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析</a:t>
            </a:r>
            <a:r>
              <a:rPr kumimoji="0" lang="zh-CN" altLang="en-US" sz="2400" b="0" i="0" u="none" strike="noStrike" kern="0" cap="none" spc="0" normalizeH="0" baseline="0" noProof="0" smtClean="0">
                <a:ln>
                  <a:noFill/>
                </a:ln>
                <a:solidFill>
                  <a:srgbClr val="FFC000"/>
                </a:solidFill>
                <a:effectLst>
                  <a:outerShdw blurRad="38100" dist="38100" dir="2700000" algn="tl">
                    <a:srgbClr val="000000"/>
                  </a:outerShdw>
                </a:effectLst>
                <a:uLnTx/>
                <a:uFillTx/>
                <a:latin typeface="+mn-lt"/>
                <a:ea typeface="+mn-ea"/>
                <a:cs typeface="+mn-cs"/>
              </a:rPr>
              <a:t>构函数</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它的名字为“</a:t>
            </a:r>
            <a:r>
              <a:rPr kumimoji="0" lang="en-GB" altLang="zh-CN"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a:t>
            </a:r>
            <a:r>
              <a:rPr kumimoji="0" lang="zh-CN" altLang="en-GB"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类名</a:t>
            </a:r>
            <a:r>
              <a:rPr kumimoji="0" lang="en-GB"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没有返回类型、</a:t>
            </a:r>
            <a:r>
              <a:rPr kumimoji="0" lang="zh-CN" altLang="en-US"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不带参数</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、不能被重载。例如：</a:t>
            </a:r>
            <a:endPar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class String </a:t>
            </a:r>
            <a:endPar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endPar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int</a:t>
            </a: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len</a:t>
            </a: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char *</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str</a:t>
            </a: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public:</a:t>
            </a:r>
            <a:endPar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String(char* s);</a:t>
            </a:r>
            <a:endPar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en-US" altLang="zh-CN" sz="1800" b="0" i="0" u="none" strike="noStrike" kern="0" cap="none" spc="0" normalizeH="0" baseline="0" noProof="0" dirty="0" smtClean="0">
                <a:ln>
                  <a:noFill/>
                </a:ln>
                <a:solidFill>
                  <a:schemeClr val="accent1"/>
                </a:solidFill>
                <a:effectLst>
                  <a:outerShdw blurRad="38100" dist="38100" dir="2700000" algn="tl">
                    <a:srgbClr val="000000"/>
                  </a:outerShdw>
                </a:effectLst>
                <a:uLnTx/>
                <a:uFillTx/>
                <a:latin typeface="+mn-lt"/>
                <a:ea typeface="+mn-ea"/>
              </a:rPr>
              <a:t> </a:t>
            </a:r>
            <a:r>
              <a:rPr kumimoji="0" lang="en-US" altLang="zh-CN" sz="18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~String</a:t>
            </a: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endPar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10000"/>
              </a:lnSpc>
              <a:spcBef>
                <a:spcPct val="20000"/>
              </a:spcBef>
              <a:spcAft>
                <a:spcPct val="0"/>
              </a:spcAft>
              <a:buClr>
                <a:schemeClr val="hlink"/>
              </a:buClr>
              <a:buSzPct val="60000"/>
              <a:buFont typeface="Wingdings" panose="05000000000000000000" pitchFamily="2" charset="2"/>
              <a:buChar char="n"/>
              <a:defRPr/>
            </a:pP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10000"/>
              </a:lnSpc>
              <a:spcBef>
                <a:spcPct val="20000"/>
              </a:spcBef>
              <a:spcAft>
                <a:spcPct val="0"/>
              </a:spcAft>
              <a:buClr>
                <a:schemeClr val="hlink"/>
              </a:buClr>
              <a:buSzPct val="6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一个对象消亡时，系统在收回它的内存空间之前，将会</a:t>
            </a:r>
            <a:r>
              <a:rPr kumimoji="0" lang="zh-CN" altLang="en-US"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自动</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调用析构函数。</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10000"/>
              </a:lnSpc>
              <a:spcBef>
                <a:spcPct val="20000"/>
              </a:spcBef>
              <a:spcAft>
                <a:spcPct val="0"/>
              </a:spcAft>
              <a:buClr>
                <a:schemeClr val="hlink"/>
              </a:buClr>
              <a:buSzPct val="6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可以在析构函数中完成对象被删除前的一些清理工作（如：归还对象</a:t>
            </a:r>
            <a:r>
              <a:rPr kumimoji="0" lang="zh-CN" altLang="en-US"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额外</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申请的资源等）。</a:t>
            </a:r>
            <a:endPar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1253">
                                            <p:txEl>
                                              <p:charRg st="166" end="200"/>
                                            </p:txEl>
                                          </p:spTgt>
                                        </p:tgtEl>
                                        <p:attrNameLst>
                                          <p:attrName>style.visibility</p:attrName>
                                        </p:attrNameLst>
                                      </p:cBhvr>
                                      <p:to>
                                        <p:strVal val="visible"/>
                                      </p:to>
                                    </p:set>
                                    <p:anim calcmode="lin" valueType="num">
                                      <p:cBhvr additive="base">
                                        <p:cTn id="7" dur="500" fill="hold"/>
                                        <p:tgtEl>
                                          <p:spTgt spid="821253">
                                            <p:txEl>
                                              <p:charRg st="166" end="20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1253">
                                            <p:txEl>
                                              <p:charRg st="166" end="20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21253">
                                            <p:txEl>
                                              <p:charRg st="200" end="241"/>
                                            </p:txEl>
                                          </p:spTgt>
                                        </p:tgtEl>
                                        <p:attrNameLst>
                                          <p:attrName>style.visibility</p:attrName>
                                        </p:attrNameLst>
                                      </p:cBhvr>
                                      <p:to>
                                        <p:strVal val="visible"/>
                                      </p:to>
                                    </p:set>
                                    <p:anim calcmode="lin" valueType="num">
                                      <p:cBhvr additive="base">
                                        <p:cTn id="11" dur="500" fill="hold"/>
                                        <p:tgtEl>
                                          <p:spTgt spid="821253">
                                            <p:txEl>
                                              <p:charRg st="200" end="24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21253">
                                            <p:txEl>
                                              <p:charRg st="200" end="24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1"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4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析构通常自动调用，但也可以主动的显式调用</a:t>
            </a: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tx1"/>
              </a:buClr>
              <a:buSzTx/>
              <a:buFontTx/>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s1.~String(); //只归还对象的资源，</a:t>
            </a:r>
            <a:r>
              <a:rPr lang="zh-CN" altLang="en-US" sz="2000" noProof="0" smtClean="0">
                <a:ln>
                  <a:noFill/>
                </a:ln>
                <a:uLnTx/>
                <a:uFillTx/>
                <a:cs typeface="+mn-ea"/>
                <a:sym typeface="+mn-ea"/>
              </a:rPr>
              <a:t>对象并未消亡！</a:t>
            </a:r>
            <a:endPar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sym typeface="+mn-ea"/>
            </a:endParaRPr>
          </a:p>
          <a:p>
            <a:pPr marL="742950" marR="0" lvl="1" indent="-285750" algn="l" defTabSz="914400" rtl="0" eaLnBrk="0" fontAlgn="base" latinLnBrk="0" hangingPunct="0">
              <a:lnSpc>
                <a:spcPct val="100000"/>
              </a:lnSpc>
              <a:spcBef>
                <a:spcPct val="20000"/>
              </a:spcBef>
              <a:spcAft>
                <a:spcPct val="0"/>
              </a:spcAft>
              <a:buClr>
                <a:schemeClr val="tx1"/>
              </a:buClr>
              <a:buSzTx/>
              <a:buFontTx/>
              <a:buNone/>
              <a:defRPr/>
            </a:pP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R="0" lvl="0" algn="l" defTabSz="914400" rtl="0" eaLnBrk="0" fontAlgn="base" latinLnBrk="0" hangingPunct="0">
              <a:lnSpc>
                <a:spcPct val="100000"/>
              </a:lnSpc>
              <a:spcBef>
                <a:spcPct val="20000"/>
              </a:spcBef>
              <a:spcAft>
                <a:spcPct val="0"/>
              </a:spcAft>
              <a:buClr>
                <a:schemeClr val="tx1"/>
              </a:buClr>
              <a:buSzTx/>
              <a:buFont typeface="Wingdings" panose="05000000000000000000" charset="0"/>
              <a:buChar char=""/>
              <a:defRPr/>
            </a:pPr>
            <a:r>
              <a:rPr kumimoji="0" lang="zh-CN" alt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rPr>
              <a:t>这种用法视为一种清理资源的函数，这种可能性意味着</a:t>
            </a:r>
            <a:r>
              <a:rPr lang="zh-CN" altLang="en-US" sz="2800" strike="noStrike" noProof="0">
                <a:ln>
                  <a:noFill/>
                </a:ln>
                <a:solidFill>
                  <a:srgbClr val="FFC000"/>
                </a:solidFill>
                <a:uLnTx/>
                <a:uFillTx/>
                <a:sym typeface="+mn-ea"/>
              </a:rPr>
              <a:t>str = NULL;</a:t>
            </a:r>
            <a:r>
              <a:rPr lang="zh-CN" altLang="en-US" sz="2800" strike="noStrike" noProof="0">
                <a:ln>
                  <a:noFill/>
                </a:ln>
                <a:uLnTx/>
                <a:uFillTx/>
                <a:sym typeface="+mn-ea"/>
              </a:rPr>
              <a:t>的必要性，否则指针可能被重复</a:t>
            </a:r>
            <a:r>
              <a:rPr lang="en-US" altLang="zh-CN" sz="2800" strike="noStrike" noProof="0">
                <a:ln>
                  <a:noFill/>
                </a:ln>
                <a:uLnTx/>
                <a:uFillTx/>
                <a:sym typeface="+mn-ea"/>
              </a:rPr>
              <a:t>delete</a:t>
            </a:r>
            <a:endParaRPr lang="en-US" altLang="zh-CN" sz="2800" strike="noStrike" noProof="0">
              <a:ln>
                <a:noFill/>
              </a:ln>
              <a:uLnTx/>
              <a:uFillTx/>
              <a:sym typeface="+mn-ea"/>
            </a:endParaRPr>
          </a:p>
          <a:p>
            <a:pPr marR="0" lvl="0" algn="l" defTabSz="914400" rtl="0" eaLnBrk="0" fontAlgn="base" latinLnBrk="0" hangingPunct="0">
              <a:lnSpc>
                <a:spcPct val="100000"/>
              </a:lnSpc>
              <a:spcBef>
                <a:spcPct val="20000"/>
              </a:spcBef>
              <a:spcAft>
                <a:spcPct val="0"/>
              </a:spcAft>
              <a:buClr>
                <a:schemeClr val="tx1"/>
              </a:buClr>
              <a:buSzTx/>
              <a:buFont typeface="Wingdings" panose="05000000000000000000" charset="0"/>
              <a:buChar char=""/>
              <a:defRPr/>
            </a:pPr>
            <a:endParaRPr kumimoji="1" lang="en-US" altLang="zh-CN" sz="2400" strike="noStrike" noProof="0" dirty="0" smtClean="0">
              <a:ln>
                <a:noFill/>
              </a:ln>
              <a:solidFill>
                <a:schemeClr val="folHlink"/>
              </a:solidFill>
              <a:uLnTx/>
              <a:uFillTx/>
              <a:sym typeface="+mn-ea"/>
            </a:endParaRPr>
          </a:p>
          <a:p>
            <a:pPr marR="0" lvl="0" algn="l" defTabSz="914400" rtl="0" eaLnBrk="0" fontAlgn="base" latinLnBrk="0" hangingPunct="0">
              <a:lnSpc>
                <a:spcPct val="100000"/>
              </a:lnSpc>
              <a:spcBef>
                <a:spcPct val="20000"/>
              </a:spcBef>
              <a:spcAft>
                <a:spcPct val="0"/>
              </a:spcAft>
              <a:buClr>
                <a:schemeClr val="tx1"/>
              </a:buClr>
              <a:buSzTx/>
              <a:buFont typeface="Wingdings" panose="05000000000000000000" charset="0"/>
              <a:buChar char=""/>
              <a:defRPr/>
            </a:pPr>
            <a:r>
              <a:rPr kumimoji="0" lang="zh-CN" alt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rPr>
              <a:t>无论是否主动调用，对象消亡时都会触发一次析构函数</a:t>
            </a:r>
            <a:endParaRPr kumimoji="0" lang="zh-CN" altLang="en-US" sz="28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charRg st="66" end="107"/>
                                            </p:txEl>
                                          </p:spTgt>
                                        </p:tgtEl>
                                        <p:attrNameLst>
                                          <p:attrName>style.visibility</p:attrName>
                                        </p:attrNameLst>
                                      </p:cBhvr>
                                      <p:to>
                                        <p:strVal val="visible"/>
                                      </p:to>
                                    </p:set>
                                    <p:anim calcmode="lin" valueType="num">
                                      <p:cBhvr additive="base">
                                        <p:cTn id="7" dur="500" fill="hold"/>
                                        <p:tgtEl>
                                          <p:spTgt spid="3">
                                            <p:txEl>
                                              <p:charRg st="66" end="10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charRg st="66" end="10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charRg st="107" end="132"/>
                                            </p:txEl>
                                          </p:spTgt>
                                        </p:tgtEl>
                                        <p:attrNameLst>
                                          <p:attrName>style.visibility</p:attrName>
                                        </p:attrNameLst>
                                      </p:cBhvr>
                                      <p:to>
                                        <p:strVal val="visible"/>
                                      </p:to>
                                    </p:set>
                                    <p:anim calcmode="lin" valueType="num">
                                      <p:cBhvr additive="base">
                                        <p:cTn id="13" dur="500" fill="hold"/>
                                        <p:tgtEl>
                                          <p:spTgt spid="3">
                                            <p:txEl>
                                              <p:charRg st="107" end="13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charRg st="107" end="13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5362"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拷贝构造函数</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295363" name="Rectangle 3"/>
          <p:cNvSpPr>
            <a:spLocks noGrp="1" noChangeArrowheads="1"/>
          </p:cNvSpPr>
          <p:nvPr>
            <p:ph idx="1"/>
          </p:nvPr>
        </p:nvSpPr>
        <p:spPr>
          <a:xfrm>
            <a:off x="457200" y="1600200"/>
            <a:ext cx="8229600" cy="5257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在创建一个对象时，若用一个同类型的对象对其初始化，这时将会调用一个特殊的构造函数：</a:t>
            </a:r>
            <a:r>
              <a:rPr kumimoji="0" lang="zh-CN" altLang="en-US" sz="32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拷贝构造函数</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。例如：</a:t>
            </a:r>
            <a:endPar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30000"/>
              </a:lnSpc>
              <a:spcBef>
                <a:spcPct val="20000"/>
              </a:spcBef>
              <a:spcAft>
                <a:spcPct val="0"/>
              </a:spcAft>
              <a:buClr>
                <a:schemeClr val="tx1"/>
              </a:buClr>
              <a:buSzTx/>
              <a:buFontTx/>
              <a:buNone/>
              <a:defRPr/>
            </a:pP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class A</a:t>
            </a:r>
            <a:endPar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endPar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public:</a:t>
            </a:r>
            <a:endPar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  //</a:t>
            </a:r>
            <a:r>
              <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默认构造函数</a:t>
            </a:r>
            <a:endPar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r>
              <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a:t>
            </a:r>
            <a:r>
              <a:rPr kumimoji="0" lang="en-GB" altLang="zh-CN" sz="2800" b="0" i="0" u="none" strike="noStrike" kern="0" cap="none" spc="0" normalizeH="0" baseline="0" noProof="0" dirty="0" err="1" smtClean="0">
                <a:ln>
                  <a:noFill/>
                </a:ln>
                <a:solidFill>
                  <a:srgbClr val="FFC000"/>
                </a:solidFill>
                <a:effectLst>
                  <a:outerShdw blurRad="38100" dist="38100" dir="2700000" algn="tl">
                    <a:srgbClr val="000000"/>
                  </a:outerShdw>
                </a:effectLst>
                <a:uLnTx/>
                <a:uFillTx/>
                <a:latin typeface="+mn-lt"/>
                <a:ea typeface="+mn-ea"/>
              </a:rPr>
              <a:t>const</a:t>
            </a:r>
            <a:r>
              <a:rPr kumimoji="0" lang="en-GB" altLang="zh-CN" sz="28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 A&amp;</a:t>
            </a: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  //</a:t>
            </a:r>
            <a:r>
              <a:rPr kumimoji="0" lang="zh-CN" altLang="en-GB" sz="28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rPr>
              <a:t>拷贝构造函数</a:t>
            </a:r>
            <a:endParaRPr kumimoji="0" lang="zh-CN" altLang="en-GB" sz="28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6387" name="Rectangle 3"/>
          <p:cNvSpPr>
            <a:spLocks noGrp="1" noChangeArrowheads="1"/>
          </p:cNvSpPr>
          <p:nvPr>
            <p:ph idx="1"/>
          </p:nvPr>
        </p:nvSpPr>
        <p:spPr>
          <a:xfrm>
            <a:off x="0" y="0"/>
            <a:ext cx="9144000" cy="6858000"/>
          </a:xfrm>
        </p:spPr>
        <p:txBody>
          <a:bodyPr vert="horz" wrap="square" lIns="91440" tIns="45720" rIns="91440" bIns="45720" numCol="1" anchor="t" anchorCtr="0" compatLnSpc="1"/>
          <a:lstStyle/>
          <a:p>
            <a:pPr marL="443230" marR="0" lvl="0" indent="-44323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1"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在</a:t>
            </a:r>
            <a:r>
              <a:rPr kumimoji="1" lang="zh-CN" altLang="en-US" sz="28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cs typeface="+mn-cs"/>
              </a:rPr>
              <a:t>三种情况</a:t>
            </a:r>
            <a:r>
              <a:rPr kumimoji="1"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下，会调用类的拷贝构造函数：</a:t>
            </a:r>
            <a:endParaRPr kumimoji="1"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1081405" marR="0" lvl="1" indent="-457200" algn="l" defTabSz="914400" rtl="0" eaLnBrk="1" fontAlgn="base" latinLnBrk="0" hangingPunct="1">
              <a:lnSpc>
                <a:spcPct val="100000"/>
              </a:lnSpc>
              <a:spcBef>
                <a:spcPct val="20000"/>
              </a:spcBef>
              <a:spcAft>
                <a:spcPct val="0"/>
              </a:spcAft>
              <a:buClr>
                <a:schemeClr val="tx1"/>
              </a:buClr>
              <a:buSzTx/>
              <a:buFontTx/>
              <a:buChar char="•"/>
              <a:defRPr/>
            </a:pPr>
            <a:r>
              <a:rPr kumimoji="1"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定义对象时，例如：</a:t>
            </a:r>
            <a:endParaRPr kumimoji="1"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703705" marR="0" lvl="2" indent="-44323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defRPr/>
            </a:pP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 a1; </a:t>
            </a:r>
            <a:endPar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703705" marR="0" lvl="2" indent="-44323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defRPr/>
            </a:pP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 a2(a1);  //</a:t>
            </a:r>
            <a:r>
              <a:rPr kumimoji="1"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也可写成：</a:t>
            </a: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 a2=a1; </a:t>
            </a:r>
            <a:r>
              <a:rPr kumimoji="1"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或：</a:t>
            </a: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 a2=A(a1);</a:t>
            </a:r>
            <a:endPar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703705" marR="0" lvl="2" indent="-44323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defRPr/>
            </a:pPr>
            <a:r>
              <a:rPr kumimoji="1"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1"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调用</a:t>
            </a: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a:t>
            </a:r>
            <a:r>
              <a:rPr kumimoji="1"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的拷贝构造函数，用对象</a:t>
            </a: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a1</a:t>
            </a:r>
            <a:r>
              <a:rPr kumimoji="1"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初始化对象</a:t>
            </a: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a2</a:t>
            </a:r>
            <a:r>
              <a:rPr kumimoji="1"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1"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081405" marR="0" lvl="1" indent="-457200" algn="l" defTabSz="914400" rtl="0" eaLnBrk="1" fontAlgn="base" latinLnBrk="0" hangingPunct="1">
              <a:lnSpc>
                <a:spcPct val="100000"/>
              </a:lnSpc>
              <a:spcBef>
                <a:spcPct val="20000"/>
              </a:spcBef>
              <a:spcAft>
                <a:spcPct val="0"/>
              </a:spcAft>
              <a:buClr>
                <a:schemeClr val="tx1"/>
              </a:buClr>
              <a:buSzTx/>
              <a:buFontTx/>
              <a:buChar char="•"/>
              <a:defRPr/>
            </a:pPr>
            <a:r>
              <a:rPr kumimoji="1"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把对象作为</a:t>
            </a:r>
            <a:r>
              <a:rPr kumimoji="1" lang="zh-CN" altLang="en-GB" sz="24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rPr>
              <a:t>传</a:t>
            </a:r>
            <a:r>
              <a:rPr kumimoji="1" lang="zh-CN" altLang="en-GB" sz="24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rPr>
              <a:t>值参数</a:t>
            </a:r>
            <a:r>
              <a:rPr kumimoji="1"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传给函数时，例如：</a:t>
            </a:r>
            <a:endParaRPr kumimoji="1"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703705" marR="0" lvl="2" indent="-44323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defRPr/>
            </a:pP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void f(</a:t>
            </a:r>
            <a:r>
              <a:rPr kumimoji="1" lang="en-GB" altLang="zh-CN" sz="20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rPr>
              <a:t>A</a:t>
            </a: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x); </a:t>
            </a:r>
            <a:r>
              <a:rPr kumimoji="1" lang="en-US"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1" lang="zh-CN" altLang="en-GB" sz="2000" strike="noStrike" noProof="0" dirty="0" smtClean="0">
                <a:ln>
                  <a:noFill/>
                </a:ln>
                <a:uLnTx/>
                <a:uFillTx/>
                <a:sym typeface="+mn-ea"/>
              </a:rPr>
              <a:t>不同于</a:t>
            </a:r>
            <a:r>
              <a:rPr kumimoji="1" lang="en-GB" altLang="zh-CN" sz="2000" strike="noStrike" noProof="0" dirty="0" smtClean="0">
                <a:ln>
                  <a:noFill/>
                </a:ln>
                <a:uLnTx/>
                <a:uFillTx/>
                <a:sym typeface="+mn-ea"/>
              </a:rPr>
              <a:t>void f(</a:t>
            </a:r>
            <a:r>
              <a:rPr kumimoji="1" lang="en-GB" altLang="zh-CN" sz="2000" strike="noStrike" noProof="0" dirty="0" smtClean="0">
                <a:ln>
                  <a:noFill/>
                </a:ln>
                <a:solidFill>
                  <a:schemeClr val="folHlink"/>
                </a:solidFill>
                <a:uLnTx/>
                <a:uFillTx/>
                <a:sym typeface="+mn-ea"/>
              </a:rPr>
              <a:t>A</a:t>
            </a:r>
            <a:r>
              <a:rPr kumimoji="1" lang="en-GB" altLang="zh-CN" sz="2000" strike="noStrike" noProof="0" dirty="0" smtClean="0">
                <a:ln>
                  <a:noFill/>
                </a:ln>
                <a:uLnTx/>
                <a:uFillTx/>
                <a:sym typeface="+mn-ea"/>
              </a:rPr>
              <a:t> </a:t>
            </a:r>
            <a:r>
              <a:rPr kumimoji="1" lang="en-US" altLang="en-GB" sz="2000" strike="noStrike" noProof="0" dirty="0" smtClean="0">
                <a:ln>
                  <a:noFill/>
                </a:ln>
                <a:uLnTx/>
                <a:uFillTx/>
                <a:sym typeface="+mn-ea"/>
              </a:rPr>
              <a:t>&amp;</a:t>
            </a:r>
            <a:r>
              <a:rPr kumimoji="1" lang="en-GB" altLang="zh-CN" sz="2000" strike="noStrike" noProof="0" dirty="0" smtClean="0">
                <a:ln>
                  <a:noFill/>
                </a:ln>
                <a:uLnTx/>
                <a:uFillTx/>
                <a:sym typeface="+mn-ea"/>
              </a:rPr>
              <a:t>x); </a:t>
            </a:r>
            <a:r>
              <a:rPr kumimoji="1" lang="zh-CN" altLang="en-GB" sz="2000" strike="noStrike" noProof="0" dirty="0" smtClean="0">
                <a:ln>
                  <a:noFill/>
                </a:ln>
                <a:uLnTx/>
                <a:uFillTx/>
                <a:sym typeface="+mn-ea"/>
              </a:rPr>
              <a:t>与 </a:t>
            </a:r>
            <a:r>
              <a:rPr kumimoji="1" lang="en-GB" altLang="zh-CN" sz="2000" strike="noStrike" noProof="0" dirty="0" smtClean="0">
                <a:ln>
                  <a:noFill/>
                </a:ln>
                <a:uLnTx/>
                <a:uFillTx/>
                <a:sym typeface="+mn-ea"/>
              </a:rPr>
              <a:t>void f(</a:t>
            </a:r>
            <a:r>
              <a:rPr kumimoji="1" lang="en-GB" altLang="zh-CN" sz="2000" strike="noStrike" noProof="0" dirty="0" smtClean="0">
                <a:ln>
                  <a:noFill/>
                </a:ln>
                <a:solidFill>
                  <a:schemeClr val="folHlink"/>
                </a:solidFill>
                <a:uLnTx/>
                <a:uFillTx/>
                <a:sym typeface="+mn-ea"/>
              </a:rPr>
              <a:t>A</a:t>
            </a:r>
            <a:r>
              <a:rPr kumimoji="1" lang="en-GB" altLang="zh-CN" sz="2000" strike="noStrike" noProof="0" dirty="0" smtClean="0">
                <a:ln>
                  <a:noFill/>
                </a:ln>
                <a:uLnTx/>
                <a:uFillTx/>
                <a:sym typeface="+mn-ea"/>
              </a:rPr>
              <a:t> </a:t>
            </a:r>
            <a:r>
              <a:rPr kumimoji="1" lang="en-US" altLang="en-GB" sz="2000" strike="noStrike" noProof="0" dirty="0" smtClean="0">
                <a:ln>
                  <a:noFill/>
                </a:ln>
                <a:uLnTx/>
                <a:uFillTx/>
                <a:sym typeface="+mn-ea"/>
              </a:rPr>
              <a:t>*</a:t>
            </a:r>
            <a:r>
              <a:rPr kumimoji="1" lang="en-GB" altLang="zh-CN" sz="2000" strike="noStrike" noProof="0" dirty="0" smtClean="0">
                <a:ln>
                  <a:noFill/>
                </a:ln>
                <a:uLnTx/>
                <a:uFillTx/>
                <a:sym typeface="+mn-ea"/>
              </a:rPr>
              <a:t>x);</a:t>
            </a:r>
            <a:endParaRPr kumimoji="1"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sym typeface="+mn-ea"/>
            </a:endParaRPr>
          </a:p>
          <a:p>
            <a:pPr marL="1703705" marR="0" lvl="2" indent="-44323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defRPr/>
            </a:pP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 </a:t>
            </a:r>
            <a:r>
              <a:rPr kumimoji="1" lang="en-GB"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a</a:t>
            </a: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703705" marR="0" lvl="2" indent="-44323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defRPr/>
            </a:pP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f(a); </a:t>
            </a:r>
            <a:r>
              <a:rPr kumimoji="1" lang="en-GB"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1" lang="zh-CN" altLang="en-GB"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调用</a:t>
            </a:r>
            <a:r>
              <a:rPr kumimoji="1" lang="en-GB"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f</a:t>
            </a:r>
            <a:r>
              <a:rPr kumimoji="1" lang="zh-CN" altLang="en-GB"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时将创建形参对象</a:t>
            </a:r>
            <a:r>
              <a:rPr kumimoji="1" lang="en-GB"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x</a:t>
            </a:r>
            <a:r>
              <a:rPr kumimoji="1" lang="zh-CN" altLang="en-GB"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，并调用</a:t>
            </a:r>
            <a:r>
              <a:rPr kumimoji="1" lang="en-GB"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a:t>
            </a:r>
            <a:r>
              <a:rPr kumimoji="1" lang="zh-CN" altLang="en-GB"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的拷贝构造函数，</a:t>
            </a:r>
            <a:endParaRPr kumimoji="1" lang="zh-CN" altLang="en-GB"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703705" marR="0" lvl="2" indent="-44323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defRPr/>
            </a:pPr>
            <a:r>
              <a:rPr kumimoji="1"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1"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用对象</a:t>
            </a: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a:t>
            </a:r>
            <a:r>
              <a:rPr kumimoji="1"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对其初始化。</a:t>
            </a:r>
            <a:endParaRPr kumimoji="1"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081405" marR="0" lvl="1" indent="-457200" algn="l" defTabSz="914400" rtl="0" eaLnBrk="1" fontAlgn="base" latinLnBrk="0" hangingPunct="1">
              <a:lnSpc>
                <a:spcPct val="130000"/>
              </a:lnSpc>
              <a:spcBef>
                <a:spcPct val="20000"/>
              </a:spcBef>
              <a:spcAft>
                <a:spcPct val="0"/>
              </a:spcAft>
              <a:buClr>
                <a:schemeClr val="tx1"/>
              </a:buClr>
              <a:buSzTx/>
              <a:buFontTx/>
              <a:buChar char="•"/>
              <a:defRPr/>
            </a:pPr>
            <a:r>
              <a:rPr kumimoji="1"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把对象作为函数的</a:t>
            </a:r>
            <a:r>
              <a:rPr kumimoji="1" lang="zh-CN" altLang="en-GB" sz="24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rPr>
              <a:t>返回值</a:t>
            </a:r>
            <a:r>
              <a:rPr kumimoji="1"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时，例如：</a:t>
            </a:r>
            <a:endParaRPr kumimoji="1"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703705" marR="0" lvl="2" indent="-44323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defRPr/>
            </a:pPr>
            <a:r>
              <a:rPr kumimoji="1" lang="en-GB" altLang="zh-CN" sz="20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rPr>
              <a:t>A</a:t>
            </a: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f() {	</a:t>
            </a:r>
            <a:endPar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703705" marR="0" lvl="2" indent="-44323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defRPr/>
            </a:pP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 </a:t>
            </a:r>
            <a:r>
              <a:rPr kumimoji="1" lang="en-GB"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a</a:t>
            </a: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703705" marR="0" lvl="2" indent="-44323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defRPr/>
            </a:pPr>
            <a:r>
              <a:rPr kumimoji="1" lang="en-GB"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	</a:t>
            </a: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endPar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703705" marR="0" lvl="2" indent="-44323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defRPr/>
            </a:pP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return a; //</a:t>
            </a:r>
            <a:r>
              <a:rPr kumimoji="1"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创建一个</a:t>
            </a: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a:t>
            </a:r>
            <a:r>
              <a:rPr kumimoji="1"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类的临时对象，并调用</a:t>
            </a: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a:t>
            </a:r>
            <a:r>
              <a:rPr kumimoji="1"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的</a:t>
            </a:r>
            <a:endParaRPr kumimoji="1"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703705" marR="0" lvl="2" indent="-44323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defRPr/>
            </a:pPr>
            <a:r>
              <a:rPr kumimoji="1"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1"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拷贝构造函数，用对象</a:t>
            </a: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a:t>
            </a:r>
            <a:r>
              <a:rPr kumimoji="1" lang="zh-CN" altLang="en-GB"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对其初始化。</a:t>
            </a: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703705" marR="0" lvl="2" indent="-44323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defRPr/>
            </a:pPr>
            <a:r>
              <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 x = f(); </a:t>
            </a:r>
            <a:endParaRPr kumimoji="1" lang="en-GB"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96387">
                                            <p:txEl>
                                              <p:charRg st="20" end="30"/>
                                            </p:txEl>
                                          </p:spTgt>
                                        </p:tgtEl>
                                        <p:attrNameLst>
                                          <p:attrName>style.visibility</p:attrName>
                                        </p:attrNameLst>
                                      </p:cBhvr>
                                      <p:to>
                                        <p:strVal val="visible"/>
                                      </p:to>
                                    </p:set>
                                    <p:anim calcmode="lin" valueType="num">
                                      <p:cBhvr additive="base">
                                        <p:cTn id="7" dur="500" fill="hold"/>
                                        <p:tgtEl>
                                          <p:spTgt spid="1296387">
                                            <p:txEl>
                                              <p:charRg st="20" end="3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6387">
                                            <p:txEl>
                                              <p:charRg st="20" end="3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96387">
                                            <p:txEl>
                                              <p:charRg st="30" end="37"/>
                                            </p:txEl>
                                          </p:spTgt>
                                        </p:tgtEl>
                                        <p:attrNameLst>
                                          <p:attrName>style.visibility</p:attrName>
                                        </p:attrNameLst>
                                      </p:cBhvr>
                                      <p:to>
                                        <p:strVal val="visible"/>
                                      </p:to>
                                    </p:set>
                                    <p:anim calcmode="lin" valueType="num">
                                      <p:cBhvr additive="base">
                                        <p:cTn id="11" dur="500" fill="hold"/>
                                        <p:tgtEl>
                                          <p:spTgt spid="1296387">
                                            <p:txEl>
                                              <p:charRg st="30" end="3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96387">
                                            <p:txEl>
                                              <p:charRg st="30" end="3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96387">
                                            <p:txEl>
                                              <p:charRg st="37" end="78"/>
                                            </p:txEl>
                                          </p:spTgt>
                                        </p:tgtEl>
                                        <p:attrNameLst>
                                          <p:attrName>style.visibility</p:attrName>
                                        </p:attrNameLst>
                                      </p:cBhvr>
                                      <p:to>
                                        <p:strVal val="visible"/>
                                      </p:to>
                                    </p:set>
                                    <p:anim calcmode="lin" valueType="num">
                                      <p:cBhvr additive="base">
                                        <p:cTn id="15" dur="500" fill="hold"/>
                                        <p:tgtEl>
                                          <p:spTgt spid="1296387">
                                            <p:txEl>
                                              <p:charRg st="37" end="7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96387">
                                            <p:txEl>
                                              <p:charRg st="37" end="7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96387">
                                            <p:txEl>
                                              <p:charRg st="78" end="108"/>
                                            </p:txEl>
                                          </p:spTgt>
                                        </p:tgtEl>
                                        <p:attrNameLst>
                                          <p:attrName>style.visibility</p:attrName>
                                        </p:attrNameLst>
                                      </p:cBhvr>
                                      <p:to>
                                        <p:strVal val="visible"/>
                                      </p:to>
                                    </p:set>
                                    <p:anim calcmode="lin" valueType="num">
                                      <p:cBhvr additive="base">
                                        <p:cTn id="19" dur="500" fill="hold"/>
                                        <p:tgtEl>
                                          <p:spTgt spid="1296387">
                                            <p:txEl>
                                              <p:charRg st="78" end="10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96387">
                                            <p:txEl>
                                              <p:charRg st="78" end="10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96387">
                                            <p:txEl>
                                              <p:charRg st="108" end="126"/>
                                            </p:txEl>
                                          </p:spTgt>
                                        </p:tgtEl>
                                        <p:attrNameLst>
                                          <p:attrName>style.visibility</p:attrName>
                                        </p:attrNameLst>
                                      </p:cBhvr>
                                      <p:to>
                                        <p:strVal val="visible"/>
                                      </p:to>
                                    </p:set>
                                    <p:anim calcmode="lin" valueType="num">
                                      <p:cBhvr additive="base">
                                        <p:cTn id="25" dur="500" fill="hold"/>
                                        <p:tgtEl>
                                          <p:spTgt spid="1296387">
                                            <p:txEl>
                                              <p:charRg st="108" end="12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96387">
                                            <p:txEl>
                                              <p:charRg st="108" end="12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96387">
                                            <p:txEl>
                                              <p:charRg st="126" end="175"/>
                                            </p:txEl>
                                          </p:spTgt>
                                        </p:tgtEl>
                                        <p:attrNameLst>
                                          <p:attrName>style.visibility</p:attrName>
                                        </p:attrNameLst>
                                      </p:cBhvr>
                                      <p:to>
                                        <p:strVal val="visible"/>
                                      </p:to>
                                    </p:set>
                                    <p:anim calcmode="lin" valueType="num">
                                      <p:cBhvr additive="base">
                                        <p:cTn id="29" dur="500" fill="hold"/>
                                        <p:tgtEl>
                                          <p:spTgt spid="1296387">
                                            <p:txEl>
                                              <p:charRg st="126" end="17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96387">
                                            <p:txEl>
                                              <p:charRg st="126" end="17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96387">
                                            <p:txEl>
                                              <p:charRg st="175" end="180"/>
                                            </p:txEl>
                                          </p:spTgt>
                                        </p:tgtEl>
                                        <p:attrNameLst>
                                          <p:attrName>style.visibility</p:attrName>
                                        </p:attrNameLst>
                                      </p:cBhvr>
                                      <p:to>
                                        <p:strVal val="visible"/>
                                      </p:to>
                                    </p:set>
                                    <p:anim calcmode="lin" valueType="num">
                                      <p:cBhvr additive="base">
                                        <p:cTn id="33" dur="500" fill="hold"/>
                                        <p:tgtEl>
                                          <p:spTgt spid="1296387">
                                            <p:txEl>
                                              <p:charRg st="175" end="18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96387">
                                            <p:txEl>
                                              <p:charRg st="175" end="18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96387">
                                            <p:txEl>
                                              <p:charRg st="180" end="215"/>
                                            </p:txEl>
                                          </p:spTgt>
                                        </p:tgtEl>
                                        <p:attrNameLst>
                                          <p:attrName>style.visibility</p:attrName>
                                        </p:attrNameLst>
                                      </p:cBhvr>
                                      <p:to>
                                        <p:strVal val="visible"/>
                                      </p:to>
                                    </p:set>
                                    <p:anim calcmode="lin" valueType="num">
                                      <p:cBhvr additive="base">
                                        <p:cTn id="37" dur="500" fill="hold"/>
                                        <p:tgtEl>
                                          <p:spTgt spid="1296387">
                                            <p:txEl>
                                              <p:charRg st="180" end="21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96387">
                                            <p:txEl>
                                              <p:charRg st="180" end="21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296387">
                                            <p:txEl>
                                              <p:charRg st="215" end="232"/>
                                            </p:txEl>
                                          </p:spTgt>
                                        </p:tgtEl>
                                        <p:attrNameLst>
                                          <p:attrName>style.visibility</p:attrName>
                                        </p:attrNameLst>
                                      </p:cBhvr>
                                      <p:to>
                                        <p:strVal val="visible"/>
                                      </p:to>
                                    </p:set>
                                    <p:anim calcmode="lin" valueType="num">
                                      <p:cBhvr additive="base">
                                        <p:cTn id="41" dur="500" fill="hold"/>
                                        <p:tgtEl>
                                          <p:spTgt spid="1296387">
                                            <p:txEl>
                                              <p:charRg st="215" end="23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96387">
                                            <p:txEl>
                                              <p:charRg st="215" end="23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296387">
                                            <p:txEl>
                                              <p:charRg st="232" end="249"/>
                                            </p:txEl>
                                          </p:spTgt>
                                        </p:tgtEl>
                                        <p:attrNameLst>
                                          <p:attrName>style.visibility</p:attrName>
                                        </p:attrNameLst>
                                      </p:cBhvr>
                                      <p:to>
                                        <p:strVal val="visible"/>
                                      </p:to>
                                    </p:set>
                                    <p:anim calcmode="lin" valueType="num">
                                      <p:cBhvr additive="base">
                                        <p:cTn id="47" dur="500" fill="hold"/>
                                        <p:tgtEl>
                                          <p:spTgt spid="1296387">
                                            <p:txEl>
                                              <p:charRg st="232" end="24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96387">
                                            <p:txEl>
                                              <p:charRg st="232" end="24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296387">
                                            <p:txEl>
                                              <p:charRg st="249" end="258"/>
                                            </p:txEl>
                                          </p:spTgt>
                                        </p:tgtEl>
                                        <p:attrNameLst>
                                          <p:attrName>style.visibility</p:attrName>
                                        </p:attrNameLst>
                                      </p:cBhvr>
                                      <p:to>
                                        <p:strVal val="visible"/>
                                      </p:to>
                                    </p:set>
                                    <p:anim calcmode="lin" valueType="num">
                                      <p:cBhvr additive="base">
                                        <p:cTn id="51" dur="500" fill="hold"/>
                                        <p:tgtEl>
                                          <p:spTgt spid="1296387">
                                            <p:txEl>
                                              <p:charRg st="249" end="25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296387">
                                            <p:txEl>
                                              <p:charRg st="249" end="258"/>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296387">
                                            <p:txEl>
                                              <p:charRg st="258" end="264"/>
                                            </p:txEl>
                                          </p:spTgt>
                                        </p:tgtEl>
                                        <p:attrNameLst>
                                          <p:attrName>style.visibility</p:attrName>
                                        </p:attrNameLst>
                                      </p:cBhvr>
                                      <p:to>
                                        <p:strVal val="visible"/>
                                      </p:to>
                                    </p:set>
                                    <p:anim calcmode="lin" valueType="num">
                                      <p:cBhvr additive="base">
                                        <p:cTn id="55" dur="500" fill="hold"/>
                                        <p:tgtEl>
                                          <p:spTgt spid="1296387">
                                            <p:txEl>
                                              <p:charRg st="258" end="26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96387">
                                            <p:txEl>
                                              <p:charRg st="258" end="264"/>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296387">
                                            <p:txEl>
                                              <p:charRg st="264" end="273"/>
                                            </p:txEl>
                                          </p:spTgt>
                                        </p:tgtEl>
                                        <p:attrNameLst>
                                          <p:attrName>style.visibility</p:attrName>
                                        </p:attrNameLst>
                                      </p:cBhvr>
                                      <p:to>
                                        <p:strVal val="visible"/>
                                      </p:to>
                                    </p:set>
                                    <p:anim calcmode="lin" valueType="num">
                                      <p:cBhvr additive="base">
                                        <p:cTn id="59" dur="500" fill="hold"/>
                                        <p:tgtEl>
                                          <p:spTgt spid="1296387">
                                            <p:txEl>
                                              <p:charRg st="264" end="27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296387">
                                            <p:txEl>
                                              <p:charRg st="264" end="27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296387">
                                            <p:txEl>
                                              <p:charRg st="273" end="305"/>
                                            </p:txEl>
                                          </p:spTgt>
                                        </p:tgtEl>
                                        <p:attrNameLst>
                                          <p:attrName>style.visibility</p:attrName>
                                        </p:attrNameLst>
                                      </p:cBhvr>
                                      <p:to>
                                        <p:strVal val="visible"/>
                                      </p:to>
                                    </p:set>
                                    <p:anim calcmode="lin" valueType="num">
                                      <p:cBhvr additive="base">
                                        <p:cTn id="63" dur="500" fill="hold"/>
                                        <p:tgtEl>
                                          <p:spTgt spid="1296387">
                                            <p:txEl>
                                              <p:charRg st="273" end="30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296387">
                                            <p:txEl>
                                              <p:charRg st="273" end="305"/>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296387">
                                            <p:txEl>
                                              <p:charRg st="305" end="331"/>
                                            </p:txEl>
                                          </p:spTgt>
                                        </p:tgtEl>
                                        <p:attrNameLst>
                                          <p:attrName>style.visibility</p:attrName>
                                        </p:attrNameLst>
                                      </p:cBhvr>
                                      <p:to>
                                        <p:strVal val="visible"/>
                                      </p:to>
                                    </p:set>
                                    <p:anim calcmode="lin" valueType="num">
                                      <p:cBhvr additive="base">
                                        <p:cTn id="67" dur="500" fill="hold"/>
                                        <p:tgtEl>
                                          <p:spTgt spid="1296387">
                                            <p:txEl>
                                              <p:charRg st="305" end="33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296387">
                                            <p:txEl>
                                              <p:charRg st="305" end="331"/>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296387">
                                            <p:txEl>
                                              <p:charRg st="331" end="343"/>
                                            </p:txEl>
                                          </p:spTgt>
                                        </p:tgtEl>
                                        <p:attrNameLst>
                                          <p:attrName>style.visibility</p:attrName>
                                        </p:attrNameLst>
                                      </p:cBhvr>
                                      <p:to>
                                        <p:strVal val="visible"/>
                                      </p:to>
                                    </p:set>
                                    <p:anim calcmode="lin" valueType="num">
                                      <p:cBhvr additive="base">
                                        <p:cTn id="71" dur="500" fill="hold"/>
                                        <p:tgtEl>
                                          <p:spTgt spid="1296387">
                                            <p:txEl>
                                              <p:charRg st="331" end="34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296387">
                                            <p:txEl>
                                              <p:charRg st="331" end="34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5858" name="Rectangle 2"/>
          <p:cNvSpPr>
            <a:spLocks noGrp="1" noChangeArrowheads="1"/>
          </p:cNvSpPr>
          <p:nvPr>
            <p:ph type="title"/>
          </p:nvPr>
        </p:nvSpPr>
        <p:spPr>
          <a:xfrm>
            <a:off x="1295400" y="188913"/>
            <a:ext cx="7162800" cy="109855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隐式</a:t>
            </a:r>
            <a:r>
              <a:rPr kumimoji="0" lang="zh-CN" altLang="en-US" sz="40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拷贝构造函数</a:t>
            </a:r>
            <a:endParaRPr kumimoji="0" lang="zh-CN" altLang="en-US" sz="40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145859" name="Rectangle 3"/>
          <p:cNvSpPr>
            <a:spLocks noGrp="1" noChangeArrowheads="1"/>
          </p:cNvSpPr>
          <p:nvPr>
            <p:ph idx="1"/>
          </p:nvPr>
        </p:nvSpPr>
        <p:spPr>
          <a:xfrm>
            <a:off x="179388" y="1628775"/>
            <a:ext cx="8785225" cy="4679950"/>
          </a:xfrm>
        </p:spPr>
        <p:txBody>
          <a:bodyPr vert="horz" wrap="square" lIns="91440" tIns="45720" rIns="91440" bIns="45720" numCol="1" anchor="t" anchorCtr="0" compatLnSpc="1"/>
          <a:lstStyle/>
          <a:p>
            <a:pPr marL="443230" marR="0" lvl="0" indent="-443230" algn="l" defTabSz="914400" rtl="0" eaLnBrk="1" fontAlgn="base" latinLnBrk="0" hangingPunct="1">
              <a:lnSpc>
                <a:spcPct val="105000"/>
              </a:lnSpc>
              <a:spcBef>
                <a:spcPct val="20000"/>
              </a:spcBef>
              <a:spcAft>
                <a:spcPct val="0"/>
              </a:spcAft>
              <a:buClr>
                <a:schemeClr val="hlink"/>
              </a:buClr>
              <a:buSzPct val="6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如果程序中没有为类提供拷贝构造函数，则编译器将会为其生成一个</a:t>
            </a:r>
            <a:r>
              <a:rPr kumimoji="0" lang="zh-CN" altLang="en-US" sz="32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隐式拷贝构造函数</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443230" marR="0" lvl="0" indent="-443230" algn="l" defTabSz="914400" rtl="0" eaLnBrk="1" fontAlgn="base" latinLnBrk="0" hangingPunct="1">
              <a:lnSpc>
                <a:spcPct val="105000"/>
              </a:lnSpc>
              <a:spcBef>
                <a:spcPct val="20000"/>
              </a:spcBef>
              <a:spcAft>
                <a:spcPct val="0"/>
              </a:spcAft>
              <a:buClr>
                <a:schemeClr val="hlink"/>
              </a:buClr>
              <a:buSzPct val="6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隐式拷贝构造函数将</a:t>
            </a:r>
            <a:r>
              <a:rPr kumimoji="0" lang="zh-CN" altLang="en-GB" sz="32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逐个成员</a:t>
            </a:r>
            <a:r>
              <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拷贝初始化：</a:t>
            </a:r>
            <a:endPar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1089025" marR="0" lvl="1" indent="-368300" algn="l" defTabSz="914400" rtl="0" eaLnBrk="1" fontAlgn="base" latinLnBrk="0" hangingPunct="1">
              <a:lnSpc>
                <a:spcPct val="105000"/>
              </a:lnSpc>
              <a:spcBef>
                <a:spcPct val="20000"/>
              </a:spcBef>
              <a:spcAft>
                <a:spcPct val="0"/>
              </a:spcAft>
              <a:buClr>
                <a:schemeClr val="tx1"/>
              </a:buClr>
              <a:buSzTx/>
              <a:buFontTx/>
              <a:buChar char="•"/>
              <a:defRPr/>
            </a:pPr>
            <a:r>
              <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对于普通成员：它采用通常的初始化操作；</a:t>
            </a:r>
            <a:endPar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546225" marR="0" lvl="2" indent="-368300" algn="l" defTabSz="914400" rtl="0" eaLnBrk="1" fontAlgn="base" latinLnBrk="0" hangingPunct="1">
              <a:lnSpc>
                <a:spcPct val="105000"/>
              </a:lnSpc>
              <a:spcBef>
                <a:spcPct val="20000"/>
              </a:spcBef>
              <a:spcAft>
                <a:spcPct val="0"/>
              </a:spcAft>
              <a:buClr>
                <a:schemeClr val="tx1"/>
              </a:buClr>
              <a:buSzTx/>
              <a:buFontTx/>
              <a:buChar char="•"/>
              <a:defRPr/>
            </a:pPr>
            <a:r>
              <a:rPr kumimoji="0"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也即，</a:t>
            </a:r>
            <a:r>
              <a:rPr kumimoji="0" lang="zh-CN" altLang="en-GB"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指针只会复制地址</a:t>
            </a:r>
            <a:r>
              <a:rPr kumimoji="0"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，而不会开辟新的空间，也即所谓的浅拷贝</a:t>
            </a:r>
            <a:endParaRPr kumimoji="0" lang="zh-CN" altLang="en-GB"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089025" marR="0" lvl="1" indent="-368300" algn="l" defTabSz="914400" rtl="0" eaLnBrk="1" fontAlgn="base" latinLnBrk="0" hangingPunct="1">
              <a:lnSpc>
                <a:spcPct val="105000"/>
              </a:lnSpc>
              <a:spcBef>
                <a:spcPct val="20000"/>
              </a:spcBef>
              <a:spcAft>
                <a:spcPct val="0"/>
              </a:spcAft>
              <a:buClr>
                <a:schemeClr val="tx1"/>
              </a:buClr>
              <a:buSzTx/>
              <a:buFontTx/>
              <a:buChar char="•"/>
              <a:defRPr/>
            </a:pPr>
            <a:r>
              <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对于成员对象：则调用成员对象类的</a:t>
            </a:r>
            <a:r>
              <a:rPr kumimoji="0" lang="zh-CN" altLang="en-GB" sz="28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拷贝构造函数</a:t>
            </a:r>
            <a:r>
              <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来实现成员对象的初始化 。</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zh-CN" altLang="en-US" sz="28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递归定义！</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23" name="Rectangle 3"/>
          <p:cNvSpPr>
            <a:spLocks noGrp="1" noChangeArrowheads="1"/>
          </p:cNvSpPr>
          <p:nvPr>
            <p:ph idx="1"/>
          </p:nvPr>
        </p:nvSpPr>
        <p:spPr>
          <a:xfrm>
            <a:off x="323850" y="333375"/>
            <a:ext cx="8470900" cy="6136640"/>
          </a:xfrm>
        </p:spPr>
        <p:txBody>
          <a:bodyPr vert="horz" wrap="square" lIns="91440" tIns="45720" rIns="91440" bIns="45720" numCol="1" anchor="t" anchorCtr="0" compatLnSpc="1">
            <a:normAutofit lnSpcReduction="10000"/>
          </a:bodyPr>
          <a:lstStyle/>
          <a:p>
            <a:pPr marL="342900" marR="0" lvl="0" indent="-342900" algn="l" defTabSz="914400" rtl="0" eaLnBrk="1" fontAlgn="base" latinLnBrk="0" hangingPunct="1">
              <a:lnSpc>
                <a:spcPct val="100000"/>
              </a:lnSpc>
              <a:spcBef>
                <a:spcPct val="30000"/>
              </a:spcBef>
              <a:spcAft>
                <a:spcPct val="0"/>
              </a:spcAft>
              <a:buClr>
                <a:schemeClr val="hlink"/>
              </a:buClr>
              <a:buSzPct val="60000"/>
              <a:buFont typeface="Wingdings" panose="05000000000000000000" pitchFamily="2" charset="2"/>
              <a:buChar char="n"/>
              <a:defRPr/>
            </a:pPr>
            <a:r>
              <a:rPr lang="zh-CN" altLang="en-US" noProof="0" dirty="0" smtClean="0">
                <a:ln>
                  <a:noFill/>
                </a:ln>
                <a:uLnTx/>
                <a:uFillTx/>
                <a:sym typeface="+mn-ea"/>
              </a:rPr>
              <a:t>有指针成员、并需要管理其空间时，必须要</a:t>
            </a:r>
            <a:r>
              <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遵循</a:t>
            </a:r>
            <a:r>
              <a:rPr kumimoji="0" lang="en-US" altLang="zh-CN" sz="32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a:t>
            </a:r>
            <a:r>
              <a:rPr kumimoji="0" lang="zh-CN" altLang="en-US" sz="32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三位一体</a:t>
            </a:r>
            <a:r>
              <a:rPr kumimoji="0" lang="en-US" altLang="zh-CN" sz="32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原则：同时自定义析构函数、拷贝构造函数、以及</a:t>
            </a:r>
            <a:r>
              <a:rPr kumimoji="0" lang="zh-CN"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赋值</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操作符</a:t>
            </a:r>
            <a:endPar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1" indent="-285750" algn="l" defTabSz="914400" rtl="0" eaLnBrk="1" fontAlgn="base" latinLnBrk="0" hangingPunct="1">
              <a:lnSpc>
                <a:spcPct val="140000"/>
              </a:lnSpc>
              <a:spcBef>
                <a:spcPct val="20000"/>
              </a:spcBef>
              <a:spcAft>
                <a:spcPct val="0"/>
              </a:spcAft>
              <a:buClr>
                <a:schemeClr val="tx1"/>
              </a:buClr>
              <a:buSzTx/>
              <a:buFontTx/>
              <a:buNone/>
              <a:defRPr/>
            </a:pP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A::A(const A&amp; a) : x(</a:t>
            </a:r>
            <a:r>
              <a:rPr kumimoji="0" lang="en-GB"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a.x</a:t>
            </a: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en-US"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lang="en-US" altLang="en-GB" strike="noStrike" noProof="0" dirty="0" smtClean="0">
                <a:ln>
                  <a:noFill/>
                </a:ln>
                <a:uLnTx/>
                <a:uFillTx/>
                <a:sym typeface="+mn-ea"/>
              </a:rPr>
              <a:t>y</a:t>
            </a:r>
            <a:r>
              <a:rPr lang="en-GB" altLang="zh-CN" strike="noStrike" noProof="0" dirty="0" smtClean="0">
                <a:ln>
                  <a:noFill/>
                </a:ln>
                <a:uLnTx/>
                <a:uFillTx/>
                <a:sym typeface="+mn-ea"/>
              </a:rPr>
              <a:t>(</a:t>
            </a:r>
            <a:r>
              <a:rPr lang="en-GB" altLang="zh-CN" strike="noStrike" noProof="0" dirty="0" err="1" smtClean="0">
                <a:ln>
                  <a:noFill/>
                </a:ln>
                <a:uLnTx/>
                <a:uFillTx/>
                <a:sym typeface="+mn-ea"/>
              </a:rPr>
              <a:t>a.</a:t>
            </a:r>
            <a:r>
              <a:rPr lang="en-US" altLang="en-GB" strike="noStrike" noProof="0" dirty="0" err="1" smtClean="0">
                <a:ln>
                  <a:noFill/>
                </a:ln>
                <a:uLnTx/>
                <a:uFillTx/>
                <a:sym typeface="+mn-ea"/>
              </a:rPr>
              <a:t>y</a:t>
            </a:r>
            <a:r>
              <a:rPr lang="en-GB" altLang="zh-CN" strike="noStrike" noProof="0" dirty="0" smtClean="0">
                <a:ln>
                  <a:noFill/>
                </a:ln>
                <a:uLnTx/>
                <a:uFillTx/>
                <a:sym typeface="+mn-ea"/>
              </a:rPr>
              <a:t>)</a:t>
            </a:r>
            <a:endParaRPr kumimoji="0" lang="en-US"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endPar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p = new char[</a:t>
            </a:r>
            <a:r>
              <a:rPr kumimoji="0" lang="en-GB"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strlen</a:t>
            </a: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en-GB"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a.p</a:t>
            </a: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)+1];</a:t>
            </a:r>
            <a:endPar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en-GB"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strcpy</a:t>
            </a: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en-GB"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p,a.p</a:t>
            </a: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endPar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R="0" lvl="0" algn="l" defTabSz="914400" rtl="0" eaLnBrk="1" fontAlgn="base" latinLnBrk="0" hangingPunct="1">
              <a:lnSpc>
                <a:spcPct val="100000"/>
              </a:lnSpc>
              <a:spcBef>
                <a:spcPct val="20000"/>
              </a:spcBef>
              <a:spcAft>
                <a:spcPct val="0"/>
              </a:spcAft>
              <a:buClr>
                <a:schemeClr val="tx1"/>
              </a:buClr>
              <a:buSzTx/>
              <a:buFont typeface="Wingdings" panose="05000000000000000000" charset="0"/>
              <a:buChar char=""/>
              <a:defRPr/>
            </a:pPr>
            <a:r>
              <a:rPr lang="zh-CN" altLang="en-GB" noProof="0" dirty="0" smtClean="0">
                <a:ln>
                  <a:noFill/>
                </a:ln>
                <a:uLnTx/>
                <a:uFillTx/>
                <a:cs typeface="+mn-cs"/>
                <a:sym typeface="+mn-ea"/>
              </a:rPr>
              <a:t>注意，同其他构造函数，自定义的拷贝构造函数将</a:t>
            </a:r>
            <a:r>
              <a:rPr lang="zh-CN" altLang="en-US" noProof="0" dirty="0" smtClean="0">
                <a:ln>
                  <a:noFill/>
                </a:ln>
                <a:solidFill>
                  <a:srgbClr val="FFC000"/>
                </a:solidFill>
                <a:uLnTx/>
                <a:uFillTx/>
                <a:cs typeface="+mn-cs"/>
                <a:sym typeface="+mn-ea"/>
              </a:rPr>
              <a:t>默认</a:t>
            </a:r>
            <a:r>
              <a:rPr lang="zh-CN" altLang="en-GB" noProof="0" dirty="0" smtClean="0">
                <a:ln>
                  <a:noFill/>
                </a:ln>
                <a:uLnTx/>
                <a:uFillTx/>
                <a:cs typeface="+mn-cs"/>
                <a:sym typeface="+mn-ea"/>
              </a:rPr>
              <a:t>调用成员对象类的</a:t>
            </a:r>
            <a:r>
              <a:rPr lang="zh-CN" altLang="en-GB" noProof="0" dirty="0" smtClean="0">
                <a:ln>
                  <a:noFill/>
                </a:ln>
                <a:solidFill>
                  <a:srgbClr val="FFC000"/>
                </a:solidFill>
                <a:uLnTx/>
                <a:uFillTx/>
                <a:cs typeface="+mn-cs"/>
                <a:sym typeface="+mn-ea"/>
              </a:rPr>
              <a:t>默认构造函数</a:t>
            </a:r>
            <a:r>
              <a:rPr lang="zh-CN" altLang="en-GB" noProof="0" dirty="0" smtClean="0">
                <a:ln>
                  <a:noFill/>
                </a:ln>
                <a:uLnTx/>
                <a:uFillTx/>
                <a:cs typeface="+mn-cs"/>
                <a:sym typeface="+mn-ea"/>
              </a:rPr>
              <a:t>对成员对象初始化！</a:t>
            </a:r>
            <a:endParaRPr kumimoji="0" lang="zh-CN" altLang="en-GB"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82" name="Rectangle 2"/>
          <p:cNvSpPr>
            <a:spLocks noGrp="1" noChangeArrowheads="1"/>
          </p:cNvSpPr>
          <p:nvPr>
            <p:ph type="title"/>
          </p:nvPr>
        </p:nvSpPr>
        <p:spPr>
          <a:xfrm>
            <a:off x="457200" y="115888"/>
            <a:ext cx="8229600" cy="100965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sym typeface="Wingdings 2" panose="05020102010507070707" pitchFamily="18" charset="2"/>
              </a:rPr>
              <a:t> </a:t>
            </a:r>
            <a:endParaRPr kumimoji="0" lang="en-US" altLang="zh-CN"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095683" name="Rectangle 3"/>
          <p:cNvSpPr>
            <a:spLocks noGrp="1" noChangeArrowheads="1"/>
          </p:cNvSpPr>
          <p:nvPr>
            <p:ph idx="1"/>
          </p:nvPr>
        </p:nvSpPr>
        <p:spPr>
          <a:xfrm>
            <a:off x="438150" y="1773238"/>
            <a:ext cx="8382000" cy="4822825"/>
          </a:xfrm>
        </p:spPr>
        <p:txBody>
          <a:bodyPr vert="horz" wrap="square" lIns="91440" tIns="45720" rIns="91440" bIns="45720" numCol="1" anchor="t" anchorCtr="0" compatLnSpc="1"/>
          <a:lstStyle/>
          <a:p>
            <a:pPr marL="533400" marR="0" lvl="0" indent="-533400" algn="l" defTabSz="914400" rtl="0" eaLnBrk="1" fontAlgn="base" latinLnBrk="0" hangingPunct="1">
              <a:lnSpc>
                <a:spcPct val="105000"/>
              </a:lnSpc>
              <a:spcBef>
                <a:spcPct val="20000"/>
              </a:spcBef>
              <a:spcAft>
                <a:spcPct val="0"/>
              </a:spcAft>
              <a:buClr>
                <a:schemeClr val="hlink"/>
              </a:buClr>
              <a:buSzPct val="60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在类中，可以把数据成员说明成静态的。例如：</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914400" marR="0" lvl="1" indent="-457200" algn="l" defTabSz="914400" rtl="0" eaLnBrk="1" fontAlgn="base" latinLnBrk="0" hangingPunct="1">
              <a:lnSpc>
                <a:spcPct val="120000"/>
              </a:lnSpc>
              <a:spcBef>
                <a:spcPct val="20000"/>
              </a:spcBef>
              <a:spcAft>
                <a:spcPct val="0"/>
              </a:spcAft>
              <a:buClr>
                <a:schemeClr val="tx1"/>
              </a:buClr>
              <a:buSzTx/>
              <a:buFontTx/>
              <a:buNone/>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class A</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914400" marR="0" lvl="1" indent="-457200" algn="l" defTabSz="914400" rtl="0" eaLnBrk="1" fontAlgn="base" latinLnBrk="0" hangingPunct="1">
              <a:lnSpc>
                <a:spcPct val="90000"/>
              </a:lnSpc>
              <a:spcBef>
                <a:spcPct val="20000"/>
              </a:spcBef>
              <a:spcAft>
                <a:spcPct val="0"/>
              </a:spcAft>
              <a:buClr>
                <a:schemeClr val="tx1"/>
              </a:buClr>
              <a:buSzTx/>
              <a:buFontTx/>
              <a:buNone/>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914400" marR="0" lvl="1" indent="-457200" algn="l" defTabSz="914400" rtl="0" eaLnBrk="1" fontAlgn="base" latinLnBrk="0" hangingPunct="1">
              <a:lnSpc>
                <a:spcPct val="90000"/>
              </a:lnSpc>
              <a:spcBef>
                <a:spcPct val="20000"/>
              </a:spcBef>
              <a:spcAft>
                <a:spcPct val="0"/>
              </a:spcAft>
              <a:buClr>
                <a:schemeClr val="tx1"/>
              </a:buClr>
              <a:buSzTx/>
              <a:buFontTx/>
              <a:buNone/>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en-US" altLang="zh-CN"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static</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int</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shared;  // </a:t>
            </a:r>
            <a:r>
              <a:rPr kumimoji="0" lang="zh-CN" altLang="en-US" sz="24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rPr>
              <a:t>静态数据成员说明</a:t>
            </a:r>
            <a:endParaRPr kumimoji="0" lang="zh-CN" altLang="en-US" sz="24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endParaRPr>
          </a:p>
          <a:p>
            <a:pPr marL="914400" marR="0" lvl="1" indent="-457200" algn="l" defTabSz="914400" rtl="0" eaLnBrk="1" fontAlgn="base" latinLnBrk="0" hangingPunct="1">
              <a:lnSpc>
                <a:spcPct val="90000"/>
              </a:lnSpc>
              <a:spcBef>
                <a:spcPct val="20000"/>
              </a:spcBef>
              <a:spcAft>
                <a:spcPct val="0"/>
              </a:spcAft>
              <a:buClr>
                <a:schemeClr val="tx1"/>
              </a:buClr>
              <a:buSzTx/>
              <a:buFontTx/>
              <a:buNone/>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public:</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914400" marR="0" lvl="1" indent="-457200" algn="l" defTabSz="914400" rtl="0" eaLnBrk="1" fontAlgn="base" latinLnBrk="0" hangingPunct="1">
              <a:lnSpc>
                <a:spcPct val="90000"/>
              </a:lnSpc>
              <a:spcBef>
                <a:spcPct val="20000"/>
              </a:spcBef>
              <a:spcAft>
                <a:spcPct val="0"/>
              </a:spcAft>
              <a:buClr>
                <a:schemeClr val="tx1"/>
              </a:buClr>
              <a:buSzTx/>
              <a:buFontTx/>
              <a:buNone/>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void </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increase</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 shared++; }</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914400" marR="0" lvl="1" indent="-457200" algn="l" defTabSz="914400" rtl="0" eaLnBrk="1" fontAlgn="base" latinLnBrk="0" hangingPunct="1">
              <a:lnSpc>
                <a:spcPct val="90000"/>
              </a:lnSpc>
              <a:spcBef>
                <a:spcPct val="20000"/>
              </a:spcBef>
              <a:spcAft>
                <a:spcPct val="0"/>
              </a:spcAft>
              <a:buClr>
                <a:schemeClr val="tx1"/>
              </a:buClr>
              <a:buSzTx/>
              <a:buFontTx/>
              <a:buNone/>
              <a:defRPr/>
            </a:pPr>
            <a:r>
              <a:rPr lang="en-US" altLang="zh-CN" sz="2400" noProof="0" dirty="0" smtClean="0">
                <a:ln>
                  <a:noFill/>
                </a:ln>
                <a:uLnTx/>
                <a:uFillTx/>
                <a:sym typeface="+mn-ea"/>
              </a:rPr>
              <a:t>      </a:t>
            </a:r>
            <a:r>
              <a:rPr lang="en-US" altLang="zh-CN" sz="2400" noProof="0" dirty="0" smtClean="0">
                <a:ln>
                  <a:noFill/>
                </a:ln>
                <a:solidFill>
                  <a:srgbClr val="FFC000"/>
                </a:solidFill>
                <a:uLnTx/>
                <a:uFillTx/>
                <a:sym typeface="+mn-ea"/>
              </a:rPr>
              <a:t>static</a:t>
            </a:r>
            <a:r>
              <a:rPr lang="en-US" altLang="zh-CN" sz="2400" noProof="0" dirty="0" smtClean="0">
                <a:ln>
                  <a:noFill/>
                </a:ln>
                <a:uLnTx/>
                <a:uFillTx/>
                <a:sym typeface="+mn-ea"/>
              </a:rPr>
              <a:t> void </a:t>
            </a:r>
            <a:r>
              <a:rPr lang="en-US" altLang="zh-CN" sz="2400" noProof="0" dirty="0" err="1" smtClean="0">
                <a:ln>
                  <a:noFill/>
                </a:ln>
                <a:uLnTx/>
                <a:uFillTx/>
                <a:sym typeface="+mn-ea"/>
              </a:rPr>
              <a:t>increase</a:t>
            </a:r>
            <a:r>
              <a:rPr lang="en-US" altLang="zh-CN" sz="2400" noProof="0" dirty="0" smtClean="0">
                <a:ln>
                  <a:noFill/>
                </a:ln>
                <a:uLnTx/>
                <a:uFillTx/>
                <a:sym typeface="+mn-ea"/>
              </a:rPr>
              <a:t>() { shared++; }</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914400" marR="0" lvl="1" indent="-457200" algn="l" defTabSz="914400" rtl="0" eaLnBrk="1" fontAlgn="base" latinLnBrk="0" hangingPunct="1">
              <a:lnSpc>
                <a:spcPct val="90000"/>
              </a:lnSpc>
              <a:spcBef>
                <a:spcPct val="20000"/>
              </a:spcBef>
              <a:spcAft>
                <a:spcPct val="0"/>
              </a:spcAft>
              <a:buClr>
                <a:schemeClr val="tx1"/>
              </a:buClr>
              <a:buSzTx/>
              <a:buFontTx/>
              <a:buNone/>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914400" marR="0" lvl="1" indent="-457200" algn="l" defTabSz="914400" rtl="0" eaLnBrk="1" fontAlgn="base" latinLnBrk="0" hangingPunct="1">
              <a:lnSpc>
                <a:spcPct val="90000"/>
              </a:lnSpc>
              <a:spcBef>
                <a:spcPct val="20000"/>
              </a:spcBef>
              <a:spcAft>
                <a:spcPct val="0"/>
              </a:spcAft>
              <a:buClr>
                <a:schemeClr val="tx1"/>
              </a:buClr>
              <a:buSzTx/>
              <a:buFontTx/>
              <a:buNone/>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0" marR="0" lvl="1" indent="-457200" algn="l" defTabSz="914400" rtl="0" eaLnBrk="1" fontAlgn="base" latinLnBrk="0" hangingPunct="1">
              <a:lnSpc>
                <a:spcPct val="90000"/>
              </a:lnSpc>
              <a:spcBef>
                <a:spcPct val="20000"/>
              </a:spcBef>
              <a:spcAft>
                <a:spcPct val="0"/>
              </a:spcAft>
              <a:buClr>
                <a:schemeClr val="tx1"/>
              </a:buClr>
              <a:buSzTx/>
              <a:buFontTx/>
              <a:buNone/>
              <a:defRPr/>
            </a:pPr>
            <a:r>
              <a:rPr lang="en-US" altLang="zh-CN" sz="2400" strike="noStrike" noProof="0" dirty="0" smtClean="0">
                <a:ln>
                  <a:noFill/>
                </a:ln>
                <a:uLnTx/>
                <a:uFillTx/>
                <a:sym typeface="+mn-ea"/>
              </a:rPr>
              <a:t>     // cpp</a:t>
            </a:r>
            <a:r>
              <a:rPr lang="zh-CN" altLang="zh-CN" sz="2400" strike="noStrike" noProof="0" dirty="0" smtClean="0">
                <a:ln>
                  <a:noFill/>
                </a:ln>
                <a:uLnTx/>
                <a:uFillTx/>
                <a:sym typeface="+mn-ea"/>
              </a:rPr>
              <a:t>文件中加入</a:t>
            </a:r>
            <a:endParaRPr kumimoji="0" lang="zh-CN"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914400" marR="0" lvl="1" indent="-457200" algn="l" defTabSz="914400" rtl="0" eaLnBrk="1" fontAlgn="base" latinLnBrk="0" hangingPunct="1">
              <a:lnSpc>
                <a:spcPct val="90000"/>
              </a:lnSpc>
              <a:spcBef>
                <a:spcPct val="20000"/>
              </a:spcBef>
              <a:spcAft>
                <a:spcPct val="0"/>
              </a:spcAft>
              <a:buClr>
                <a:schemeClr val="tx1"/>
              </a:buClr>
              <a:buSzTx/>
              <a:buFontTx/>
              <a:buNone/>
              <a:defRPr/>
            </a:pPr>
            <a:r>
              <a:rPr kumimoji="0" lang="en-US" altLang="zh-CN" sz="2400" b="0" i="0" u="none" strike="noStrike" kern="0" cap="none" spc="0" normalizeH="0" baseline="0" noProof="0" dirty="0" err="1" smtClean="0">
                <a:ln>
                  <a:noFill/>
                </a:ln>
                <a:solidFill>
                  <a:srgbClr val="FFC000"/>
                </a:solidFill>
                <a:effectLst>
                  <a:outerShdw blurRad="38100" dist="38100" dir="2700000" algn="tl">
                    <a:srgbClr val="000000"/>
                  </a:outerShdw>
                </a:effectLst>
                <a:uLnTx/>
                <a:uFillTx/>
                <a:latin typeface="+mn-lt"/>
                <a:ea typeface="+mn-ea"/>
              </a:rPr>
              <a:t>int</a:t>
            </a:r>
            <a:r>
              <a:rPr kumimoji="0" lang="en-US" altLang="zh-CN"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 A::shared = 0;</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 </a:t>
            </a:r>
            <a:r>
              <a:rPr kumimoji="0" lang="zh-CN" altLang="en-US" sz="24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rPr>
              <a:t>静态数据成员的定义和初始化</a:t>
            </a:r>
            <a:endParaRPr kumimoji="0" lang="zh-CN" altLang="en-US" sz="24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endParaRPr>
          </a:p>
        </p:txBody>
      </p:sp>
      <p:sp>
        <p:nvSpPr>
          <p:cNvPr id="4" name="Rectangle 2"/>
          <p:cNvSpPr txBox="1">
            <a:spLocks noChangeArrowheads="1"/>
          </p:cNvSpPr>
          <p:nvPr/>
        </p:nvSpPr>
        <p:spPr bwMode="auto">
          <a:xfrm>
            <a:off x="457200" y="277813"/>
            <a:ext cx="8229600" cy="1139825"/>
          </a:xfrm>
          <a:prstGeom prst="rect">
            <a:avLst/>
          </a:prstGeom>
          <a:noFill/>
          <a:ln w="9525">
            <a:noFill/>
            <a:miter lim="800000"/>
          </a:ln>
          <a:effectLst/>
        </p:spPr>
        <p:txBody>
          <a:bodyPr anchor="ctr" anchorCtr="1"/>
          <a:lstStyle/>
          <a:p>
            <a:pPr marR="0" algn="ctr" defTabSz="914400">
              <a:buClrTx/>
              <a:buSzTx/>
              <a:buFontTx/>
              <a:buNone/>
              <a:defRPr/>
            </a:pPr>
            <a:r>
              <a:rPr kumimoji="0" lang="zh-CN" altLang="en-US" sz="4400" kern="0" cap="none" spc="0" normalizeH="0" baseline="0" noProof="0">
                <a:solidFill>
                  <a:schemeClr val="tx2"/>
                </a:solidFill>
                <a:effectLst>
                  <a:outerShdw blurRad="38100" dist="38100" dir="2700000" algn="tl">
                    <a:srgbClr val="000000"/>
                  </a:outerShdw>
                </a:effectLst>
                <a:latin typeface="+mj-lt"/>
                <a:ea typeface="+mj-ea"/>
                <a:cs typeface="+mj-cs"/>
              </a:rPr>
              <a:t>静态数据成员</a:t>
            </a:r>
            <a:endParaRPr kumimoji="0" lang="zh-CN" altLang="en-US" sz="4400" kern="0" cap="none" spc="0" normalizeH="0" baseline="0" noProof="0">
              <a:solidFill>
                <a:schemeClr val="tx2"/>
              </a:solidFill>
              <a:effectLst>
                <a:outerShdw blurRad="38100" dist="38100" dir="2700000" algn="tl">
                  <a:srgbClr val="000000"/>
                </a:outerShdw>
              </a:effectLst>
              <a:latin typeface="+mj-lt"/>
              <a:ea typeface="+mj-ea"/>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9410" name="Rectangle 2"/>
          <p:cNvSpPr>
            <a:spLocks noGrp="1" noChangeArrowheads="1"/>
          </p:cNvSpPr>
          <p:nvPr>
            <p:ph type="title"/>
          </p:nvPr>
        </p:nvSpPr>
        <p:spPr>
          <a:xfrm>
            <a:off x="1143000" y="188913"/>
            <a:ext cx="7315200" cy="746125"/>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友元</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169411" name="Rectangle 3"/>
          <p:cNvSpPr>
            <a:spLocks noGrp="1" noChangeArrowheads="1"/>
          </p:cNvSpPr>
          <p:nvPr>
            <p:ph idx="1"/>
          </p:nvPr>
        </p:nvSpPr>
        <p:spPr>
          <a:xfrm>
            <a:off x="179388" y="1196975"/>
            <a:ext cx="8853488" cy="5472113"/>
          </a:xfrm>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ct val="50000"/>
              </a:spcBef>
              <a:spcAft>
                <a:spcPct val="0"/>
              </a:spcAft>
              <a:buClr>
                <a:schemeClr val="hlink"/>
              </a:buClr>
              <a:buSzPct val="60000"/>
              <a:buFont typeface="Wingdings" panose="05000000000000000000" pitchFamily="2" charset="2"/>
              <a:buChar char="n"/>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为了提高在类的外部对类的数据成员的访问效率，在</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中，可以指定与一个类</a:t>
            </a:r>
            <a:r>
              <a:rPr kumimoji="0" lang="zh-CN" altLang="en-US" sz="2800" b="0" i="0" u="none" strike="noStrike" kern="0" cap="none" spc="0" normalizeH="0" baseline="0" noProof="0" smtClean="0">
                <a:ln>
                  <a:noFill/>
                </a:ln>
                <a:solidFill>
                  <a:srgbClr val="FFC000"/>
                </a:solidFill>
                <a:effectLst>
                  <a:outerShdw blurRad="38100" dist="38100" dir="2700000" algn="tl">
                    <a:srgbClr val="000000"/>
                  </a:outerShdw>
                </a:effectLst>
                <a:uLnTx/>
                <a:uFillTx/>
                <a:latin typeface="+mn-lt"/>
                <a:ea typeface="+mn-ea"/>
                <a:cs typeface="+mn-cs"/>
              </a:rPr>
              <a:t>密切相关的</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、又</a:t>
            </a:r>
            <a:r>
              <a:rPr kumimoji="0" lang="zh-CN" altLang="en-US" sz="2800" b="0" i="0" u="none" strike="noStrike" kern="0" cap="none" spc="0" normalizeH="0" baseline="0" noProof="0" smtClean="0">
                <a:ln>
                  <a:noFill/>
                </a:ln>
                <a:effectLst>
                  <a:outerShdw blurRad="38100" dist="38100" dir="2700000" algn="tl">
                    <a:srgbClr val="000000"/>
                  </a:outerShdw>
                </a:effectLst>
                <a:uLnTx/>
                <a:uFillTx/>
                <a:latin typeface="+mn-lt"/>
                <a:ea typeface="+mn-ea"/>
                <a:cs typeface="+mn-cs"/>
              </a:rPr>
              <a:t>不适合作为该类成员</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的程序实体（某些全局函数、某些其它类或某些其它类的某些成员函数、例如</a:t>
            </a:r>
            <a:r>
              <a:rPr kumimoji="0" lang="zh-CN" altLang="en-US" sz="2800" b="0" i="0" u="none" strike="noStrike" kern="0" cap="none" spc="0" normalizeH="0" baseline="0" noProof="0" smtClean="0">
                <a:ln>
                  <a:noFill/>
                </a:ln>
                <a:solidFill>
                  <a:srgbClr val="FFC000"/>
                </a:solidFill>
                <a:effectLst>
                  <a:outerShdw blurRad="38100" dist="38100" dir="2700000" algn="tl">
                    <a:srgbClr val="000000"/>
                  </a:outerShdw>
                </a:effectLst>
                <a:uLnTx/>
                <a:uFillTx/>
                <a:latin typeface="+mn-lt"/>
                <a:ea typeface="+mn-ea"/>
                <a:cs typeface="+mn-cs"/>
              </a:rPr>
              <a:t>容器及迭代器</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）可以直接访问该类的</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private</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和</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protected</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成员。这些程序实体称为该类的</a:t>
            </a:r>
            <a:r>
              <a:rPr kumimoji="0" lang="zh-CN" altLang="en-US" sz="2800" b="0" i="0" u="none" strike="noStrike" kern="0" cap="none" spc="0" normalizeH="0" baseline="0" noProof="0" smtClean="0">
                <a:ln>
                  <a:noFill/>
                </a:ln>
                <a:solidFill>
                  <a:srgbClr val="FFC000"/>
                </a:solidFill>
                <a:effectLst>
                  <a:outerShdw blurRad="38100" dist="38100" dir="2700000" algn="tl">
                    <a:srgbClr val="000000"/>
                  </a:outerShdw>
                </a:effectLst>
                <a:uLnTx/>
                <a:uFillTx/>
                <a:latin typeface="+mn-lt"/>
                <a:ea typeface="+mn-ea"/>
                <a:cs typeface="+mn-cs"/>
              </a:rPr>
              <a:t>友元</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。例如：</a:t>
            </a: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30000"/>
              </a:lnSpc>
              <a:spcBef>
                <a:spcPct val="20000"/>
              </a:spcBef>
              <a:spcAft>
                <a:spcPct val="0"/>
              </a:spcAft>
              <a:buClr>
                <a:schemeClr val="tx1"/>
              </a:buClr>
              <a:buSzTx/>
              <a:buFontTx/>
              <a:buNone/>
              <a:defRPr/>
            </a:pPr>
            <a:r>
              <a:rPr kumimoji="0" lang="en-GB"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a:t>
            </a:r>
            <a:endParaRPr kumimoji="0" lang="en-GB"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GB"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class A</a:t>
            </a:r>
            <a:endParaRPr kumimoji="0" lang="en-GB"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GB"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	......</a:t>
            </a:r>
            <a:endParaRPr kumimoji="0" lang="en-GB"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GB"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	friend void func();  //</a:t>
            </a:r>
            <a:r>
              <a:rPr kumimoji="0" lang="zh-CN" altLang="en-GB"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友元函数</a:t>
            </a:r>
            <a:endParaRPr kumimoji="0" lang="zh-CN" altLang="en-GB"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zh-CN" altLang="en-GB"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	</a:t>
            </a:r>
            <a:r>
              <a:rPr kumimoji="0" lang="en-GB"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friend class B;  //</a:t>
            </a:r>
            <a:r>
              <a:rPr kumimoji="0" lang="zh-CN" altLang="en-GB"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友元类</a:t>
            </a:r>
            <a:endParaRPr kumimoji="0" lang="zh-CN" altLang="en-GB"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zh-CN" altLang="en-GB"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	</a:t>
            </a:r>
            <a:r>
              <a:rPr kumimoji="0" lang="en-GB"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friend void C::f();  //</a:t>
            </a:r>
            <a:r>
              <a:rPr kumimoji="0" lang="zh-CN" altLang="en-GB"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友元类成员函数</a:t>
            </a:r>
            <a:endParaRPr kumimoji="0" lang="zh-CN" altLang="en-GB"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GB"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 </a:t>
            </a:r>
            <a:endPar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1"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引用返回？</a:t>
            </a:r>
            <a:endParaRPr kumimoji="0" lang="zh-CN" altLang="zh-CN"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normAutofit fontScale="70000"/>
          </a:bodyPr>
          <a:lstStyle/>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int &amp;add(</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int</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x, </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int</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y)</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int temp = x + y; </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return temp; </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R="0" lvl="0" algn="l" defTabSz="914400" rtl="0" eaLnBrk="0" fontAlgn="base" latinLnBrk="0" hangingPunct="0">
              <a:lnSpc>
                <a:spcPct val="100000"/>
              </a:lnSpc>
              <a:spcBef>
                <a:spcPct val="20000"/>
              </a:spcBef>
              <a:spcAft>
                <a:spcPct val="0"/>
              </a:spcAft>
              <a:buClr>
                <a:schemeClr val="hlink"/>
              </a:buClr>
              <a:buSzPct val="60000"/>
              <a:defRPr/>
            </a:pPr>
            <a:r>
              <a:rPr kumimoji="0" lang="en-US"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temp</a:t>
            </a:r>
            <a:r>
              <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为局部变量（栈）</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R="0" lvl="0" algn="l" defTabSz="914400" rtl="0" eaLnBrk="0" fontAlgn="base" latinLnBrk="0" hangingPunct="0">
              <a:lnSpc>
                <a:spcPct val="100000"/>
              </a:lnSpc>
              <a:spcBef>
                <a:spcPct val="20000"/>
              </a:spcBef>
              <a:spcAft>
                <a:spcPct val="0"/>
              </a:spcAft>
              <a:buClr>
                <a:schemeClr val="hlink"/>
              </a:buClr>
              <a:buSzPct val="60000"/>
              <a:defRPr/>
            </a:pPr>
            <a:r>
              <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函数返回后出栈</a:t>
            </a:r>
            <a:r>
              <a:rPr kumimoji="0" lang="en-US"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失效</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R="0" lvl="0" algn="l" defTabSz="914400" rtl="0" eaLnBrk="0" fontAlgn="base" latinLnBrk="0" hangingPunct="0">
              <a:lnSpc>
                <a:spcPct val="100000"/>
              </a:lnSpc>
              <a:spcBef>
                <a:spcPct val="20000"/>
              </a:spcBef>
              <a:spcAft>
                <a:spcPct val="0"/>
              </a:spcAft>
              <a:buClr>
                <a:schemeClr val="hlink"/>
              </a:buClr>
              <a:buSzPct val="60000"/>
              <a:defRPr/>
            </a:pPr>
            <a:r>
              <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外部使用会导致内存访问错误</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R="0" lvl="0" algn="l" defTabSz="914400" rtl="0" eaLnBrk="0" fontAlgn="base" latinLnBrk="0" hangingPunct="0">
              <a:lnSpc>
                <a:spcPct val="100000"/>
              </a:lnSpc>
              <a:spcBef>
                <a:spcPct val="20000"/>
              </a:spcBef>
              <a:spcAft>
                <a:spcPct val="0"/>
              </a:spcAft>
              <a:buClr>
                <a:schemeClr val="hlink"/>
              </a:buClr>
              <a:buSzPct val="60000"/>
              <a:defRPr/>
            </a:pPr>
            <a:r>
              <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如何在需要的时候效率返回？</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R="0" lvl="1" algn="l" defTabSz="914400" rtl="0" eaLnBrk="0" fontAlgn="base" latinLnBrk="0" hangingPunct="0">
              <a:lnSpc>
                <a:spcPct val="100000"/>
              </a:lnSpc>
              <a:spcBef>
                <a:spcPct val="20000"/>
              </a:spcBef>
              <a:spcAft>
                <a:spcPct val="0"/>
              </a:spcAft>
              <a:buClr>
                <a:schemeClr val="hlink"/>
              </a:buClr>
              <a:buSzPct val="60000"/>
              <a:defRPr/>
            </a:pPr>
            <a:r>
              <a:rPr kumimoji="0" lang="zh-CN" altLang="en-US" sz="2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全局变量，静态变量，动态变量（堆）</a:t>
            </a:r>
            <a:r>
              <a:rPr kumimoji="0" lang="en-US" altLang="zh-CN" sz="2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一切不会在函数返回后即刻消失的变量</a:t>
            </a:r>
            <a:endParaRPr kumimoji="0" lang="zh-CN" altLang="en-US" sz="2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charRg st="0" end="22"/>
                                            </p:txEl>
                                          </p:spTgt>
                                        </p:tgtEl>
                                        <p:attrNameLst>
                                          <p:attrName>style.visibility</p:attrName>
                                        </p:attrNameLst>
                                      </p:cBhvr>
                                      <p:to>
                                        <p:strVal val="visible"/>
                                      </p:to>
                                    </p:set>
                                    <p:anim calcmode="lin" valueType="num">
                                      <p:cBhvr additive="base">
                                        <p:cTn id="7" dur="500" fill="hold"/>
                                        <p:tgtEl>
                                          <p:spTgt spid="3">
                                            <p:txEl>
                                              <p:charRg st="0" end="2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charRg st="0" end="2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charRg st="22" end="25"/>
                                            </p:txEl>
                                          </p:spTgt>
                                        </p:tgtEl>
                                        <p:attrNameLst>
                                          <p:attrName>style.visibility</p:attrName>
                                        </p:attrNameLst>
                                      </p:cBhvr>
                                      <p:to>
                                        <p:strVal val="visible"/>
                                      </p:to>
                                    </p:set>
                                    <p:anim calcmode="lin" valueType="num">
                                      <p:cBhvr additive="base">
                                        <p:cTn id="11" dur="500" fill="hold"/>
                                        <p:tgtEl>
                                          <p:spTgt spid="3">
                                            <p:txEl>
                                              <p:charRg st="22" end="2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charRg st="22" end="2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charRg st="25" end="45"/>
                                            </p:txEl>
                                          </p:spTgt>
                                        </p:tgtEl>
                                        <p:attrNameLst>
                                          <p:attrName>style.visibility</p:attrName>
                                        </p:attrNameLst>
                                      </p:cBhvr>
                                      <p:to>
                                        <p:strVal val="visible"/>
                                      </p:to>
                                    </p:set>
                                    <p:anim calcmode="lin" valueType="num">
                                      <p:cBhvr additive="base">
                                        <p:cTn id="15" dur="500" fill="hold"/>
                                        <p:tgtEl>
                                          <p:spTgt spid="3">
                                            <p:txEl>
                                              <p:charRg st="25" end="4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charRg st="25" end="4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charRg st="45" end="60"/>
                                            </p:txEl>
                                          </p:spTgt>
                                        </p:tgtEl>
                                        <p:attrNameLst>
                                          <p:attrName>style.visibility</p:attrName>
                                        </p:attrNameLst>
                                      </p:cBhvr>
                                      <p:to>
                                        <p:strVal val="visible"/>
                                      </p:to>
                                    </p:set>
                                    <p:anim calcmode="lin" valueType="num">
                                      <p:cBhvr additive="base">
                                        <p:cTn id="19" dur="500" fill="hold"/>
                                        <p:tgtEl>
                                          <p:spTgt spid="3">
                                            <p:txEl>
                                              <p:charRg st="45" end="6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charRg st="45" end="6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charRg st="60" end="63"/>
                                            </p:txEl>
                                          </p:spTgt>
                                        </p:tgtEl>
                                        <p:attrNameLst>
                                          <p:attrName>style.visibility</p:attrName>
                                        </p:attrNameLst>
                                      </p:cBhvr>
                                      <p:to>
                                        <p:strVal val="visible"/>
                                      </p:to>
                                    </p:set>
                                    <p:anim calcmode="lin" valueType="num">
                                      <p:cBhvr additive="base">
                                        <p:cTn id="23" dur="500" fill="hold"/>
                                        <p:tgtEl>
                                          <p:spTgt spid="3">
                                            <p:txEl>
                                              <p:charRg st="60" end="6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charRg st="60" end="6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charRg st="63" end="76"/>
                                            </p:txEl>
                                          </p:spTgt>
                                        </p:tgtEl>
                                        <p:attrNameLst>
                                          <p:attrName>style.visibility</p:attrName>
                                        </p:attrNameLst>
                                      </p:cBhvr>
                                      <p:to>
                                        <p:strVal val="visible"/>
                                      </p:to>
                                    </p:set>
                                    <p:anim calcmode="lin" valueType="num">
                                      <p:cBhvr additive="base">
                                        <p:cTn id="29" dur="500" fill="hold"/>
                                        <p:tgtEl>
                                          <p:spTgt spid="3">
                                            <p:txEl>
                                              <p:charRg st="63" end="7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charRg st="63" end="7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charRg st="76" end="88"/>
                                            </p:txEl>
                                          </p:spTgt>
                                        </p:tgtEl>
                                        <p:attrNameLst>
                                          <p:attrName>style.visibility</p:attrName>
                                        </p:attrNameLst>
                                      </p:cBhvr>
                                      <p:to>
                                        <p:strVal val="visible"/>
                                      </p:to>
                                    </p:set>
                                    <p:anim calcmode="lin" valueType="num">
                                      <p:cBhvr additive="base">
                                        <p:cTn id="35" dur="500" fill="hold"/>
                                        <p:tgtEl>
                                          <p:spTgt spid="3">
                                            <p:txEl>
                                              <p:charRg st="76" end="8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charRg st="76" end="8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charRg st="88" end="102"/>
                                            </p:txEl>
                                          </p:spTgt>
                                        </p:tgtEl>
                                        <p:attrNameLst>
                                          <p:attrName>style.visibility</p:attrName>
                                        </p:attrNameLst>
                                      </p:cBhvr>
                                      <p:to>
                                        <p:strVal val="visible"/>
                                      </p:to>
                                    </p:set>
                                    <p:anim calcmode="lin" valueType="num">
                                      <p:cBhvr additive="base">
                                        <p:cTn id="41" dur="500" fill="hold"/>
                                        <p:tgtEl>
                                          <p:spTgt spid="3">
                                            <p:txEl>
                                              <p:charRg st="88" end="10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charRg st="88" end="10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charRg st="102" end="116"/>
                                            </p:txEl>
                                          </p:spTgt>
                                        </p:tgtEl>
                                        <p:attrNameLst>
                                          <p:attrName>style.visibility</p:attrName>
                                        </p:attrNameLst>
                                      </p:cBhvr>
                                      <p:to>
                                        <p:strVal val="visible"/>
                                      </p:to>
                                    </p:set>
                                    <p:anim calcmode="lin" valueType="num">
                                      <p:cBhvr additive="base">
                                        <p:cTn id="47" dur="500" fill="hold"/>
                                        <p:tgtEl>
                                          <p:spTgt spid="3">
                                            <p:txEl>
                                              <p:charRg st="102" end="11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charRg st="102" end="11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charRg st="116" end="153"/>
                                            </p:txEl>
                                          </p:spTgt>
                                        </p:tgtEl>
                                        <p:attrNameLst>
                                          <p:attrName>style.visibility</p:attrName>
                                        </p:attrNameLst>
                                      </p:cBhvr>
                                      <p:to>
                                        <p:strVal val="visible"/>
                                      </p:to>
                                    </p:set>
                                    <p:anim calcmode="lin" valueType="num">
                                      <p:cBhvr additive="base">
                                        <p:cTn id="53" dur="500" fill="hold"/>
                                        <p:tgtEl>
                                          <p:spTgt spid="3">
                                            <p:txEl>
                                              <p:charRg st="116" end="15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charRg st="116" end="15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1698"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关于友元的几点说明</a:t>
            </a:r>
            <a:endParaRPr kumimoji="0" lang="zh-CN" altLang="en-US" sz="40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181699" name="Rectangle 3"/>
          <p:cNvSpPr>
            <a:spLocks noGrp="1" noChangeArrowheads="1"/>
          </p:cNvSpPr>
          <p:nvPr>
            <p:ph idx="1"/>
          </p:nvPr>
        </p:nvSpPr>
        <p:spPr>
          <a:xfrm>
            <a:off x="457200" y="1694180"/>
            <a:ext cx="8382000" cy="510476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50000"/>
              </a:spcBef>
              <a:spcAft>
                <a:spcPct val="0"/>
              </a:spcAft>
              <a:buClr>
                <a:schemeClr val="hlink"/>
              </a:buClr>
              <a:buSzPct val="60000"/>
              <a:buFont typeface="Wingdings" panose="05000000000000000000" pitchFamily="2" charset="2"/>
              <a:buChar char="n"/>
              <a:defRPr/>
            </a:pPr>
            <a:r>
              <a:rPr lang="zh-CN" altLang="en-US" strike="noStrike" noProof="0" smtClean="0">
                <a:ln>
                  <a:noFill/>
                </a:ln>
                <a:uLnTx/>
                <a:uFillTx/>
                <a:sym typeface="+mn-ea"/>
              </a:rPr>
              <a:t>友元也</a:t>
            </a:r>
            <a:r>
              <a:rPr lang="zh-CN" altLang="en-US" strike="noStrike" noProof="0" smtClean="0">
                <a:ln>
                  <a:noFill/>
                </a:ln>
                <a:solidFill>
                  <a:srgbClr val="FF0000"/>
                </a:solidFill>
                <a:uLnTx/>
                <a:uFillTx/>
                <a:sym typeface="+mn-ea"/>
              </a:rPr>
              <a:t>不具有</a:t>
            </a:r>
            <a:r>
              <a:rPr lang="zh-CN" altLang="en-US" strike="noStrike" noProof="0" smtClean="0">
                <a:ln>
                  <a:noFill/>
                </a:ln>
                <a:solidFill>
                  <a:srgbClr val="FF0000"/>
                </a:solidFill>
                <a:uLnTx/>
                <a:uFillTx/>
                <a:sym typeface="+mn-ea"/>
              </a:rPr>
              <a:t>传递性</a:t>
            </a:r>
            <a:r>
              <a:rPr lang="zh-CN" altLang="en-US" strike="noStrike" noProof="0" smtClean="0">
                <a:ln>
                  <a:noFill/>
                </a:ln>
                <a:uLnTx/>
                <a:uFillTx/>
                <a:sym typeface="+mn-ea"/>
              </a:rPr>
              <a:t>。例如：假设</a:t>
            </a:r>
            <a:r>
              <a:rPr lang="en-US" altLang="zh-CN" strike="noStrike" noProof="0" smtClean="0">
                <a:ln>
                  <a:noFill/>
                </a:ln>
                <a:uLnTx/>
                <a:uFillTx/>
                <a:sym typeface="+mn-ea"/>
              </a:rPr>
              <a:t>B</a:t>
            </a:r>
            <a:r>
              <a:rPr lang="zh-CN" altLang="en-US" strike="noStrike" noProof="0" smtClean="0">
                <a:ln>
                  <a:noFill/>
                </a:ln>
                <a:uLnTx/>
                <a:uFillTx/>
                <a:sym typeface="+mn-ea"/>
              </a:rPr>
              <a:t>是</a:t>
            </a:r>
            <a:r>
              <a:rPr lang="en-US" altLang="zh-CN" strike="noStrike" noProof="0" smtClean="0">
                <a:ln>
                  <a:noFill/>
                </a:ln>
                <a:uLnTx/>
                <a:uFillTx/>
                <a:sym typeface="+mn-ea"/>
              </a:rPr>
              <a:t>A</a:t>
            </a:r>
            <a:r>
              <a:rPr lang="zh-CN" altLang="en-US" strike="noStrike" noProof="0" smtClean="0">
                <a:ln>
                  <a:noFill/>
                </a:ln>
                <a:uLnTx/>
                <a:uFillTx/>
                <a:sym typeface="+mn-ea"/>
              </a:rPr>
              <a:t>的友元、</a:t>
            </a:r>
            <a:r>
              <a:rPr lang="en-US" altLang="zh-CN" strike="noStrike" noProof="0" smtClean="0">
                <a:ln>
                  <a:noFill/>
                </a:ln>
                <a:uLnTx/>
                <a:uFillTx/>
                <a:sym typeface="+mn-ea"/>
              </a:rPr>
              <a:t>C</a:t>
            </a:r>
            <a:r>
              <a:rPr lang="zh-CN" altLang="en-US" strike="noStrike" noProof="0" smtClean="0">
                <a:ln>
                  <a:noFill/>
                </a:ln>
                <a:uLnTx/>
                <a:uFillTx/>
                <a:sym typeface="+mn-ea"/>
              </a:rPr>
              <a:t>是</a:t>
            </a:r>
            <a:r>
              <a:rPr lang="en-US" altLang="zh-CN" strike="noStrike" noProof="0" smtClean="0">
                <a:ln>
                  <a:noFill/>
                </a:ln>
                <a:uLnTx/>
                <a:uFillTx/>
                <a:sym typeface="+mn-ea"/>
              </a:rPr>
              <a:t>B</a:t>
            </a:r>
            <a:r>
              <a:rPr lang="zh-CN" altLang="en-US" strike="noStrike" noProof="0" smtClean="0">
                <a:ln>
                  <a:noFill/>
                </a:ln>
                <a:uLnTx/>
                <a:uFillTx/>
                <a:sym typeface="+mn-ea"/>
              </a:rPr>
              <a:t>的友元，如果没有显式指出</a:t>
            </a:r>
            <a:r>
              <a:rPr lang="en-US" altLang="zh-CN" strike="noStrike" noProof="0" smtClean="0">
                <a:ln>
                  <a:noFill/>
                </a:ln>
                <a:uLnTx/>
                <a:uFillTx/>
                <a:sym typeface="+mn-ea"/>
              </a:rPr>
              <a:t>C</a:t>
            </a:r>
            <a:r>
              <a:rPr lang="zh-CN" altLang="en-US" strike="noStrike" noProof="0" smtClean="0">
                <a:ln>
                  <a:noFill/>
                </a:ln>
                <a:uLnTx/>
                <a:uFillTx/>
                <a:sym typeface="+mn-ea"/>
              </a:rPr>
              <a:t>是</a:t>
            </a:r>
            <a:r>
              <a:rPr lang="en-US" altLang="zh-CN" strike="noStrike" noProof="0" smtClean="0">
                <a:ln>
                  <a:noFill/>
                </a:ln>
                <a:uLnTx/>
                <a:uFillTx/>
                <a:sym typeface="+mn-ea"/>
              </a:rPr>
              <a:t>A</a:t>
            </a:r>
            <a:r>
              <a:rPr lang="zh-CN" altLang="en-US" strike="noStrike" noProof="0" smtClean="0">
                <a:ln>
                  <a:noFill/>
                </a:ln>
                <a:uLnTx/>
                <a:uFillTx/>
                <a:sym typeface="+mn-ea"/>
              </a:rPr>
              <a:t>的友元，则</a:t>
            </a:r>
            <a:r>
              <a:rPr lang="en-US" altLang="zh-CN" strike="noStrike" noProof="0" smtClean="0">
                <a:ln>
                  <a:noFill/>
                </a:ln>
                <a:uLnTx/>
                <a:uFillTx/>
                <a:sym typeface="+mn-ea"/>
              </a:rPr>
              <a:t>C</a:t>
            </a:r>
            <a:r>
              <a:rPr lang="zh-CN" altLang="en-US" strike="noStrike" noProof="0" smtClean="0">
                <a:ln>
                  <a:noFill/>
                </a:ln>
                <a:uLnTx/>
                <a:uFillTx/>
                <a:sym typeface="+mn-ea"/>
              </a:rPr>
              <a:t>不是</a:t>
            </a:r>
            <a:r>
              <a:rPr lang="en-US" altLang="zh-CN" strike="noStrike" noProof="0" smtClean="0">
                <a:ln>
                  <a:noFill/>
                </a:ln>
                <a:uLnTx/>
                <a:uFillTx/>
                <a:sym typeface="+mn-ea"/>
              </a:rPr>
              <a:t>A</a:t>
            </a:r>
            <a:r>
              <a:rPr lang="zh-CN" altLang="en-US" strike="noStrike" noProof="0" smtClean="0">
                <a:ln>
                  <a:noFill/>
                </a:ln>
                <a:uLnTx/>
                <a:uFillTx/>
                <a:sym typeface="+mn-ea"/>
              </a:rPr>
              <a:t>的友元。 </a:t>
            </a:r>
            <a:endParaRPr kumimoji="0" lang="zh-CN" altLang="en-US"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50000"/>
              </a:spcBef>
              <a:spcAft>
                <a:spcPct val="0"/>
              </a:spcAft>
              <a:buClr>
                <a:schemeClr val="hlink"/>
              </a:buClr>
              <a:buSzPct val="6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友元关系</a:t>
            </a:r>
            <a:r>
              <a:rPr lang="zh-CN" altLang="en-US" noProof="0" smtClean="0">
                <a:ln>
                  <a:noFill/>
                </a:ln>
                <a:solidFill>
                  <a:srgbClr val="FF0000"/>
                </a:solidFill>
                <a:uLnTx/>
                <a:uFillTx/>
                <a:sym typeface="+mn-ea"/>
              </a:rPr>
              <a:t>不</a:t>
            </a:r>
            <a:r>
              <a:rPr kumimoji="0" lang="zh-CN" altLang="en-US" sz="32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cs typeface="+mn-cs"/>
              </a:rPr>
              <a:t>具有对称性</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。例如：假设</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B</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是</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的友元，如果没有显式指出</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是</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B</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的友元，则</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不是</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B</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的友元。</a:t>
            </a: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50000"/>
              </a:spcBef>
              <a:spcAft>
                <a:spcPct val="0"/>
              </a:spcAft>
              <a:buClr>
                <a:schemeClr val="hlink"/>
              </a:buClr>
              <a:buSzPct val="6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同时也</a:t>
            </a:r>
            <a:r>
              <a:rPr kumimoji="0" lang="zh-CN" altLang="en-US" sz="32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cs typeface="+mn-cs"/>
              </a:rPr>
              <a:t>不可被继承</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50000"/>
              </a:spcBef>
              <a:spcAft>
                <a:spcPct val="0"/>
              </a:spcAft>
              <a:buClr>
                <a:schemeClr val="hlink"/>
              </a:buClr>
              <a:buSzPct val="6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友元是数据保护和数据访问效率之间的一种折衷方案。</a:t>
            </a: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5714"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类中的嵌套类型</a:t>
            </a:r>
            <a:endParaRPr kumimoji="0" lang="zh-CN" altLang="zh-CN"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395715" name="Rectangle 3"/>
          <p:cNvSpPr>
            <a:spLocks noGrp="1" noChangeArrowheads="1"/>
          </p:cNvSpPr>
          <p:nvPr>
            <p:ph idx="1"/>
          </p:nvPr>
        </p:nvSpPr>
        <p:spPr>
          <a:xfrm>
            <a:off x="457200" y="1600200"/>
            <a:ext cx="8229600" cy="5093335"/>
          </a:xfrm>
        </p:spPr>
        <p:txBody>
          <a:bodyPr vert="horz" wrap="square" lIns="91440" tIns="45720" rIns="91440" bIns="45720" numCol="1" anchor="t" anchorCtr="0" compatLnSpc="1"/>
          <a:lstStyle/>
          <a:p>
            <a:pPr marL="742950" marR="0" lvl="1" indent="-285750" algn="l" defTabSz="914400" rtl="0" eaLnBrk="1" fontAlgn="base" latinLnBrk="0" hangingPunct="1">
              <a:lnSpc>
                <a:spcPct val="140000"/>
              </a:lnSpc>
              <a:spcBef>
                <a:spcPct val="20000"/>
              </a:spcBef>
              <a:spcAft>
                <a:spcPct val="0"/>
              </a:spcAft>
              <a:buClr>
                <a:schemeClr val="tx1"/>
              </a:buClr>
              <a:buSzTx/>
              <a:buFontTx/>
              <a:buNone/>
              <a:defRPr/>
            </a:pPr>
            <a:r>
              <a:rPr lang="en-GB" altLang="zh-CN" sz="2000" strike="noStrike" noProof="0" smtClean="0">
                <a:ln>
                  <a:noFill/>
                </a:ln>
                <a:uLnTx/>
                <a:uFillTx/>
                <a:sym typeface="+mn-ea"/>
              </a:rPr>
              <a:t>class A</a:t>
            </a:r>
            <a:r>
              <a:rPr lang="en-US" altLang="en-GB" sz="2000" strike="noStrike" noProof="0" smtClean="0">
                <a:ln>
                  <a:noFill/>
                </a:ln>
                <a:uLnTx/>
                <a:uFillTx/>
                <a:sym typeface="+mn-ea"/>
              </a:rPr>
              <a:t>rray </a:t>
            </a:r>
            <a:endParaRPr kumimoji="0" lang="en-US" altLang="en-GB"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sym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lang="en-GB" altLang="zh-CN" sz="2000" strike="noStrike" noProof="0" smtClean="0">
                <a:ln>
                  <a:noFill/>
                </a:ln>
                <a:uLnTx/>
                <a:uFillTx/>
                <a:sym typeface="+mn-ea"/>
              </a:rPr>
              <a:t>{</a:t>
            </a:r>
            <a:endParaRPr lang="en-GB" altLang="zh-CN" sz="2000" strike="noStrike" noProof="0" smtClean="0">
              <a:ln>
                <a:noFill/>
              </a:ln>
              <a:uLnTx/>
              <a:uFillTx/>
              <a:sym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lang="en-US" altLang="en-GB" sz="2000" strike="noStrike" noProof="0" smtClean="0">
                <a:ln>
                  <a:noFill/>
                </a:ln>
                <a:uLnTx/>
                <a:uFillTx/>
                <a:sym typeface="+mn-ea"/>
              </a:rPr>
              <a:t>public:</a:t>
            </a:r>
            <a:r>
              <a:rPr lang="en-GB" altLang="zh-CN" sz="2000" strike="noStrike" noProof="0" smtClean="0">
                <a:ln>
                  <a:noFill/>
                </a:ln>
                <a:uLnTx/>
                <a:uFillTx/>
                <a:sym typeface="+mn-ea"/>
              </a:rPr>
              <a:t>  </a:t>
            </a:r>
            <a:endParaRPr lang="en-GB" altLang="zh-CN" sz="2000" strike="noStrike" noProof="0" smtClean="0">
              <a:ln>
                <a:noFill/>
              </a:ln>
              <a:uLnTx/>
              <a:uFillTx/>
              <a:sym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lang="en-US" altLang="en-GB" sz="2000" strike="noStrike" noProof="0" smtClean="0">
                <a:ln>
                  <a:noFill/>
                </a:ln>
                <a:uLnTx/>
                <a:uFillTx/>
                <a:sym typeface="+mn-ea"/>
              </a:rPr>
              <a:t>		typedef int Element; </a:t>
            </a:r>
            <a:endParaRPr lang="en-US" altLang="en-GB" sz="2000" strike="noStrike" noProof="0" smtClean="0">
              <a:ln>
                <a:noFill/>
              </a:ln>
              <a:uLnTx/>
              <a:uFillTx/>
              <a:sym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lang="en-US" altLang="en-GB" sz="2000" strike="noStrike" noProof="0" smtClean="0">
                <a:ln>
                  <a:noFill/>
                </a:ln>
                <a:uLnTx/>
                <a:uFillTx/>
                <a:sym typeface="+mn-ea"/>
              </a:rPr>
              <a:t>	  static const int Max_Element = 15; </a:t>
            </a:r>
            <a:endParaRPr lang="en-US" altLang="en-GB" sz="2000" strike="noStrike" noProof="0" smtClean="0">
              <a:ln>
                <a:noFill/>
              </a:ln>
              <a:uLnTx/>
              <a:uFillTx/>
              <a:sym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lang="en-US" altLang="en-GB" sz="2000" strike="noStrike" noProof="0" smtClean="0">
                <a:ln>
                  <a:noFill/>
                </a:ln>
                <a:uLnTx/>
                <a:uFillTx/>
                <a:sym typeface="+mn-ea"/>
              </a:rPr>
              <a:t>  	</a:t>
            </a:r>
            <a:endParaRPr lang="en-US" altLang="en-GB" sz="2000" strike="noStrike" noProof="0" smtClean="0">
              <a:ln>
                <a:noFill/>
              </a:ln>
              <a:uLnTx/>
              <a:uFillTx/>
              <a:sym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lang="en-US" altLang="en-GB" sz="2000" strike="noStrike" noProof="0" smtClean="0">
                <a:ln>
                  <a:noFill/>
                </a:ln>
                <a:uLnTx/>
                <a:uFillTx/>
                <a:sym typeface="+mn-ea"/>
              </a:rPr>
              <a:t>     struct Node { ...... }; </a:t>
            </a:r>
            <a:endParaRPr lang="en-US" altLang="en-GB" sz="2000" strike="noStrike" noProof="0" smtClean="0">
              <a:ln>
                <a:noFill/>
              </a:ln>
              <a:uLnTx/>
              <a:uFillTx/>
              <a:sym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lang="en-US" altLang="en-GB" sz="2000" strike="noStrike" noProof="0" smtClean="0">
                <a:ln>
                  <a:noFill/>
                </a:ln>
                <a:uLnTx/>
                <a:uFillTx/>
                <a:sym typeface="+mn-ea"/>
              </a:rPr>
              <a:t>private:</a:t>
            </a:r>
            <a:endParaRPr lang="en-US" altLang="en-GB" sz="2000" strike="noStrike" noProof="0" smtClean="0">
              <a:ln>
                <a:noFill/>
              </a:ln>
              <a:uLnTx/>
              <a:uFillTx/>
              <a:sym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lang="en-US" altLang="en-GB" sz="2000" strike="noStrike" noProof="0" smtClean="0">
                <a:ln>
                  <a:noFill/>
                </a:ln>
                <a:uLnTx/>
                <a:uFillTx/>
                <a:sym typeface="+mn-ea"/>
              </a:rPr>
              <a:t>     Element &amp;get(int index);  // </a:t>
            </a:r>
            <a:r>
              <a:rPr lang="zh-CN" altLang="en-GB" sz="2000" strike="noStrike" noProof="0" smtClean="0">
                <a:ln>
                  <a:noFill/>
                </a:ln>
                <a:uLnTx/>
                <a:uFillTx/>
                <a:sym typeface="+mn-ea"/>
              </a:rPr>
              <a:t>内部可以使用</a:t>
            </a:r>
            <a:endParaRPr lang="zh-CN" altLang="en-GB" sz="2000" strike="noStrike" noProof="0" smtClean="0">
              <a:ln>
                <a:noFill/>
              </a:ln>
              <a:uLnTx/>
              <a:uFillTx/>
              <a:sym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lang="en-GB" altLang="zh-CN" sz="2000" strike="noStrike" noProof="0" smtClean="0">
                <a:ln>
                  <a:noFill/>
                </a:ln>
                <a:uLnTx/>
                <a:uFillTx/>
                <a:sym typeface="+mn-ea"/>
              </a:rPr>
              <a:t>}</a:t>
            </a:r>
            <a:r>
              <a:rPr lang="zh-CN" altLang="en-GB" sz="2000" strike="noStrike" noProof="0" smtClean="0">
                <a:ln>
                  <a:noFill/>
                </a:ln>
                <a:uLnTx/>
                <a:uFillTx/>
                <a:sym typeface="+mn-ea"/>
              </a:rPr>
              <a:t>；</a:t>
            </a:r>
            <a:endParaRPr lang="zh-CN" altLang="en-GB" sz="2000" strike="noStrike" noProof="0" smtClean="0">
              <a:ln>
                <a:noFill/>
              </a:ln>
              <a:uLnTx/>
              <a:uFillTx/>
              <a:sym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endParaRPr kumimoji="0" lang="zh-CN" altLang="en-GB"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sym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endParaRPr kumimoji="0" lang="zh-CN" altLang="en-GB"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sym typeface="+mn-ea"/>
            </a:endParaRPr>
          </a:p>
          <a:p>
            <a:pPr marL="0" marR="0" lvl="1" indent="-285750" algn="l" defTabSz="914400" rtl="0" eaLnBrk="1" fontAlgn="base" latinLnBrk="0" hangingPunct="1">
              <a:lnSpc>
                <a:spcPct val="80000"/>
              </a:lnSpc>
              <a:spcBef>
                <a:spcPct val="20000"/>
              </a:spcBef>
              <a:spcAft>
                <a:spcPct val="0"/>
              </a:spcAft>
              <a:buClr>
                <a:schemeClr val="tx1"/>
              </a:buClr>
              <a:buSzTx/>
              <a:buFontTx/>
              <a:buNone/>
              <a:defRPr/>
            </a:pPr>
            <a:r>
              <a:rPr lang="en-US" altLang="en-GB" sz="1800" noProof="0" smtClean="0">
                <a:ln>
                  <a:noFill/>
                </a:ln>
                <a:uLnTx/>
                <a:uFillTx/>
                <a:sym typeface="+mn-ea"/>
              </a:rPr>
              <a:t>      </a:t>
            </a:r>
            <a:r>
              <a:rPr lang="en-US" altLang="en-GB" sz="2000" noProof="0" smtClean="0">
                <a:ln>
                  <a:noFill/>
                </a:ln>
                <a:uLnTx/>
                <a:uFillTx/>
                <a:sym typeface="+mn-ea"/>
              </a:rPr>
              <a:t>// </a:t>
            </a:r>
            <a:r>
              <a:rPr lang="zh-CN" altLang="en-US" sz="2000" noProof="0" smtClean="0">
                <a:ln>
                  <a:noFill/>
                </a:ln>
                <a:uLnTx/>
                <a:uFillTx/>
                <a:sym typeface="+mn-ea"/>
              </a:rPr>
              <a:t>外界也可以使用，类似名字空间</a:t>
            </a:r>
            <a:endParaRPr lang="zh-CN" altLang="en-US" sz="2000" strike="noStrike" noProof="0" smtClean="0">
              <a:ln>
                <a:noFill/>
              </a:ln>
              <a:uLnTx/>
              <a:uFillTx/>
              <a:sym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lang="en-GB" altLang="zh-CN" sz="2000" strike="noStrike" noProof="0" smtClean="0">
                <a:ln>
                  <a:noFill/>
                </a:ln>
                <a:solidFill>
                  <a:srgbClr val="FFC000"/>
                </a:solidFill>
                <a:uLnTx/>
                <a:uFillTx/>
                <a:sym typeface="+mn-ea"/>
              </a:rPr>
              <a:t>A</a:t>
            </a:r>
            <a:r>
              <a:rPr lang="en-US" altLang="en-GB" sz="2000" strike="noStrike" noProof="0" smtClean="0">
                <a:ln>
                  <a:noFill/>
                </a:ln>
                <a:solidFill>
                  <a:srgbClr val="FFC000"/>
                </a:solidFill>
                <a:uLnTx/>
                <a:uFillTx/>
                <a:sym typeface="+mn-ea"/>
              </a:rPr>
              <a:t>rray::</a:t>
            </a:r>
            <a:r>
              <a:rPr lang="en-US" altLang="en-GB" sz="2000" strike="noStrike" noProof="0" smtClean="0">
                <a:ln>
                  <a:noFill/>
                </a:ln>
                <a:uLnTx/>
                <a:uFillTx/>
                <a:sym typeface="+mn-ea"/>
              </a:rPr>
              <a:t>Element x = </a:t>
            </a:r>
            <a:r>
              <a:rPr lang="en-US" altLang="en-GB" sz="2000" strike="noStrike" noProof="0" smtClean="0">
                <a:ln>
                  <a:noFill/>
                </a:ln>
                <a:solidFill>
                  <a:srgbClr val="FFC000"/>
                </a:solidFill>
                <a:uLnTx/>
                <a:uFillTx/>
                <a:sym typeface="+mn-ea"/>
              </a:rPr>
              <a:t>Array::</a:t>
            </a:r>
            <a:r>
              <a:rPr lang="en-US" altLang="en-GB" sz="2000" strike="noStrike" noProof="0" smtClean="0">
                <a:ln>
                  <a:noFill/>
                </a:ln>
                <a:uLnTx/>
                <a:uFillTx/>
                <a:sym typeface="+mn-ea"/>
              </a:rPr>
              <a:t>Max_Element; </a:t>
            </a:r>
            <a:endParaRPr lang="en-US" altLang="en-GB" sz="2000" strike="noStrike" noProof="0" smtClean="0">
              <a:ln>
                <a:noFill/>
              </a:ln>
              <a:uLnTx/>
              <a:uFillTx/>
              <a:sym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endParaRPr lang="en-US" altLang="en-GB" sz="2000" strike="noStrike" noProof="0" smtClean="0">
              <a:ln>
                <a:noFill/>
              </a:ln>
              <a:uLnTx/>
              <a:uFillTx/>
              <a:sym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lang="en-US" altLang="en-GB" sz="2000" strike="noStrike" noProof="0" smtClean="0">
                <a:ln>
                  <a:noFill/>
                </a:ln>
                <a:solidFill>
                  <a:srgbClr val="FFC000"/>
                </a:solidFill>
                <a:uLnTx/>
                <a:uFillTx/>
                <a:sym typeface="+mn-ea"/>
              </a:rPr>
              <a:t>Array</a:t>
            </a:r>
            <a:r>
              <a:rPr lang="en-US" altLang="zh-CN" sz="2000" strike="noStrike" noProof="0" smtClean="0">
                <a:ln>
                  <a:noFill/>
                </a:ln>
                <a:solidFill>
                  <a:srgbClr val="FFC000"/>
                </a:solidFill>
                <a:uLnTx/>
                <a:uFillTx/>
                <a:sym typeface="+mn-ea"/>
              </a:rPr>
              <a:t>::</a:t>
            </a:r>
            <a:r>
              <a:rPr lang="en-US" altLang="zh-CN" sz="2000" strike="noStrike" noProof="0" smtClean="0">
                <a:ln>
                  <a:noFill/>
                </a:ln>
                <a:uLnTx/>
                <a:uFillTx/>
                <a:sym typeface="+mn-ea"/>
              </a:rPr>
              <a:t>Node *node = new </a:t>
            </a:r>
            <a:r>
              <a:rPr lang="en-US" altLang="zh-CN" sz="2000" strike="noStrike" noProof="0" smtClean="0">
                <a:ln>
                  <a:noFill/>
                </a:ln>
                <a:solidFill>
                  <a:srgbClr val="FFC000"/>
                </a:solidFill>
                <a:uLnTx/>
                <a:uFillTx/>
                <a:sym typeface="+mn-ea"/>
              </a:rPr>
              <a:t>Array::</a:t>
            </a:r>
            <a:r>
              <a:rPr lang="en-US" altLang="zh-CN" sz="2000" strike="noStrike" noProof="0" smtClean="0">
                <a:ln>
                  <a:noFill/>
                </a:ln>
                <a:uLnTx/>
                <a:uFillTx/>
                <a:sym typeface="+mn-ea"/>
              </a:rPr>
              <a:t>node; </a:t>
            </a:r>
            <a:endParaRPr kumimoji="0" lang="en-US" altLang="zh-CN" sz="16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3"/>
          <p:cNvSpPr>
            <a:spLocks noGrp="1" noChangeArrowheads="1"/>
          </p:cNvSpPr>
          <p:nvPr>
            <p:ph type="body" idx="1"/>
          </p:nvPr>
        </p:nvSpPr>
        <p:spPr/>
        <p:txBody>
          <a:bodyPr/>
          <a:lstStyle/>
          <a:p>
            <a:pPr eaLnBrk="1" hangingPunct="1">
              <a:defRPr/>
            </a:pPr>
            <a:r>
              <a:rPr lang="zh-CN" altLang="en-US" smtClean="0"/>
              <a:t>双目操作符重载</a:t>
            </a:r>
            <a:endParaRPr lang="en-US" altLang="zh-CN" smtClean="0"/>
          </a:p>
          <a:p>
            <a:pPr eaLnBrk="1" hangingPunct="1">
              <a:defRPr/>
            </a:pPr>
            <a:r>
              <a:rPr lang="zh-CN" altLang="en-US" smtClean="0"/>
              <a:t>单目操作符重载</a:t>
            </a:r>
            <a:endParaRPr lang="zh-CN" altLang="en-US" smtClean="0"/>
          </a:p>
          <a:p>
            <a:pPr eaLnBrk="1" hangingPunct="1">
              <a:defRPr/>
            </a:pPr>
            <a:r>
              <a:rPr lang="zh-CN" altLang="zh-CN" smtClean="0">
                <a:solidFill>
                  <a:srgbClr val="FFC000"/>
                </a:solidFill>
              </a:rPr>
              <a:t>赋值操作符</a:t>
            </a:r>
            <a:r>
              <a:rPr lang="en-US" altLang="zh-CN" smtClean="0">
                <a:solidFill>
                  <a:srgbClr val="FFC000"/>
                </a:solidFill>
              </a:rPr>
              <a:t>=</a:t>
            </a:r>
            <a:endParaRPr lang="en-US" altLang="zh-CN" smtClean="0">
              <a:solidFill>
                <a:srgbClr val="FFC000"/>
              </a:solidFill>
            </a:endParaRPr>
          </a:p>
          <a:p>
            <a:pPr eaLnBrk="1" hangingPunct="1">
              <a:defRPr/>
            </a:pPr>
            <a:r>
              <a:rPr lang="zh-CN" altLang="en-US" smtClean="0"/>
              <a:t>索引操作符</a:t>
            </a:r>
            <a:r>
              <a:rPr lang="en-US" altLang="zh-CN" smtClean="0"/>
              <a:t>[]</a:t>
            </a:r>
            <a:endParaRPr lang="en-US" altLang="zh-CN" smtClean="0"/>
          </a:p>
          <a:p>
            <a:pPr eaLnBrk="1" hangingPunct="1">
              <a:defRPr/>
            </a:pPr>
            <a:r>
              <a:rPr lang="zh-CN" altLang="en-US" smtClean="0">
                <a:solidFill>
                  <a:srgbClr val="FFC000"/>
                </a:solidFill>
              </a:rPr>
              <a:t>指针操作符</a:t>
            </a:r>
            <a:r>
              <a:rPr lang="en-US" altLang="zh-CN" smtClean="0">
                <a:solidFill>
                  <a:srgbClr val="FFC000"/>
                </a:solidFill>
              </a:rPr>
              <a:t>-&gt;</a:t>
            </a:r>
            <a:r>
              <a:rPr lang="zh-CN" altLang="en-US" smtClean="0">
                <a:solidFill>
                  <a:srgbClr val="FFC000"/>
                </a:solidFill>
              </a:rPr>
              <a:t>、</a:t>
            </a:r>
            <a:r>
              <a:rPr lang="en-US" altLang="zh-CN" smtClean="0">
                <a:solidFill>
                  <a:srgbClr val="FFC000"/>
                </a:solidFill>
              </a:rPr>
              <a:t>*</a:t>
            </a:r>
            <a:endParaRPr lang="en-US" altLang="zh-CN" smtClean="0">
              <a:solidFill>
                <a:srgbClr val="FFC000"/>
              </a:solidFill>
            </a:endParaRPr>
          </a:p>
          <a:p>
            <a:pPr eaLnBrk="1" hangingPunct="1">
              <a:defRPr/>
            </a:pPr>
            <a:r>
              <a:rPr lang="en-US" altLang="zh-CN" smtClean="0"/>
              <a:t>new</a:t>
            </a:r>
            <a:r>
              <a:rPr lang="zh-CN" altLang="en-US" smtClean="0"/>
              <a:t>、</a:t>
            </a:r>
            <a:r>
              <a:rPr lang="en-US" altLang="zh-CN" smtClean="0"/>
              <a:t>delete</a:t>
            </a:r>
            <a:r>
              <a:rPr lang="zh-CN" altLang="en-US" smtClean="0"/>
              <a:t>操作符</a:t>
            </a:r>
            <a:endParaRPr lang="zh-CN" altLang="en-US" smtClean="0"/>
          </a:p>
          <a:p>
            <a:pPr eaLnBrk="1" hangingPunct="1">
              <a:defRPr/>
            </a:pPr>
            <a:r>
              <a:rPr lang="zh-CN" altLang="en-US" smtClean="0"/>
              <a:t>类型转换操作符</a:t>
            </a:r>
            <a:endParaRPr lang="zh-CN" altLang="en-US" smtClean="0"/>
          </a:p>
          <a:p>
            <a:pPr eaLnBrk="1" hangingPunct="1">
              <a:defRPr/>
            </a:pPr>
            <a:r>
              <a:rPr lang="zh-CN" altLang="en-US" smtClean="0"/>
              <a:t>仿函数</a:t>
            </a:r>
            <a:endParaRPr lang="zh-CN" alt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5" name="Rectangle 5"/>
          <p:cNvSpPr>
            <a:spLocks noGrp="1" noChangeArrowheads="1"/>
          </p:cNvSpPr>
          <p:nvPr>
            <p:ph type="title"/>
          </p:nvPr>
        </p:nvSpPr>
        <p:spPr>
          <a:xfrm>
            <a:off x="685800" y="381000"/>
            <a:ext cx="7772400" cy="1143000"/>
          </a:xfrm>
        </p:spPr>
        <p:txBody>
          <a:bodyPr/>
          <a:lstStyle/>
          <a:p>
            <a:pPr eaLnBrk="1" hangingPunct="1">
              <a:defRPr/>
            </a:pPr>
            <a:r>
              <a:rPr lang="zh-CN" altLang="en-GB" smtClean="0">
                <a:latin typeface="Times New Roman" panose="02020603050405020304" pitchFamily="18" charset="0"/>
              </a:rPr>
              <a:t>操作符重载的基本原则</a:t>
            </a:r>
            <a:r>
              <a:rPr lang="zh-CN" altLang="en-US" smtClean="0"/>
              <a:t> </a:t>
            </a:r>
            <a:endParaRPr lang="zh-CN" altLang="en-US" smtClean="0"/>
          </a:p>
        </p:txBody>
      </p:sp>
      <p:sp>
        <p:nvSpPr>
          <p:cNvPr id="10246" name="Rectangle 6"/>
          <p:cNvSpPr>
            <a:spLocks noGrp="1" noChangeArrowheads="1"/>
          </p:cNvSpPr>
          <p:nvPr>
            <p:ph type="body" idx="1"/>
          </p:nvPr>
        </p:nvSpPr>
        <p:spPr>
          <a:xfrm>
            <a:off x="684213" y="1752600"/>
            <a:ext cx="7696200" cy="4495800"/>
          </a:xfrm>
        </p:spPr>
        <p:txBody>
          <a:bodyPr>
            <a:normAutofit fontScale="90000" lnSpcReduction="20000"/>
          </a:bodyPr>
          <a:lstStyle/>
          <a:p>
            <a:pPr eaLnBrk="1" hangingPunct="1">
              <a:defRPr/>
            </a:pPr>
            <a:r>
              <a:rPr lang="zh-CN" altLang="en-US" sz="2800" smtClean="0"/>
              <a:t>只能重载</a:t>
            </a:r>
            <a:r>
              <a:rPr lang="en-US" altLang="zh-CN" sz="2800" smtClean="0"/>
              <a:t>C++</a:t>
            </a:r>
            <a:r>
              <a:rPr lang="zh-CN" altLang="en-US" sz="2800" smtClean="0"/>
              <a:t>语言中</a:t>
            </a:r>
            <a:r>
              <a:rPr lang="zh-CN" altLang="en-US" sz="2800" smtClean="0">
                <a:solidFill>
                  <a:srgbClr val="FFC000"/>
                </a:solidFill>
              </a:rPr>
              <a:t>已有的</a:t>
            </a:r>
            <a:r>
              <a:rPr lang="zh-CN" altLang="en-US" sz="2800" smtClean="0"/>
              <a:t>操作符，不可臆造新的操作符。</a:t>
            </a:r>
            <a:endParaRPr lang="en-US" altLang="zh-CN" sz="2800" smtClean="0"/>
          </a:p>
          <a:p>
            <a:pPr eaLnBrk="1" hangingPunct="1">
              <a:defRPr/>
            </a:pPr>
            <a:r>
              <a:rPr lang="zh-CN" altLang="en-US" sz="2800" smtClean="0"/>
              <a:t>可以重载</a:t>
            </a:r>
            <a:r>
              <a:rPr lang="en-US" altLang="zh-CN" sz="2800" smtClean="0"/>
              <a:t>C++</a:t>
            </a:r>
            <a:r>
              <a:rPr lang="zh-CN" altLang="en-US" sz="2800" smtClean="0"/>
              <a:t>中除下列操作符外的所有操作符：</a:t>
            </a:r>
            <a:r>
              <a:rPr lang="zh-CN" altLang="en-US" sz="2800" smtClean="0">
                <a:latin typeface="Arial" panose="020B0604020202020204"/>
              </a:rPr>
              <a:t>“</a:t>
            </a:r>
            <a:r>
              <a:rPr lang="en-US" altLang="zh-CN" sz="2800" smtClean="0">
                <a:solidFill>
                  <a:srgbClr val="FFC000"/>
                </a:solidFill>
              </a:rPr>
              <a:t>.</a:t>
            </a:r>
            <a:r>
              <a:rPr lang="en-US" altLang="zh-CN" sz="2800" smtClean="0">
                <a:latin typeface="Arial" panose="020B0604020202020204"/>
              </a:rPr>
              <a:t>”</a:t>
            </a:r>
            <a:r>
              <a:rPr lang="zh-CN" altLang="en-US" sz="2800" smtClean="0"/>
              <a:t>，</a:t>
            </a:r>
            <a:r>
              <a:rPr lang="zh-CN" altLang="en-US" sz="2800" smtClean="0">
                <a:latin typeface="Arial" panose="020B0604020202020204"/>
              </a:rPr>
              <a:t>“</a:t>
            </a:r>
            <a:r>
              <a:rPr lang="en-US" altLang="zh-CN" sz="2800" smtClean="0">
                <a:solidFill>
                  <a:srgbClr val="FFC000"/>
                </a:solidFill>
              </a:rPr>
              <a:t>.*</a:t>
            </a:r>
            <a:r>
              <a:rPr lang="en-US" altLang="zh-CN" sz="2800" smtClean="0">
                <a:latin typeface="Arial" panose="020B0604020202020204"/>
              </a:rPr>
              <a:t>”</a:t>
            </a:r>
            <a:r>
              <a:rPr lang="zh-CN" altLang="en-US" sz="2800" smtClean="0"/>
              <a:t>，</a:t>
            </a:r>
            <a:r>
              <a:rPr lang="zh-CN" altLang="en-US" sz="2800" smtClean="0">
                <a:latin typeface="Arial" panose="020B0604020202020204"/>
              </a:rPr>
              <a:t>“</a:t>
            </a:r>
            <a:r>
              <a:rPr lang="en-US" altLang="zh-CN" sz="2800" smtClean="0">
                <a:solidFill>
                  <a:srgbClr val="FFC000"/>
                </a:solidFill>
              </a:rPr>
              <a:t>?:</a:t>
            </a:r>
            <a:r>
              <a:rPr lang="en-US" altLang="zh-CN" sz="2800" smtClean="0">
                <a:latin typeface="Arial" panose="020B0604020202020204"/>
              </a:rPr>
              <a:t>”</a:t>
            </a:r>
            <a:r>
              <a:rPr lang="zh-CN" altLang="en-US" sz="2800" smtClean="0"/>
              <a:t>，</a:t>
            </a:r>
            <a:r>
              <a:rPr lang="zh-CN" altLang="en-US" sz="2800" smtClean="0">
                <a:latin typeface="Arial" panose="020B0604020202020204"/>
              </a:rPr>
              <a:t>“</a:t>
            </a:r>
            <a:r>
              <a:rPr lang="en-US" altLang="zh-CN" sz="2800" smtClean="0">
                <a:solidFill>
                  <a:srgbClr val="FFC000"/>
                </a:solidFill>
              </a:rPr>
              <a:t>::</a:t>
            </a:r>
            <a:r>
              <a:rPr lang="en-US" altLang="zh-CN" sz="2800" smtClean="0">
                <a:latin typeface="Arial" panose="020B0604020202020204"/>
              </a:rPr>
              <a:t>”</a:t>
            </a:r>
            <a:r>
              <a:rPr lang="zh-CN" altLang="en-US" sz="2800" smtClean="0"/>
              <a:t>，</a:t>
            </a:r>
            <a:r>
              <a:rPr lang="zh-CN" altLang="en-US" sz="2800" smtClean="0">
                <a:latin typeface="Arial" panose="020B0604020202020204"/>
              </a:rPr>
              <a:t>“</a:t>
            </a:r>
            <a:r>
              <a:rPr lang="en-US" altLang="zh-CN" sz="2800" smtClean="0">
                <a:solidFill>
                  <a:srgbClr val="FFC000"/>
                </a:solidFill>
              </a:rPr>
              <a:t>sizeof</a:t>
            </a:r>
            <a:r>
              <a:rPr lang="en-US" altLang="zh-CN" sz="2800" smtClean="0">
                <a:latin typeface="Arial" panose="020B0604020202020204"/>
              </a:rPr>
              <a:t>”</a:t>
            </a:r>
            <a:endParaRPr lang="en-US" altLang="zh-CN" sz="2800" smtClean="0"/>
          </a:p>
          <a:p>
            <a:pPr eaLnBrk="1" hangingPunct="1">
              <a:defRPr/>
            </a:pPr>
            <a:r>
              <a:rPr lang="zh-CN" altLang="zh-CN" sz="2800" smtClean="0"/>
              <a:t>遵循已有操作符的语法</a:t>
            </a:r>
            <a:r>
              <a:rPr lang="en-US" altLang="zh-CN" sz="2800" smtClean="0"/>
              <a:t>:</a:t>
            </a:r>
            <a:endParaRPr lang="en-US" altLang="zh-CN" sz="2800" smtClean="0"/>
          </a:p>
          <a:p>
            <a:pPr lvl="1" eaLnBrk="1" hangingPunct="1">
              <a:defRPr/>
            </a:pPr>
            <a:r>
              <a:rPr lang="zh-CN" altLang="en-US" sz="2400" smtClean="0"/>
              <a:t>不能改变操作数个数。</a:t>
            </a:r>
            <a:endParaRPr lang="zh-CN" altLang="en-US" sz="2400" smtClean="0"/>
          </a:p>
          <a:p>
            <a:pPr lvl="1" eaLnBrk="1" hangingPunct="1">
              <a:defRPr/>
            </a:pPr>
            <a:r>
              <a:rPr lang="zh-CN" altLang="en-US" sz="2400" smtClean="0"/>
              <a:t>不改变原操作符的优先级和结合性。</a:t>
            </a:r>
            <a:endParaRPr lang="zh-CN" altLang="en-US" sz="2400" smtClean="0"/>
          </a:p>
          <a:p>
            <a:pPr eaLnBrk="1" hangingPunct="1">
              <a:defRPr/>
            </a:pPr>
            <a:r>
              <a:rPr lang="zh-CN" altLang="en-GB" sz="2800" smtClean="0"/>
              <a:t>尽量遵循已有操作符的语义（不是必需的）。</a:t>
            </a:r>
            <a:r>
              <a:rPr lang="zh-CN" altLang="en-US" sz="2800" smtClean="0"/>
              <a:t> </a:t>
            </a:r>
            <a:endParaRPr lang="zh-CN" altLang="en-US" sz="2800" smtClean="0"/>
          </a:p>
          <a:p>
            <a:pPr eaLnBrk="1" hangingPunct="1">
              <a:defRPr/>
            </a:pPr>
            <a:r>
              <a:rPr lang="zh-CN" altLang="en-US" sz="2800" smtClean="0"/>
              <a:t>重载操作符时，其操作数中至少应该有一个是</a:t>
            </a:r>
            <a:r>
              <a:rPr lang="zh-CN" altLang="en-GB" sz="2800" smtClean="0">
                <a:solidFill>
                  <a:srgbClr val="FFC000"/>
                </a:solidFill>
              </a:rPr>
              <a:t>类</a:t>
            </a:r>
            <a:r>
              <a:rPr lang="zh-CN" altLang="en-GB" sz="2800" smtClean="0">
                <a:solidFill>
                  <a:schemeClr val="folHlink"/>
                </a:solidFill>
              </a:rPr>
              <a:t>、</a:t>
            </a:r>
            <a:r>
              <a:rPr lang="zh-CN" altLang="en-GB" sz="2800" smtClean="0">
                <a:solidFill>
                  <a:srgbClr val="FFC000"/>
                </a:solidFill>
              </a:rPr>
              <a:t>结构</a:t>
            </a:r>
            <a:r>
              <a:rPr lang="zh-CN" altLang="en-GB" sz="2800" smtClean="0">
                <a:solidFill>
                  <a:schemeClr val="folHlink"/>
                </a:solidFill>
              </a:rPr>
              <a:t>、</a:t>
            </a:r>
            <a:r>
              <a:rPr lang="zh-CN" altLang="en-GB" sz="2800" smtClean="0">
                <a:solidFill>
                  <a:srgbClr val="FFC000"/>
                </a:solidFill>
              </a:rPr>
              <a:t>枚举</a:t>
            </a:r>
            <a:r>
              <a:rPr lang="zh-CN" altLang="en-GB" sz="2800" smtClean="0"/>
              <a:t>以及</a:t>
            </a:r>
            <a:r>
              <a:rPr lang="zh-CN" altLang="en-GB" sz="2800" smtClean="0">
                <a:solidFill>
                  <a:srgbClr val="FFC000"/>
                </a:solidFill>
              </a:rPr>
              <a:t>它们的引用类型</a:t>
            </a:r>
            <a:r>
              <a:rPr lang="zh-CN" altLang="en-US" sz="2800" smtClean="0"/>
              <a:t>。</a:t>
            </a:r>
            <a:endParaRPr lang="zh-CN" altLang="en-US" sz="2800" smtClean="0"/>
          </a:p>
          <a:p>
            <a:pPr eaLnBrk="1" hangingPunct="1">
              <a:defRPr/>
            </a:pPr>
            <a:r>
              <a:rPr lang="zh-CN" altLang="en-US" sz="2800" smtClean="0"/>
              <a:t>操作符重载函数名为</a:t>
            </a:r>
            <a:r>
              <a:rPr lang="en-US" altLang="zh-CN" sz="2800" smtClean="0">
                <a:solidFill>
                  <a:srgbClr val="FFC000"/>
                </a:solidFill>
              </a:rPr>
              <a:t>operator#</a:t>
            </a:r>
            <a:endParaRPr lang="en-US" altLang="zh-CN" sz="2800" smtClean="0">
              <a:solidFill>
                <a:srgbClr val="FFC000"/>
              </a:solidFill>
            </a:endParaRPr>
          </a:p>
          <a:p>
            <a:pPr eaLnBrk="1" hangingPunct="1">
              <a:defRPr/>
            </a:pPr>
            <a:r>
              <a:rPr lang="zh-CN" altLang="en-US" sz="2800" smtClean="0">
                <a:solidFill>
                  <a:srgbClr val="FF0000"/>
                </a:solidFill>
              </a:rPr>
              <a:t>他们都仅仅是一些名字独特的函数</a:t>
            </a:r>
            <a:endParaRPr lang="zh-CN" altLang="en-US" sz="2800" smtClean="0">
              <a:solidFill>
                <a:srgbClr val="FF0000"/>
              </a:solidFill>
            </a:endParaRPr>
          </a:p>
          <a:p>
            <a:pPr eaLnBrk="1" hangingPunct="1">
              <a:defRPr/>
            </a:pPr>
            <a:endParaRPr lang="en-US" altLang="zh-CN" sz="2800" smtClean="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6">
                                            <p:txEl>
                                              <p:pRg st="0" end="0"/>
                                            </p:txEl>
                                          </p:spTgt>
                                        </p:tgtEl>
                                        <p:attrNameLst>
                                          <p:attrName>style.visibility</p:attrName>
                                        </p:attrNameLst>
                                      </p:cBhvr>
                                      <p:to>
                                        <p:strVal val="visible"/>
                                      </p:to>
                                    </p:set>
                                    <p:anim calcmode="lin" valueType="num">
                                      <p:cBhvr additive="base">
                                        <p:cTn id="7" dur="500" fill="hold"/>
                                        <p:tgtEl>
                                          <p:spTgt spid="102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6">
                                            <p:txEl>
                                              <p:pRg st="1" end="1"/>
                                            </p:txEl>
                                          </p:spTgt>
                                        </p:tgtEl>
                                        <p:attrNameLst>
                                          <p:attrName>style.visibility</p:attrName>
                                        </p:attrNameLst>
                                      </p:cBhvr>
                                      <p:to>
                                        <p:strVal val="visible"/>
                                      </p:to>
                                    </p:set>
                                    <p:anim calcmode="lin" valueType="num">
                                      <p:cBhvr additive="base">
                                        <p:cTn id="11" dur="500" fill="hold"/>
                                        <p:tgtEl>
                                          <p:spTgt spid="1024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46">
                                            <p:txEl>
                                              <p:pRg st="2" end="2"/>
                                            </p:txEl>
                                          </p:spTgt>
                                        </p:tgtEl>
                                        <p:attrNameLst>
                                          <p:attrName>style.visibility</p:attrName>
                                        </p:attrNameLst>
                                      </p:cBhvr>
                                      <p:to>
                                        <p:strVal val="visible"/>
                                      </p:to>
                                    </p:set>
                                    <p:anim calcmode="lin" valueType="num">
                                      <p:cBhvr additive="base">
                                        <p:cTn id="17" dur="500" fill="hold"/>
                                        <p:tgtEl>
                                          <p:spTgt spid="1024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4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246">
                                            <p:txEl>
                                              <p:pRg st="3" end="3"/>
                                            </p:txEl>
                                          </p:spTgt>
                                        </p:tgtEl>
                                        <p:attrNameLst>
                                          <p:attrName>style.visibility</p:attrName>
                                        </p:attrNameLst>
                                      </p:cBhvr>
                                      <p:to>
                                        <p:strVal val="visible"/>
                                      </p:to>
                                    </p:set>
                                    <p:anim calcmode="lin" valueType="num">
                                      <p:cBhvr additive="base">
                                        <p:cTn id="21" dur="500" fill="hold"/>
                                        <p:tgtEl>
                                          <p:spTgt spid="1024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246">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246">
                                            <p:txEl>
                                              <p:pRg st="4" end="4"/>
                                            </p:txEl>
                                          </p:spTgt>
                                        </p:tgtEl>
                                        <p:attrNameLst>
                                          <p:attrName>style.visibility</p:attrName>
                                        </p:attrNameLst>
                                      </p:cBhvr>
                                      <p:to>
                                        <p:strVal val="visible"/>
                                      </p:to>
                                    </p:set>
                                    <p:anim calcmode="lin" valueType="num">
                                      <p:cBhvr additive="base">
                                        <p:cTn id="25" dur="500" fill="hold"/>
                                        <p:tgtEl>
                                          <p:spTgt spid="1024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46">
                                            <p:txEl>
                                              <p:pRg st="5" end="5"/>
                                            </p:txEl>
                                          </p:spTgt>
                                        </p:tgtEl>
                                        <p:attrNameLst>
                                          <p:attrName>style.visibility</p:attrName>
                                        </p:attrNameLst>
                                      </p:cBhvr>
                                      <p:to>
                                        <p:strVal val="visible"/>
                                      </p:to>
                                    </p:set>
                                    <p:anim calcmode="lin" valueType="num">
                                      <p:cBhvr additive="base">
                                        <p:cTn id="31" dur="500" fill="hold"/>
                                        <p:tgtEl>
                                          <p:spTgt spid="1024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246">
                                            <p:txEl>
                                              <p:pRg st="6" end="6"/>
                                            </p:txEl>
                                          </p:spTgt>
                                        </p:tgtEl>
                                        <p:attrNameLst>
                                          <p:attrName>style.visibility</p:attrName>
                                        </p:attrNameLst>
                                      </p:cBhvr>
                                      <p:to>
                                        <p:strVal val="visible"/>
                                      </p:to>
                                    </p:set>
                                    <p:anim calcmode="lin" valueType="num">
                                      <p:cBhvr additive="base">
                                        <p:cTn id="37" dur="500" fill="hold"/>
                                        <p:tgtEl>
                                          <p:spTgt spid="1024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4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246">
                                            <p:txEl>
                                              <p:pRg st="7" end="7"/>
                                            </p:txEl>
                                          </p:spTgt>
                                        </p:tgtEl>
                                        <p:attrNameLst>
                                          <p:attrName>style.visibility</p:attrName>
                                        </p:attrNameLst>
                                      </p:cBhvr>
                                      <p:to>
                                        <p:strVal val="visible"/>
                                      </p:to>
                                    </p:set>
                                    <p:anim calcmode="lin" valueType="num">
                                      <p:cBhvr additive="base">
                                        <p:cTn id="43" dur="500" fill="hold"/>
                                        <p:tgtEl>
                                          <p:spTgt spid="10246">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4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246">
                                            <p:txEl>
                                              <p:pRg st="8" end="8"/>
                                            </p:txEl>
                                          </p:spTgt>
                                        </p:tgtEl>
                                        <p:attrNameLst>
                                          <p:attrName>style.visibility</p:attrName>
                                        </p:attrNameLst>
                                      </p:cBhvr>
                                      <p:to>
                                        <p:strVal val="visible"/>
                                      </p:to>
                                    </p:set>
                                    <p:anim calcmode="lin" valueType="num">
                                      <p:cBhvr additive="base">
                                        <p:cTn id="49" dur="500" fill="hold"/>
                                        <p:tgtEl>
                                          <p:spTgt spid="10246">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24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zh-CN" smtClean="0"/>
              <a:t>操作符重载的实现途径</a:t>
            </a:r>
            <a:endParaRPr lang="zh-CN" altLang="en-US" smtClean="0"/>
          </a:p>
        </p:txBody>
      </p:sp>
      <p:sp>
        <p:nvSpPr>
          <p:cNvPr id="3" name="内容占位符 2"/>
          <p:cNvSpPr>
            <a:spLocks noGrp="1"/>
          </p:cNvSpPr>
          <p:nvPr>
            <p:ph idx="1"/>
          </p:nvPr>
        </p:nvSpPr>
        <p:spPr>
          <a:xfrm>
            <a:off x="457200" y="1600200"/>
            <a:ext cx="8229600" cy="4997450"/>
          </a:xfrm>
        </p:spPr>
        <p:txBody>
          <a:bodyPr>
            <a:normAutofit lnSpcReduction="20000"/>
          </a:bodyPr>
          <a:lstStyle/>
          <a:p>
            <a:pPr eaLnBrk="1" hangingPunct="1">
              <a:defRPr/>
            </a:pPr>
            <a:r>
              <a:rPr lang="zh-CN" altLang="en-US" smtClean="0"/>
              <a:t>操作符重载可通过下面两个途径来实现：</a:t>
            </a:r>
            <a:endParaRPr lang="en-US" altLang="zh-CN" smtClean="0"/>
          </a:p>
          <a:p>
            <a:pPr lvl="1" eaLnBrk="1" hangingPunct="1">
              <a:defRPr/>
            </a:pPr>
            <a:r>
              <a:rPr lang="zh-CN" altLang="zh-CN" smtClean="0"/>
              <a:t>作为一个类的非静态的</a:t>
            </a:r>
            <a:r>
              <a:rPr lang="zh-CN" altLang="zh-CN" smtClean="0">
                <a:solidFill>
                  <a:srgbClr val="FFC000"/>
                </a:solidFill>
              </a:rPr>
              <a:t>成员函数</a:t>
            </a:r>
            <a:r>
              <a:rPr lang="zh-CN" altLang="en-US" smtClean="0"/>
              <a:t>（</a:t>
            </a:r>
            <a:r>
              <a:rPr lang="en-US" altLang="zh-CN" smtClean="0"/>
              <a:t>new</a:t>
            </a:r>
            <a:r>
              <a:rPr lang="zh-CN" altLang="en-US" smtClean="0"/>
              <a:t>和</a:t>
            </a:r>
            <a:r>
              <a:rPr lang="en-US" altLang="zh-CN" smtClean="0"/>
              <a:t>delete</a:t>
            </a:r>
            <a:r>
              <a:rPr lang="zh-CN" altLang="en-US" smtClean="0"/>
              <a:t>除外）。</a:t>
            </a:r>
            <a:endParaRPr lang="en-US" altLang="zh-CN" smtClean="0"/>
          </a:p>
          <a:p>
            <a:pPr lvl="1" eaLnBrk="1" hangingPunct="1">
              <a:defRPr/>
            </a:pPr>
            <a:r>
              <a:rPr lang="zh-CN" altLang="en-US" smtClean="0"/>
              <a:t>作为一个</a:t>
            </a:r>
            <a:r>
              <a:rPr lang="zh-CN" altLang="zh-CN" smtClean="0">
                <a:solidFill>
                  <a:srgbClr val="FFC000"/>
                </a:solidFill>
              </a:rPr>
              <a:t>全局</a:t>
            </a:r>
            <a:r>
              <a:rPr lang="zh-CN" altLang="en-US" smtClean="0"/>
              <a:t>（友元）</a:t>
            </a:r>
            <a:r>
              <a:rPr lang="zh-CN" altLang="zh-CN" smtClean="0"/>
              <a:t>函数</a:t>
            </a:r>
            <a:r>
              <a:rPr lang="zh-CN" altLang="en-US" smtClean="0"/>
              <a:t>。</a:t>
            </a:r>
            <a:endParaRPr lang="en-US" altLang="zh-CN" smtClean="0"/>
          </a:p>
          <a:p>
            <a:pPr eaLnBrk="1" hangingPunct="1">
              <a:defRPr/>
            </a:pPr>
            <a:r>
              <a:rPr lang="zh-CN" altLang="en-US" smtClean="0"/>
              <a:t>一般情况下，一个操作符既可以</a:t>
            </a:r>
            <a:r>
              <a:rPr lang="zh-CN" altLang="zh-CN" smtClean="0"/>
              <a:t>作为全局函数</a:t>
            </a:r>
            <a:r>
              <a:rPr lang="zh-CN" altLang="en-US" smtClean="0"/>
              <a:t>，也可以</a:t>
            </a:r>
            <a:r>
              <a:rPr lang="zh-CN" altLang="zh-CN" smtClean="0"/>
              <a:t>作为成员函数来重载</a:t>
            </a:r>
            <a:r>
              <a:rPr lang="zh-CN" altLang="en-US" smtClean="0"/>
              <a:t>。</a:t>
            </a:r>
            <a:endParaRPr lang="en-US" altLang="zh-CN" smtClean="0"/>
          </a:p>
          <a:p>
            <a:pPr eaLnBrk="1" hangingPunct="1">
              <a:defRPr/>
            </a:pPr>
            <a:r>
              <a:rPr lang="zh-CN" altLang="zh-CN" smtClean="0"/>
              <a:t>在</a:t>
            </a:r>
            <a:r>
              <a:rPr lang="zh-CN" altLang="zh-CN" smtClean="0">
                <a:solidFill>
                  <a:srgbClr val="FFC000"/>
                </a:solidFill>
              </a:rPr>
              <a:t>有些情况下</a:t>
            </a:r>
            <a:r>
              <a:rPr lang="zh-CN" altLang="zh-CN" smtClean="0"/>
              <a:t>，操作符重载只能作为全局函数</a:t>
            </a:r>
            <a:endParaRPr lang="zh-CN" altLang="zh-CN" smtClean="0"/>
          </a:p>
          <a:p>
            <a:pPr lvl="1" eaLnBrk="1" hangingPunct="1">
              <a:defRPr/>
            </a:pPr>
            <a:r>
              <a:rPr lang="en-US" altLang="zh-CN" sz="2800" smtClean="0"/>
              <a:t>&lt;&lt;</a:t>
            </a:r>
            <a:r>
              <a:rPr lang="zh-CN" altLang="en-US" sz="2800" smtClean="0"/>
              <a:t>、</a:t>
            </a:r>
            <a:r>
              <a:rPr lang="en-US" altLang="zh-CN" sz="2800" smtClean="0"/>
              <a:t>&gt;&gt;</a:t>
            </a:r>
            <a:r>
              <a:rPr lang="zh-CN" altLang="en-US" sz="2800" smtClean="0"/>
              <a:t>不便于改写第一个参数</a:t>
            </a:r>
            <a:r>
              <a:rPr lang="en-US" altLang="zh-CN" sz="2800" smtClean="0"/>
              <a:t>ostream</a:t>
            </a:r>
            <a:endParaRPr lang="en-US" altLang="zh-CN" sz="2800" smtClean="0"/>
          </a:p>
          <a:p>
            <a:pPr eaLnBrk="1" hangingPunct="1">
              <a:defRPr/>
            </a:pPr>
            <a:r>
              <a:rPr lang="zh-CN" altLang="zh-CN" smtClean="0"/>
              <a:t>只能作为成员函数来重载。</a:t>
            </a:r>
            <a:endParaRPr lang="zh-CN" altLang="zh-CN" smtClean="0"/>
          </a:p>
          <a:p>
            <a:pPr lvl="1" eaLnBrk="1" hangingPunct="1">
              <a:defRPr/>
            </a:pPr>
            <a:r>
              <a:rPr lang="en-US" altLang="zh-CN" smtClean="0"/>
              <a:t>new</a:t>
            </a:r>
            <a:r>
              <a:rPr lang="zh-CN" altLang="en-US" smtClean="0"/>
              <a:t>、</a:t>
            </a:r>
            <a:r>
              <a:rPr lang="en-US" altLang="zh-CN" smtClean="0"/>
              <a:t>delete</a:t>
            </a:r>
            <a:r>
              <a:rPr lang="zh-CN" altLang="en-US" smtClean="0"/>
              <a:t>、赋值操作符</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pPr eaLnBrk="1" hangingPunct="1">
              <a:defRPr/>
            </a:pPr>
            <a:r>
              <a:rPr lang="zh-CN" altLang="en-GB" smtClean="0"/>
              <a:t>操作符</a:t>
            </a:r>
            <a:r>
              <a:rPr lang="en-GB" altLang="zh-CN" smtClean="0"/>
              <a:t>++</a:t>
            </a:r>
            <a:r>
              <a:rPr lang="zh-CN" altLang="en-GB" smtClean="0"/>
              <a:t>和</a:t>
            </a:r>
            <a:r>
              <a:rPr lang="en-GB" altLang="zh-CN" smtClean="0"/>
              <a:t>--</a:t>
            </a:r>
            <a:r>
              <a:rPr lang="en-US" altLang="zh-CN" smtClean="0"/>
              <a:t> </a:t>
            </a:r>
            <a:r>
              <a:rPr lang="zh-CN" altLang="en-US" smtClean="0"/>
              <a:t>的重载</a:t>
            </a:r>
            <a:endParaRPr lang="zh-CN" altLang="en-US" smtClean="0"/>
          </a:p>
        </p:txBody>
      </p:sp>
      <p:sp>
        <p:nvSpPr>
          <p:cNvPr id="273411" name="Rectangle 3"/>
          <p:cNvSpPr>
            <a:spLocks noGrp="1" noChangeArrowheads="1"/>
          </p:cNvSpPr>
          <p:nvPr>
            <p:ph type="body" idx="1"/>
          </p:nvPr>
        </p:nvSpPr>
        <p:spPr>
          <a:xfrm>
            <a:off x="457200" y="1600200"/>
            <a:ext cx="8229600" cy="5068888"/>
          </a:xfrm>
        </p:spPr>
        <p:txBody>
          <a:bodyPr>
            <a:normAutofit fontScale="92500"/>
          </a:bodyPr>
          <a:lstStyle/>
          <a:p>
            <a:pPr eaLnBrk="1" hangingPunct="1">
              <a:lnSpc>
                <a:spcPct val="90000"/>
              </a:lnSpc>
              <a:defRPr/>
            </a:pPr>
            <a:r>
              <a:rPr lang="zh-CN" altLang="en-GB" smtClean="0"/>
              <a:t>操作符</a:t>
            </a:r>
            <a:r>
              <a:rPr lang="en-GB" altLang="zh-CN" smtClean="0"/>
              <a:t>++</a:t>
            </a:r>
            <a:r>
              <a:rPr lang="zh-CN" altLang="en-GB" smtClean="0"/>
              <a:t>（</a:t>
            </a:r>
            <a:r>
              <a:rPr lang="en-GB" altLang="zh-CN" smtClean="0"/>
              <a:t>--</a:t>
            </a:r>
            <a:r>
              <a:rPr lang="zh-CN" altLang="en-GB" smtClean="0"/>
              <a:t>）</a:t>
            </a:r>
            <a:r>
              <a:rPr lang="zh-CN" altLang="en-US" smtClean="0"/>
              <a:t>有前置和后置两种用法：</a:t>
            </a:r>
            <a:endParaRPr lang="en-US" altLang="zh-CN" smtClean="0"/>
          </a:p>
          <a:p>
            <a:pPr lvl="1" eaLnBrk="1" hangingPunct="1">
              <a:lnSpc>
                <a:spcPct val="90000"/>
              </a:lnSpc>
              <a:defRPr/>
            </a:pPr>
            <a:r>
              <a:rPr lang="en-US" altLang="zh-CN" err="1" smtClean="0"/>
              <a:t>int</a:t>
            </a:r>
            <a:r>
              <a:rPr lang="en-US" altLang="zh-CN" smtClean="0"/>
              <a:t> x=0;</a:t>
            </a:r>
            <a:endParaRPr lang="en-US" altLang="zh-CN" smtClean="0"/>
          </a:p>
          <a:p>
            <a:pPr lvl="1" eaLnBrk="1" hangingPunct="1">
              <a:lnSpc>
                <a:spcPct val="90000"/>
              </a:lnSpc>
              <a:defRPr/>
            </a:pPr>
            <a:r>
              <a:rPr lang="en-US" altLang="zh-CN" smtClean="0"/>
              <a:t>x++; ++x; //OK</a:t>
            </a:r>
            <a:endParaRPr lang="en-US" altLang="zh-CN" smtClean="0"/>
          </a:p>
          <a:p>
            <a:pPr lvl="1" eaLnBrk="1" hangingPunct="1">
              <a:lnSpc>
                <a:spcPct val="90000"/>
              </a:lnSpc>
              <a:defRPr/>
            </a:pPr>
            <a:r>
              <a:rPr lang="en-US" altLang="zh-CN" smtClean="0"/>
              <a:t>(x++)++; ++(x++); //</a:t>
            </a:r>
            <a:r>
              <a:rPr lang="en-US" altLang="zh-CN" smtClean="0">
                <a:solidFill>
                  <a:srgbClr val="FFC000"/>
                </a:solidFill>
              </a:rPr>
              <a:t>?</a:t>
            </a:r>
            <a:endParaRPr lang="en-US" altLang="zh-CN" smtClean="0">
              <a:solidFill>
                <a:srgbClr val="FFC000"/>
              </a:solidFill>
            </a:endParaRPr>
          </a:p>
          <a:p>
            <a:pPr lvl="1" eaLnBrk="1" hangingPunct="1">
              <a:lnSpc>
                <a:spcPct val="90000"/>
              </a:lnSpc>
              <a:defRPr/>
            </a:pPr>
            <a:r>
              <a:rPr lang="en-US" altLang="zh-CN" smtClean="0"/>
              <a:t>(++x)++; ++(++x); //</a:t>
            </a:r>
            <a:r>
              <a:rPr lang="en-US" altLang="zh-CN" smtClean="0">
                <a:solidFill>
                  <a:srgbClr val="FFC000"/>
                </a:solidFill>
              </a:rPr>
              <a:t>?</a:t>
            </a:r>
            <a:endParaRPr lang="en-US" altLang="zh-CN" smtClean="0">
              <a:solidFill>
                <a:srgbClr val="FFC000"/>
              </a:solidFill>
            </a:endParaRPr>
          </a:p>
          <a:p>
            <a:pPr eaLnBrk="1" hangingPunct="1">
              <a:lnSpc>
                <a:spcPct val="90000"/>
              </a:lnSpc>
              <a:defRPr/>
            </a:pPr>
            <a:r>
              <a:rPr lang="zh-CN" altLang="en-US" smtClean="0"/>
              <a:t>重载</a:t>
            </a:r>
            <a:r>
              <a:rPr lang="en-GB" altLang="zh-CN"/>
              <a:t>++</a:t>
            </a:r>
            <a:r>
              <a:rPr lang="zh-CN" altLang="en-GB"/>
              <a:t>（</a:t>
            </a:r>
            <a:r>
              <a:rPr lang="en-GB" altLang="zh-CN"/>
              <a:t>--</a:t>
            </a:r>
            <a:r>
              <a:rPr lang="zh-CN" altLang="en-GB" smtClean="0"/>
              <a:t>）</a:t>
            </a:r>
            <a:r>
              <a:rPr lang="zh-CN" altLang="en-US" smtClean="0"/>
              <a:t>时，如果没有特殊处理，它们的后置用法使用与前</a:t>
            </a:r>
            <a:r>
              <a:rPr lang="zh-CN" altLang="en-US"/>
              <a:t>置</a:t>
            </a:r>
            <a:r>
              <a:rPr lang="zh-CN" altLang="en-US" smtClean="0"/>
              <a:t>用法相同的重载函数。</a:t>
            </a:r>
            <a:endParaRPr lang="zh-CN" altLang="en-US" smtClean="0"/>
          </a:p>
          <a:p>
            <a:pPr eaLnBrk="1" hangingPunct="1">
              <a:lnSpc>
                <a:spcPct val="90000"/>
              </a:lnSpc>
              <a:defRPr/>
            </a:pPr>
            <a:r>
              <a:rPr lang="zh-CN" altLang="en-US" smtClean="0"/>
              <a:t>为了能够区分</a:t>
            </a:r>
            <a:r>
              <a:rPr lang="en-US" altLang="zh-CN" smtClean="0"/>
              <a:t>++</a:t>
            </a:r>
            <a:r>
              <a:rPr lang="zh-CN" altLang="en-US" smtClean="0"/>
              <a:t>（</a:t>
            </a:r>
            <a:r>
              <a:rPr lang="en-US" altLang="zh-CN" smtClean="0"/>
              <a:t>--</a:t>
            </a:r>
            <a:r>
              <a:rPr lang="zh-CN" altLang="en-US" smtClean="0"/>
              <a:t>）的前置与后置用法，可为它们再写一个重载函数用于实现它们的后置用法，该重载函数应有一个形式上的</a:t>
            </a:r>
            <a:r>
              <a:rPr lang="en-US" altLang="zh-CN" err="1" smtClean="0"/>
              <a:t>int</a:t>
            </a:r>
            <a:r>
              <a:rPr lang="zh-CN" altLang="en-US" smtClean="0"/>
              <a:t>型参数。</a:t>
            </a:r>
            <a:endParaRPr lang="en-US" altLang="zh-CN" sz="3100" smtClean="0"/>
          </a:p>
        </p:txBody>
      </p:sp>
      <p:sp>
        <p:nvSpPr>
          <p:cNvPr id="2" name="TextBox 1"/>
          <p:cNvSpPr txBox="1">
            <a:spLocks noChangeArrowheads="1"/>
          </p:cNvSpPr>
          <p:nvPr/>
        </p:nvSpPr>
        <p:spPr bwMode="auto">
          <a:xfrm>
            <a:off x="5292725" y="2995613"/>
            <a:ext cx="828675" cy="4000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000"/>
              <a:t>Error</a:t>
            </a:r>
            <a:endParaRPr lang="zh-CN" altLang="en-US" sz="2000"/>
          </a:p>
        </p:txBody>
      </p:sp>
      <p:sp>
        <p:nvSpPr>
          <p:cNvPr id="5" name="TextBox 4"/>
          <p:cNvSpPr txBox="1">
            <a:spLocks noChangeArrowheads="1"/>
          </p:cNvSpPr>
          <p:nvPr/>
        </p:nvSpPr>
        <p:spPr bwMode="auto">
          <a:xfrm>
            <a:off x="5292725" y="3421063"/>
            <a:ext cx="563563" cy="4000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000"/>
              <a:t>OK</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3411">
                                            <p:txEl>
                                              <p:pRg st="5" end="5"/>
                                            </p:txEl>
                                          </p:spTgt>
                                        </p:tgtEl>
                                        <p:attrNameLst>
                                          <p:attrName>style.visibility</p:attrName>
                                        </p:attrNameLst>
                                      </p:cBhvr>
                                      <p:to>
                                        <p:strVal val="visible"/>
                                      </p:to>
                                    </p:set>
                                    <p:anim calcmode="lin" valueType="num">
                                      <p:cBhvr additive="base">
                                        <p:cTn id="19" dur="500" fill="hold"/>
                                        <p:tgtEl>
                                          <p:spTgt spid="27341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3411">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3411">
                                            <p:txEl>
                                              <p:pRg st="6" end="6"/>
                                            </p:txEl>
                                          </p:spTgt>
                                        </p:tgtEl>
                                        <p:attrNameLst>
                                          <p:attrName>style.visibility</p:attrName>
                                        </p:attrNameLst>
                                      </p:cBhvr>
                                      <p:to>
                                        <p:strVal val="visible"/>
                                      </p:to>
                                    </p:set>
                                    <p:anim calcmode="lin" valueType="num">
                                      <p:cBhvr additive="base">
                                        <p:cTn id="23" dur="500" fill="hold"/>
                                        <p:tgtEl>
                                          <p:spTgt spid="273411">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34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3"/>
          <p:cNvSpPr>
            <a:spLocks noGrp="1" noChangeArrowheads="1"/>
          </p:cNvSpPr>
          <p:nvPr>
            <p:ph type="body" idx="1"/>
          </p:nvPr>
        </p:nvSpPr>
        <p:spPr>
          <a:xfrm>
            <a:off x="206375" y="0"/>
            <a:ext cx="8937625" cy="6858000"/>
          </a:xfrm>
        </p:spPr>
        <p:txBody>
          <a:bodyPr/>
          <a:lstStyle/>
          <a:p>
            <a:pPr defTabSz="279400" eaLnBrk="1" hangingPunct="1">
              <a:lnSpc>
                <a:spcPct val="80000"/>
              </a:lnSpc>
              <a:buFont typeface="Wingdings" panose="05000000000000000000" pitchFamily="2" charset="2"/>
              <a:buNone/>
              <a:defRPr/>
            </a:pPr>
            <a:r>
              <a:rPr lang="en-GB" altLang="zh-CN" sz="2200" smtClean="0"/>
              <a:t>class Counter</a:t>
            </a:r>
            <a:endParaRPr lang="en-GB" altLang="zh-CN" sz="2200" smtClean="0"/>
          </a:p>
          <a:p>
            <a:pPr defTabSz="279400" eaLnBrk="1" hangingPunct="1">
              <a:lnSpc>
                <a:spcPct val="80000"/>
              </a:lnSpc>
              <a:buFont typeface="Wingdings" panose="05000000000000000000" pitchFamily="2" charset="2"/>
              <a:buNone/>
              <a:defRPr/>
            </a:pPr>
            <a:r>
              <a:rPr lang="en-GB" altLang="zh-CN" sz="2200" smtClean="0"/>
              <a:t>{		</a:t>
            </a:r>
            <a:r>
              <a:rPr lang="en-GB" altLang="zh-CN" sz="2200" err="1" smtClean="0"/>
              <a:t>int</a:t>
            </a:r>
            <a:r>
              <a:rPr lang="en-GB" altLang="zh-CN" sz="2200" smtClean="0"/>
              <a:t> value;</a:t>
            </a:r>
            <a:endParaRPr lang="en-GB" altLang="zh-CN" sz="2200" smtClean="0"/>
          </a:p>
          <a:p>
            <a:pPr defTabSz="279400" eaLnBrk="1" hangingPunct="1">
              <a:lnSpc>
                <a:spcPct val="80000"/>
              </a:lnSpc>
              <a:buFont typeface="Wingdings" panose="05000000000000000000" pitchFamily="2" charset="2"/>
              <a:buNone/>
              <a:defRPr/>
            </a:pPr>
            <a:r>
              <a:rPr lang="en-GB" altLang="zh-CN" sz="2200" smtClean="0"/>
              <a:t>	public:</a:t>
            </a:r>
            <a:endParaRPr lang="en-GB" altLang="zh-CN" sz="2200" smtClean="0"/>
          </a:p>
          <a:p>
            <a:pPr defTabSz="279400" eaLnBrk="1" hangingPunct="1">
              <a:lnSpc>
                <a:spcPct val="80000"/>
              </a:lnSpc>
              <a:buFont typeface="Wingdings" panose="05000000000000000000" pitchFamily="2" charset="2"/>
              <a:buNone/>
              <a:defRPr/>
            </a:pPr>
            <a:r>
              <a:rPr lang="en-GB" altLang="zh-CN" sz="2200" smtClean="0"/>
              <a:t>		Counter() </a:t>
            </a:r>
            <a:r>
              <a:rPr lang="en-US" altLang="en-GB" sz="2200" smtClean="0"/>
              <a:t>: </a:t>
            </a:r>
            <a:r>
              <a:rPr lang="en-GB" altLang="zh-CN" sz="2200" smtClean="0">
                <a:sym typeface="+mn-ea"/>
              </a:rPr>
              <a:t>value </a:t>
            </a:r>
            <a:r>
              <a:rPr lang="en-US" altLang="en-GB" sz="2200" smtClean="0">
                <a:sym typeface="+mn-ea"/>
              </a:rPr>
              <a:t>(0) </a:t>
            </a:r>
            <a:r>
              <a:rPr lang="en-GB" altLang="zh-CN" sz="2200" smtClean="0"/>
              <a:t>{ }</a:t>
            </a:r>
            <a:endParaRPr lang="en-GB" altLang="zh-CN" sz="2200" smtClean="0"/>
          </a:p>
          <a:p>
            <a:pPr defTabSz="279400" eaLnBrk="1" hangingPunct="1">
              <a:lnSpc>
                <a:spcPct val="80000"/>
              </a:lnSpc>
              <a:buFont typeface="Wingdings" panose="05000000000000000000" pitchFamily="2" charset="2"/>
              <a:buNone/>
              <a:defRPr/>
            </a:pPr>
            <a:r>
              <a:rPr lang="en-GB" altLang="zh-CN" sz="2200" smtClean="0"/>
              <a:t>		</a:t>
            </a:r>
            <a:r>
              <a:rPr lang="en-GB" altLang="zh-CN" sz="2200" smtClean="0">
                <a:solidFill>
                  <a:srgbClr val="FFC000"/>
                </a:solidFill>
              </a:rPr>
              <a:t>Counter</a:t>
            </a:r>
            <a:r>
              <a:rPr lang="en-GB" altLang="zh-CN" sz="2200" smtClean="0">
                <a:solidFill>
                  <a:srgbClr val="FFC000"/>
                </a:solidFill>
                <a:sym typeface="+mn-ea"/>
              </a:rPr>
              <a:t> </a:t>
            </a:r>
            <a:r>
              <a:rPr lang="en-GB" altLang="zh-CN" sz="2200" smtClean="0">
                <a:solidFill>
                  <a:srgbClr val="FFC000"/>
                </a:solidFill>
              </a:rPr>
              <a:t>&amp;</a:t>
            </a:r>
            <a:r>
              <a:rPr lang="en-GB" altLang="zh-CN" sz="2200" smtClean="0"/>
              <a:t>operator++()  //</a:t>
            </a:r>
            <a:r>
              <a:rPr lang="zh-CN" altLang="en-GB" sz="2200" smtClean="0"/>
              <a:t>前置的</a:t>
            </a:r>
            <a:r>
              <a:rPr lang="en-GB" altLang="zh-CN" sz="2200" smtClean="0"/>
              <a:t>++</a:t>
            </a:r>
            <a:r>
              <a:rPr lang="zh-CN" altLang="en-GB" sz="2200" smtClean="0"/>
              <a:t>重载函数</a:t>
            </a:r>
            <a:endParaRPr lang="zh-CN" altLang="en-GB" sz="2200" smtClean="0"/>
          </a:p>
          <a:p>
            <a:pPr defTabSz="279400" eaLnBrk="1" hangingPunct="1">
              <a:lnSpc>
                <a:spcPct val="80000"/>
              </a:lnSpc>
              <a:buFont typeface="Wingdings" panose="05000000000000000000" pitchFamily="2" charset="2"/>
              <a:buNone/>
              <a:defRPr/>
            </a:pPr>
            <a:r>
              <a:rPr lang="zh-CN" altLang="en-GB" sz="2200" smtClean="0"/>
              <a:t>		</a:t>
            </a:r>
            <a:r>
              <a:rPr lang="en-GB" altLang="zh-CN" sz="2200" smtClean="0"/>
              <a:t>{	</a:t>
            </a:r>
            <a:r>
              <a:rPr lang="en-GB" altLang="zh-CN" sz="2200" smtClean="0">
                <a:sym typeface="+mn-ea"/>
              </a:rPr>
              <a:t>++</a:t>
            </a:r>
            <a:r>
              <a:rPr lang="en-GB" altLang="zh-CN" sz="2200" smtClean="0"/>
              <a:t>value;</a:t>
            </a:r>
            <a:endParaRPr lang="en-GB" altLang="zh-CN" sz="2200" smtClean="0"/>
          </a:p>
          <a:p>
            <a:pPr defTabSz="279400" eaLnBrk="1" hangingPunct="1">
              <a:lnSpc>
                <a:spcPct val="80000"/>
              </a:lnSpc>
              <a:buFont typeface="Wingdings" panose="05000000000000000000" pitchFamily="2" charset="2"/>
              <a:buNone/>
              <a:defRPr/>
            </a:pPr>
            <a:r>
              <a:rPr lang="en-GB" altLang="zh-CN" sz="2200" smtClean="0"/>
              <a:t>			return *this;</a:t>
            </a:r>
            <a:endParaRPr lang="en-GB" altLang="zh-CN" sz="2200" smtClean="0"/>
          </a:p>
          <a:p>
            <a:pPr defTabSz="279400" eaLnBrk="1" hangingPunct="1">
              <a:lnSpc>
                <a:spcPct val="80000"/>
              </a:lnSpc>
              <a:buFont typeface="Wingdings" panose="05000000000000000000" pitchFamily="2" charset="2"/>
              <a:buNone/>
              <a:defRPr/>
            </a:pPr>
            <a:r>
              <a:rPr lang="en-GB" altLang="zh-CN" sz="2200" smtClean="0"/>
              <a:t>		}</a:t>
            </a:r>
            <a:endParaRPr lang="en-GB" altLang="zh-CN" sz="2200" smtClean="0"/>
          </a:p>
          <a:p>
            <a:pPr defTabSz="279400" eaLnBrk="1" hangingPunct="1">
              <a:lnSpc>
                <a:spcPct val="80000"/>
              </a:lnSpc>
              <a:buFont typeface="Wingdings" panose="05000000000000000000" pitchFamily="2" charset="2"/>
              <a:buNone/>
              <a:defRPr/>
            </a:pPr>
            <a:r>
              <a:rPr lang="en-GB" altLang="zh-CN" sz="2200" smtClean="0"/>
              <a:t>		</a:t>
            </a:r>
            <a:r>
              <a:rPr lang="en-GB" altLang="zh-CN" sz="2200" err="1" smtClean="0">
                <a:solidFill>
                  <a:srgbClr val="FFC000"/>
                </a:solidFill>
              </a:rPr>
              <a:t>const</a:t>
            </a:r>
            <a:r>
              <a:rPr lang="en-GB" altLang="zh-CN" sz="2200" smtClean="0">
                <a:solidFill>
                  <a:srgbClr val="FFC000"/>
                </a:solidFill>
              </a:rPr>
              <a:t> Counter</a:t>
            </a:r>
            <a:r>
              <a:rPr lang="en-GB" altLang="zh-CN" sz="2200" smtClean="0"/>
              <a:t> operator++(</a:t>
            </a:r>
            <a:r>
              <a:rPr lang="en-GB" altLang="zh-CN" sz="2200" err="1" smtClean="0">
                <a:solidFill>
                  <a:srgbClr val="FFC000"/>
                </a:solidFill>
              </a:rPr>
              <a:t>int</a:t>
            </a:r>
            <a:r>
              <a:rPr lang="en-GB" altLang="zh-CN" sz="2200" smtClean="0"/>
              <a:t>)  //</a:t>
            </a:r>
            <a:r>
              <a:rPr lang="zh-CN" altLang="en-GB" sz="2200" smtClean="0"/>
              <a:t>后置的</a:t>
            </a:r>
            <a:r>
              <a:rPr lang="en-GB" altLang="zh-CN" sz="2200" smtClean="0"/>
              <a:t>++</a:t>
            </a:r>
            <a:r>
              <a:rPr lang="zh-CN" altLang="en-GB" sz="2200" smtClean="0"/>
              <a:t>重载函数</a:t>
            </a:r>
            <a:endParaRPr lang="zh-CN" altLang="en-GB" sz="2200" smtClean="0"/>
          </a:p>
          <a:p>
            <a:pPr defTabSz="279400" eaLnBrk="1" hangingPunct="1">
              <a:lnSpc>
                <a:spcPct val="80000"/>
              </a:lnSpc>
              <a:buFont typeface="Wingdings" panose="05000000000000000000" pitchFamily="2" charset="2"/>
              <a:buNone/>
              <a:defRPr/>
            </a:pPr>
            <a:r>
              <a:rPr lang="zh-CN" altLang="en-GB" sz="2200" smtClean="0"/>
              <a:t>		</a:t>
            </a:r>
            <a:r>
              <a:rPr lang="en-GB" altLang="zh-CN" sz="2200" smtClean="0"/>
              <a:t>{	</a:t>
            </a:r>
            <a:r>
              <a:rPr lang="en-GB" altLang="zh-CN" sz="2200" smtClean="0">
                <a:solidFill>
                  <a:srgbClr val="FFC000"/>
                </a:solidFill>
              </a:rPr>
              <a:t>Counter temp</a:t>
            </a:r>
            <a:r>
              <a:rPr lang="en-GB" altLang="zh-CN" sz="2200" smtClean="0"/>
              <a:t> = *this; //</a:t>
            </a:r>
            <a:r>
              <a:rPr lang="zh-CN" altLang="en-GB" sz="2200" smtClean="0"/>
              <a:t>保存原来的对象</a:t>
            </a:r>
            <a:endParaRPr lang="zh-CN" altLang="en-GB" sz="2200" smtClean="0"/>
          </a:p>
          <a:p>
            <a:pPr defTabSz="279400" eaLnBrk="1" hangingPunct="1">
              <a:lnSpc>
                <a:spcPct val="80000"/>
              </a:lnSpc>
              <a:buFont typeface="Wingdings" panose="05000000000000000000" pitchFamily="2" charset="2"/>
              <a:buNone/>
              <a:defRPr/>
            </a:pPr>
            <a:r>
              <a:rPr lang="en-GB" altLang="zh-CN" sz="2200" smtClean="0"/>
              <a:t>			++(*this); //</a:t>
            </a:r>
            <a:r>
              <a:rPr lang="zh-CN" altLang="en-GB" sz="2200" smtClean="0"/>
              <a:t>调用前置的</a:t>
            </a:r>
            <a:r>
              <a:rPr lang="en-GB" altLang="zh-CN" sz="2200" smtClean="0"/>
              <a:t>++</a:t>
            </a:r>
            <a:r>
              <a:rPr lang="zh-CN" altLang="en-GB" sz="2200" smtClean="0"/>
              <a:t>重载函数，或直接写成</a:t>
            </a:r>
            <a:r>
              <a:rPr lang="en-GB" altLang="zh-CN" sz="2200" smtClean="0">
                <a:sym typeface="+mn-ea"/>
              </a:rPr>
              <a:t>++</a:t>
            </a:r>
            <a:r>
              <a:rPr lang="en-GB" altLang="zh-CN" sz="2200" smtClean="0"/>
              <a:t>value; </a:t>
            </a:r>
            <a:endParaRPr lang="zh-CN" altLang="en-GB" sz="2200" smtClean="0"/>
          </a:p>
          <a:p>
            <a:pPr defTabSz="279400" eaLnBrk="1" hangingPunct="1">
              <a:lnSpc>
                <a:spcPct val="80000"/>
              </a:lnSpc>
              <a:buFont typeface="Wingdings" panose="05000000000000000000" pitchFamily="2" charset="2"/>
              <a:buNone/>
              <a:defRPr/>
            </a:pPr>
            <a:r>
              <a:rPr lang="zh-CN" altLang="en-GB" sz="2200" smtClean="0"/>
              <a:t>			</a:t>
            </a:r>
            <a:r>
              <a:rPr lang="en-GB" altLang="zh-CN" sz="2200" smtClean="0"/>
              <a:t>return temp; //</a:t>
            </a:r>
            <a:r>
              <a:rPr lang="zh-CN" altLang="en-GB" sz="2200" smtClean="0"/>
              <a:t>返回原来的对象</a:t>
            </a:r>
            <a:endParaRPr lang="zh-CN" altLang="en-GB" sz="2200" smtClean="0"/>
          </a:p>
          <a:p>
            <a:pPr defTabSz="279400" eaLnBrk="1" hangingPunct="1">
              <a:lnSpc>
                <a:spcPct val="80000"/>
              </a:lnSpc>
              <a:buFont typeface="Wingdings" panose="05000000000000000000" pitchFamily="2" charset="2"/>
              <a:buNone/>
              <a:defRPr/>
            </a:pPr>
            <a:r>
              <a:rPr lang="en-GB" altLang="zh-CN" sz="2200" smtClean="0"/>
              <a:t>		}</a:t>
            </a:r>
            <a:endParaRPr lang="en-GB" altLang="zh-CN" sz="2200" smtClean="0"/>
          </a:p>
          <a:p>
            <a:pPr defTabSz="279400" eaLnBrk="1" hangingPunct="1">
              <a:lnSpc>
                <a:spcPct val="80000"/>
              </a:lnSpc>
              <a:buFont typeface="Wingdings" panose="05000000000000000000" pitchFamily="2" charset="2"/>
              <a:buNone/>
              <a:defRPr/>
            </a:pPr>
            <a:r>
              <a:rPr lang="en-GB" altLang="zh-CN" sz="2200" smtClean="0"/>
              <a:t>};</a:t>
            </a:r>
            <a:endParaRPr lang="en-GB" altLang="zh-CN" sz="2200" smtClean="0"/>
          </a:p>
          <a:p>
            <a:pPr defTabSz="279400" eaLnBrk="1" hangingPunct="1">
              <a:lnSpc>
                <a:spcPct val="80000"/>
              </a:lnSpc>
              <a:buFont typeface="Wingdings" panose="05000000000000000000" pitchFamily="2" charset="2"/>
              <a:buNone/>
              <a:defRPr/>
            </a:pPr>
            <a:r>
              <a:rPr lang="en-GB" altLang="zh-CN" sz="2200" smtClean="0"/>
              <a:t>.....</a:t>
            </a:r>
            <a:endParaRPr lang="en-GB" altLang="zh-CN" sz="2200" smtClean="0"/>
          </a:p>
          <a:p>
            <a:pPr defTabSz="279400" eaLnBrk="1" hangingPunct="1">
              <a:lnSpc>
                <a:spcPct val="80000"/>
              </a:lnSpc>
              <a:buFont typeface="Wingdings" panose="05000000000000000000" pitchFamily="2" charset="2"/>
              <a:buNone/>
              <a:defRPr/>
            </a:pPr>
            <a:r>
              <a:rPr lang="en-GB" altLang="zh-CN" sz="2200" smtClean="0"/>
              <a:t>Counter </a:t>
            </a:r>
            <a:r>
              <a:rPr lang="en-GB" altLang="zh-CN" sz="2200" err="1" smtClean="0"/>
              <a:t>a,b,c</a:t>
            </a:r>
            <a:r>
              <a:rPr lang="en-GB" altLang="zh-CN" sz="2200" smtClean="0"/>
              <a:t>;</a:t>
            </a:r>
            <a:endParaRPr lang="en-GB" altLang="zh-CN" sz="2200" smtClean="0"/>
          </a:p>
          <a:p>
            <a:pPr defTabSz="279400" eaLnBrk="1" hangingPunct="1">
              <a:lnSpc>
                <a:spcPct val="80000"/>
              </a:lnSpc>
              <a:buFont typeface="Wingdings" panose="05000000000000000000" pitchFamily="2" charset="2"/>
              <a:buNone/>
              <a:defRPr/>
            </a:pPr>
            <a:r>
              <a:rPr lang="en-GB" altLang="zh-CN" sz="2200" smtClean="0"/>
              <a:t>b = ++a;  //</a:t>
            </a:r>
            <a:r>
              <a:rPr lang="zh-CN" altLang="en-GB" sz="2200" smtClean="0"/>
              <a:t>使用的是上述类定义中不带参数的操作符</a:t>
            </a:r>
            <a:r>
              <a:rPr lang="en-GB" altLang="zh-CN" sz="2200" smtClean="0"/>
              <a:t>++</a:t>
            </a:r>
            <a:r>
              <a:rPr lang="zh-CN" altLang="en-GB" sz="2200" smtClean="0"/>
              <a:t>重载函数</a:t>
            </a:r>
            <a:endParaRPr lang="zh-CN" altLang="en-GB" sz="2200" smtClean="0"/>
          </a:p>
          <a:p>
            <a:pPr defTabSz="279400" eaLnBrk="1" hangingPunct="1">
              <a:lnSpc>
                <a:spcPct val="80000"/>
              </a:lnSpc>
              <a:buFont typeface="Wingdings" panose="05000000000000000000" pitchFamily="2" charset="2"/>
              <a:buNone/>
              <a:defRPr/>
            </a:pPr>
            <a:r>
              <a:rPr lang="en-GB" altLang="zh-CN" sz="2200" smtClean="0"/>
              <a:t>c = a++;  //</a:t>
            </a:r>
            <a:r>
              <a:rPr lang="zh-CN" altLang="en-GB" sz="2200" smtClean="0"/>
              <a:t>使用的是上述类定义中带</a:t>
            </a:r>
            <a:r>
              <a:rPr lang="en-GB" altLang="zh-CN" sz="2200" err="1" smtClean="0"/>
              <a:t>int</a:t>
            </a:r>
            <a:r>
              <a:rPr lang="zh-CN" altLang="en-GB" sz="2200" smtClean="0"/>
              <a:t>型参数的操作符</a:t>
            </a:r>
            <a:r>
              <a:rPr lang="en-GB" altLang="zh-CN" sz="2200" smtClean="0"/>
              <a:t>++</a:t>
            </a:r>
            <a:r>
              <a:rPr lang="zh-CN" altLang="en-GB" sz="2200" smtClean="0"/>
              <a:t>重载函数</a:t>
            </a:r>
            <a:endParaRPr lang="zh-CN" altLang="en-GB" sz="2200" smtClean="0"/>
          </a:p>
          <a:p>
            <a:pPr defTabSz="279400" eaLnBrk="1" hangingPunct="1">
              <a:lnSpc>
                <a:spcPct val="80000"/>
              </a:lnSpc>
              <a:buFont typeface="Wingdings" panose="05000000000000000000" pitchFamily="2" charset="2"/>
              <a:buNone/>
              <a:defRPr/>
            </a:pPr>
            <a:r>
              <a:rPr lang="en-US" altLang="zh-CN" sz="2200" smtClean="0"/>
              <a:t>++(++a); (++a)++; //</a:t>
            </a:r>
            <a:r>
              <a:rPr lang="en-US" altLang="zh-CN" sz="2200" smtClean="0">
                <a:solidFill>
                  <a:schemeClr val="folHlink"/>
                </a:solidFill>
              </a:rPr>
              <a:t>OK</a:t>
            </a:r>
            <a:endParaRPr lang="en-US" altLang="zh-CN" sz="2200" smtClean="0">
              <a:solidFill>
                <a:schemeClr val="folHlink"/>
              </a:solidFill>
            </a:endParaRPr>
          </a:p>
          <a:p>
            <a:pPr defTabSz="279400" eaLnBrk="1" hangingPunct="1">
              <a:lnSpc>
                <a:spcPct val="80000"/>
              </a:lnSpc>
              <a:buFont typeface="Wingdings" panose="05000000000000000000" pitchFamily="2" charset="2"/>
              <a:buNone/>
              <a:defRPr/>
            </a:pPr>
            <a:r>
              <a:rPr lang="en-US" altLang="zh-CN" sz="2200" smtClean="0"/>
              <a:t>++(a++); (a++)++; //</a:t>
            </a:r>
            <a:r>
              <a:rPr lang="en-US" altLang="zh-CN" sz="2200" smtClean="0">
                <a:solidFill>
                  <a:schemeClr val="folHlink"/>
                </a:solidFill>
              </a:rPr>
              <a:t>Error</a:t>
            </a:r>
            <a:endParaRPr lang="en-US" altLang="zh-CN" sz="2200" smtClean="0">
              <a:solidFill>
                <a:schemeClr val="folHlink"/>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eaLnBrk="1" hangingPunct="1">
              <a:defRPr/>
            </a:pPr>
            <a:r>
              <a:rPr lang="zh-CN" altLang="en-GB" smtClean="0"/>
              <a:t>赋值操作符“</a:t>
            </a:r>
            <a:r>
              <a:rPr lang="en-GB" altLang="zh-CN" smtClean="0"/>
              <a:t>=”</a:t>
            </a:r>
            <a:r>
              <a:rPr lang="zh-CN" altLang="en-GB" smtClean="0"/>
              <a:t>的重载</a:t>
            </a:r>
            <a:endParaRPr lang="zh-CN" altLang="en-US" smtClean="0"/>
          </a:p>
        </p:txBody>
      </p:sp>
      <p:sp>
        <p:nvSpPr>
          <p:cNvPr id="407555" name="Rectangle 3"/>
          <p:cNvSpPr>
            <a:spLocks noGrp="1" noChangeArrowheads="1"/>
          </p:cNvSpPr>
          <p:nvPr>
            <p:ph type="body" idx="1"/>
          </p:nvPr>
        </p:nvSpPr>
        <p:spPr/>
        <p:txBody>
          <a:bodyPr/>
          <a:lstStyle/>
          <a:p>
            <a:pPr eaLnBrk="1" hangingPunct="1">
              <a:defRPr/>
            </a:pPr>
            <a:r>
              <a:rPr lang="en-GB" altLang="zh-CN" dirty="0" smtClean="0"/>
              <a:t>C++</a:t>
            </a:r>
            <a:r>
              <a:rPr lang="zh-CN" altLang="en-GB" dirty="0" smtClean="0"/>
              <a:t>编译程序会为每个类定义一个</a:t>
            </a:r>
            <a:r>
              <a:rPr lang="zh-CN" altLang="en-GB" dirty="0" smtClean="0">
                <a:solidFill>
                  <a:srgbClr val="FFC000"/>
                </a:solidFill>
              </a:rPr>
              <a:t>隐式的赋值操作符重载函数</a:t>
            </a:r>
            <a:r>
              <a:rPr lang="zh-CN" altLang="en-GB" dirty="0" smtClean="0"/>
              <a:t>，其行为是：逐个成员进行赋值操作（</a:t>
            </a:r>
            <a:r>
              <a:rPr lang="en-GB" altLang="zh-CN" dirty="0" smtClean="0"/>
              <a:t>member-wise assignment</a:t>
            </a:r>
            <a:r>
              <a:rPr lang="zh-CN" altLang="en-GB" dirty="0" smtClean="0"/>
              <a:t>）。</a:t>
            </a:r>
            <a:endParaRPr lang="zh-CN" altLang="en-GB" dirty="0" smtClean="0"/>
          </a:p>
          <a:p>
            <a:pPr lvl="1" eaLnBrk="1" hangingPunct="1">
              <a:defRPr/>
            </a:pPr>
            <a:r>
              <a:rPr lang="zh-CN" altLang="en-GB" dirty="0" smtClean="0"/>
              <a:t>对于普通成员，它采用常规的赋值操作</a:t>
            </a:r>
            <a:r>
              <a:rPr lang="zh-CN" altLang="en-US" dirty="0"/>
              <a:t>。</a:t>
            </a:r>
            <a:endParaRPr lang="zh-CN" altLang="en-US" dirty="0"/>
          </a:p>
          <a:p>
            <a:pPr lvl="2" eaLnBrk="1" hangingPunct="1">
              <a:defRPr/>
            </a:pPr>
            <a:r>
              <a:rPr lang="zh-CN" altLang="en-US" sz="2400" dirty="0" smtClean="0"/>
              <a:t>同拷贝构造函数相同，指针只</a:t>
            </a:r>
            <a:r>
              <a:rPr lang="zh-CN" altLang="en-US" dirty="0" smtClean="0">
                <a:sym typeface="+mn-ea"/>
              </a:rPr>
              <a:t>浅拷贝，仅</a:t>
            </a:r>
            <a:r>
              <a:rPr lang="zh-CN" altLang="en-US" sz="2400" dirty="0" smtClean="0"/>
              <a:t>复制地址</a:t>
            </a:r>
            <a:endParaRPr lang="zh-CN" altLang="en-US" sz="2400" dirty="0" smtClean="0"/>
          </a:p>
          <a:p>
            <a:pPr lvl="1" eaLnBrk="1" hangingPunct="1">
              <a:defRPr/>
            </a:pPr>
            <a:r>
              <a:rPr lang="zh-CN" altLang="en-GB" dirty="0" smtClean="0"/>
              <a:t>对于成员对象，则调用该成员对象的赋值操作符重载函数进行赋值操作</a:t>
            </a:r>
            <a:r>
              <a:rPr lang="zh-CN" altLang="en-US" dirty="0" smtClean="0"/>
              <a:t>。（</a:t>
            </a:r>
            <a:r>
              <a:rPr lang="zh-CN" altLang="en-GB" dirty="0" smtClean="0">
                <a:solidFill>
                  <a:srgbClr val="FFC000"/>
                </a:solidFill>
              </a:rPr>
              <a:t>递归</a:t>
            </a:r>
            <a:r>
              <a:rPr lang="zh-CN" altLang="en-US" dirty="0" smtClean="0">
                <a:solidFill>
                  <a:srgbClr val="FFC000"/>
                </a:solidFill>
              </a:rPr>
              <a:t>定义</a:t>
            </a:r>
            <a:r>
              <a:rPr lang="zh-CN" altLang="en-US" dirty="0" smtClean="0"/>
              <a:t>） </a:t>
            </a:r>
            <a:endParaRPr lang="zh-CN" altLang="en-US" dirty="0" smtClean="0"/>
          </a:p>
          <a:p>
            <a:pPr marL="457200" lvl="1" indent="0" eaLnBrk="1" hangingPunct="1">
              <a:buNone/>
              <a:defRPr/>
            </a:pPr>
            <a:endParaRPr lang="zh-CN" altLang="en-US" smtClean="0">
              <a:sym typeface="+mn-ea"/>
            </a:endParaRPr>
          </a:p>
          <a:p>
            <a:pPr lvl="1" eaLnBrk="1" hangingPunct="1">
              <a:defRPr/>
            </a:pPr>
            <a:endParaRPr lang="zh-CN" alt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1" name="Rectangle 3"/>
          <p:cNvSpPr>
            <a:spLocks noGrp="1" noChangeArrowheads="1"/>
          </p:cNvSpPr>
          <p:nvPr>
            <p:ph type="body" idx="1"/>
          </p:nvPr>
        </p:nvSpPr>
        <p:spPr>
          <a:xfrm>
            <a:off x="503238" y="1125538"/>
            <a:ext cx="8101012" cy="5013325"/>
          </a:xfrm>
        </p:spPr>
        <p:txBody>
          <a:bodyPr/>
          <a:lstStyle/>
          <a:p>
            <a:pPr eaLnBrk="1" hangingPunct="1">
              <a:defRPr/>
            </a:pPr>
            <a:r>
              <a:rPr lang="zh-CN" altLang="en-GB" sz="2800" smtClean="0"/>
              <a:t>一般来讲，需要自定义</a:t>
            </a:r>
            <a:r>
              <a:rPr lang="zh-CN" altLang="en-GB" sz="2800" smtClean="0">
                <a:solidFill>
                  <a:srgbClr val="FFC000"/>
                </a:solidFill>
              </a:rPr>
              <a:t>拷贝构造函数</a:t>
            </a:r>
            <a:r>
              <a:rPr lang="zh-CN" altLang="en-GB" sz="2800" smtClean="0"/>
              <a:t>的类通常也需要自定义</a:t>
            </a:r>
            <a:r>
              <a:rPr lang="zh-CN" altLang="en-GB" sz="2800" smtClean="0">
                <a:solidFill>
                  <a:srgbClr val="FFC000"/>
                </a:solidFill>
              </a:rPr>
              <a:t>赋值操作符</a:t>
            </a:r>
            <a:r>
              <a:rPr lang="zh-CN" altLang="en-GB" sz="2800" smtClean="0"/>
              <a:t>重载函数与</a:t>
            </a:r>
            <a:r>
              <a:rPr lang="zh-CN" altLang="en-GB" sz="2800" smtClean="0">
                <a:solidFill>
                  <a:srgbClr val="FFC000"/>
                </a:solidFill>
              </a:rPr>
              <a:t>析构</a:t>
            </a:r>
            <a:r>
              <a:rPr lang="zh-CN" altLang="en-GB" sz="2800" smtClean="0"/>
              <a:t>函数。</a:t>
            </a:r>
            <a:r>
              <a:rPr lang="zh-CN" altLang="en-US" sz="2800" smtClean="0"/>
              <a:t> </a:t>
            </a:r>
            <a:endParaRPr lang="zh-CN" altLang="en-US" sz="2800" smtClean="0"/>
          </a:p>
          <a:p>
            <a:pPr eaLnBrk="1" hangingPunct="1">
              <a:defRPr/>
            </a:pPr>
            <a:endParaRPr lang="zh-CN" altLang="en-GB" sz="2800" smtClean="0"/>
          </a:p>
          <a:p>
            <a:pPr eaLnBrk="1" hangingPunct="1">
              <a:defRPr/>
            </a:pPr>
            <a:r>
              <a:rPr lang="zh-CN" altLang="en-GB" sz="2800" smtClean="0"/>
              <a:t>注意：要区别何时调用</a:t>
            </a:r>
            <a:r>
              <a:rPr lang="zh-CN" altLang="en-GB" sz="2800" smtClean="0">
                <a:solidFill>
                  <a:srgbClr val="FFC000"/>
                </a:solidFill>
              </a:rPr>
              <a:t>拷贝构造函数和赋值操作符</a:t>
            </a:r>
            <a:r>
              <a:rPr lang="zh-CN" altLang="en-GB" sz="2800" smtClean="0"/>
              <a:t>函数。</a:t>
            </a:r>
            <a:r>
              <a:rPr lang="zh-CN" altLang="en-US" sz="2800" smtClean="0"/>
              <a:t> </a:t>
            </a:r>
            <a:endParaRPr lang="en-GB" altLang="zh-CN" sz="2800" smtClean="0"/>
          </a:p>
          <a:p>
            <a:pPr lvl="1" eaLnBrk="1" hangingPunct="1">
              <a:buFontTx/>
              <a:buNone/>
              <a:defRPr/>
            </a:pPr>
            <a:r>
              <a:rPr lang="en-GB" altLang="zh-CN" sz="2400" smtClean="0"/>
              <a:t>A a;</a:t>
            </a:r>
            <a:endParaRPr lang="en-GB" altLang="zh-CN" sz="2400" smtClean="0"/>
          </a:p>
          <a:p>
            <a:pPr lvl="1" eaLnBrk="1" hangingPunct="1">
              <a:buFontTx/>
              <a:buNone/>
              <a:defRPr/>
            </a:pPr>
            <a:r>
              <a:rPr lang="en-GB" altLang="zh-CN" sz="2400" smtClean="0">
                <a:solidFill>
                  <a:srgbClr val="FFC000"/>
                </a:solidFill>
              </a:rPr>
              <a:t>A</a:t>
            </a:r>
            <a:r>
              <a:rPr lang="en-GB" altLang="zh-CN" sz="2400" smtClean="0"/>
              <a:t> b = a; //</a:t>
            </a:r>
            <a:r>
              <a:rPr lang="zh-CN" altLang="en-GB" sz="2400" smtClean="0"/>
              <a:t>调用拷贝构造函数，它等价于：</a:t>
            </a:r>
            <a:r>
              <a:rPr lang="en-GB" altLang="zh-CN" sz="2400" smtClean="0"/>
              <a:t>A b(a);</a:t>
            </a:r>
            <a:r>
              <a:rPr lang="zh-CN" altLang="en-GB" sz="2400" smtClean="0"/>
              <a:t>。</a:t>
            </a:r>
            <a:endParaRPr lang="zh-CN" altLang="en-GB" sz="2400" smtClean="0"/>
          </a:p>
          <a:p>
            <a:pPr lvl="1" eaLnBrk="1" hangingPunct="1">
              <a:buFontTx/>
              <a:buNone/>
              <a:defRPr/>
            </a:pPr>
            <a:r>
              <a:rPr lang="en-GB" altLang="zh-CN" sz="2400" smtClean="0"/>
              <a:t>......</a:t>
            </a:r>
            <a:endParaRPr lang="en-GB" altLang="zh-CN" sz="2400" smtClean="0"/>
          </a:p>
          <a:p>
            <a:pPr lvl="1" eaLnBrk="1" hangingPunct="1">
              <a:buFontTx/>
              <a:buNone/>
              <a:defRPr/>
            </a:pPr>
            <a:r>
              <a:rPr lang="en-GB" altLang="zh-CN" sz="2400" smtClean="0"/>
              <a:t>b = a; //</a:t>
            </a:r>
            <a:r>
              <a:rPr lang="zh-CN" altLang="en-GB" sz="2400" smtClean="0"/>
              <a:t>调用赋值操作符</a:t>
            </a:r>
            <a:r>
              <a:rPr lang="en-GB" altLang="zh-CN" sz="2400" smtClean="0"/>
              <a:t>=</a:t>
            </a:r>
            <a:r>
              <a:rPr lang="zh-CN" altLang="en-GB" sz="2400" smtClean="0"/>
              <a:t>重载函数。</a:t>
            </a:r>
            <a:endParaRPr lang="zh-CN" altLang="en-GB" sz="2400" smtClean="0"/>
          </a:p>
          <a:p>
            <a:pPr lvl="1" eaLnBrk="1" hangingPunct="1">
              <a:buFontTx/>
              <a:buNone/>
              <a:defRPr/>
            </a:pPr>
            <a:endParaRPr lang="zh-CN" altLang="en-US" sz="2400" smtClean="0"/>
          </a:p>
          <a:p>
            <a:pPr lvl="1" eaLnBrk="1" hangingPunct="1">
              <a:buFontTx/>
              <a:buNone/>
              <a:defRPr/>
            </a:pPr>
            <a:r>
              <a:rPr lang="en-US" altLang="zh-CN" sz="2400" smtClean="0"/>
              <a:t>class A { A(const A &amp;b): </a:t>
            </a:r>
            <a:r>
              <a:rPr lang="en-US" altLang="zh-CN" sz="2400" smtClean="0">
                <a:solidFill>
                  <a:srgbClr val="FF0000"/>
                </a:solidFill>
              </a:rPr>
              <a:t>a(b.a)</a:t>
            </a:r>
            <a:r>
              <a:rPr lang="en-US" altLang="zh-CN" sz="2400" smtClean="0"/>
              <a:t> { </a:t>
            </a:r>
            <a:r>
              <a:rPr lang="en-US" altLang="zh-CN" sz="2400" smtClean="0">
                <a:solidFill>
                  <a:srgbClr val="FFC000"/>
                </a:solidFill>
              </a:rPr>
              <a:t>a = b.a;</a:t>
            </a:r>
            <a:r>
              <a:rPr lang="en-US" altLang="zh-CN" sz="2400" smtClean="0"/>
              <a:t> }}; </a:t>
            </a:r>
            <a:endParaRPr lang="en-US" altLang="zh-CN"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5571">
                                            <p:txEl>
                                              <p:pRg st="0" end="0"/>
                                            </p:txEl>
                                          </p:spTgt>
                                        </p:tgtEl>
                                        <p:attrNameLst>
                                          <p:attrName>style.visibility</p:attrName>
                                        </p:attrNameLst>
                                      </p:cBhvr>
                                      <p:to>
                                        <p:strVal val="visible"/>
                                      </p:to>
                                    </p:set>
                                    <p:anim calcmode="lin" valueType="num">
                                      <p:cBhvr additive="base">
                                        <p:cTn id="7" dur="500" fill="hold"/>
                                        <p:tgtEl>
                                          <p:spTgt spid="3655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55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5571">
                                            <p:txEl>
                                              <p:pRg st="2" end="2"/>
                                            </p:txEl>
                                          </p:spTgt>
                                        </p:tgtEl>
                                        <p:attrNameLst>
                                          <p:attrName>style.visibility</p:attrName>
                                        </p:attrNameLst>
                                      </p:cBhvr>
                                      <p:to>
                                        <p:strVal val="visible"/>
                                      </p:to>
                                    </p:set>
                                    <p:anim calcmode="lin" valueType="num">
                                      <p:cBhvr additive="base">
                                        <p:cTn id="13" dur="500" fill="hold"/>
                                        <p:tgtEl>
                                          <p:spTgt spid="3655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5571">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65571">
                                            <p:txEl>
                                              <p:pRg st="3" end="3"/>
                                            </p:txEl>
                                          </p:spTgt>
                                        </p:tgtEl>
                                        <p:attrNameLst>
                                          <p:attrName>style.visibility</p:attrName>
                                        </p:attrNameLst>
                                      </p:cBhvr>
                                      <p:to>
                                        <p:strVal val="visible"/>
                                      </p:to>
                                    </p:set>
                                    <p:anim calcmode="lin" valueType="num">
                                      <p:cBhvr additive="base">
                                        <p:cTn id="17" dur="500" fill="hold"/>
                                        <p:tgtEl>
                                          <p:spTgt spid="36557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557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65571">
                                            <p:txEl>
                                              <p:pRg st="4" end="4"/>
                                            </p:txEl>
                                          </p:spTgt>
                                        </p:tgtEl>
                                        <p:attrNameLst>
                                          <p:attrName>style.visibility</p:attrName>
                                        </p:attrNameLst>
                                      </p:cBhvr>
                                      <p:to>
                                        <p:strVal val="visible"/>
                                      </p:to>
                                    </p:set>
                                    <p:anim calcmode="lin" valueType="num">
                                      <p:cBhvr additive="base">
                                        <p:cTn id="21" dur="500" fill="hold"/>
                                        <p:tgtEl>
                                          <p:spTgt spid="36557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65571">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65571">
                                            <p:txEl>
                                              <p:pRg st="5" end="5"/>
                                            </p:txEl>
                                          </p:spTgt>
                                        </p:tgtEl>
                                        <p:attrNameLst>
                                          <p:attrName>style.visibility</p:attrName>
                                        </p:attrNameLst>
                                      </p:cBhvr>
                                      <p:to>
                                        <p:strVal val="visible"/>
                                      </p:to>
                                    </p:set>
                                    <p:anim calcmode="lin" valueType="num">
                                      <p:cBhvr additive="base">
                                        <p:cTn id="25" dur="500" fill="hold"/>
                                        <p:tgtEl>
                                          <p:spTgt spid="36557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5571">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65571">
                                            <p:txEl>
                                              <p:pRg st="6" end="6"/>
                                            </p:txEl>
                                          </p:spTgt>
                                        </p:tgtEl>
                                        <p:attrNameLst>
                                          <p:attrName>style.visibility</p:attrName>
                                        </p:attrNameLst>
                                      </p:cBhvr>
                                      <p:to>
                                        <p:strVal val="visible"/>
                                      </p:to>
                                    </p:set>
                                    <p:anim calcmode="lin" valueType="num">
                                      <p:cBhvr additive="base">
                                        <p:cTn id="29" dur="500" fill="hold"/>
                                        <p:tgtEl>
                                          <p:spTgt spid="365571">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65571">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65571">
                                            <p:txEl>
                                              <p:pRg st="8" end="8"/>
                                            </p:txEl>
                                          </p:spTgt>
                                        </p:tgtEl>
                                        <p:attrNameLst>
                                          <p:attrName>style.visibility</p:attrName>
                                        </p:attrNameLst>
                                      </p:cBhvr>
                                      <p:to>
                                        <p:strVal val="visible"/>
                                      </p:to>
                                    </p:set>
                                    <p:anim calcmode="lin" valueType="num">
                                      <p:cBhvr additive="base">
                                        <p:cTn id="33" dur="500" fill="hold"/>
                                        <p:tgtEl>
                                          <p:spTgt spid="365571">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6557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457200" y="115888"/>
            <a:ext cx="8229600" cy="990600"/>
          </a:xfrm>
        </p:spPr>
        <p:txBody>
          <a:bodyPr/>
          <a:lstStyle/>
          <a:p>
            <a:pPr eaLnBrk="1" hangingPunct="1">
              <a:defRPr/>
            </a:pPr>
            <a:r>
              <a:rPr lang="zh-CN" altLang="en-GB" sz="4000" smtClean="0"/>
              <a:t>数组元素访问操作符 “</a:t>
            </a:r>
            <a:r>
              <a:rPr lang="en-GB" altLang="zh-CN" sz="4000" smtClean="0"/>
              <a:t>[]”</a:t>
            </a:r>
            <a:r>
              <a:rPr lang="zh-CN" altLang="en-GB" sz="4000" smtClean="0"/>
              <a:t>的重载</a:t>
            </a:r>
            <a:r>
              <a:rPr lang="zh-CN" altLang="en-US" smtClean="0"/>
              <a:t> </a:t>
            </a:r>
            <a:endParaRPr lang="zh-CN" altLang="en-US" smtClean="0"/>
          </a:p>
        </p:txBody>
      </p:sp>
      <p:sp>
        <p:nvSpPr>
          <p:cNvPr id="366595" name="Rectangle 3"/>
          <p:cNvSpPr>
            <a:spLocks noGrp="1" noChangeArrowheads="1"/>
          </p:cNvSpPr>
          <p:nvPr>
            <p:ph type="body" idx="1"/>
          </p:nvPr>
        </p:nvSpPr>
        <p:spPr>
          <a:xfrm>
            <a:off x="457200" y="1196975"/>
            <a:ext cx="8229600" cy="5661025"/>
          </a:xfrm>
        </p:spPr>
        <p:txBody>
          <a:bodyPr/>
          <a:lstStyle/>
          <a:p>
            <a:pPr defTabSz="360045" eaLnBrk="1" hangingPunct="1">
              <a:defRPr/>
            </a:pPr>
            <a:r>
              <a:rPr lang="zh-CN" altLang="en-GB" sz="2800" smtClean="0"/>
              <a:t>对于由具有</a:t>
            </a:r>
            <a:r>
              <a:rPr lang="zh-CN" altLang="en-GB" sz="2800" smtClean="0">
                <a:solidFill>
                  <a:srgbClr val="FFC000"/>
                </a:solidFill>
              </a:rPr>
              <a:t>线性关系</a:t>
            </a:r>
            <a:r>
              <a:rPr lang="zh-CN" altLang="en-GB" sz="2800" smtClean="0"/>
              <a:t>的</a:t>
            </a:r>
            <a:r>
              <a:rPr lang="zh-CN" altLang="en-GB" sz="2800" smtClean="0">
                <a:solidFill>
                  <a:srgbClr val="FFC000"/>
                </a:solidFill>
              </a:rPr>
              <a:t>元素</a:t>
            </a:r>
            <a:r>
              <a:rPr lang="zh-CN" altLang="en-GB" sz="2800" smtClean="0"/>
              <a:t>所构成的对象，可通过重载</a:t>
            </a:r>
            <a:r>
              <a:rPr lang="zh-CN" altLang="en-GB" sz="2800" smtClean="0">
                <a:latin typeface="Arial" panose="020B0604020202020204"/>
              </a:rPr>
              <a:t>“</a:t>
            </a:r>
            <a:r>
              <a:rPr lang="en-GB" altLang="zh-CN" sz="2800" smtClean="0"/>
              <a:t>[]</a:t>
            </a:r>
            <a:r>
              <a:rPr lang="en-GB" altLang="zh-CN" sz="2800" smtClean="0">
                <a:latin typeface="Arial" panose="020B0604020202020204"/>
              </a:rPr>
              <a:t>”</a:t>
            </a:r>
            <a:r>
              <a:rPr lang="zh-CN" altLang="en-GB" sz="2800" smtClean="0"/>
              <a:t>，实现对其元素的访问。例如：</a:t>
            </a:r>
            <a:endParaRPr lang="zh-CN" altLang="en-GB" sz="2800" smtClean="0"/>
          </a:p>
          <a:p>
            <a:pPr lvl="1" defTabSz="360045" eaLnBrk="1" hangingPunct="1">
              <a:lnSpc>
                <a:spcPct val="80000"/>
              </a:lnSpc>
              <a:buFontTx/>
              <a:buNone/>
              <a:defRPr/>
            </a:pPr>
            <a:r>
              <a:rPr lang="en-GB" altLang="zh-CN" sz="2000" smtClean="0"/>
              <a:t>class String</a:t>
            </a:r>
            <a:endParaRPr lang="en-GB" altLang="zh-CN" sz="2000" smtClean="0"/>
          </a:p>
          <a:p>
            <a:pPr lvl="1" defTabSz="360045" eaLnBrk="1" hangingPunct="1">
              <a:lnSpc>
                <a:spcPct val="80000"/>
              </a:lnSpc>
              <a:buFontTx/>
              <a:buNone/>
              <a:defRPr/>
            </a:pPr>
            <a:r>
              <a:rPr lang="en-GB" altLang="zh-CN" sz="2000" smtClean="0"/>
              <a:t>{		</a:t>
            </a:r>
            <a:endParaRPr lang="en-GB" altLang="zh-CN" sz="2000" smtClean="0"/>
          </a:p>
          <a:p>
            <a:pPr lvl="1" defTabSz="360045" eaLnBrk="1" hangingPunct="1">
              <a:lnSpc>
                <a:spcPct val="80000"/>
              </a:lnSpc>
              <a:buFontTx/>
              <a:buNone/>
              <a:defRPr/>
            </a:pPr>
            <a:r>
              <a:rPr lang="en-US" altLang="en-GB" sz="2000" smtClean="0"/>
              <a:t>	</a:t>
            </a:r>
            <a:r>
              <a:rPr lang="en-GB" altLang="zh-CN" sz="2000" smtClean="0"/>
              <a:t>char *p;</a:t>
            </a:r>
            <a:endParaRPr lang="en-GB" altLang="zh-CN" sz="2000" smtClean="0"/>
          </a:p>
          <a:p>
            <a:pPr lvl="1" defTabSz="360045" eaLnBrk="1" hangingPunct="1">
              <a:lnSpc>
                <a:spcPct val="80000"/>
              </a:lnSpc>
              <a:buFontTx/>
              <a:buNone/>
              <a:defRPr/>
            </a:pPr>
            <a:r>
              <a:rPr lang="en-GB" altLang="zh-CN" sz="2000" smtClean="0"/>
              <a:t>public:</a:t>
            </a:r>
            <a:endParaRPr lang="en-GB" altLang="zh-CN" sz="2000" smtClean="0"/>
          </a:p>
          <a:p>
            <a:pPr lvl="1" defTabSz="360045" eaLnBrk="1" hangingPunct="1">
              <a:lnSpc>
                <a:spcPct val="80000"/>
              </a:lnSpc>
              <a:buFontTx/>
              <a:buNone/>
              <a:defRPr/>
            </a:pPr>
            <a:r>
              <a:rPr lang="en-GB" altLang="zh-CN" sz="2000" smtClean="0"/>
              <a:t>	......</a:t>
            </a:r>
            <a:endParaRPr lang="en-GB" altLang="zh-CN" sz="2000" smtClean="0"/>
          </a:p>
          <a:p>
            <a:pPr lvl="1" defTabSz="360045" eaLnBrk="1" hangingPunct="1">
              <a:lnSpc>
                <a:spcPct val="80000"/>
              </a:lnSpc>
              <a:buFontTx/>
              <a:buNone/>
              <a:defRPr/>
            </a:pPr>
            <a:r>
              <a:rPr lang="en-GB" altLang="zh-CN" sz="2000" smtClean="0"/>
              <a:t>	char</a:t>
            </a:r>
            <a:r>
              <a:rPr lang="en-GB" altLang="zh-CN" sz="2000" smtClean="0">
                <a:sym typeface="+mn-ea"/>
              </a:rPr>
              <a:t> </a:t>
            </a:r>
            <a:r>
              <a:rPr lang="en-US" altLang="zh-CN" sz="2000" smtClean="0"/>
              <a:t>&amp;</a:t>
            </a:r>
            <a:r>
              <a:rPr lang="en-GB" altLang="zh-CN" sz="2000" smtClean="0">
                <a:solidFill>
                  <a:srgbClr val="FFC000"/>
                </a:solidFill>
              </a:rPr>
              <a:t>operator []</a:t>
            </a:r>
            <a:r>
              <a:rPr lang="en-GB" altLang="zh-CN" sz="2000" smtClean="0"/>
              <a:t>(</a:t>
            </a:r>
            <a:r>
              <a:rPr lang="en-GB" altLang="zh-CN" sz="2000" err="1" smtClean="0"/>
              <a:t>int</a:t>
            </a:r>
            <a:r>
              <a:rPr lang="en-GB" altLang="zh-CN" sz="2000" smtClean="0"/>
              <a:t> </a:t>
            </a:r>
            <a:r>
              <a:rPr lang="en-GB" altLang="zh-CN" sz="2000" err="1" smtClean="0"/>
              <a:t>i</a:t>
            </a:r>
            <a:r>
              <a:rPr lang="en-GB" altLang="zh-CN" sz="2000" smtClean="0"/>
              <a:t>) // </a:t>
            </a:r>
            <a:r>
              <a:rPr lang="zh-CN" altLang="en-GB" sz="2000" smtClean="0">
                <a:solidFill>
                  <a:srgbClr val="FFC000"/>
                </a:solidFill>
              </a:rPr>
              <a:t>参数可以不是</a:t>
            </a:r>
            <a:r>
              <a:rPr lang="en-US" altLang="zh-CN" sz="2000" smtClean="0">
                <a:solidFill>
                  <a:srgbClr val="FFC000"/>
                </a:solidFill>
              </a:rPr>
              <a:t>int</a:t>
            </a:r>
            <a:r>
              <a:rPr lang="zh-CN" altLang="en-US" sz="2000" smtClean="0">
                <a:solidFill>
                  <a:srgbClr val="FFC000"/>
                </a:solidFill>
              </a:rPr>
              <a:t>，参考</a:t>
            </a:r>
            <a:r>
              <a:rPr lang="en-US" altLang="zh-CN" sz="2000" smtClean="0">
                <a:solidFill>
                  <a:srgbClr val="FFC000"/>
                </a:solidFill>
              </a:rPr>
              <a:t>std::map</a:t>
            </a:r>
            <a:endParaRPr lang="en-US" altLang="zh-CN" sz="2000" smtClean="0">
              <a:solidFill>
                <a:srgbClr val="FFC000"/>
              </a:solidFill>
            </a:endParaRPr>
          </a:p>
          <a:p>
            <a:pPr lvl="1" defTabSz="360045" eaLnBrk="1" hangingPunct="1">
              <a:lnSpc>
                <a:spcPct val="80000"/>
              </a:lnSpc>
              <a:buFontTx/>
              <a:buNone/>
              <a:defRPr/>
            </a:pPr>
            <a:r>
              <a:rPr lang="zh-CN" altLang="en-GB" sz="2000" smtClean="0"/>
              <a:t>	</a:t>
            </a:r>
            <a:r>
              <a:rPr lang="en-GB" altLang="zh-CN" sz="2000" smtClean="0"/>
              <a:t>{				</a:t>
            </a:r>
            <a:endParaRPr lang="en-GB" altLang="zh-CN" sz="2000" smtClean="0"/>
          </a:p>
          <a:p>
            <a:pPr lvl="1" defTabSz="360045" eaLnBrk="1" hangingPunct="1">
              <a:lnSpc>
                <a:spcPct val="80000"/>
              </a:lnSpc>
              <a:buFontTx/>
              <a:buNone/>
              <a:defRPr/>
            </a:pPr>
            <a:r>
              <a:rPr lang="en-US" altLang="en-GB" sz="2000" smtClean="0"/>
              <a:t>		</a:t>
            </a:r>
            <a:r>
              <a:rPr lang="en-GB" altLang="zh-CN" sz="2000" smtClean="0"/>
              <a:t>return p[</a:t>
            </a:r>
            <a:r>
              <a:rPr lang="en-GB" altLang="zh-CN" sz="2000" err="1" smtClean="0"/>
              <a:t>i</a:t>
            </a:r>
            <a:r>
              <a:rPr lang="en-GB" altLang="zh-CN" sz="2000" smtClean="0"/>
              <a:t>]; </a:t>
            </a:r>
            <a:endParaRPr lang="en-GB" altLang="zh-CN" sz="2000" smtClean="0"/>
          </a:p>
          <a:p>
            <a:pPr lvl="1" defTabSz="360045" eaLnBrk="1" hangingPunct="1">
              <a:lnSpc>
                <a:spcPct val="80000"/>
              </a:lnSpc>
              <a:buFontTx/>
              <a:buNone/>
              <a:defRPr/>
            </a:pPr>
            <a:r>
              <a:rPr lang="en-GB" altLang="zh-CN" sz="2000" smtClean="0"/>
              <a:t>	}</a:t>
            </a:r>
            <a:endParaRPr lang="en-GB" altLang="zh-CN" sz="2000" smtClean="0"/>
          </a:p>
          <a:p>
            <a:pPr lvl="1" defTabSz="360045" eaLnBrk="1" hangingPunct="1">
              <a:lnSpc>
                <a:spcPct val="80000"/>
              </a:lnSpc>
              <a:buFontTx/>
              <a:buNone/>
              <a:defRPr/>
            </a:pPr>
            <a:r>
              <a:rPr lang="en-GB" altLang="zh-CN" sz="2000" smtClean="0"/>
              <a:t>};</a:t>
            </a:r>
            <a:endParaRPr lang="en-GB" altLang="zh-CN" sz="2000" smtClean="0"/>
          </a:p>
          <a:p>
            <a:pPr lvl="1" defTabSz="360045" eaLnBrk="1" hangingPunct="1">
              <a:lnSpc>
                <a:spcPct val="80000"/>
              </a:lnSpc>
              <a:buFontTx/>
              <a:buNone/>
              <a:defRPr/>
            </a:pPr>
            <a:endParaRPr lang="en-GB" altLang="zh-CN" sz="2000" smtClean="0"/>
          </a:p>
          <a:p>
            <a:pPr lvl="1" defTabSz="360045" eaLnBrk="1" hangingPunct="1">
              <a:lnSpc>
                <a:spcPct val="80000"/>
              </a:lnSpc>
              <a:buFontTx/>
              <a:buNone/>
              <a:defRPr/>
            </a:pPr>
            <a:r>
              <a:rPr lang="en-US" altLang="zh-CN" sz="2000" smtClean="0"/>
              <a:t>......</a:t>
            </a:r>
            <a:endParaRPr lang="en-US" altLang="zh-CN" sz="2000" smtClean="0"/>
          </a:p>
          <a:p>
            <a:pPr lvl="1" defTabSz="360045" eaLnBrk="1" hangingPunct="1">
              <a:lnSpc>
                <a:spcPct val="80000"/>
              </a:lnSpc>
              <a:buFontTx/>
              <a:buNone/>
              <a:defRPr/>
            </a:pPr>
            <a:r>
              <a:rPr lang="en-US" altLang="zh-CN" sz="2000" smtClean="0"/>
              <a:t>String s("</a:t>
            </a:r>
            <a:r>
              <a:rPr lang="en-US" altLang="zh-CN" sz="2000" err="1" smtClean="0"/>
              <a:t>abcdefg</a:t>
            </a:r>
            <a:r>
              <a:rPr lang="en-US" altLang="zh-CN" sz="2000" smtClean="0"/>
              <a:t>"); </a:t>
            </a:r>
            <a:endParaRPr lang="en-US" altLang="zh-CN" sz="2000" smtClean="0"/>
          </a:p>
          <a:p>
            <a:pPr lvl="1" defTabSz="360045" eaLnBrk="1" hangingPunct="1">
              <a:lnSpc>
                <a:spcPct val="80000"/>
              </a:lnSpc>
              <a:buFontTx/>
              <a:buNone/>
              <a:defRPr/>
            </a:pPr>
            <a:r>
              <a:rPr lang="en-US" altLang="zh-CN" sz="2000"/>
              <a:t>if (</a:t>
            </a:r>
            <a:r>
              <a:rPr lang="en-US" altLang="zh-CN" sz="2000">
                <a:solidFill>
                  <a:srgbClr val="FFC000"/>
                </a:solidFill>
              </a:rPr>
              <a:t>s[</a:t>
            </a:r>
            <a:r>
              <a:rPr lang="en-US" altLang="zh-CN" sz="2000" err="1">
                <a:solidFill>
                  <a:srgbClr val="FFC000"/>
                </a:solidFill>
              </a:rPr>
              <a:t>i</a:t>
            </a:r>
            <a:r>
              <a:rPr lang="en-US" altLang="zh-CN" sz="2000">
                <a:solidFill>
                  <a:srgbClr val="FFC000"/>
                </a:solidFill>
              </a:rPr>
              <a:t>]</a:t>
            </a:r>
            <a:r>
              <a:rPr lang="en-US" altLang="zh-CN" sz="2000"/>
              <a:t> &gt;= 'a' &amp;&amp; </a:t>
            </a:r>
            <a:r>
              <a:rPr lang="en-US" altLang="zh-CN" sz="2000">
                <a:solidFill>
                  <a:srgbClr val="FFC000"/>
                </a:solidFill>
              </a:rPr>
              <a:t>s[</a:t>
            </a:r>
            <a:r>
              <a:rPr lang="en-US" altLang="zh-CN" sz="2000" err="1">
                <a:solidFill>
                  <a:srgbClr val="FFC000"/>
                </a:solidFill>
              </a:rPr>
              <a:t>i</a:t>
            </a:r>
            <a:r>
              <a:rPr lang="en-US" altLang="zh-CN" sz="2000">
                <a:solidFill>
                  <a:srgbClr val="FFC000"/>
                </a:solidFill>
              </a:rPr>
              <a:t>]</a:t>
            </a:r>
            <a:r>
              <a:rPr lang="en-US" altLang="zh-CN" sz="2000"/>
              <a:t> &lt;= 'z') </a:t>
            </a:r>
            <a:r>
              <a:rPr lang="en-US" altLang="zh-CN" sz="2000">
                <a:solidFill>
                  <a:srgbClr val="FFC000"/>
                </a:solidFill>
              </a:rPr>
              <a:t>s[</a:t>
            </a:r>
            <a:r>
              <a:rPr lang="en-US" altLang="zh-CN" sz="2000" err="1">
                <a:solidFill>
                  <a:srgbClr val="FFC000"/>
                </a:solidFill>
              </a:rPr>
              <a:t>i</a:t>
            </a:r>
            <a:r>
              <a:rPr lang="en-US" altLang="zh-CN" sz="2000">
                <a:solidFill>
                  <a:srgbClr val="FFC000"/>
                </a:solidFill>
              </a:rPr>
              <a:t>]</a:t>
            </a:r>
            <a:r>
              <a:rPr lang="en-US" altLang="zh-CN" sz="2000"/>
              <a:t> = </a:t>
            </a:r>
            <a:r>
              <a:rPr lang="en-US" altLang="zh-CN" sz="2000">
                <a:solidFill>
                  <a:srgbClr val="FFC000"/>
                </a:solidFill>
              </a:rPr>
              <a:t>s[</a:t>
            </a:r>
            <a:r>
              <a:rPr lang="en-US" altLang="zh-CN" sz="2000" err="1">
                <a:solidFill>
                  <a:srgbClr val="FFC000"/>
                </a:solidFill>
              </a:rPr>
              <a:t>i</a:t>
            </a:r>
            <a:r>
              <a:rPr lang="en-US" altLang="zh-CN" sz="2000">
                <a:solidFill>
                  <a:srgbClr val="FFC000"/>
                </a:solidFill>
              </a:rPr>
              <a:t>]</a:t>
            </a:r>
            <a:r>
              <a:rPr lang="en-US" altLang="zh-CN" sz="2000"/>
              <a:t>-'</a:t>
            </a:r>
            <a:r>
              <a:rPr lang="en-US" altLang="zh-CN" sz="2000" err="1"/>
              <a:t>a'+'A</a:t>
            </a:r>
            <a:r>
              <a:rPr lang="en-US" altLang="zh-CN" sz="2000"/>
              <a:t>';</a:t>
            </a:r>
            <a:endParaRPr lang="zh-CN"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6595">
                                            <p:txEl>
                                              <p:pRg st="1" end="1"/>
                                            </p:txEl>
                                          </p:spTgt>
                                        </p:tgtEl>
                                        <p:attrNameLst>
                                          <p:attrName>style.visibility</p:attrName>
                                        </p:attrNameLst>
                                      </p:cBhvr>
                                      <p:to>
                                        <p:strVal val="visible"/>
                                      </p:to>
                                    </p:set>
                                    <p:anim calcmode="lin" valueType="num">
                                      <p:cBhvr additive="base">
                                        <p:cTn id="7" dur="500" fill="hold"/>
                                        <p:tgtEl>
                                          <p:spTgt spid="3665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659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6595">
                                            <p:txEl>
                                              <p:pRg st="2" end="2"/>
                                            </p:txEl>
                                          </p:spTgt>
                                        </p:tgtEl>
                                        <p:attrNameLst>
                                          <p:attrName>style.visibility</p:attrName>
                                        </p:attrNameLst>
                                      </p:cBhvr>
                                      <p:to>
                                        <p:strVal val="visible"/>
                                      </p:to>
                                    </p:set>
                                    <p:anim calcmode="lin" valueType="num">
                                      <p:cBhvr additive="base">
                                        <p:cTn id="11" dur="500" fill="hold"/>
                                        <p:tgtEl>
                                          <p:spTgt spid="36659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659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66595">
                                            <p:txEl>
                                              <p:pRg st="3" end="3"/>
                                            </p:txEl>
                                          </p:spTgt>
                                        </p:tgtEl>
                                        <p:attrNameLst>
                                          <p:attrName>style.visibility</p:attrName>
                                        </p:attrNameLst>
                                      </p:cBhvr>
                                      <p:to>
                                        <p:strVal val="visible"/>
                                      </p:to>
                                    </p:set>
                                    <p:anim calcmode="lin" valueType="num">
                                      <p:cBhvr additive="base">
                                        <p:cTn id="15" dur="500" fill="hold"/>
                                        <p:tgtEl>
                                          <p:spTgt spid="36659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6659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66595">
                                            <p:txEl>
                                              <p:pRg st="4" end="4"/>
                                            </p:txEl>
                                          </p:spTgt>
                                        </p:tgtEl>
                                        <p:attrNameLst>
                                          <p:attrName>style.visibility</p:attrName>
                                        </p:attrNameLst>
                                      </p:cBhvr>
                                      <p:to>
                                        <p:strVal val="visible"/>
                                      </p:to>
                                    </p:set>
                                    <p:anim calcmode="lin" valueType="num">
                                      <p:cBhvr additive="base">
                                        <p:cTn id="19" dur="500" fill="hold"/>
                                        <p:tgtEl>
                                          <p:spTgt spid="36659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659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66595">
                                            <p:txEl>
                                              <p:pRg st="5" end="5"/>
                                            </p:txEl>
                                          </p:spTgt>
                                        </p:tgtEl>
                                        <p:attrNameLst>
                                          <p:attrName>style.visibility</p:attrName>
                                        </p:attrNameLst>
                                      </p:cBhvr>
                                      <p:to>
                                        <p:strVal val="visible"/>
                                      </p:to>
                                    </p:set>
                                    <p:anim calcmode="lin" valueType="num">
                                      <p:cBhvr additive="base">
                                        <p:cTn id="23" dur="500" fill="hold"/>
                                        <p:tgtEl>
                                          <p:spTgt spid="36659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659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66595">
                                            <p:txEl>
                                              <p:pRg st="6" end="6"/>
                                            </p:txEl>
                                          </p:spTgt>
                                        </p:tgtEl>
                                        <p:attrNameLst>
                                          <p:attrName>style.visibility</p:attrName>
                                        </p:attrNameLst>
                                      </p:cBhvr>
                                      <p:to>
                                        <p:strVal val="visible"/>
                                      </p:to>
                                    </p:set>
                                    <p:anim calcmode="lin" valueType="num">
                                      <p:cBhvr additive="base">
                                        <p:cTn id="27" dur="500" fill="hold"/>
                                        <p:tgtEl>
                                          <p:spTgt spid="36659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66595">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66595">
                                            <p:txEl>
                                              <p:pRg st="7" end="7"/>
                                            </p:txEl>
                                          </p:spTgt>
                                        </p:tgtEl>
                                        <p:attrNameLst>
                                          <p:attrName>style.visibility</p:attrName>
                                        </p:attrNameLst>
                                      </p:cBhvr>
                                      <p:to>
                                        <p:strVal val="visible"/>
                                      </p:to>
                                    </p:set>
                                    <p:anim calcmode="lin" valueType="num">
                                      <p:cBhvr additive="base">
                                        <p:cTn id="31" dur="500" fill="hold"/>
                                        <p:tgtEl>
                                          <p:spTgt spid="36659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6595">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66595">
                                            <p:txEl>
                                              <p:pRg st="8" end="8"/>
                                            </p:txEl>
                                          </p:spTgt>
                                        </p:tgtEl>
                                        <p:attrNameLst>
                                          <p:attrName>style.visibility</p:attrName>
                                        </p:attrNameLst>
                                      </p:cBhvr>
                                      <p:to>
                                        <p:strVal val="visible"/>
                                      </p:to>
                                    </p:set>
                                    <p:anim calcmode="lin" valueType="num">
                                      <p:cBhvr additive="base">
                                        <p:cTn id="35" dur="500" fill="hold"/>
                                        <p:tgtEl>
                                          <p:spTgt spid="366595">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66595">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66595">
                                            <p:txEl>
                                              <p:pRg st="9" end="9"/>
                                            </p:txEl>
                                          </p:spTgt>
                                        </p:tgtEl>
                                        <p:attrNameLst>
                                          <p:attrName>style.visibility</p:attrName>
                                        </p:attrNameLst>
                                      </p:cBhvr>
                                      <p:to>
                                        <p:strVal val="visible"/>
                                      </p:to>
                                    </p:set>
                                    <p:anim calcmode="lin" valueType="num">
                                      <p:cBhvr additive="base">
                                        <p:cTn id="39" dur="500" fill="hold"/>
                                        <p:tgtEl>
                                          <p:spTgt spid="366595">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66595">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66595">
                                            <p:txEl>
                                              <p:pRg st="10" end="10"/>
                                            </p:txEl>
                                          </p:spTgt>
                                        </p:tgtEl>
                                        <p:attrNameLst>
                                          <p:attrName>style.visibility</p:attrName>
                                        </p:attrNameLst>
                                      </p:cBhvr>
                                      <p:to>
                                        <p:strVal val="visible"/>
                                      </p:to>
                                    </p:set>
                                    <p:anim calcmode="lin" valueType="num">
                                      <p:cBhvr additive="base">
                                        <p:cTn id="43" dur="500" fill="hold"/>
                                        <p:tgtEl>
                                          <p:spTgt spid="366595">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6595">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66595">
                                            <p:txEl>
                                              <p:pRg st="12" end="12"/>
                                            </p:txEl>
                                          </p:spTgt>
                                        </p:tgtEl>
                                        <p:attrNameLst>
                                          <p:attrName>style.visibility</p:attrName>
                                        </p:attrNameLst>
                                      </p:cBhvr>
                                      <p:to>
                                        <p:strVal val="visible"/>
                                      </p:to>
                                    </p:set>
                                    <p:anim calcmode="lin" valueType="num">
                                      <p:cBhvr additive="base">
                                        <p:cTn id="47" dur="500" fill="hold"/>
                                        <p:tgtEl>
                                          <p:spTgt spid="366595">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66595">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66595">
                                            <p:txEl>
                                              <p:pRg st="13" end="13"/>
                                            </p:txEl>
                                          </p:spTgt>
                                        </p:tgtEl>
                                        <p:attrNameLst>
                                          <p:attrName>style.visibility</p:attrName>
                                        </p:attrNameLst>
                                      </p:cBhvr>
                                      <p:to>
                                        <p:strVal val="visible"/>
                                      </p:to>
                                    </p:set>
                                    <p:anim calcmode="lin" valueType="num">
                                      <p:cBhvr additive="base">
                                        <p:cTn id="51" dur="500" fill="hold"/>
                                        <p:tgtEl>
                                          <p:spTgt spid="366595">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66595">
                                            <p:txEl>
                                              <p:pRg st="13" end="13"/>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66595">
                                            <p:txEl>
                                              <p:pRg st="14" end="14"/>
                                            </p:txEl>
                                          </p:spTgt>
                                        </p:tgtEl>
                                        <p:attrNameLst>
                                          <p:attrName>style.visibility</p:attrName>
                                        </p:attrNameLst>
                                      </p:cBhvr>
                                      <p:to>
                                        <p:strVal val="visible"/>
                                      </p:to>
                                    </p:set>
                                    <p:anim calcmode="lin" valueType="num">
                                      <p:cBhvr additive="base">
                                        <p:cTn id="55" dur="500" fill="hold"/>
                                        <p:tgtEl>
                                          <p:spTgt spid="366595">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66595">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fontAlgn="base"/>
            <a:r>
              <a:rPr lang="en-US" altLang="zh-CN" strike="noStrike" noProof="1"/>
              <a:t>const </a:t>
            </a:r>
            <a:endParaRPr lang="zh-CN" altLang="en-US" strike="noStrike" noProof="1"/>
          </a:p>
        </p:txBody>
      </p:sp>
      <p:sp>
        <p:nvSpPr>
          <p:cNvPr id="3" name="内容占位符 2"/>
          <p:cNvSpPr>
            <a:spLocks noGrp="1"/>
          </p:cNvSpPr>
          <p:nvPr>
            <p:ph idx="1"/>
          </p:nvPr>
        </p:nvSpPr>
        <p:spPr/>
        <p:txBody>
          <a:bodyPr/>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Char char="n"/>
              <a:defRPr/>
            </a:pPr>
            <a:r>
              <a:rPr lang="en-US" altLang="zh-CN" sz="2800" noProof="0" dirty="0" err="1" smtClean="0">
                <a:ln>
                  <a:noFill/>
                </a:ln>
                <a:uLnTx/>
                <a:uFillTx/>
                <a:sym typeface="+mn-ea"/>
              </a:rPr>
              <a:t>const</a:t>
            </a:r>
            <a:r>
              <a:rPr lang="en-US" altLang="zh-CN" sz="2800" noProof="0" dirty="0" smtClean="0">
                <a:ln>
                  <a:noFill/>
                </a:ln>
                <a:uLnTx/>
                <a:uFillTx/>
                <a:sym typeface="+mn-ea"/>
              </a:rPr>
              <a:t> </a:t>
            </a:r>
            <a:r>
              <a:rPr lang="en-US" altLang="zh-CN" sz="2800" noProof="0" dirty="0" err="1" smtClean="0">
                <a:ln>
                  <a:noFill/>
                </a:ln>
                <a:uLnTx/>
                <a:uFillTx/>
                <a:sym typeface="+mn-ea"/>
              </a:rPr>
              <a:t>int</a:t>
            </a:r>
            <a:r>
              <a:rPr lang="en-US" altLang="zh-CN" sz="2800" noProof="0" dirty="0" smtClean="0">
                <a:ln>
                  <a:noFill/>
                </a:ln>
                <a:uLnTx/>
                <a:uFillTx/>
                <a:sym typeface="+mn-ea"/>
              </a:rPr>
              <a:t> x = 0;</a:t>
            </a:r>
            <a:endParaRPr lang="en-US" altLang="zh-CN" sz="2800" noProof="0" dirty="0" smtClean="0">
              <a:ln>
                <a:noFill/>
              </a:ln>
              <a:uLnTx/>
              <a:uFillTx/>
              <a:sym typeface="+mn-ea"/>
            </a:endParaRPr>
          </a:p>
          <a:p>
            <a:pPr fontAlgn="base"/>
            <a:r>
              <a:rPr lang="en-US" altLang="zh-CN" sz="2400">
                <a:sym typeface="+mn-ea"/>
              </a:rPr>
              <a:t>static const int max_number = 80; </a:t>
            </a:r>
            <a:endParaRPr lang="en-US" altLang="zh-CN" sz="2400" strike="noStrike" noProof="1"/>
          </a:p>
          <a:p>
            <a:pPr lvl="1" fontAlgn="base"/>
            <a:r>
              <a:rPr lang="zh-CN" altLang="en-US" sz="2100">
                <a:sym typeface="+mn-ea"/>
              </a:rPr>
              <a:t>取代</a:t>
            </a:r>
            <a:r>
              <a:rPr lang="en-US" altLang="zh-CN" sz="2100">
                <a:sym typeface="+mn-ea"/>
              </a:rPr>
              <a:t>define</a:t>
            </a:r>
            <a:r>
              <a:rPr lang="zh-CN" altLang="en-US" sz="2100">
                <a:sym typeface="+mn-ea"/>
              </a:rPr>
              <a:t>做常量定义</a:t>
            </a:r>
            <a:endParaRPr lang="zh-CN" altLang="en-US" sz="2100">
              <a:sym typeface="+mn-ea"/>
            </a:endParaRPr>
          </a:p>
          <a:p>
            <a:pPr fontAlgn="base"/>
            <a:r>
              <a:rPr lang="zh-CN" altLang="en-US" sz="2400">
                <a:sym typeface="+mn-ea"/>
              </a:rPr>
              <a:t>指针的两个不同位置</a:t>
            </a:r>
            <a:endParaRPr lang="zh-CN" altLang="en-US" sz="2400">
              <a:sym typeface="+mn-ea"/>
            </a:endParaRPr>
          </a:p>
          <a:p>
            <a:pPr lvl="1" fontAlgn="base"/>
            <a:r>
              <a:rPr lang="en-US" altLang="zh-CN" sz="2100">
                <a:sym typeface="+mn-ea"/>
              </a:rPr>
              <a:t>const int *ptr; </a:t>
            </a:r>
            <a:endParaRPr lang="en-US" altLang="zh-CN" sz="2100" strike="noStrike" noProof="1"/>
          </a:p>
          <a:p>
            <a:pPr lvl="1" fontAlgn="base"/>
            <a:r>
              <a:rPr lang="en-US" altLang="zh-CN" sz="2100">
                <a:sym typeface="+mn-ea"/>
              </a:rPr>
              <a:t>int *const ptr;</a:t>
            </a:r>
            <a:endParaRPr lang="en-US" altLang="zh-CN" sz="2100">
              <a:sym typeface="+mn-ea"/>
            </a:endParaRPr>
          </a:p>
          <a:p>
            <a:pPr fontAlgn="base"/>
            <a:r>
              <a:rPr lang="en-US" altLang="zh-CN" sz="2400" noProof="0" dirty="0" smtClean="0">
                <a:ln>
                  <a:noFill/>
                </a:ln>
                <a:uLnTx/>
                <a:uFillTx/>
                <a:sym typeface="+mn-ea"/>
              </a:rPr>
              <a:t>void </a:t>
            </a:r>
            <a:r>
              <a:rPr lang="en-US" altLang="zh-CN" sz="2400" noProof="0" dirty="0">
                <a:ln>
                  <a:noFill/>
                </a:ln>
                <a:uLnTx/>
                <a:uFillTx/>
                <a:sym typeface="+mn-ea"/>
              </a:rPr>
              <a:t>copy(</a:t>
            </a:r>
            <a:r>
              <a:rPr lang="en-US" altLang="zh-CN" sz="2400" noProof="0" dirty="0" smtClean="0">
                <a:ln>
                  <a:noFill/>
                </a:ln>
                <a:uLnTx/>
                <a:uFillTx/>
                <a:sym typeface="+mn-ea"/>
              </a:rPr>
              <a:t>const </a:t>
            </a:r>
            <a:r>
              <a:rPr lang="en-US" altLang="zh-CN" sz="2400" noProof="0" dirty="0" err="1">
                <a:ln>
                  <a:noFill/>
                </a:ln>
                <a:uLnTx/>
                <a:uFillTx/>
                <a:sym typeface="+mn-ea"/>
              </a:rPr>
              <a:t>int</a:t>
            </a:r>
            <a:r>
              <a:rPr lang="en-US" altLang="zh-CN" sz="2400" noProof="0" dirty="0">
                <a:ln>
                  <a:noFill/>
                </a:ln>
                <a:uLnTx/>
                <a:uFillTx/>
                <a:sym typeface="+mn-ea"/>
              </a:rPr>
              <a:t> </a:t>
            </a:r>
            <a:r>
              <a:rPr lang="en-US" altLang="zh-CN" sz="2400" noProof="0" dirty="0" smtClean="0">
                <a:ln>
                  <a:noFill/>
                </a:ln>
                <a:uLnTx/>
                <a:uFillTx/>
                <a:sym typeface="+mn-ea"/>
              </a:rPr>
              <a:t>&amp;src, </a:t>
            </a:r>
            <a:r>
              <a:rPr lang="en-US" altLang="zh-CN" sz="2400" noProof="0" dirty="0" err="1">
                <a:ln>
                  <a:noFill/>
                </a:ln>
                <a:uLnTx/>
                <a:uFillTx/>
                <a:sym typeface="+mn-ea"/>
              </a:rPr>
              <a:t>int</a:t>
            </a:r>
            <a:r>
              <a:rPr lang="en-US" altLang="zh-CN" sz="2400" noProof="0" dirty="0">
                <a:ln>
                  <a:noFill/>
                </a:ln>
                <a:uLnTx/>
                <a:uFillTx/>
                <a:sym typeface="+mn-ea"/>
              </a:rPr>
              <a:t> </a:t>
            </a:r>
            <a:r>
              <a:rPr lang="en-US" altLang="zh-CN" sz="2400" noProof="0" dirty="0" err="1">
                <a:ln>
                  <a:noFill/>
                </a:ln>
                <a:uLnTx/>
                <a:uFillTx/>
                <a:sym typeface="+mn-ea"/>
              </a:rPr>
              <a:t>&amp;</a:t>
            </a:r>
            <a:r>
              <a:rPr lang="en-US" altLang="zh-CN" sz="2400" noProof="0" dirty="0">
                <a:ln>
                  <a:noFill/>
                </a:ln>
                <a:uLnTx/>
                <a:uFillTx/>
                <a:sym typeface="+mn-ea"/>
              </a:rPr>
              <a:t>dst</a:t>
            </a:r>
            <a:r>
              <a:rPr lang="en-US" altLang="zh-CN" sz="2400" noProof="0" dirty="0" smtClean="0">
                <a:ln>
                  <a:noFill/>
                </a:ln>
                <a:uLnTx/>
                <a:uFillTx/>
                <a:sym typeface="+mn-ea"/>
              </a:rPr>
              <a:t>);</a:t>
            </a:r>
            <a:endParaRPr lang="en-US" altLang="zh-CN" sz="2400" noProof="0" dirty="0" smtClean="0">
              <a:ln>
                <a:noFill/>
              </a:ln>
              <a:uLnTx/>
              <a:uFillTx/>
              <a:sym typeface="+mn-ea"/>
            </a:endParaRPr>
          </a:p>
          <a:p>
            <a:pPr fontAlgn="base"/>
            <a:r>
              <a:rPr lang="en-US" altLang="zh-CN" sz="2400" noProof="0" dirty="0" smtClean="0">
                <a:ln>
                  <a:noFill/>
                </a:ln>
                <a:uLnTx/>
                <a:uFillTx/>
                <a:sym typeface="+mn-ea"/>
              </a:rPr>
              <a:t>class A { int function() const { }  } ; </a:t>
            </a:r>
            <a:endParaRPr lang="en-US" altLang="zh-CN" sz="2400" noProof="0" dirty="0" smtClean="0">
              <a:ln>
                <a:noFill/>
              </a:ln>
              <a:uLnTx/>
              <a:uFillTx/>
              <a:sym typeface="+mn-ea"/>
            </a:endParaRPr>
          </a:p>
          <a:p>
            <a:pPr lvl="1" fontAlgn="base"/>
            <a:r>
              <a:rPr lang="en-US" altLang="zh-CN" sz="2100" noProof="0" dirty="0" smtClean="0">
                <a:ln>
                  <a:noFill/>
                </a:ln>
                <a:solidFill>
                  <a:srgbClr val="FFC000"/>
                </a:solidFill>
                <a:uLnTx/>
                <a:uFillTx/>
                <a:sym typeface="+mn-ea"/>
              </a:rPr>
              <a:t>const</a:t>
            </a:r>
            <a:r>
              <a:rPr lang="en-US" altLang="zh-CN" sz="2100" noProof="0" dirty="0" smtClean="0">
                <a:ln>
                  <a:noFill/>
                </a:ln>
                <a:uLnTx/>
                <a:uFillTx/>
                <a:sym typeface="+mn-ea"/>
              </a:rPr>
              <a:t> A *this const; </a:t>
            </a:r>
            <a:endParaRPr kumimoji="0" lang="en-US" altLang="zh-CN" sz="21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sym typeface="+mn-ea"/>
            </a:endParaRPr>
          </a:p>
          <a:p>
            <a:pPr fontAlgn="base"/>
            <a:endParaRPr lang="zh-CN" altLang="en-US" sz="2400" strike="noStrike" noProof="1">
              <a:sym typeface="+mn-ea"/>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Char char="n"/>
              <a:defRPr/>
            </a:pPr>
            <a:endParaRPr lang="en-US" altLang="zh-CN" sz="2400"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charRg st="2" end="2"/>
                                            </p:txEl>
                                          </p:spTgt>
                                        </p:tgtEl>
                                        <p:attrNameLst>
                                          <p:attrName>style.visibility</p:attrName>
                                        </p:attrNameLst>
                                      </p:cBhvr>
                                      <p:to>
                                        <p:strVal val="visible"/>
                                      </p:to>
                                    </p:set>
                                    <p:anim calcmode="lin" valueType="num">
                                      <p:cBhvr additive="base">
                                        <p:cTn id="7" dur="500" fill="hold"/>
                                        <p:tgtEl>
                                          <p:spTgt spid="3">
                                            <p:txEl>
                                              <p:char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charRg st="1" end="1"/>
                                            </p:txEl>
                                          </p:spTgt>
                                        </p:tgtEl>
                                        <p:attrNameLst>
                                          <p:attrName>style.visibility</p:attrName>
                                        </p:attrNameLst>
                                      </p:cBhvr>
                                      <p:to>
                                        <p:strVal val="visible"/>
                                      </p:to>
                                    </p:set>
                                    <p:anim calcmode="lin" valueType="num">
                                      <p:cBhvr additive="base">
                                        <p:cTn id="13" dur="500" fill="hold"/>
                                        <p:tgtEl>
                                          <p:spTgt spid="3">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charRg st="2" end="2"/>
                                            </p:txEl>
                                          </p:spTgt>
                                        </p:tgtEl>
                                        <p:attrNameLst>
                                          <p:attrName>style.visibility</p:attrName>
                                        </p:attrNameLst>
                                      </p:cBhvr>
                                      <p:to>
                                        <p:strVal val="visible"/>
                                      </p:to>
                                    </p:set>
                                    <p:anim calcmode="lin" valueType="num">
                                      <p:cBhvr additive="base">
                                        <p:cTn id="19" dur="500" fill="hold"/>
                                        <p:tgtEl>
                                          <p:spTgt spid="3">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charRg st="3" end="3"/>
                                            </p:txEl>
                                          </p:spTgt>
                                        </p:tgtEl>
                                        <p:attrNameLst>
                                          <p:attrName>style.visibility</p:attrName>
                                        </p:attrNameLst>
                                      </p:cBhvr>
                                      <p:to>
                                        <p:strVal val="visible"/>
                                      </p:to>
                                    </p:set>
                                    <p:anim calcmode="lin" valueType="num">
                                      <p:cBhvr additive="base">
                                        <p:cTn id="25" dur="500" fill="hold"/>
                                        <p:tgtEl>
                                          <p:spTgt spid="3">
                                            <p:txEl>
                                              <p:char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charRg st="4" end="4"/>
                                            </p:txEl>
                                          </p:spTgt>
                                        </p:tgtEl>
                                        <p:attrNameLst>
                                          <p:attrName>style.visibility</p:attrName>
                                        </p:attrNameLst>
                                      </p:cBhvr>
                                      <p:to>
                                        <p:strVal val="visible"/>
                                      </p:to>
                                    </p:set>
                                    <p:anim calcmode="lin" valueType="num">
                                      <p:cBhvr additive="base">
                                        <p:cTn id="31" dur="500" fill="hold"/>
                                        <p:tgtEl>
                                          <p:spTgt spid="3">
                                            <p:txEl>
                                              <p:char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charRg st="5" end="5"/>
                                            </p:txEl>
                                          </p:spTgt>
                                        </p:tgtEl>
                                        <p:attrNameLst>
                                          <p:attrName>style.visibility</p:attrName>
                                        </p:attrNameLst>
                                      </p:cBhvr>
                                      <p:to>
                                        <p:strVal val="visible"/>
                                      </p:to>
                                    </p:set>
                                    <p:anim calcmode="lin" valueType="num">
                                      <p:cBhvr additive="base">
                                        <p:cTn id="37" dur="500" fill="hold"/>
                                        <p:tgtEl>
                                          <p:spTgt spid="3">
                                            <p:txEl>
                                              <p:char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char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charRg st="6" end="6"/>
                                            </p:txEl>
                                          </p:spTgt>
                                        </p:tgtEl>
                                        <p:attrNameLst>
                                          <p:attrName>style.visibility</p:attrName>
                                        </p:attrNameLst>
                                      </p:cBhvr>
                                      <p:to>
                                        <p:strVal val="visible"/>
                                      </p:to>
                                    </p:set>
                                    <p:anim calcmode="lin" valueType="num">
                                      <p:cBhvr additive="base">
                                        <p:cTn id="43" dur="500" fill="hold"/>
                                        <p:tgtEl>
                                          <p:spTgt spid="3">
                                            <p:txEl>
                                              <p:char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char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charRg st="7" end="7"/>
                                            </p:txEl>
                                          </p:spTgt>
                                        </p:tgtEl>
                                        <p:attrNameLst>
                                          <p:attrName>style.visibility</p:attrName>
                                        </p:attrNameLst>
                                      </p:cBhvr>
                                      <p:to>
                                        <p:strVal val="visible"/>
                                      </p:to>
                                    </p:set>
                                    <p:anim calcmode="lin" valueType="num">
                                      <p:cBhvr additive="base">
                                        <p:cTn id="49" dur="500" fill="hold"/>
                                        <p:tgtEl>
                                          <p:spTgt spid="3">
                                            <p:txEl>
                                              <p:char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char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1" name="Rectangle 3"/>
          <p:cNvSpPr>
            <a:spLocks noGrp="1" noChangeArrowheads="1"/>
          </p:cNvSpPr>
          <p:nvPr>
            <p:ph type="body" idx="1"/>
          </p:nvPr>
        </p:nvSpPr>
        <p:spPr>
          <a:xfrm>
            <a:off x="468630" y="260350"/>
            <a:ext cx="8229600" cy="6457315"/>
          </a:xfrm>
        </p:spPr>
        <p:txBody>
          <a:bodyPr/>
          <a:lstStyle/>
          <a:p>
            <a:pPr defTabSz="527050" eaLnBrk="1" hangingPunct="1">
              <a:lnSpc>
                <a:spcPct val="80000"/>
              </a:lnSpc>
              <a:buFont typeface="Wingdings" panose="05000000000000000000" pitchFamily="2" charset="2"/>
              <a:buNone/>
              <a:defRPr/>
            </a:pPr>
            <a:r>
              <a:rPr lang="en-GB" altLang="zh-CN" sz="2000" dirty="0" smtClean="0"/>
              <a:t>class B  //</a:t>
            </a:r>
            <a:r>
              <a:rPr lang="zh-CN" altLang="en-GB" sz="2000" dirty="0" smtClean="0"/>
              <a:t>指针语义</a:t>
            </a:r>
            <a:endParaRPr lang="zh-CN" altLang="en-GB" sz="2000" dirty="0" smtClean="0"/>
          </a:p>
          <a:p>
            <a:pPr defTabSz="527050" eaLnBrk="1" hangingPunct="1">
              <a:lnSpc>
                <a:spcPct val="80000"/>
              </a:lnSpc>
              <a:buFont typeface="Wingdings" panose="05000000000000000000" pitchFamily="2" charset="2"/>
              <a:buNone/>
              <a:defRPr/>
            </a:pPr>
            <a:r>
              <a:rPr lang="en-GB" altLang="zh-CN" sz="2000" dirty="0" smtClean="0"/>
              <a:t>{		</a:t>
            </a:r>
            <a:endParaRPr lang="en-GB" altLang="zh-CN" sz="2000" dirty="0" smtClean="0"/>
          </a:p>
          <a:p>
            <a:pPr defTabSz="527050" eaLnBrk="1" hangingPunct="1">
              <a:lnSpc>
                <a:spcPct val="80000"/>
              </a:lnSpc>
              <a:buFont typeface="Wingdings" panose="05000000000000000000" pitchFamily="2" charset="2"/>
              <a:buNone/>
              <a:defRPr/>
            </a:pPr>
            <a:r>
              <a:rPr lang="en-GB" altLang="zh-CN" sz="2000" dirty="0" smtClean="0"/>
              <a:t> </a:t>
            </a:r>
            <a:r>
              <a:rPr lang="en-US" altLang="en-GB" sz="2000" dirty="0" smtClean="0"/>
              <a:t>		</a:t>
            </a:r>
            <a:r>
              <a:rPr lang="en-GB" altLang="zh-CN" sz="2000" dirty="0" smtClean="0"/>
              <a:t>A *</a:t>
            </a:r>
            <a:r>
              <a:rPr lang="en-GB" altLang="zh-CN" sz="2000" dirty="0" err="1" smtClean="0"/>
              <a:t>_a</a:t>
            </a:r>
            <a:r>
              <a:rPr lang="en-GB" altLang="zh-CN" sz="2000" dirty="0" smtClean="0"/>
              <a:t>;</a:t>
            </a:r>
            <a:endParaRPr lang="en-GB" altLang="zh-CN" sz="2000" dirty="0" smtClean="0"/>
          </a:p>
          <a:p>
            <a:pPr defTabSz="527050" eaLnBrk="1" hangingPunct="1">
              <a:lnSpc>
                <a:spcPct val="80000"/>
              </a:lnSpc>
              <a:buFont typeface="Wingdings" panose="05000000000000000000" pitchFamily="2" charset="2"/>
              <a:buNone/>
              <a:defRPr/>
            </a:pPr>
            <a:r>
              <a:rPr lang="en-GB" altLang="zh-CN" sz="2000" dirty="0" smtClean="0"/>
              <a:t> public:</a:t>
            </a:r>
            <a:endParaRPr lang="en-GB" altLang="zh-CN" sz="2000" dirty="0" smtClean="0"/>
          </a:p>
          <a:p>
            <a:pPr defTabSz="527050" eaLnBrk="1" hangingPunct="1">
              <a:lnSpc>
                <a:spcPct val="80000"/>
              </a:lnSpc>
              <a:buFont typeface="Wingdings" panose="05000000000000000000" pitchFamily="2" charset="2"/>
              <a:buNone/>
              <a:defRPr/>
            </a:pPr>
            <a:r>
              <a:rPr lang="en-GB" altLang="zh-CN" sz="2000" dirty="0" smtClean="0"/>
              <a:t>		B(A *p) { </a:t>
            </a:r>
            <a:r>
              <a:rPr lang="en-GB" altLang="zh-CN" sz="2000" dirty="0" err="1" smtClean="0"/>
              <a:t>_a</a:t>
            </a:r>
            <a:r>
              <a:rPr lang="en-GB" altLang="zh-CN" sz="2000" dirty="0" smtClean="0"/>
              <a:t> = p; }</a:t>
            </a:r>
            <a:endParaRPr lang="en-GB" altLang="zh-CN" sz="2000" dirty="0" smtClean="0"/>
          </a:p>
          <a:p>
            <a:pPr defTabSz="527050" eaLnBrk="1" hangingPunct="1">
              <a:lnSpc>
                <a:spcPct val="80000"/>
              </a:lnSpc>
              <a:buFont typeface="Wingdings" panose="05000000000000000000" pitchFamily="2" charset="2"/>
              <a:buNone/>
              <a:defRPr/>
            </a:pPr>
            <a:endParaRPr lang="en-GB" altLang="zh-CN" sz="2000" dirty="0" smtClean="0"/>
          </a:p>
          <a:p>
            <a:pPr defTabSz="527050" eaLnBrk="1" hangingPunct="1">
              <a:lnSpc>
                <a:spcPct val="80000"/>
              </a:lnSpc>
              <a:buFont typeface="Wingdings" panose="05000000000000000000" pitchFamily="2" charset="2"/>
              <a:buNone/>
              <a:defRPr/>
            </a:pPr>
            <a:r>
              <a:rPr lang="en-GB" altLang="zh-CN" sz="2000" dirty="0" smtClean="0"/>
              <a:t>		</a:t>
            </a:r>
            <a:r>
              <a:rPr lang="en-GB" altLang="zh-CN" sz="2000" dirty="0" smtClean="0">
                <a:solidFill>
                  <a:srgbClr val="FFC000"/>
                </a:solidFill>
              </a:rPr>
              <a:t>A *</a:t>
            </a:r>
            <a:r>
              <a:rPr lang="en-US" altLang="en-GB" sz="2000" dirty="0" smtClean="0"/>
              <a:t>operator</a:t>
            </a:r>
            <a:r>
              <a:rPr lang="en-GB" altLang="zh-CN" sz="2000" dirty="0" smtClean="0">
                <a:solidFill>
                  <a:srgbClr val="FFC000"/>
                </a:solidFill>
              </a:rPr>
              <a:t>-&gt;</a:t>
            </a:r>
            <a:r>
              <a:rPr lang="en-US" altLang="en-GB" sz="2000" dirty="0" smtClean="0"/>
              <a:t>()</a:t>
            </a:r>
            <a:r>
              <a:rPr lang="en-GB" altLang="zh-CN" sz="2000" dirty="0" smtClean="0">
                <a:solidFill>
                  <a:schemeClr val="folHlink"/>
                </a:solidFill>
              </a:rPr>
              <a:t> </a:t>
            </a:r>
            <a:r>
              <a:rPr lang="en-GB" altLang="zh-CN" sz="2000" dirty="0" smtClean="0"/>
              <a:t>{ </a:t>
            </a:r>
            <a:r>
              <a:rPr lang="en-GB" altLang="zh-CN" sz="2000" dirty="0" smtClean="0">
                <a:solidFill>
                  <a:srgbClr val="FFC000"/>
                </a:solidFill>
              </a:rPr>
              <a:t>return </a:t>
            </a:r>
            <a:r>
              <a:rPr lang="en-GB" altLang="zh-CN" sz="2000" dirty="0" err="1" smtClean="0">
                <a:solidFill>
                  <a:srgbClr val="FFC000"/>
                </a:solidFill>
              </a:rPr>
              <a:t>_a</a:t>
            </a:r>
            <a:r>
              <a:rPr lang="en-GB" altLang="zh-CN" sz="2000" dirty="0" smtClean="0"/>
              <a:t>; }</a:t>
            </a:r>
            <a:endParaRPr lang="en-GB" altLang="zh-CN" sz="2000" dirty="0" smtClean="0"/>
          </a:p>
          <a:p>
            <a:pPr defTabSz="527050" eaLnBrk="1" hangingPunct="1">
              <a:lnSpc>
                <a:spcPct val="80000"/>
              </a:lnSpc>
              <a:buFont typeface="Wingdings" panose="05000000000000000000" pitchFamily="2" charset="2"/>
              <a:buNone/>
              <a:defRPr/>
            </a:pPr>
            <a:r>
              <a:rPr lang="en-GB" altLang="zh-CN" sz="2000" dirty="0" smtClean="0"/>
              <a:t>     </a:t>
            </a:r>
            <a:r>
              <a:rPr lang="en-GB" altLang="zh-CN" sz="2000" dirty="0" smtClean="0">
                <a:solidFill>
                  <a:srgbClr val="FFC000"/>
                </a:solidFill>
              </a:rPr>
              <a:t> </a:t>
            </a:r>
            <a:r>
              <a:rPr lang="en-US" altLang="en-GB" sz="2000" dirty="0" smtClean="0">
                <a:solidFill>
                  <a:srgbClr val="FFC000"/>
                </a:solidFill>
              </a:rPr>
              <a:t>A &amp;</a:t>
            </a:r>
            <a:r>
              <a:rPr lang="en-US" altLang="en-GB" sz="2000" dirty="0" smtClean="0"/>
              <a:t>operator</a:t>
            </a:r>
            <a:r>
              <a:rPr lang="en-US" altLang="en-GB" sz="2000" dirty="0" smtClean="0">
                <a:solidFill>
                  <a:srgbClr val="FFC000"/>
                </a:solidFill>
              </a:rPr>
              <a:t>*</a:t>
            </a:r>
            <a:r>
              <a:rPr lang="en-US" altLang="en-GB" sz="2000" dirty="0" smtClean="0"/>
              <a:t>()</a:t>
            </a:r>
            <a:r>
              <a:rPr lang="en-US" altLang="en-GB" sz="2000" dirty="0" smtClean="0">
                <a:solidFill>
                  <a:srgbClr val="FFC000"/>
                </a:solidFill>
              </a:rPr>
              <a:t> </a:t>
            </a:r>
            <a:r>
              <a:rPr lang="en-US" altLang="en-GB" sz="2000" dirty="0" smtClean="0"/>
              <a:t>{ return *_a; }</a:t>
            </a:r>
            <a:endParaRPr lang="en-US" altLang="en-GB" sz="2000" dirty="0" smtClean="0"/>
          </a:p>
          <a:p>
            <a:pPr defTabSz="527050" eaLnBrk="1" hangingPunct="1">
              <a:lnSpc>
                <a:spcPct val="80000"/>
              </a:lnSpc>
              <a:buFont typeface="Wingdings" panose="05000000000000000000" pitchFamily="2" charset="2"/>
              <a:buNone/>
              <a:defRPr/>
            </a:pPr>
            <a:r>
              <a:rPr lang="en-GB" altLang="zh-CN" sz="2000" dirty="0" smtClean="0"/>
              <a:t>};</a:t>
            </a:r>
            <a:endParaRPr lang="en-GB" altLang="zh-CN" sz="2000" dirty="0" smtClean="0"/>
          </a:p>
          <a:p>
            <a:pPr defTabSz="527050" eaLnBrk="1" hangingPunct="1">
              <a:lnSpc>
                <a:spcPct val="80000"/>
              </a:lnSpc>
              <a:buFont typeface="Wingdings" panose="05000000000000000000" pitchFamily="2" charset="2"/>
              <a:buNone/>
              <a:defRPr/>
            </a:pPr>
            <a:endParaRPr lang="en-GB" altLang="zh-CN" sz="2000" dirty="0" smtClean="0"/>
          </a:p>
          <a:p>
            <a:pPr defTabSz="527050" eaLnBrk="1" hangingPunct="1">
              <a:lnSpc>
                <a:spcPct val="80000"/>
              </a:lnSpc>
              <a:buFont typeface="Wingdings" panose="05000000000000000000" pitchFamily="2" charset="2"/>
              <a:buNone/>
              <a:defRPr/>
            </a:pPr>
            <a:endParaRPr lang="en-GB" altLang="zh-CN" sz="2000" dirty="0" smtClean="0"/>
          </a:p>
          <a:p>
            <a:pPr defTabSz="527050" eaLnBrk="1" hangingPunct="1">
              <a:lnSpc>
                <a:spcPct val="80000"/>
              </a:lnSpc>
              <a:buFont typeface="Wingdings" panose="05000000000000000000" pitchFamily="2" charset="2"/>
              <a:buNone/>
              <a:defRPr/>
            </a:pPr>
            <a:endParaRPr lang="en-GB" altLang="zh-CN" sz="2000" dirty="0" smtClean="0"/>
          </a:p>
          <a:p>
            <a:pPr defTabSz="527050" eaLnBrk="1" hangingPunct="1">
              <a:lnSpc>
                <a:spcPct val="80000"/>
              </a:lnSpc>
              <a:buFont typeface="Wingdings" panose="05000000000000000000" pitchFamily="2" charset="2"/>
              <a:buNone/>
              <a:defRPr/>
            </a:pPr>
            <a:r>
              <a:rPr lang="en-GB" altLang="zh-CN" sz="2000" dirty="0" smtClean="0"/>
              <a:t>A </a:t>
            </a:r>
            <a:r>
              <a:rPr lang="en-GB" altLang="zh-CN" sz="2000" dirty="0" err="1" smtClean="0"/>
              <a:t>a</a:t>
            </a:r>
            <a:r>
              <a:rPr lang="en-GB" altLang="zh-CN" sz="2000" dirty="0" smtClean="0"/>
              <a:t>;</a:t>
            </a:r>
            <a:endParaRPr lang="en-GB" altLang="zh-CN" sz="2000" dirty="0" smtClean="0"/>
          </a:p>
          <a:p>
            <a:pPr defTabSz="527050" eaLnBrk="1" hangingPunct="1">
              <a:lnSpc>
                <a:spcPct val="80000"/>
              </a:lnSpc>
              <a:buFont typeface="Wingdings" panose="05000000000000000000" pitchFamily="2" charset="2"/>
              <a:buNone/>
              <a:defRPr/>
            </a:pPr>
            <a:r>
              <a:rPr lang="en-GB" altLang="zh-CN" sz="2000" dirty="0" smtClean="0"/>
              <a:t>B </a:t>
            </a:r>
            <a:r>
              <a:rPr lang="en-GB" altLang="zh-CN" sz="2000" dirty="0" smtClean="0">
                <a:solidFill>
                  <a:srgbClr val="FFC000"/>
                </a:solidFill>
              </a:rPr>
              <a:t>b</a:t>
            </a:r>
            <a:r>
              <a:rPr lang="en-GB" altLang="zh-CN" sz="2000" dirty="0" smtClean="0"/>
              <a:t>(&amp;a);  //b</a:t>
            </a:r>
            <a:r>
              <a:rPr lang="zh-CN" altLang="en-GB" sz="2000" dirty="0" smtClean="0"/>
              <a:t>为一个智能指针对象</a:t>
            </a:r>
            <a:r>
              <a:rPr lang="zh-CN" altLang="en-GB" sz="2000" dirty="0" smtClean="0"/>
              <a:t>，它指向了</a:t>
            </a:r>
            <a:r>
              <a:rPr lang="en-GB" altLang="zh-CN" sz="2000" dirty="0" smtClean="0"/>
              <a:t>a</a:t>
            </a:r>
            <a:r>
              <a:rPr lang="zh-CN" altLang="en-GB" sz="2000" dirty="0" smtClean="0"/>
              <a:t>。</a:t>
            </a:r>
            <a:endParaRPr lang="zh-CN" altLang="en-GB" sz="2000" dirty="0" smtClean="0"/>
          </a:p>
          <a:p>
            <a:pPr defTabSz="527050" eaLnBrk="1" hangingPunct="1">
              <a:lnSpc>
                <a:spcPct val="80000"/>
              </a:lnSpc>
              <a:buFont typeface="Wingdings" panose="05000000000000000000" pitchFamily="2" charset="2"/>
              <a:buNone/>
              <a:defRPr/>
            </a:pPr>
            <a:r>
              <a:rPr lang="en-US" altLang="en-GB" sz="2000" dirty="0" smtClean="0">
                <a:solidFill>
                  <a:srgbClr val="FFC000"/>
                </a:solidFill>
              </a:rPr>
              <a:t>b-&gt;</a:t>
            </a:r>
            <a:r>
              <a:rPr lang="en-GB" altLang="zh-CN" sz="2000" dirty="0" smtClean="0"/>
              <a:t>f();</a:t>
            </a:r>
            <a:r>
              <a:rPr lang="en-GB" altLang="zh-CN" sz="2000" dirty="0" smtClean="0">
                <a:solidFill>
                  <a:schemeClr val="folHlink"/>
                </a:solidFill>
              </a:rPr>
              <a:t> </a:t>
            </a:r>
            <a:r>
              <a:rPr lang="en-GB" altLang="zh-CN" sz="2000" dirty="0" smtClean="0"/>
              <a:t> //</a:t>
            </a:r>
            <a:r>
              <a:rPr lang="zh-CN" altLang="en-GB" sz="2000" dirty="0" smtClean="0"/>
              <a:t>等价于：</a:t>
            </a:r>
            <a:r>
              <a:rPr lang="en-GB" altLang="zh-CN" sz="2000" dirty="0" err="1" smtClean="0"/>
              <a:t>b</a:t>
            </a:r>
            <a:r>
              <a:rPr lang="en-GB" altLang="zh-CN" sz="2000" dirty="0" err="1" smtClean="0">
                <a:solidFill>
                  <a:srgbClr val="FFC000"/>
                </a:solidFill>
              </a:rPr>
              <a:t>.operator</a:t>
            </a:r>
            <a:r>
              <a:rPr lang="en-GB" altLang="zh-CN" sz="2000" dirty="0" smtClean="0">
                <a:solidFill>
                  <a:srgbClr val="FFC000"/>
                </a:solidFill>
              </a:rPr>
              <a:t>-&gt;()-&gt;</a:t>
            </a:r>
            <a:r>
              <a:rPr lang="en-GB" altLang="zh-CN" sz="2000" dirty="0" smtClean="0"/>
              <a:t>f(); </a:t>
            </a:r>
            <a:r>
              <a:rPr lang="zh-CN" altLang="en-GB" sz="2000" dirty="0" smtClean="0"/>
              <a:t>即访问的是</a:t>
            </a:r>
            <a:r>
              <a:rPr lang="en-GB" altLang="zh-CN" sz="2000" dirty="0" err="1" smtClean="0"/>
              <a:t>a.f</a:t>
            </a:r>
            <a:r>
              <a:rPr lang="en-GB" altLang="zh-CN" sz="2000" dirty="0" smtClean="0"/>
              <a:t>()</a:t>
            </a:r>
            <a:endParaRPr lang="en-GB" altLang="zh-CN" sz="2000" dirty="0" smtClean="0"/>
          </a:p>
          <a:p>
            <a:pPr defTabSz="527050" eaLnBrk="1" hangingPunct="1">
              <a:lnSpc>
                <a:spcPct val="80000"/>
              </a:lnSpc>
              <a:buFont typeface="Wingdings" panose="05000000000000000000" pitchFamily="2" charset="2"/>
              <a:buNone/>
              <a:defRPr/>
            </a:pPr>
            <a:r>
              <a:rPr lang="en-GB" altLang="zh-CN" sz="2000" dirty="0" smtClean="0">
                <a:solidFill>
                  <a:srgbClr val="FFC000"/>
                </a:solidFill>
                <a:sym typeface="+mn-ea"/>
              </a:rPr>
              <a:t>b-&gt;</a:t>
            </a:r>
            <a:r>
              <a:rPr lang="en-GB" altLang="zh-CN" sz="2000" dirty="0" smtClean="0">
                <a:sym typeface="+mn-ea"/>
              </a:rPr>
              <a:t>f();</a:t>
            </a:r>
            <a:r>
              <a:rPr lang="en-GB" altLang="zh-CN" sz="2000" dirty="0" smtClean="0">
                <a:solidFill>
                  <a:schemeClr val="folHlink"/>
                </a:solidFill>
                <a:sym typeface="+mn-ea"/>
              </a:rPr>
              <a:t> </a:t>
            </a:r>
            <a:r>
              <a:rPr lang="en-GB" altLang="zh-CN" sz="2000" dirty="0" smtClean="0">
                <a:sym typeface="+mn-ea"/>
              </a:rPr>
              <a:t> //</a:t>
            </a:r>
            <a:r>
              <a:rPr lang="zh-CN" altLang="en-GB" sz="2000" dirty="0" smtClean="0">
                <a:sym typeface="+mn-ea"/>
              </a:rPr>
              <a:t>等价于：</a:t>
            </a:r>
            <a:r>
              <a:rPr lang="en-GB" altLang="zh-CN" sz="2000" dirty="0" err="1" smtClean="0">
                <a:sym typeface="+mn-ea"/>
              </a:rPr>
              <a:t>b</a:t>
            </a:r>
            <a:r>
              <a:rPr lang="en-GB" altLang="zh-CN" sz="2000" dirty="0" err="1" smtClean="0">
                <a:solidFill>
                  <a:srgbClr val="FFC000"/>
                </a:solidFill>
                <a:sym typeface="+mn-ea"/>
              </a:rPr>
              <a:t>.operator</a:t>
            </a:r>
            <a:r>
              <a:rPr lang="en-GB" altLang="zh-CN" sz="2000" dirty="0" smtClean="0">
                <a:solidFill>
                  <a:srgbClr val="FFC000"/>
                </a:solidFill>
                <a:sym typeface="+mn-ea"/>
              </a:rPr>
              <a:t>-&gt;()-&gt;</a:t>
            </a:r>
            <a:r>
              <a:rPr lang="en-GB" altLang="zh-CN" sz="2000" dirty="0" smtClean="0">
                <a:sym typeface="+mn-ea"/>
              </a:rPr>
              <a:t>f(); </a:t>
            </a:r>
            <a:r>
              <a:rPr lang="zh-CN" altLang="en-GB" sz="2000" dirty="0" smtClean="0">
                <a:sym typeface="+mn-ea"/>
              </a:rPr>
              <a:t>即访问的是</a:t>
            </a:r>
            <a:r>
              <a:rPr lang="en-GB" altLang="zh-CN" sz="2000" dirty="0" err="1" smtClean="0">
                <a:sym typeface="+mn-ea"/>
              </a:rPr>
              <a:t>a.f</a:t>
            </a:r>
            <a:r>
              <a:rPr lang="en-GB" altLang="zh-CN" sz="2000" dirty="0" smtClean="0">
                <a:sym typeface="+mn-ea"/>
              </a:rPr>
              <a:t>()</a:t>
            </a:r>
            <a:endParaRPr lang="en-GB" altLang="zh-CN" sz="2000" dirty="0" smtClean="0">
              <a:sym typeface="+mn-ea"/>
            </a:endParaRPr>
          </a:p>
          <a:p>
            <a:pPr defTabSz="527050" eaLnBrk="1" hangingPunct="1">
              <a:lnSpc>
                <a:spcPct val="80000"/>
              </a:lnSpc>
              <a:buFont typeface="Wingdings" panose="05000000000000000000" pitchFamily="2" charset="2"/>
              <a:buNone/>
              <a:defRPr/>
            </a:pPr>
            <a:endParaRPr lang="en-GB" altLang="zh-CN" sz="2000" dirty="0" smtClean="0">
              <a:sym typeface="+mn-ea"/>
            </a:endParaRPr>
          </a:p>
          <a:p>
            <a:pPr defTabSz="527050" eaLnBrk="1" hangingPunct="1">
              <a:lnSpc>
                <a:spcPct val="80000"/>
              </a:lnSpc>
              <a:buFont typeface="Wingdings" panose="05000000000000000000" charset="0"/>
              <a:buChar char=""/>
              <a:defRPr/>
            </a:pPr>
            <a:r>
              <a:rPr lang="zh-CN" altLang="en-GB" sz="2800" dirty="0" smtClean="0">
                <a:sym typeface="+mn-ea"/>
              </a:rPr>
              <a:t>可以通过引入引用计数，对指针实现自动销毁，即</a:t>
            </a:r>
            <a:r>
              <a:rPr lang="en-US" altLang="zh-CN" sz="2800" dirty="0" smtClean="0">
                <a:sym typeface="+mn-ea"/>
              </a:rPr>
              <a:t>“</a:t>
            </a:r>
            <a:r>
              <a:rPr lang="zh-CN" altLang="en-US" sz="2800" dirty="0" smtClean="0">
                <a:solidFill>
                  <a:srgbClr val="FFC000"/>
                </a:solidFill>
                <a:sym typeface="+mn-ea"/>
              </a:rPr>
              <a:t>智能指针</a:t>
            </a:r>
            <a:r>
              <a:rPr lang="en-US" altLang="zh-CN" sz="2800" dirty="0" smtClean="0">
                <a:sym typeface="+mn-ea"/>
              </a:rPr>
              <a:t>”</a:t>
            </a:r>
            <a:endParaRPr lang="en-US" altLang="zh-CN" sz="2800" dirty="0" smtClean="0">
              <a:sym typeface="+mn-ea"/>
            </a:endParaRPr>
          </a:p>
          <a:p>
            <a:pPr defTabSz="527050" eaLnBrk="1" hangingPunct="1">
              <a:lnSpc>
                <a:spcPct val="80000"/>
              </a:lnSpc>
              <a:buFont typeface="Wingdings" panose="05000000000000000000" charset="0"/>
              <a:buChar char=""/>
              <a:defRPr/>
            </a:pPr>
            <a:r>
              <a:rPr lang="zh-CN" altLang="en-US" sz="2800" dirty="0" smtClean="0">
                <a:sym typeface="+mn-ea"/>
              </a:rPr>
              <a:t>可以搭配</a:t>
            </a:r>
            <a:r>
              <a:rPr lang="en-US" altLang="zh-CN" sz="2800" dirty="0" smtClean="0">
                <a:sym typeface="+mn-ea"/>
              </a:rPr>
              <a:t>++</a:t>
            </a:r>
            <a:r>
              <a:rPr lang="zh-CN" altLang="en-US" sz="2800" dirty="0" smtClean="0">
                <a:sym typeface="+mn-ea"/>
              </a:rPr>
              <a:t>等操作符，实现</a:t>
            </a:r>
            <a:r>
              <a:rPr lang="en-US" altLang="zh-CN" sz="2800" dirty="0" smtClean="0">
                <a:sym typeface="+mn-ea"/>
              </a:rPr>
              <a:t>“</a:t>
            </a:r>
            <a:r>
              <a:rPr lang="zh-CN" altLang="en-US" sz="2800" dirty="0" smtClean="0">
                <a:solidFill>
                  <a:srgbClr val="FFC000"/>
                </a:solidFill>
                <a:sym typeface="+mn-ea"/>
              </a:rPr>
              <a:t>迭代器</a:t>
            </a:r>
            <a:r>
              <a:rPr lang="en-US" altLang="zh-CN" sz="2800" dirty="0" smtClean="0">
                <a:sym typeface="+mn-ea"/>
              </a:rPr>
              <a:t>”</a:t>
            </a:r>
            <a:endParaRPr lang="en-US" altLang="zh-CN" sz="2800" dirty="0" smtClean="0">
              <a:sym typeface="+mn-ea"/>
            </a:endParaRPr>
          </a:p>
          <a:p>
            <a:pPr defTabSz="527050" eaLnBrk="1" hangingPunct="1">
              <a:lnSpc>
                <a:spcPct val="80000"/>
              </a:lnSpc>
              <a:buFont typeface="Wingdings" panose="05000000000000000000" pitchFamily="2" charset="2"/>
              <a:buNone/>
              <a:defRPr/>
            </a:pPr>
            <a:endParaRPr lang="zh-CN" altLang="en-US" sz="2000" dirty="0" smtClean="0"/>
          </a:p>
        </p:txBody>
      </p:sp>
      <p:sp>
        <p:nvSpPr>
          <p:cNvPr id="370688" name="Text Box 0"/>
          <p:cNvSpPr txBox="1">
            <a:spLocks noChangeArrowheads="1"/>
          </p:cNvSpPr>
          <p:nvPr/>
        </p:nvSpPr>
        <p:spPr bwMode="auto">
          <a:xfrm>
            <a:off x="6399530" y="260033"/>
            <a:ext cx="1837055" cy="3476625"/>
          </a:xfrm>
          <a:prstGeom prst="rect">
            <a:avLst/>
          </a:prstGeom>
          <a:solidFill>
            <a:schemeClr val="bg1"/>
          </a:solidFill>
          <a:ln w="9525">
            <a:noFill/>
            <a:miter lim="800000"/>
          </a:ln>
          <a:effectLst/>
        </p:spPr>
        <p:txBody>
          <a:bodyPr wrap="none">
            <a:spAutoFit/>
          </a:bodyPr>
          <a:lstStyle/>
          <a:p>
            <a:pPr defTabSz="264795">
              <a:defRPr/>
            </a:pPr>
            <a:r>
              <a:rPr lang="en-GB" altLang="zh-CN" sz="2000">
                <a:effectLst>
                  <a:outerShdw blurRad="38100" dist="38100" dir="2700000" algn="tl">
                    <a:srgbClr val="000000"/>
                  </a:outerShdw>
                </a:effectLst>
              </a:rPr>
              <a:t>class A</a:t>
            </a:r>
            <a:endParaRPr lang="en-GB" altLang="zh-CN" sz="2000">
              <a:effectLst>
                <a:outerShdw blurRad="38100" dist="38100" dir="2700000" algn="tl">
                  <a:srgbClr val="000000"/>
                </a:outerShdw>
              </a:effectLst>
            </a:endParaRPr>
          </a:p>
          <a:p>
            <a:pPr defTabSz="264795">
              <a:defRPr/>
            </a:pPr>
            <a:r>
              <a:rPr lang="en-GB" altLang="zh-CN" sz="2000">
                <a:effectLst>
                  <a:outerShdw blurRad="38100" dist="38100" dir="2700000" algn="tl">
                    <a:srgbClr val="000000"/>
                  </a:outerShdw>
                </a:effectLst>
              </a:rPr>
              <a:t>{		</a:t>
            </a:r>
            <a:endParaRPr lang="en-GB" altLang="zh-CN" sz="2000">
              <a:effectLst>
                <a:outerShdw blurRad="38100" dist="38100" dir="2700000" algn="tl">
                  <a:srgbClr val="000000"/>
                </a:outerShdw>
              </a:effectLst>
            </a:endParaRPr>
          </a:p>
          <a:p>
            <a:pPr defTabSz="264795">
              <a:defRPr/>
            </a:pPr>
            <a:r>
              <a:rPr lang="en-GB" altLang="zh-CN" sz="2000">
                <a:effectLst>
                  <a:outerShdw blurRad="38100" dist="38100" dir="2700000" algn="tl">
                    <a:srgbClr val="000000"/>
                  </a:outerShdw>
                </a:effectLst>
              </a:rPr>
              <a:t>      int x,y;</a:t>
            </a:r>
            <a:endParaRPr lang="en-GB" altLang="zh-CN" sz="2000">
              <a:effectLst>
                <a:outerShdw blurRad="38100" dist="38100" dir="2700000" algn="tl">
                  <a:srgbClr val="000000"/>
                </a:outerShdw>
              </a:effectLst>
            </a:endParaRPr>
          </a:p>
          <a:p>
            <a:pPr defTabSz="264795">
              <a:defRPr/>
            </a:pPr>
            <a:r>
              <a:rPr lang="en-GB" altLang="zh-CN" sz="2000">
                <a:effectLst>
                  <a:outerShdw blurRad="38100" dist="38100" dir="2700000" algn="tl">
                    <a:srgbClr val="000000"/>
                  </a:outerShdw>
                </a:effectLst>
              </a:rPr>
              <a:t>	public:</a:t>
            </a:r>
            <a:endParaRPr lang="en-GB" altLang="zh-CN" sz="2000">
              <a:effectLst>
                <a:outerShdw blurRad="38100" dist="38100" dir="2700000" algn="tl">
                  <a:srgbClr val="000000"/>
                </a:outerShdw>
              </a:effectLst>
            </a:endParaRPr>
          </a:p>
          <a:p>
            <a:pPr defTabSz="264795">
              <a:defRPr/>
            </a:pPr>
            <a:r>
              <a:rPr lang="en-GB" altLang="zh-CN" sz="2000">
                <a:effectLst>
                  <a:outerShdw blurRad="38100" dist="38100" dir="2700000" algn="tl">
                    <a:srgbClr val="000000"/>
                  </a:outerShdw>
                </a:effectLst>
              </a:rPr>
              <a:t>		void f();</a:t>
            </a:r>
            <a:endParaRPr lang="en-GB" altLang="zh-CN" sz="2000">
              <a:effectLst>
                <a:outerShdw blurRad="38100" dist="38100" dir="2700000" algn="tl">
                  <a:srgbClr val="000000"/>
                </a:outerShdw>
              </a:effectLst>
            </a:endParaRPr>
          </a:p>
          <a:p>
            <a:pPr defTabSz="264795">
              <a:defRPr/>
            </a:pPr>
            <a:r>
              <a:rPr lang="en-GB" altLang="zh-CN" sz="2000">
                <a:effectLst>
                  <a:outerShdw blurRad="38100" dist="38100" dir="2700000" algn="tl">
                    <a:srgbClr val="000000"/>
                  </a:outerShdw>
                </a:effectLst>
              </a:rPr>
              <a:t>		void g();</a:t>
            </a:r>
            <a:endParaRPr lang="en-GB" altLang="zh-CN" sz="2000">
              <a:effectLst>
                <a:outerShdw blurRad="38100" dist="38100" dir="2700000" algn="tl">
                  <a:srgbClr val="000000"/>
                </a:outerShdw>
              </a:effectLst>
            </a:endParaRPr>
          </a:p>
          <a:p>
            <a:pPr defTabSz="264795">
              <a:defRPr/>
            </a:pPr>
            <a:r>
              <a:rPr lang="en-GB" altLang="zh-CN" sz="2000">
                <a:effectLst>
                  <a:outerShdw blurRad="38100" dist="38100" dir="2700000" algn="tl">
                    <a:srgbClr val="000000"/>
                  </a:outerShdw>
                </a:effectLst>
              </a:rPr>
              <a:t>};</a:t>
            </a:r>
            <a:endParaRPr lang="en-GB" altLang="zh-CN" sz="2000">
              <a:effectLst>
                <a:outerShdw blurRad="38100" dist="38100" dir="2700000" algn="tl">
                  <a:srgbClr val="000000"/>
                </a:outerShdw>
              </a:effectLst>
            </a:endParaRPr>
          </a:p>
          <a:p>
            <a:pPr defTabSz="264795">
              <a:defRPr/>
            </a:pPr>
            <a:r>
              <a:rPr lang="en-GB" altLang="zh-CN" sz="2000">
                <a:effectLst>
                  <a:outerShdw blurRad="38100" dist="38100" dir="2700000" algn="tl">
                    <a:srgbClr val="000000"/>
                  </a:outerShdw>
                </a:effectLst>
              </a:rPr>
              <a:t>A a;</a:t>
            </a:r>
            <a:endParaRPr lang="en-GB" altLang="zh-CN" sz="2000">
              <a:effectLst>
                <a:outerShdw blurRad="38100" dist="38100" dir="2700000" algn="tl">
                  <a:srgbClr val="000000"/>
                </a:outerShdw>
              </a:effectLst>
            </a:endParaRPr>
          </a:p>
          <a:p>
            <a:pPr defTabSz="264795">
              <a:defRPr/>
            </a:pPr>
            <a:r>
              <a:rPr lang="en-US" altLang="zh-CN" sz="2000">
                <a:effectLst>
                  <a:outerShdw blurRad="38100" dist="38100" dir="2700000" algn="tl">
                    <a:srgbClr val="000000"/>
                  </a:outerShdw>
                </a:effectLst>
              </a:rPr>
              <a:t>A *</a:t>
            </a:r>
            <a:r>
              <a:rPr lang="en-US" altLang="zh-CN" sz="2000">
                <a:solidFill>
                  <a:srgbClr val="FFC000"/>
                </a:solidFill>
                <a:effectLst>
                  <a:outerShdw blurRad="38100" dist="38100" dir="2700000" algn="tl">
                    <a:srgbClr val="000000"/>
                  </a:outerShdw>
                </a:effectLst>
              </a:rPr>
              <a:t>p </a:t>
            </a:r>
            <a:r>
              <a:rPr lang="en-US" altLang="zh-CN" sz="2000">
                <a:effectLst>
                  <a:outerShdw blurRad="38100" dist="38100" dir="2700000" algn="tl">
                    <a:srgbClr val="000000"/>
                  </a:outerShdw>
                </a:effectLst>
              </a:rPr>
              <a:t>= &amp;a; </a:t>
            </a:r>
            <a:endParaRPr lang="en-US" altLang="zh-CN" sz="2000">
              <a:effectLst>
                <a:outerShdw blurRad="38100" dist="38100" dir="2700000" algn="tl">
                  <a:srgbClr val="000000"/>
                </a:outerShdw>
              </a:effectLst>
            </a:endParaRPr>
          </a:p>
          <a:p>
            <a:pPr defTabSz="264795">
              <a:defRPr/>
            </a:pPr>
            <a:r>
              <a:rPr lang="en-US" altLang="zh-CN" sz="2000">
                <a:effectLst>
                  <a:outerShdw blurRad="38100" dist="38100" dir="2700000" algn="tl">
                    <a:srgbClr val="000000"/>
                  </a:outerShdw>
                </a:effectLst>
              </a:rPr>
              <a:t>p-&gt;f(); </a:t>
            </a:r>
            <a:endParaRPr lang="en-US" altLang="zh-CN" sz="2000">
              <a:effectLst>
                <a:outerShdw blurRad="38100" dist="38100" dir="2700000" algn="tl">
                  <a:srgbClr val="000000"/>
                </a:outerShdw>
              </a:effectLst>
            </a:endParaRPr>
          </a:p>
          <a:p>
            <a:pPr defTabSz="264795">
              <a:defRPr/>
            </a:pPr>
            <a:r>
              <a:rPr lang="en-US" altLang="zh-CN" sz="2000">
                <a:effectLst>
                  <a:outerShdw blurRad="38100" dist="38100" dir="2700000" algn="tl">
                    <a:srgbClr val="000000"/>
                  </a:outerShdw>
                </a:effectLst>
              </a:rPr>
              <a:t>p-&gt;g();</a:t>
            </a:r>
            <a:endParaRPr lang="en-US" altLang="zh-CN" sz="2000">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 calcmode="lin" valueType="num">
                                      <p:cBhvr additive="base">
                                        <p:cTn id="7" dur="500" fill="hold"/>
                                        <p:tgtEl>
                                          <p:spTgt spid="370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06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0691">
                                            <p:txEl>
                                              <p:pRg st="1" end="1"/>
                                            </p:txEl>
                                          </p:spTgt>
                                        </p:tgtEl>
                                        <p:attrNameLst>
                                          <p:attrName>style.visibility</p:attrName>
                                        </p:attrNameLst>
                                      </p:cBhvr>
                                      <p:to>
                                        <p:strVal val="visible"/>
                                      </p:to>
                                    </p:set>
                                    <p:anim calcmode="lin" valueType="num">
                                      <p:cBhvr additive="base">
                                        <p:cTn id="11" dur="500" fill="hold"/>
                                        <p:tgtEl>
                                          <p:spTgt spid="3706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069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0691">
                                            <p:txEl>
                                              <p:pRg st="2" end="2"/>
                                            </p:txEl>
                                          </p:spTgt>
                                        </p:tgtEl>
                                        <p:attrNameLst>
                                          <p:attrName>style.visibility</p:attrName>
                                        </p:attrNameLst>
                                      </p:cBhvr>
                                      <p:to>
                                        <p:strVal val="visible"/>
                                      </p:to>
                                    </p:set>
                                    <p:anim calcmode="lin" valueType="num">
                                      <p:cBhvr additive="base">
                                        <p:cTn id="15" dur="500" fill="hold"/>
                                        <p:tgtEl>
                                          <p:spTgt spid="37069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7069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70691">
                                            <p:txEl>
                                              <p:pRg st="3" end="3"/>
                                            </p:txEl>
                                          </p:spTgt>
                                        </p:tgtEl>
                                        <p:attrNameLst>
                                          <p:attrName>style.visibility</p:attrName>
                                        </p:attrNameLst>
                                      </p:cBhvr>
                                      <p:to>
                                        <p:strVal val="visible"/>
                                      </p:to>
                                    </p:set>
                                    <p:anim calcmode="lin" valueType="num">
                                      <p:cBhvr additive="base">
                                        <p:cTn id="19" dur="500" fill="hold"/>
                                        <p:tgtEl>
                                          <p:spTgt spid="3706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069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0691">
                                            <p:txEl>
                                              <p:pRg st="4" end="4"/>
                                            </p:txEl>
                                          </p:spTgt>
                                        </p:tgtEl>
                                        <p:attrNameLst>
                                          <p:attrName>style.visibility</p:attrName>
                                        </p:attrNameLst>
                                      </p:cBhvr>
                                      <p:to>
                                        <p:strVal val="visible"/>
                                      </p:to>
                                    </p:set>
                                    <p:anim calcmode="lin" valueType="num">
                                      <p:cBhvr additive="base">
                                        <p:cTn id="23" dur="500" fill="hold"/>
                                        <p:tgtEl>
                                          <p:spTgt spid="37069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069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70691">
                                            <p:txEl>
                                              <p:pRg st="6" end="6"/>
                                            </p:txEl>
                                          </p:spTgt>
                                        </p:tgtEl>
                                        <p:attrNameLst>
                                          <p:attrName>style.visibility</p:attrName>
                                        </p:attrNameLst>
                                      </p:cBhvr>
                                      <p:to>
                                        <p:strVal val="visible"/>
                                      </p:to>
                                    </p:set>
                                    <p:anim calcmode="lin" valueType="num">
                                      <p:cBhvr additive="base">
                                        <p:cTn id="27" dur="500" fill="hold"/>
                                        <p:tgtEl>
                                          <p:spTgt spid="37069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70691">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70691">
                                            <p:txEl>
                                              <p:pRg st="7" end="7"/>
                                            </p:txEl>
                                          </p:spTgt>
                                        </p:tgtEl>
                                        <p:attrNameLst>
                                          <p:attrName>style.visibility</p:attrName>
                                        </p:attrNameLst>
                                      </p:cBhvr>
                                      <p:to>
                                        <p:strVal val="visible"/>
                                      </p:to>
                                    </p:set>
                                    <p:anim calcmode="lin" valueType="num">
                                      <p:cBhvr additive="base">
                                        <p:cTn id="31" dur="500" fill="hold"/>
                                        <p:tgtEl>
                                          <p:spTgt spid="37069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0691">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70691">
                                            <p:txEl>
                                              <p:pRg st="8" end="8"/>
                                            </p:txEl>
                                          </p:spTgt>
                                        </p:tgtEl>
                                        <p:attrNameLst>
                                          <p:attrName>style.visibility</p:attrName>
                                        </p:attrNameLst>
                                      </p:cBhvr>
                                      <p:to>
                                        <p:strVal val="visible"/>
                                      </p:to>
                                    </p:set>
                                    <p:anim calcmode="lin" valueType="num">
                                      <p:cBhvr additive="base">
                                        <p:cTn id="35" dur="500" fill="hold"/>
                                        <p:tgtEl>
                                          <p:spTgt spid="370691">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7069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70691">
                                            <p:txEl>
                                              <p:pRg st="12" end="12"/>
                                            </p:txEl>
                                          </p:spTgt>
                                        </p:tgtEl>
                                        <p:attrNameLst>
                                          <p:attrName>style.visibility</p:attrName>
                                        </p:attrNameLst>
                                      </p:cBhvr>
                                      <p:to>
                                        <p:strVal val="visible"/>
                                      </p:to>
                                    </p:set>
                                    <p:anim calcmode="lin" valueType="num">
                                      <p:cBhvr additive="base">
                                        <p:cTn id="41" dur="500" fill="hold"/>
                                        <p:tgtEl>
                                          <p:spTgt spid="370691">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70691">
                                            <p:txEl>
                                              <p:pRg st="12" end="1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70691">
                                            <p:txEl>
                                              <p:pRg st="13" end="13"/>
                                            </p:txEl>
                                          </p:spTgt>
                                        </p:tgtEl>
                                        <p:attrNameLst>
                                          <p:attrName>style.visibility</p:attrName>
                                        </p:attrNameLst>
                                      </p:cBhvr>
                                      <p:to>
                                        <p:strVal val="visible"/>
                                      </p:to>
                                    </p:set>
                                    <p:anim calcmode="lin" valueType="num">
                                      <p:cBhvr additive="base">
                                        <p:cTn id="45" dur="500" fill="hold"/>
                                        <p:tgtEl>
                                          <p:spTgt spid="370691">
                                            <p:txEl>
                                              <p:pRg st="13" end="1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70691">
                                            <p:txEl>
                                              <p:pRg st="13" end="1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70691">
                                            <p:txEl>
                                              <p:pRg st="14" end="14"/>
                                            </p:txEl>
                                          </p:spTgt>
                                        </p:tgtEl>
                                        <p:attrNameLst>
                                          <p:attrName>style.visibility</p:attrName>
                                        </p:attrNameLst>
                                      </p:cBhvr>
                                      <p:to>
                                        <p:strVal val="visible"/>
                                      </p:to>
                                    </p:set>
                                    <p:anim calcmode="lin" valueType="num">
                                      <p:cBhvr additive="base">
                                        <p:cTn id="49" dur="500" fill="hold"/>
                                        <p:tgtEl>
                                          <p:spTgt spid="370691">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70691">
                                            <p:txEl>
                                              <p:pRg st="14" end="14"/>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70691">
                                            <p:txEl>
                                              <p:pRg st="15" end="15"/>
                                            </p:txEl>
                                          </p:spTgt>
                                        </p:tgtEl>
                                        <p:attrNameLst>
                                          <p:attrName>style.visibility</p:attrName>
                                        </p:attrNameLst>
                                      </p:cBhvr>
                                      <p:to>
                                        <p:strVal val="visible"/>
                                      </p:to>
                                    </p:set>
                                    <p:anim calcmode="lin" valueType="num">
                                      <p:cBhvr additive="base">
                                        <p:cTn id="53" dur="500" fill="hold"/>
                                        <p:tgtEl>
                                          <p:spTgt spid="370691">
                                            <p:txEl>
                                              <p:pRg st="15" end="1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70691">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70691">
                                            <p:txEl>
                                              <p:pRg st="17" end="17"/>
                                            </p:txEl>
                                          </p:spTgt>
                                        </p:tgtEl>
                                        <p:attrNameLst>
                                          <p:attrName>style.visibility</p:attrName>
                                        </p:attrNameLst>
                                      </p:cBhvr>
                                      <p:to>
                                        <p:strVal val="visible"/>
                                      </p:to>
                                    </p:set>
                                    <p:anim calcmode="lin" valueType="num">
                                      <p:cBhvr additive="base">
                                        <p:cTn id="59" dur="500" fill="hold"/>
                                        <p:tgtEl>
                                          <p:spTgt spid="370691">
                                            <p:txEl>
                                              <p:pRg st="17" end="1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70691">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70691">
                                            <p:txEl>
                                              <p:pRg st="18" end="18"/>
                                            </p:txEl>
                                          </p:spTgt>
                                        </p:tgtEl>
                                        <p:attrNameLst>
                                          <p:attrName>style.visibility</p:attrName>
                                        </p:attrNameLst>
                                      </p:cBhvr>
                                      <p:to>
                                        <p:strVal val="visible"/>
                                      </p:to>
                                    </p:set>
                                    <p:anim calcmode="lin" valueType="num">
                                      <p:cBhvr additive="base">
                                        <p:cTn id="65" dur="500" fill="hold"/>
                                        <p:tgtEl>
                                          <p:spTgt spid="370691">
                                            <p:txEl>
                                              <p:pRg st="18" end="1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70691">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457200" y="44450"/>
            <a:ext cx="8229600" cy="1139825"/>
          </a:xfrm>
        </p:spPr>
        <p:txBody>
          <a:bodyPr/>
          <a:lstStyle/>
          <a:p>
            <a:pPr eaLnBrk="1" hangingPunct="1">
              <a:defRPr/>
            </a:pPr>
            <a:r>
              <a:rPr lang="zh-CN" altLang="en-GB" smtClean="0"/>
              <a:t>自定义类型转换操作符</a:t>
            </a:r>
            <a:r>
              <a:rPr lang="zh-CN" altLang="en-US" smtClean="0"/>
              <a:t> </a:t>
            </a:r>
            <a:endParaRPr lang="zh-CN" altLang="en-US" smtClean="0"/>
          </a:p>
        </p:txBody>
      </p:sp>
      <p:sp>
        <p:nvSpPr>
          <p:cNvPr id="402435" name="Rectangle 3"/>
          <p:cNvSpPr>
            <a:spLocks noGrp="1" noChangeArrowheads="1"/>
          </p:cNvSpPr>
          <p:nvPr>
            <p:ph type="body" idx="1"/>
          </p:nvPr>
        </p:nvSpPr>
        <p:spPr>
          <a:xfrm>
            <a:off x="0" y="1196975"/>
            <a:ext cx="9036050" cy="5520690"/>
          </a:xfrm>
        </p:spPr>
        <p:txBody>
          <a:bodyPr>
            <a:normAutofit lnSpcReduction="20000"/>
          </a:bodyPr>
          <a:lstStyle/>
          <a:p>
            <a:pPr defTabSz="527050" eaLnBrk="1" hangingPunct="1">
              <a:defRPr/>
            </a:pPr>
            <a:r>
              <a:rPr lang="zh-CN" altLang="en-GB" sz="2400" smtClean="0"/>
              <a:t>带</a:t>
            </a:r>
            <a:r>
              <a:rPr lang="zh-CN" altLang="en-GB" sz="2400" smtClean="0">
                <a:solidFill>
                  <a:srgbClr val="FFC000"/>
                </a:solidFill>
              </a:rPr>
              <a:t>一个参数的构造函数</a:t>
            </a:r>
            <a:r>
              <a:rPr lang="zh-CN" altLang="en-GB" sz="2400" smtClean="0"/>
              <a:t>可以用作从一个类型到该类的</a:t>
            </a:r>
            <a:r>
              <a:rPr lang="zh-CN" altLang="en-GB" sz="2400" smtClean="0">
                <a:solidFill>
                  <a:srgbClr val="FFC000"/>
                </a:solidFill>
              </a:rPr>
              <a:t>自动转换</a:t>
            </a:r>
            <a:r>
              <a:rPr lang="zh-CN" altLang="en-GB" sz="2400" smtClean="0"/>
              <a:t>。</a:t>
            </a:r>
            <a:r>
              <a:rPr lang="zh-CN" altLang="en-US" sz="2400" smtClean="0"/>
              <a:t> </a:t>
            </a:r>
            <a:endParaRPr lang="zh-CN" altLang="en-US" sz="2400" smtClean="0"/>
          </a:p>
          <a:p>
            <a:pPr defTabSz="527050" eaLnBrk="1" hangingPunct="1">
              <a:defRPr/>
            </a:pPr>
            <a:r>
              <a:rPr lang="zh-CN" altLang="en-GB" sz="2400" smtClean="0">
                <a:sym typeface="+mn-ea"/>
              </a:rPr>
              <a:t>另一种类型转换方式是</a:t>
            </a:r>
            <a:r>
              <a:rPr lang="zh-CN" altLang="en-GB" sz="2400" smtClean="0">
                <a:solidFill>
                  <a:srgbClr val="FFC000"/>
                </a:solidFill>
                <a:sym typeface="+mn-ea"/>
              </a:rPr>
              <a:t>自定义类型转换</a:t>
            </a:r>
            <a:r>
              <a:rPr lang="zh-CN" altLang="en-US" sz="2400" smtClean="0">
                <a:sym typeface="+mn-ea"/>
              </a:rPr>
              <a:t>，从一个</a:t>
            </a:r>
            <a:r>
              <a:rPr lang="zh-CN" altLang="en-US" sz="2400" smtClean="0">
                <a:solidFill>
                  <a:srgbClr val="FFC000"/>
                </a:solidFill>
                <a:sym typeface="+mn-ea"/>
              </a:rPr>
              <a:t>类</a:t>
            </a:r>
            <a:r>
              <a:rPr lang="zh-CN" altLang="en-US" sz="2400" smtClean="0">
                <a:sym typeface="+mn-ea"/>
              </a:rPr>
              <a:t>转换成</a:t>
            </a:r>
            <a:r>
              <a:rPr lang="zh-CN" altLang="en-US" sz="2400" smtClean="0">
                <a:solidFill>
                  <a:srgbClr val="FFC000"/>
                </a:solidFill>
                <a:sym typeface="+mn-ea"/>
              </a:rPr>
              <a:t>基本数据类型</a:t>
            </a:r>
            <a:r>
              <a:rPr lang="zh-CN" altLang="en-US" sz="2400" smtClean="0">
                <a:sym typeface="+mn-ea"/>
              </a:rPr>
              <a:t>或</a:t>
            </a:r>
            <a:r>
              <a:rPr lang="zh-CN" altLang="en-US" sz="2400" smtClean="0">
                <a:solidFill>
                  <a:srgbClr val="FFC000"/>
                </a:solidFill>
                <a:sym typeface="+mn-ea"/>
              </a:rPr>
              <a:t>其它类。</a:t>
            </a:r>
            <a:endParaRPr lang="zh-CN" altLang="en-US" sz="2400" smtClean="0">
              <a:solidFill>
                <a:srgbClr val="FFC000"/>
              </a:solidFill>
              <a:sym typeface="+mn-ea"/>
            </a:endParaRPr>
          </a:p>
          <a:p>
            <a:pPr defTabSz="620395" eaLnBrk="1" hangingPunct="1">
              <a:lnSpc>
                <a:spcPct val="90000"/>
              </a:lnSpc>
              <a:buFont typeface="Wingdings" panose="05000000000000000000" pitchFamily="2" charset="2"/>
              <a:buNone/>
              <a:defRPr/>
            </a:pPr>
            <a:r>
              <a:rPr lang="en-US" altLang="zh-CN" sz="2400" smtClean="0">
                <a:sym typeface="+mn-ea"/>
              </a:rPr>
              <a:t>class A</a:t>
            </a:r>
            <a:endParaRPr lang="en-US" altLang="zh-CN" sz="2400" smtClean="0"/>
          </a:p>
          <a:p>
            <a:pPr defTabSz="620395" eaLnBrk="1" hangingPunct="1">
              <a:lnSpc>
                <a:spcPct val="90000"/>
              </a:lnSpc>
              <a:buFont typeface="Wingdings" panose="05000000000000000000" pitchFamily="2" charset="2"/>
              <a:buNone/>
              <a:defRPr/>
            </a:pPr>
            <a:r>
              <a:rPr lang="en-US" altLang="zh-CN" sz="2400" smtClean="0">
                <a:sym typeface="+mn-ea"/>
              </a:rPr>
              <a:t>{		int x,y;</a:t>
            </a:r>
            <a:endParaRPr lang="en-US" altLang="zh-CN" sz="2400" smtClean="0"/>
          </a:p>
          <a:p>
            <a:pPr defTabSz="620395" eaLnBrk="1" hangingPunct="1">
              <a:lnSpc>
                <a:spcPct val="90000"/>
              </a:lnSpc>
              <a:buFont typeface="Wingdings" panose="05000000000000000000" pitchFamily="2" charset="2"/>
              <a:buNone/>
              <a:defRPr/>
            </a:pPr>
            <a:r>
              <a:rPr lang="en-US" altLang="zh-CN" sz="2400" smtClean="0">
                <a:sym typeface="+mn-ea"/>
              </a:rPr>
              <a:t>	public:</a:t>
            </a:r>
            <a:endParaRPr lang="en-US" altLang="zh-CN" sz="2400" smtClean="0"/>
          </a:p>
          <a:p>
            <a:pPr defTabSz="620395" eaLnBrk="1" hangingPunct="1">
              <a:lnSpc>
                <a:spcPct val="90000"/>
              </a:lnSpc>
              <a:buFont typeface="Wingdings" panose="05000000000000000000" pitchFamily="2" charset="2"/>
              <a:buNone/>
              <a:defRPr/>
            </a:pPr>
            <a:r>
              <a:rPr lang="en-US" altLang="zh-CN" sz="2400" smtClean="0">
                <a:sym typeface="+mn-ea"/>
              </a:rPr>
              <a:t>		</a:t>
            </a:r>
            <a:r>
              <a:rPr lang="en-US" altLang="zh-CN" sz="2400" smtClean="0">
                <a:solidFill>
                  <a:srgbClr val="FFC000"/>
                </a:solidFill>
                <a:sym typeface="+mn-ea"/>
              </a:rPr>
              <a:t>A(int i)</a:t>
            </a:r>
            <a:r>
              <a:rPr lang="en-US" altLang="zh-CN" sz="2400" smtClean="0">
                <a:sym typeface="+mn-ea"/>
              </a:rPr>
              <a:t> : </a:t>
            </a:r>
            <a:r>
              <a:rPr lang="en-US" altLang="zh-CN" sz="2400" smtClean="0">
                <a:sym typeface="+mn-ea"/>
              </a:rPr>
              <a:t>x(i), y(0) </a:t>
            </a:r>
            <a:r>
              <a:rPr lang="en-US" altLang="zh-CN" sz="2400" smtClean="0">
                <a:sym typeface="+mn-ea"/>
              </a:rPr>
              <a:t>{ }</a:t>
            </a:r>
            <a:endParaRPr lang="en-US" altLang="zh-CN" sz="2400" smtClean="0"/>
          </a:p>
          <a:p>
            <a:pPr defTabSz="620395" eaLnBrk="1" hangingPunct="1">
              <a:lnSpc>
                <a:spcPct val="90000"/>
              </a:lnSpc>
              <a:buFont typeface="Wingdings" panose="05000000000000000000" pitchFamily="2" charset="2"/>
              <a:buNone/>
              <a:defRPr/>
            </a:pPr>
            <a:r>
              <a:rPr lang="en-US" altLang="zh-CN" sz="2400" smtClean="0">
                <a:sym typeface="+mn-ea"/>
              </a:rPr>
              <a:t>		</a:t>
            </a:r>
            <a:r>
              <a:rPr lang="en-US" altLang="zh-CN" sz="2400" smtClean="0">
                <a:solidFill>
                  <a:srgbClr val="FFC000"/>
                </a:solidFill>
                <a:sym typeface="+mn-ea"/>
              </a:rPr>
              <a:t>operator int() </a:t>
            </a:r>
            <a:r>
              <a:rPr lang="en-US" altLang="zh-CN" sz="2400" smtClean="0">
                <a:sym typeface="+mn-ea"/>
              </a:rPr>
              <a:t>{ return x + y; }</a:t>
            </a:r>
            <a:endParaRPr lang="en-US" altLang="zh-CN" sz="2400" smtClean="0"/>
          </a:p>
          <a:p>
            <a:pPr defTabSz="620395" eaLnBrk="1" hangingPunct="1">
              <a:lnSpc>
                <a:spcPct val="90000"/>
              </a:lnSpc>
              <a:buFont typeface="Wingdings" panose="05000000000000000000" pitchFamily="2" charset="2"/>
              <a:buNone/>
              <a:defRPr/>
            </a:pPr>
            <a:r>
              <a:rPr lang="en-US" altLang="zh-CN" sz="2400" smtClean="0">
                <a:sym typeface="+mn-ea"/>
              </a:rPr>
              <a:t>		</a:t>
            </a:r>
            <a:r>
              <a:rPr lang="en-US" altLang="zh-CN" sz="2400" smtClean="0">
                <a:sym typeface="+mn-ea"/>
              </a:rPr>
              <a:t>friend A operator +(const A &amp;a1, const A &amp;a2);</a:t>
            </a:r>
            <a:endParaRPr lang="en-US" altLang="zh-CN" sz="2400" smtClean="0"/>
          </a:p>
          <a:p>
            <a:pPr defTabSz="620395" eaLnBrk="1" hangingPunct="1">
              <a:lnSpc>
                <a:spcPct val="90000"/>
              </a:lnSpc>
              <a:buFont typeface="Wingdings" panose="05000000000000000000" pitchFamily="2" charset="2"/>
              <a:buNone/>
              <a:defRPr/>
            </a:pPr>
            <a:r>
              <a:rPr lang="en-US" altLang="zh-CN" sz="2400" smtClean="0">
                <a:sym typeface="+mn-ea"/>
              </a:rPr>
              <a:t>};</a:t>
            </a:r>
            <a:endParaRPr lang="en-US" altLang="zh-CN" sz="2400" smtClean="0"/>
          </a:p>
          <a:p>
            <a:pPr defTabSz="620395" eaLnBrk="1" hangingPunct="1">
              <a:lnSpc>
                <a:spcPct val="90000"/>
              </a:lnSpc>
              <a:buFont typeface="Wingdings" panose="05000000000000000000" pitchFamily="2" charset="2"/>
              <a:buNone/>
              <a:defRPr/>
            </a:pPr>
            <a:r>
              <a:rPr lang="en-US" altLang="zh-CN" sz="2400" smtClean="0">
                <a:sym typeface="+mn-ea"/>
              </a:rPr>
              <a:t>......</a:t>
            </a:r>
            <a:endParaRPr lang="en-US" altLang="zh-CN" sz="2400" smtClean="0">
              <a:sym typeface="+mn-ea"/>
            </a:endParaRPr>
          </a:p>
          <a:p>
            <a:pPr defTabSz="620395" eaLnBrk="1" hangingPunct="1">
              <a:lnSpc>
                <a:spcPct val="90000"/>
              </a:lnSpc>
              <a:buFont typeface="Wingdings" panose="05000000000000000000" pitchFamily="2" charset="2"/>
              <a:buNone/>
              <a:defRPr/>
            </a:pPr>
            <a:endParaRPr lang="en-US" altLang="zh-CN" sz="2400" smtClean="0">
              <a:sym typeface="+mn-ea"/>
            </a:endParaRPr>
          </a:p>
          <a:p>
            <a:pPr defTabSz="620395" eaLnBrk="1" hangingPunct="1">
              <a:lnSpc>
                <a:spcPct val="90000"/>
              </a:lnSpc>
              <a:buFont typeface="Wingdings" panose="05000000000000000000" charset="0"/>
              <a:buChar char=""/>
              <a:defRPr/>
            </a:pPr>
            <a:r>
              <a:rPr lang="zh-CN" altLang="en-US" sz="2400" smtClean="0">
                <a:solidFill>
                  <a:srgbClr val="FFC000"/>
                </a:solidFill>
                <a:sym typeface="+mn-ea"/>
              </a:rPr>
              <a:t>注意歧义问题</a:t>
            </a:r>
            <a:endParaRPr lang="en-US" altLang="zh-CN" sz="2400" smtClean="0"/>
          </a:p>
          <a:p>
            <a:pPr defTabSz="620395" eaLnBrk="1" hangingPunct="1">
              <a:lnSpc>
                <a:spcPct val="90000"/>
              </a:lnSpc>
              <a:buFont typeface="Wingdings" panose="05000000000000000000" pitchFamily="2" charset="2"/>
              <a:buNone/>
              <a:defRPr/>
            </a:pPr>
            <a:r>
              <a:rPr lang="en-US" altLang="zh-CN" sz="2400" smtClean="0">
                <a:sym typeface="+mn-ea"/>
              </a:rPr>
              <a:t>A a;</a:t>
            </a:r>
            <a:endParaRPr lang="en-US" altLang="zh-CN" sz="2400" smtClean="0"/>
          </a:p>
          <a:p>
            <a:pPr defTabSz="620395" eaLnBrk="1" hangingPunct="1">
              <a:lnSpc>
                <a:spcPct val="90000"/>
              </a:lnSpc>
              <a:buFont typeface="Wingdings" panose="05000000000000000000" pitchFamily="2" charset="2"/>
              <a:buNone/>
              <a:defRPr/>
            </a:pPr>
            <a:r>
              <a:rPr lang="en-US" altLang="zh-CN" sz="2400" smtClean="0">
                <a:sym typeface="+mn-ea"/>
              </a:rPr>
              <a:t>int i = 1, z;</a:t>
            </a:r>
            <a:endParaRPr lang="en-US" altLang="zh-CN" sz="2400" smtClean="0"/>
          </a:p>
          <a:p>
            <a:pPr defTabSz="620395" eaLnBrk="1" hangingPunct="1">
              <a:lnSpc>
                <a:spcPct val="90000"/>
              </a:lnSpc>
              <a:buFont typeface="Wingdings" panose="05000000000000000000" pitchFamily="2" charset="2"/>
              <a:buNone/>
              <a:defRPr/>
            </a:pPr>
            <a:r>
              <a:rPr lang="en-US" altLang="zh-CN" sz="2400" smtClean="0">
                <a:sym typeface="+mn-ea"/>
              </a:rPr>
              <a:t>z = </a:t>
            </a:r>
            <a:r>
              <a:rPr lang="en-US" altLang="zh-CN" sz="2400" smtClean="0">
                <a:solidFill>
                  <a:srgbClr val="FFC000"/>
                </a:solidFill>
                <a:sym typeface="+mn-ea"/>
              </a:rPr>
              <a:t>a</a:t>
            </a:r>
            <a:r>
              <a:rPr lang="en-US" altLang="zh-CN" sz="2400" smtClean="0">
                <a:sym typeface="+mn-ea"/>
              </a:rPr>
              <a:t> + </a:t>
            </a:r>
            <a:r>
              <a:rPr lang="en-US" altLang="zh-CN" sz="2400" smtClean="0">
                <a:solidFill>
                  <a:srgbClr val="FFC000"/>
                </a:solidFill>
                <a:sym typeface="+mn-ea"/>
              </a:rPr>
              <a:t>i</a:t>
            </a:r>
            <a:r>
              <a:rPr lang="en-US" altLang="zh-CN" sz="2400" smtClean="0">
                <a:sym typeface="+mn-ea"/>
              </a:rPr>
              <a:t>;  //</a:t>
            </a:r>
            <a:r>
              <a:rPr lang="zh-CN" altLang="en-US" sz="2400" smtClean="0">
                <a:sym typeface="+mn-ea"/>
              </a:rPr>
              <a:t>是</a:t>
            </a:r>
            <a:r>
              <a:rPr lang="en-US" altLang="zh-CN" sz="2400" smtClean="0">
                <a:sym typeface="+mn-ea"/>
              </a:rPr>
              <a:t>a</a:t>
            </a:r>
            <a:r>
              <a:rPr lang="zh-CN" altLang="en-US" sz="2400" smtClean="0">
                <a:sym typeface="+mn-ea"/>
              </a:rPr>
              <a:t>转换成</a:t>
            </a:r>
            <a:r>
              <a:rPr lang="en-US" altLang="zh-CN" sz="2400" smtClean="0">
                <a:sym typeface="+mn-ea"/>
              </a:rPr>
              <a:t>int</a:t>
            </a:r>
            <a:r>
              <a:rPr lang="zh-CN" altLang="en-US" sz="2400" smtClean="0">
                <a:sym typeface="+mn-ea"/>
              </a:rPr>
              <a:t>呢，还是</a:t>
            </a:r>
            <a:r>
              <a:rPr lang="en-US" altLang="zh-CN" sz="2400" smtClean="0">
                <a:sym typeface="+mn-ea"/>
              </a:rPr>
              <a:t>i</a:t>
            </a:r>
            <a:r>
              <a:rPr lang="zh-CN" altLang="en-US" sz="2400" smtClean="0">
                <a:sym typeface="+mn-ea"/>
              </a:rPr>
              <a:t>转换成</a:t>
            </a:r>
            <a:r>
              <a:rPr lang="en-US" altLang="zh-CN" sz="2400" smtClean="0">
                <a:sym typeface="+mn-ea"/>
              </a:rPr>
              <a:t>A</a:t>
            </a:r>
            <a:r>
              <a:rPr lang="zh-CN" altLang="en-US" sz="2400" smtClean="0">
                <a:sym typeface="+mn-ea"/>
              </a:rPr>
              <a:t>？ </a:t>
            </a:r>
            <a:endParaRPr lang="zh-CN" altLang="en-US" sz="2400" smtClean="0"/>
          </a:p>
          <a:p>
            <a:pPr defTabSz="527050" eaLnBrk="1" hangingPunct="1">
              <a:lnSpc>
                <a:spcPct val="120000"/>
              </a:lnSpc>
              <a:buFont typeface="Wingdings" panose="05000000000000000000" pitchFamily="2" charset="2"/>
              <a:buNone/>
              <a:defRPr/>
            </a:pPr>
            <a:endParaRPr lang="en-US" altLang="zh-CN" sz="24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1" name="Rectangle 3"/>
          <p:cNvSpPr>
            <a:spLocks noGrp="1" noChangeArrowheads="1"/>
          </p:cNvSpPr>
          <p:nvPr>
            <p:ph type="body" idx="1"/>
          </p:nvPr>
        </p:nvSpPr>
        <p:spPr>
          <a:xfrm>
            <a:off x="457200" y="476250"/>
            <a:ext cx="8229600" cy="6048375"/>
          </a:xfrm>
        </p:spPr>
        <p:txBody>
          <a:bodyPr>
            <a:normAutofit lnSpcReduction="10000"/>
          </a:bodyPr>
          <a:lstStyle/>
          <a:p>
            <a:pPr defTabSz="450850" eaLnBrk="1" hangingPunct="1">
              <a:lnSpc>
                <a:spcPct val="90000"/>
              </a:lnSpc>
              <a:defRPr/>
            </a:pPr>
            <a:r>
              <a:rPr lang="zh-CN" altLang="en-US" sz="2400" smtClean="0"/>
              <a:t>对上面的问题，可以用显式类型转换来解决：</a:t>
            </a:r>
            <a:endParaRPr lang="zh-CN" altLang="en-US" sz="2400" smtClean="0"/>
          </a:p>
          <a:p>
            <a:pPr defTabSz="450850" eaLnBrk="1" hangingPunct="1">
              <a:lnSpc>
                <a:spcPct val="90000"/>
              </a:lnSpc>
              <a:buFont typeface="Wingdings" panose="05000000000000000000" pitchFamily="2" charset="2"/>
              <a:buNone/>
              <a:defRPr/>
            </a:pPr>
            <a:r>
              <a:rPr lang="zh-CN" altLang="en-US" sz="2400" smtClean="0"/>
              <a:t>	</a:t>
            </a:r>
            <a:r>
              <a:rPr lang="en-US" altLang="zh-CN" sz="2400" smtClean="0"/>
              <a:t>z = </a:t>
            </a:r>
            <a:r>
              <a:rPr lang="en-US" altLang="zh-CN" sz="2400" smtClean="0">
                <a:solidFill>
                  <a:srgbClr val="FFC000"/>
                </a:solidFill>
              </a:rPr>
              <a:t>(int)</a:t>
            </a:r>
            <a:r>
              <a:rPr lang="en-US" altLang="zh-CN" sz="2400" smtClean="0"/>
              <a:t>a + i;</a:t>
            </a:r>
            <a:endParaRPr lang="en-US" altLang="zh-CN" sz="2400" smtClean="0"/>
          </a:p>
          <a:p>
            <a:pPr defTabSz="450850" eaLnBrk="1" hangingPunct="1">
              <a:lnSpc>
                <a:spcPct val="90000"/>
              </a:lnSpc>
              <a:buFont typeface="Wingdings" panose="05000000000000000000" pitchFamily="2" charset="2"/>
              <a:buNone/>
              <a:defRPr/>
            </a:pPr>
            <a:r>
              <a:rPr lang="zh-CN" altLang="en-US" sz="2400" smtClean="0"/>
              <a:t>或</a:t>
            </a:r>
            <a:endParaRPr lang="zh-CN" altLang="en-US" sz="2400" smtClean="0"/>
          </a:p>
          <a:p>
            <a:pPr defTabSz="450850" eaLnBrk="1" hangingPunct="1">
              <a:lnSpc>
                <a:spcPct val="90000"/>
              </a:lnSpc>
              <a:buFont typeface="Wingdings" panose="05000000000000000000" pitchFamily="2" charset="2"/>
              <a:buNone/>
              <a:defRPr/>
            </a:pPr>
            <a:r>
              <a:rPr lang="zh-CN" altLang="en-US" sz="2400" smtClean="0"/>
              <a:t>	</a:t>
            </a:r>
            <a:r>
              <a:rPr lang="en-US" altLang="zh-CN" sz="2400" smtClean="0"/>
              <a:t>z = a + </a:t>
            </a:r>
            <a:r>
              <a:rPr lang="en-US" altLang="zh-CN" sz="2400" smtClean="0">
                <a:solidFill>
                  <a:srgbClr val="FFC000"/>
                </a:solidFill>
              </a:rPr>
              <a:t>(A)</a:t>
            </a:r>
            <a:r>
              <a:rPr lang="en-US" altLang="zh-CN" sz="2400" smtClean="0"/>
              <a:t>i;</a:t>
            </a:r>
            <a:endParaRPr lang="en-US" altLang="zh-CN" sz="2400" smtClean="0"/>
          </a:p>
          <a:p>
            <a:pPr defTabSz="450850" eaLnBrk="1" hangingPunct="1">
              <a:lnSpc>
                <a:spcPct val="90000"/>
              </a:lnSpc>
              <a:buFont typeface="Wingdings" panose="05000000000000000000" pitchFamily="2" charset="2"/>
              <a:buNone/>
              <a:defRPr/>
            </a:pPr>
            <a:endParaRPr lang="en-US" altLang="zh-CN" sz="2400" smtClean="0"/>
          </a:p>
          <a:p>
            <a:pPr defTabSz="450850" eaLnBrk="1" hangingPunct="1">
              <a:lnSpc>
                <a:spcPct val="90000"/>
              </a:lnSpc>
              <a:defRPr/>
            </a:pPr>
            <a:r>
              <a:rPr lang="zh-CN" altLang="en-US" sz="2400" smtClean="0"/>
              <a:t>也可以通过给</a:t>
            </a:r>
            <a:r>
              <a:rPr lang="en-US" altLang="zh-CN" sz="2400" smtClean="0"/>
              <a:t>A</a:t>
            </a:r>
            <a:r>
              <a:rPr lang="zh-CN" altLang="en-US" sz="2400" smtClean="0"/>
              <a:t>类的构造函数</a:t>
            </a:r>
            <a:r>
              <a:rPr lang="en-US" altLang="zh-CN" sz="2400" smtClean="0"/>
              <a:t>A(int i)</a:t>
            </a:r>
            <a:r>
              <a:rPr lang="zh-CN" altLang="en-US" sz="2400" smtClean="0"/>
              <a:t>加上一个修饰符</a:t>
            </a:r>
            <a:r>
              <a:rPr lang="en-US" altLang="zh-CN" sz="2400" smtClean="0"/>
              <a:t>explicit</a:t>
            </a:r>
            <a:r>
              <a:rPr lang="zh-CN" altLang="en-US" sz="2400" smtClean="0"/>
              <a:t>，</a:t>
            </a:r>
            <a:r>
              <a:rPr lang="zh-CN" altLang="en-US" sz="2400"/>
              <a:t>禁止把它当作隐式类型转换符来</a:t>
            </a:r>
            <a:r>
              <a:rPr lang="zh-CN" altLang="en-US" sz="2400" smtClean="0"/>
              <a:t>用：</a:t>
            </a:r>
            <a:endParaRPr lang="zh-CN" altLang="en-US" sz="2400" smtClean="0"/>
          </a:p>
          <a:p>
            <a:pPr lvl="1" defTabSz="450850" eaLnBrk="1" hangingPunct="1">
              <a:lnSpc>
                <a:spcPct val="90000"/>
              </a:lnSpc>
              <a:buFontTx/>
              <a:buNone/>
              <a:defRPr/>
            </a:pPr>
            <a:r>
              <a:rPr lang="en-US" altLang="zh-CN" sz="2000" smtClean="0"/>
              <a:t>class A</a:t>
            </a:r>
            <a:endParaRPr lang="en-US" altLang="zh-CN" sz="2000" smtClean="0"/>
          </a:p>
          <a:p>
            <a:pPr lvl="1" defTabSz="450850" eaLnBrk="1" hangingPunct="1">
              <a:lnSpc>
                <a:spcPct val="90000"/>
              </a:lnSpc>
              <a:buFontTx/>
              <a:buNone/>
              <a:defRPr/>
            </a:pPr>
            <a:r>
              <a:rPr lang="en-US" altLang="zh-CN" sz="2000" smtClean="0"/>
              <a:t>{	......</a:t>
            </a:r>
            <a:endParaRPr lang="en-US" altLang="zh-CN" sz="2000" smtClean="0"/>
          </a:p>
          <a:p>
            <a:pPr lvl="1" defTabSz="450850" eaLnBrk="1" hangingPunct="1">
              <a:lnSpc>
                <a:spcPct val="90000"/>
              </a:lnSpc>
              <a:buFontTx/>
              <a:buNone/>
              <a:defRPr/>
            </a:pPr>
            <a:r>
              <a:rPr lang="en-US" altLang="zh-CN" sz="2000" smtClean="0"/>
              <a:t>	</a:t>
            </a:r>
            <a:r>
              <a:rPr lang="en-US" altLang="zh-CN" sz="2000" smtClean="0">
                <a:solidFill>
                  <a:srgbClr val="FFC000"/>
                </a:solidFill>
              </a:rPr>
              <a:t>explicit</a:t>
            </a:r>
            <a:r>
              <a:rPr lang="en-US" altLang="zh-CN" sz="2000" smtClean="0"/>
              <a:t> A(int i) //</a:t>
            </a:r>
            <a:r>
              <a:rPr lang="zh-CN" altLang="en-US" sz="2000" smtClean="0"/>
              <a:t>禁止把它当作隐式类型转换符来用。 </a:t>
            </a:r>
            <a:endParaRPr lang="zh-CN" altLang="en-US" sz="2000" smtClean="0"/>
          </a:p>
          <a:p>
            <a:pPr lvl="1" defTabSz="450850" eaLnBrk="1" hangingPunct="1">
              <a:lnSpc>
                <a:spcPct val="90000"/>
              </a:lnSpc>
              <a:buFontTx/>
              <a:buNone/>
              <a:defRPr/>
            </a:pPr>
            <a:r>
              <a:rPr lang="zh-CN" altLang="en-US" sz="2000" smtClean="0"/>
              <a:t>   </a:t>
            </a:r>
            <a:r>
              <a:rPr lang="en-US" altLang="zh-CN" sz="2000" smtClean="0"/>
              <a:t>{ x = i; y = 0; </a:t>
            </a:r>
            <a:endParaRPr lang="en-US" altLang="zh-CN" sz="2000" smtClean="0"/>
          </a:p>
          <a:p>
            <a:pPr lvl="1" defTabSz="450850" eaLnBrk="1" hangingPunct="1">
              <a:lnSpc>
                <a:spcPct val="90000"/>
              </a:lnSpc>
              <a:buFontTx/>
              <a:buNone/>
              <a:defRPr/>
            </a:pPr>
            <a:r>
              <a:rPr lang="en-US" altLang="zh-CN" sz="2000" smtClean="0"/>
              <a:t>	}</a:t>
            </a:r>
            <a:endParaRPr lang="en-US" altLang="zh-CN" sz="2000" smtClean="0"/>
          </a:p>
          <a:p>
            <a:pPr lvl="1" defTabSz="450850" eaLnBrk="1" hangingPunct="1">
              <a:lnSpc>
                <a:spcPct val="90000"/>
              </a:lnSpc>
              <a:buFontTx/>
              <a:buNone/>
              <a:defRPr/>
            </a:pPr>
            <a:r>
              <a:rPr lang="en-US" altLang="zh-CN" sz="2000" smtClean="0">
                <a:solidFill>
                  <a:srgbClr val="FFC000"/>
                </a:solidFill>
              </a:rPr>
              <a:t>   </a:t>
            </a:r>
            <a:r>
              <a:rPr lang="en-US" altLang="zh-CN" sz="2000" smtClean="0"/>
              <a:t>operator </a:t>
            </a:r>
            <a:r>
              <a:rPr lang="en-US" altLang="zh-CN" sz="2000"/>
              <a:t>int() { return x+y; }</a:t>
            </a:r>
            <a:endParaRPr lang="en-US" altLang="zh-CN" sz="2000" smtClean="0"/>
          </a:p>
          <a:p>
            <a:pPr lvl="1" defTabSz="450850" eaLnBrk="1" hangingPunct="1">
              <a:lnSpc>
                <a:spcPct val="90000"/>
              </a:lnSpc>
              <a:buFontTx/>
              <a:buNone/>
              <a:defRPr/>
            </a:pPr>
            <a:r>
              <a:rPr lang="en-US" altLang="zh-CN" sz="2000" smtClean="0"/>
              <a:t>	......</a:t>
            </a:r>
            <a:endParaRPr lang="en-US" altLang="zh-CN" sz="2000" smtClean="0"/>
          </a:p>
          <a:p>
            <a:pPr lvl="1" defTabSz="450850" eaLnBrk="1" hangingPunct="1">
              <a:lnSpc>
                <a:spcPct val="90000"/>
              </a:lnSpc>
              <a:buFontTx/>
              <a:buNone/>
              <a:defRPr/>
            </a:pPr>
            <a:r>
              <a:rPr lang="en-US" altLang="zh-CN" sz="2000" smtClean="0"/>
              <a:t>};</a:t>
            </a:r>
            <a:endParaRPr lang="en-US" altLang="zh-CN" sz="2000" smtClean="0"/>
          </a:p>
          <a:p>
            <a:pPr lvl="1" defTabSz="450850" eaLnBrk="1" hangingPunct="1">
              <a:lnSpc>
                <a:spcPct val="90000"/>
              </a:lnSpc>
              <a:buFontTx/>
              <a:buNone/>
              <a:defRPr/>
            </a:pPr>
            <a:r>
              <a:rPr lang="en-US" altLang="zh-CN" sz="2000"/>
              <a:t>A a;</a:t>
            </a:r>
            <a:endParaRPr lang="en-US" altLang="zh-CN" sz="2000"/>
          </a:p>
          <a:p>
            <a:pPr lvl="1" defTabSz="450850" eaLnBrk="1" hangingPunct="1">
              <a:lnSpc>
                <a:spcPct val="90000"/>
              </a:lnSpc>
              <a:buFontTx/>
              <a:buNone/>
              <a:defRPr/>
            </a:pPr>
            <a:r>
              <a:rPr lang="en-US" altLang="zh-CN" sz="2000"/>
              <a:t>int i = 1,z;</a:t>
            </a:r>
            <a:endParaRPr lang="en-US" altLang="zh-CN" sz="2000"/>
          </a:p>
          <a:p>
            <a:pPr lvl="1" defTabSz="450850" eaLnBrk="1" hangingPunct="1">
              <a:lnSpc>
                <a:spcPct val="90000"/>
              </a:lnSpc>
              <a:buFontTx/>
              <a:buNone/>
              <a:defRPr/>
            </a:pPr>
            <a:r>
              <a:rPr lang="en-US" altLang="zh-CN" sz="2000"/>
              <a:t>z = a + i;  </a:t>
            </a:r>
            <a:r>
              <a:rPr lang="en-US" altLang="zh-CN" sz="2000" smtClean="0"/>
              <a:t>//a</a:t>
            </a:r>
            <a:r>
              <a:rPr lang="zh-CN" altLang="en-US" sz="2000"/>
              <a:t>转换成</a:t>
            </a:r>
            <a:r>
              <a:rPr lang="en-US" altLang="zh-CN" sz="2000" smtClean="0"/>
              <a:t>int</a:t>
            </a:r>
            <a:endParaRPr lang="en-US" altLang="zh-CN" sz="2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6531">
                                            <p:txEl>
                                              <p:pRg st="5" end="5"/>
                                            </p:txEl>
                                          </p:spTgt>
                                        </p:tgtEl>
                                        <p:attrNameLst>
                                          <p:attrName>style.visibility</p:attrName>
                                        </p:attrNameLst>
                                      </p:cBhvr>
                                      <p:to>
                                        <p:strVal val="visible"/>
                                      </p:to>
                                    </p:set>
                                    <p:anim calcmode="lin" valueType="num">
                                      <p:cBhvr additive="base">
                                        <p:cTn id="7" dur="500" fill="hold"/>
                                        <p:tgtEl>
                                          <p:spTgt spid="40653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65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6531">
                                            <p:txEl>
                                              <p:pRg st="6" end="6"/>
                                            </p:txEl>
                                          </p:spTgt>
                                        </p:tgtEl>
                                        <p:attrNameLst>
                                          <p:attrName>style.visibility</p:attrName>
                                        </p:attrNameLst>
                                      </p:cBhvr>
                                      <p:to>
                                        <p:strVal val="visible"/>
                                      </p:to>
                                    </p:set>
                                    <p:anim calcmode="lin" valueType="num">
                                      <p:cBhvr additive="base">
                                        <p:cTn id="13" dur="500" fill="hold"/>
                                        <p:tgtEl>
                                          <p:spTgt spid="406531">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6531">
                                            <p:txEl>
                                              <p:pRg st="6" end="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06531">
                                            <p:txEl>
                                              <p:pRg st="7" end="7"/>
                                            </p:txEl>
                                          </p:spTgt>
                                        </p:tgtEl>
                                        <p:attrNameLst>
                                          <p:attrName>style.visibility</p:attrName>
                                        </p:attrNameLst>
                                      </p:cBhvr>
                                      <p:to>
                                        <p:strVal val="visible"/>
                                      </p:to>
                                    </p:set>
                                    <p:anim calcmode="lin" valueType="num">
                                      <p:cBhvr additive="base">
                                        <p:cTn id="17" dur="500" fill="hold"/>
                                        <p:tgtEl>
                                          <p:spTgt spid="406531">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6531">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06531">
                                            <p:txEl>
                                              <p:pRg st="8" end="8"/>
                                            </p:txEl>
                                          </p:spTgt>
                                        </p:tgtEl>
                                        <p:attrNameLst>
                                          <p:attrName>style.visibility</p:attrName>
                                        </p:attrNameLst>
                                      </p:cBhvr>
                                      <p:to>
                                        <p:strVal val="visible"/>
                                      </p:to>
                                    </p:set>
                                    <p:anim calcmode="lin" valueType="num">
                                      <p:cBhvr additive="base">
                                        <p:cTn id="21" dur="500" fill="hold"/>
                                        <p:tgtEl>
                                          <p:spTgt spid="406531">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06531">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06531">
                                            <p:txEl>
                                              <p:pRg st="9" end="9"/>
                                            </p:txEl>
                                          </p:spTgt>
                                        </p:tgtEl>
                                        <p:attrNameLst>
                                          <p:attrName>style.visibility</p:attrName>
                                        </p:attrNameLst>
                                      </p:cBhvr>
                                      <p:to>
                                        <p:strVal val="visible"/>
                                      </p:to>
                                    </p:set>
                                    <p:anim calcmode="lin" valueType="num">
                                      <p:cBhvr additive="base">
                                        <p:cTn id="25" dur="500" fill="hold"/>
                                        <p:tgtEl>
                                          <p:spTgt spid="406531">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6531">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06531">
                                            <p:txEl>
                                              <p:pRg st="10" end="10"/>
                                            </p:txEl>
                                          </p:spTgt>
                                        </p:tgtEl>
                                        <p:attrNameLst>
                                          <p:attrName>style.visibility</p:attrName>
                                        </p:attrNameLst>
                                      </p:cBhvr>
                                      <p:to>
                                        <p:strVal val="visible"/>
                                      </p:to>
                                    </p:set>
                                    <p:anim calcmode="lin" valueType="num">
                                      <p:cBhvr additive="base">
                                        <p:cTn id="29" dur="500" fill="hold"/>
                                        <p:tgtEl>
                                          <p:spTgt spid="406531">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6531">
                                            <p:txEl>
                                              <p:pRg st="10" end="1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06531">
                                            <p:txEl>
                                              <p:pRg st="11" end="11"/>
                                            </p:txEl>
                                          </p:spTgt>
                                        </p:tgtEl>
                                        <p:attrNameLst>
                                          <p:attrName>style.visibility</p:attrName>
                                        </p:attrNameLst>
                                      </p:cBhvr>
                                      <p:to>
                                        <p:strVal val="visible"/>
                                      </p:to>
                                    </p:set>
                                    <p:anim calcmode="lin" valueType="num">
                                      <p:cBhvr additive="base">
                                        <p:cTn id="33" dur="500" fill="hold"/>
                                        <p:tgtEl>
                                          <p:spTgt spid="406531">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6531">
                                            <p:txEl>
                                              <p:pRg st="11" end="1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06531">
                                            <p:txEl>
                                              <p:pRg st="12" end="12"/>
                                            </p:txEl>
                                          </p:spTgt>
                                        </p:tgtEl>
                                        <p:attrNameLst>
                                          <p:attrName>style.visibility</p:attrName>
                                        </p:attrNameLst>
                                      </p:cBhvr>
                                      <p:to>
                                        <p:strVal val="visible"/>
                                      </p:to>
                                    </p:set>
                                    <p:anim calcmode="lin" valueType="num">
                                      <p:cBhvr additive="base">
                                        <p:cTn id="37" dur="500" fill="hold"/>
                                        <p:tgtEl>
                                          <p:spTgt spid="406531">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6531">
                                            <p:txEl>
                                              <p:pRg st="12" end="1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06531">
                                            <p:txEl>
                                              <p:pRg st="13" end="13"/>
                                            </p:txEl>
                                          </p:spTgt>
                                        </p:tgtEl>
                                        <p:attrNameLst>
                                          <p:attrName>style.visibility</p:attrName>
                                        </p:attrNameLst>
                                      </p:cBhvr>
                                      <p:to>
                                        <p:strVal val="visible"/>
                                      </p:to>
                                    </p:set>
                                    <p:anim calcmode="lin" valueType="num">
                                      <p:cBhvr additive="base">
                                        <p:cTn id="41" dur="500" fill="hold"/>
                                        <p:tgtEl>
                                          <p:spTgt spid="406531">
                                            <p:txEl>
                                              <p:pRg st="13" end="1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06531">
                                            <p:txEl>
                                              <p:pRg st="13" end="1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06531">
                                            <p:txEl>
                                              <p:pRg st="14" end="14"/>
                                            </p:txEl>
                                          </p:spTgt>
                                        </p:tgtEl>
                                        <p:attrNameLst>
                                          <p:attrName>style.visibility</p:attrName>
                                        </p:attrNameLst>
                                      </p:cBhvr>
                                      <p:to>
                                        <p:strVal val="visible"/>
                                      </p:to>
                                    </p:set>
                                    <p:anim calcmode="lin" valueType="num">
                                      <p:cBhvr additive="base">
                                        <p:cTn id="45" dur="500" fill="hold"/>
                                        <p:tgtEl>
                                          <p:spTgt spid="406531">
                                            <p:txEl>
                                              <p:pRg st="14" end="1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06531">
                                            <p:txEl>
                                              <p:pRg st="14" end="14"/>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06531">
                                            <p:txEl>
                                              <p:pRg st="15" end="15"/>
                                            </p:txEl>
                                          </p:spTgt>
                                        </p:tgtEl>
                                        <p:attrNameLst>
                                          <p:attrName>style.visibility</p:attrName>
                                        </p:attrNameLst>
                                      </p:cBhvr>
                                      <p:to>
                                        <p:strVal val="visible"/>
                                      </p:to>
                                    </p:set>
                                    <p:anim calcmode="lin" valueType="num">
                                      <p:cBhvr additive="base">
                                        <p:cTn id="49" dur="500" fill="hold"/>
                                        <p:tgtEl>
                                          <p:spTgt spid="406531">
                                            <p:txEl>
                                              <p:pRg st="15" end="1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06531">
                                            <p:txEl>
                                              <p:pRg st="15" end="15"/>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06531">
                                            <p:txEl>
                                              <p:pRg st="16" end="16"/>
                                            </p:txEl>
                                          </p:spTgt>
                                        </p:tgtEl>
                                        <p:attrNameLst>
                                          <p:attrName>style.visibility</p:attrName>
                                        </p:attrNameLst>
                                      </p:cBhvr>
                                      <p:to>
                                        <p:strVal val="visible"/>
                                      </p:to>
                                    </p:set>
                                    <p:anim calcmode="lin" valueType="num">
                                      <p:cBhvr additive="base">
                                        <p:cTn id="53" dur="500" fill="hold"/>
                                        <p:tgtEl>
                                          <p:spTgt spid="406531">
                                            <p:txEl>
                                              <p:pRg st="16" end="1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06531">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函数调用操作符“</a:t>
            </a:r>
            <a:r>
              <a:rPr lang="en-US" altLang="zh-CN" smtClean="0"/>
              <a:t>()” </a:t>
            </a:r>
            <a:endParaRPr lang="en-US" altLang="zh-CN" smtClean="0"/>
          </a:p>
        </p:txBody>
      </p:sp>
      <p:sp>
        <p:nvSpPr>
          <p:cNvPr id="408579" name="Rectangle 3"/>
          <p:cNvSpPr>
            <a:spLocks noGrp="1" noChangeArrowheads="1"/>
          </p:cNvSpPr>
          <p:nvPr>
            <p:ph type="body" idx="1"/>
          </p:nvPr>
        </p:nvSpPr>
        <p:spPr>
          <a:xfrm>
            <a:off x="457200" y="1268413"/>
            <a:ext cx="8229600" cy="5589587"/>
          </a:xfrm>
        </p:spPr>
        <p:txBody>
          <a:bodyPr/>
          <a:lstStyle/>
          <a:p>
            <a:pPr eaLnBrk="1" hangingPunct="1">
              <a:lnSpc>
                <a:spcPct val="80000"/>
              </a:lnSpc>
              <a:defRPr/>
            </a:pPr>
            <a:r>
              <a:rPr lang="zh-CN" altLang="en-US" sz="2400" smtClean="0"/>
              <a:t>在</a:t>
            </a:r>
            <a:r>
              <a:rPr lang="en-US" altLang="zh-CN" sz="2400" smtClean="0"/>
              <a:t>C++</a:t>
            </a:r>
            <a:r>
              <a:rPr lang="zh-CN" altLang="en-US" sz="2400" smtClean="0"/>
              <a:t>中，把函数调用也作为一种操作符来看待。</a:t>
            </a:r>
            <a:endParaRPr lang="zh-CN" altLang="en-US" sz="2400" smtClean="0"/>
          </a:p>
          <a:p>
            <a:pPr eaLnBrk="1" hangingPunct="1">
              <a:lnSpc>
                <a:spcPct val="80000"/>
              </a:lnSpc>
              <a:defRPr/>
            </a:pPr>
            <a:r>
              <a:rPr lang="zh-CN" altLang="en-US" sz="2400" smtClean="0"/>
              <a:t>函数调用操作符是可以重载的。重载函数调用操作符之后，相应类的对象（</a:t>
            </a:r>
            <a:r>
              <a:rPr lang="zh-CN" altLang="en-US" sz="2400" smtClean="0">
                <a:solidFill>
                  <a:schemeClr val="folHlink"/>
                </a:solidFill>
              </a:rPr>
              <a:t>函数对象</a:t>
            </a:r>
            <a:r>
              <a:rPr lang="zh-CN" altLang="en-US" sz="2400" smtClean="0"/>
              <a:t>，</a:t>
            </a:r>
            <a:r>
              <a:rPr lang="zh-CN" altLang="en-US" sz="2400" smtClean="0">
                <a:solidFill>
                  <a:schemeClr val="folHlink"/>
                </a:solidFill>
              </a:rPr>
              <a:t>仿函数</a:t>
            </a:r>
            <a:r>
              <a:rPr lang="zh-CN" altLang="en-US" sz="2400" smtClean="0"/>
              <a:t>，</a:t>
            </a:r>
            <a:r>
              <a:rPr lang="zh-CN" altLang="en-US" sz="2400" smtClean="0">
                <a:solidFill>
                  <a:schemeClr val="folHlink"/>
                </a:solidFill>
              </a:rPr>
              <a:t>函数子</a:t>
            </a:r>
            <a:r>
              <a:rPr lang="zh-CN" altLang="en-US" sz="2400" smtClean="0"/>
              <a:t>，</a:t>
            </a:r>
            <a:r>
              <a:rPr lang="en-US" altLang="zh-CN" sz="2400" smtClean="0">
                <a:solidFill>
                  <a:schemeClr val="folHlink"/>
                </a:solidFill>
              </a:rPr>
              <a:t>functor</a:t>
            </a:r>
            <a:r>
              <a:rPr lang="zh-CN" altLang="en-US" sz="2400" smtClean="0"/>
              <a:t>）就可当作函数来使用了。例如：</a:t>
            </a:r>
            <a:endParaRPr lang="zh-CN" altLang="en-US" sz="2400" smtClean="0"/>
          </a:p>
          <a:p>
            <a:pPr lvl="1" eaLnBrk="1" hangingPunct="1">
              <a:lnSpc>
                <a:spcPct val="90000"/>
              </a:lnSpc>
              <a:buFont typeface="Wingdings" panose="05000000000000000000" pitchFamily="2" charset="2"/>
              <a:buNone/>
              <a:defRPr/>
            </a:pPr>
            <a:r>
              <a:rPr lang="en-US" altLang="zh-CN" sz="2000" dirty="0" smtClean="0">
                <a:sym typeface="+mn-ea"/>
              </a:rPr>
              <a:t>class Random</a:t>
            </a:r>
            <a:endParaRPr lang="en-US" altLang="zh-CN" sz="2000" dirty="0" smtClean="0">
              <a:sym typeface="+mn-ea"/>
            </a:endParaRPr>
          </a:p>
          <a:p>
            <a:pPr lvl="1" eaLnBrk="1" hangingPunct="1">
              <a:lnSpc>
                <a:spcPct val="90000"/>
              </a:lnSpc>
              <a:buFont typeface="Wingdings" panose="05000000000000000000" pitchFamily="2" charset="2"/>
              <a:buNone/>
              <a:defRPr/>
            </a:pPr>
            <a:r>
              <a:rPr lang="en-US" altLang="zh-CN" sz="1800" dirty="0" smtClean="0">
                <a:sym typeface="+mn-ea"/>
              </a:rPr>
              <a:t>{	    unsigned </a:t>
            </a:r>
            <a:r>
              <a:rPr lang="en-US" altLang="zh-CN" sz="1800" dirty="0" err="1" smtClean="0">
                <a:sym typeface="+mn-ea"/>
              </a:rPr>
              <a:t>int</a:t>
            </a:r>
            <a:r>
              <a:rPr lang="en-US" altLang="zh-CN" sz="2000" dirty="0" smtClean="0">
                <a:sym typeface="+mn-ea"/>
              </a:rPr>
              <a:t> seed;</a:t>
            </a:r>
            <a:endParaRPr lang="en-US" altLang="zh-CN" sz="2000" dirty="0" smtClean="0">
              <a:sym typeface="+mn-ea"/>
            </a:endParaRPr>
          </a:p>
          <a:p>
            <a:pPr lvl="1" eaLnBrk="1" hangingPunct="1">
              <a:lnSpc>
                <a:spcPct val="90000"/>
              </a:lnSpc>
              <a:buFont typeface="Wingdings" panose="05000000000000000000" pitchFamily="2" charset="2"/>
              <a:buNone/>
              <a:defRPr/>
            </a:pPr>
            <a:r>
              <a:rPr lang="en-US" altLang="zh-CN" sz="2000" dirty="0" smtClean="0">
                <a:sym typeface="+mn-ea"/>
              </a:rPr>
              <a:t>	public:</a:t>
            </a:r>
            <a:endParaRPr lang="en-US" altLang="zh-CN" sz="2000" dirty="0" smtClean="0">
              <a:sym typeface="+mn-ea"/>
            </a:endParaRPr>
          </a:p>
          <a:p>
            <a:pPr lvl="1" eaLnBrk="1" hangingPunct="1">
              <a:lnSpc>
                <a:spcPct val="90000"/>
              </a:lnSpc>
              <a:buFont typeface="Wingdings" panose="05000000000000000000" pitchFamily="2" charset="2"/>
              <a:buNone/>
              <a:defRPr/>
            </a:pPr>
            <a:r>
              <a:rPr lang="en-US" altLang="zh-CN" sz="1800" dirty="0" smtClean="0">
                <a:sym typeface="+mn-ea"/>
              </a:rPr>
              <a:t>   	    Random(unsigned </a:t>
            </a:r>
            <a:r>
              <a:rPr lang="en-US" altLang="zh-CN" sz="1800" dirty="0" err="1" smtClean="0">
                <a:sym typeface="+mn-ea"/>
              </a:rPr>
              <a:t>int</a:t>
            </a:r>
            <a:r>
              <a:rPr lang="en-US" altLang="zh-CN" sz="1800" dirty="0" smtClean="0">
                <a:sym typeface="+mn-ea"/>
              </a:rPr>
              <a:t> </a:t>
            </a:r>
            <a:r>
              <a:rPr lang="en-US" altLang="zh-CN" sz="1800" dirty="0" err="1" smtClean="0">
                <a:sym typeface="+mn-ea"/>
              </a:rPr>
              <a:t>i</a:t>
            </a:r>
            <a:r>
              <a:rPr lang="en-US" altLang="zh-CN" sz="1800" dirty="0" smtClean="0">
                <a:sym typeface="+mn-ea"/>
              </a:rPr>
              <a:t>) : seed(i) </a:t>
            </a:r>
            <a:r>
              <a:rPr lang="en-US" altLang="zh-CN" sz="2000" dirty="0" smtClean="0">
                <a:sym typeface="+mn-ea"/>
              </a:rPr>
              <a:t>{ }</a:t>
            </a:r>
            <a:endParaRPr lang="en-US" altLang="zh-CN" sz="2000" dirty="0" smtClean="0">
              <a:sym typeface="+mn-ea"/>
            </a:endParaRPr>
          </a:p>
          <a:p>
            <a:pPr lvl="1" eaLnBrk="1" hangingPunct="1">
              <a:lnSpc>
                <a:spcPct val="90000"/>
              </a:lnSpc>
              <a:buFont typeface="Wingdings" panose="05000000000000000000" pitchFamily="2" charset="2"/>
              <a:buNone/>
              <a:defRPr/>
            </a:pPr>
            <a:r>
              <a:rPr lang="en-US" altLang="zh-CN" sz="1800" dirty="0" smtClean="0">
                <a:sym typeface="+mn-ea"/>
              </a:rPr>
              <a:t>       unsigned </a:t>
            </a:r>
            <a:r>
              <a:rPr lang="en-US" altLang="zh-CN" sz="1800" dirty="0" err="1" smtClean="0">
                <a:sym typeface="+mn-ea"/>
              </a:rPr>
              <a:t>int</a:t>
            </a:r>
            <a:r>
              <a:rPr lang="en-US" altLang="zh-CN" sz="1800" dirty="0" smtClean="0">
                <a:sym typeface="+mn-ea"/>
              </a:rPr>
              <a:t> </a:t>
            </a:r>
            <a:r>
              <a:rPr lang="en-US" altLang="zh-CN" sz="1800" dirty="0" smtClean="0">
                <a:solidFill>
                  <a:srgbClr val="FFC000"/>
                </a:solidFill>
                <a:sym typeface="+mn-ea"/>
              </a:rPr>
              <a:t>operator ()</a:t>
            </a:r>
            <a:r>
              <a:rPr lang="en-US" altLang="zh-CN" sz="1800" dirty="0" smtClean="0">
                <a:sym typeface="+mn-ea"/>
              </a:rPr>
              <a:t>() //</a:t>
            </a:r>
            <a:r>
              <a:rPr lang="zh-CN" altLang="en-US" sz="2000" dirty="0" smtClean="0">
                <a:sym typeface="+mn-ea"/>
              </a:rPr>
              <a:t>函数调用操作符重载</a:t>
            </a:r>
            <a:endParaRPr lang="zh-CN" altLang="en-US" sz="2000" dirty="0" smtClean="0">
              <a:sym typeface="+mn-ea"/>
            </a:endParaRPr>
          </a:p>
          <a:p>
            <a:pPr lvl="1" eaLnBrk="1" hangingPunct="1">
              <a:lnSpc>
                <a:spcPct val="90000"/>
              </a:lnSpc>
              <a:buFont typeface="Wingdings" panose="05000000000000000000" pitchFamily="2" charset="2"/>
              <a:buNone/>
              <a:defRPr/>
            </a:pPr>
            <a:r>
              <a:rPr lang="zh-CN" altLang="en-US" sz="1800" dirty="0" smtClean="0">
                <a:sym typeface="+mn-ea"/>
              </a:rPr>
              <a:t>   	    </a:t>
            </a:r>
            <a:r>
              <a:rPr lang="en-US" altLang="zh-CN" sz="2000" dirty="0" smtClean="0">
                <a:sym typeface="+mn-ea"/>
              </a:rPr>
              <a:t>{ seed = (25173*seed+13849)%65536;</a:t>
            </a:r>
            <a:endParaRPr lang="en-US" altLang="zh-CN" sz="2000" dirty="0" smtClean="0">
              <a:sym typeface="+mn-ea"/>
            </a:endParaRPr>
          </a:p>
          <a:p>
            <a:pPr lvl="1" eaLnBrk="1" hangingPunct="1">
              <a:lnSpc>
                <a:spcPct val="90000"/>
              </a:lnSpc>
              <a:buFont typeface="Wingdings" panose="05000000000000000000" pitchFamily="2" charset="2"/>
              <a:buNone/>
              <a:defRPr/>
            </a:pPr>
            <a:r>
              <a:rPr lang="en-US" altLang="zh-CN" sz="2000" dirty="0" smtClean="0">
                <a:sym typeface="+mn-ea"/>
              </a:rPr>
              <a:t>	       return seed;</a:t>
            </a:r>
            <a:endParaRPr lang="en-US" altLang="zh-CN" sz="2000" dirty="0" smtClean="0">
              <a:sym typeface="+mn-ea"/>
            </a:endParaRPr>
          </a:p>
          <a:p>
            <a:pPr lvl="1" eaLnBrk="1" hangingPunct="1">
              <a:lnSpc>
                <a:spcPct val="90000"/>
              </a:lnSpc>
              <a:buFont typeface="Wingdings" panose="05000000000000000000" pitchFamily="2" charset="2"/>
              <a:buNone/>
              <a:defRPr/>
            </a:pPr>
            <a:r>
              <a:rPr lang="en-US" altLang="zh-CN" sz="2000" dirty="0" smtClean="0">
                <a:sym typeface="+mn-ea"/>
              </a:rPr>
              <a:t>       }</a:t>
            </a:r>
            <a:endParaRPr lang="en-US" altLang="zh-CN" sz="2000" dirty="0" smtClean="0">
              <a:sym typeface="+mn-ea"/>
            </a:endParaRPr>
          </a:p>
          <a:p>
            <a:pPr lvl="1" eaLnBrk="1" hangingPunct="1">
              <a:lnSpc>
                <a:spcPct val="90000"/>
              </a:lnSpc>
              <a:buFont typeface="Wingdings" panose="05000000000000000000" pitchFamily="2" charset="2"/>
              <a:buNone/>
              <a:defRPr/>
            </a:pPr>
            <a:r>
              <a:rPr lang="en-US" altLang="zh-CN" sz="2000" dirty="0" smtClean="0">
                <a:sym typeface="+mn-ea"/>
              </a:rPr>
              <a:t>};</a:t>
            </a:r>
            <a:endParaRPr lang="en-US" altLang="zh-CN" sz="2000" dirty="0" smtClean="0">
              <a:sym typeface="+mn-ea"/>
            </a:endParaRPr>
          </a:p>
          <a:p>
            <a:pPr lvl="1" eaLnBrk="1" hangingPunct="1">
              <a:lnSpc>
                <a:spcPct val="90000"/>
              </a:lnSpc>
              <a:buFont typeface="Wingdings" panose="05000000000000000000" pitchFamily="2" charset="2"/>
              <a:buNone/>
              <a:defRPr/>
            </a:pPr>
            <a:r>
              <a:rPr lang="en-US" altLang="zh-CN" sz="2000" dirty="0" smtClean="0">
                <a:sym typeface="+mn-ea"/>
              </a:rPr>
              <a:t>......</a:t>
            </a:r>
            <a:endParaRPr lang="en-US" altLang="zh-CN" sz="2000" dirty="0" smtClean="0">
              <a:sym typeface="+mn-ea"/>
            </a:endParaRPr>
          </a:p>
          <a:p>
            <a:pPr lvl="1" eaLnBrk="1" hangingPunct="1">
              <a:lnSpc>
                <a:spcPct val="90000"/>
              </a:lnSpc>
              <a:buFont typeface="Wingdings" panose="05000000000000000000" pitchFamily="2" charset="2"/>
              <a:buNone/>
              <a:defRPr/>
            </a:pPr>
            <a:r>
              <a:rPr lang="en-US" altLang="zh-CN" sz="1800" dirty="0" smtClean="0">
                <a:sym typeface="+mn-ea"/>
              </a:rPr>
              <a:t>Random random(1); //</a:t>
            </a:r>
            <a:r>
              <a:rPr lang="zh-CN" altLang="en-US" sz="2000" dirty="0" smtClean="0">
                <a:sym typeface="+mn-ea"/>
              </a:rPr>
              <a:t>创建一个函数对象</a:t>
            </a:r>
            <a:endParaRPr lang="zh-CN" altLang="en-US" sz="2000" dirty="0" smtClean="0">
              <a:sym typeface="+mn-ea"/>
            </a:endParaRPr>
          </a:p>
          <a:p>
            <a:pPr lvl="1" eaLnBrk="1" hangingPunct="1">
              <a:lnSpc>
                <a:spcPct val="90000"/>
              </a:lnSpc>
              <a:buFont typeface="Wingdings" panose="05000000000000000000" pitchFamily="2" charset="2"/>
              <a:buNone/>
              <a:defRPr/>
            </a:pPr>
            <a:r>
              <a:rPr lang="en-US" altLang="zh-CN" sz="1800" dirty="0" smtClean="0">
                <a:sym typeface="+mn-ea"/>
              </a:rPr>
              <a:t>...</a:t>
            </a:r>
            <a:r>
              <a:rPr lang="en-US" altLang="zh-CN" sz="1800" dirty="0" smtClean="0">
                <a:solidFill>
                  <a:srgbClr val="FFC000"/>
                </a:solidFill>
                <a:sym typeface="+mn-ea"/>
              </a:rPr>
              <a:t>random()</a:t>
            </a:r>
            <a:r>
              <a:rPr lang="en-US" altLang="zh-CN" sz="1800" dirty="0" smtClean="0">
                <a:sym typeface="+mn-ea"/>
              </a:rPr>
              <a:t>... //</a:t>
            </a:r>
            <a:r>
              <a:rPr lang="zh-CN" altLang="en-US" sz="1800" dirty="0" smtClean="0">
                <a:sym typeface="+mn-ea"/>
              </a:rPr>
              <a:t>利用函数对象产生一个随机数</a:t>
            </a:r>
            <a:endParaRPr lang="zh-CN" altLang="en-US" sz="1800" dirty="0" smtClean="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8579">
                                            <p:txEl>
                                              <p:pRg st="1" end="1"/>
                                            </p:txEl>
                                          </p:spTgt>
                                        </p:tgtEl>
                                        <p:attrNameLst>
                                          <p:attrName>style.visibility</p:attrName>
                                        </p:attrNameLst>
                                      </p:cBhvr>
                                      <p:to>
                                        <p:strVal val="visible"/>
                                      </p:to>
                                    </p:set>
                                    <p:anim calcmode="lin" valueType="num">
                                      <p:cBhvr additive="base">
                                        <p:cTn id="7" dur="500" fill="hold"/>
                                        <p:tgtEl>
                                          <p:spTgt spid="4085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8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8579">
                                            <p:txEl>
                                              <p:pRg st="2" end="2"/>
                                            </p:txEl>
                                          </p:spTgt>
                                        </p:tgtEl>
                                        <p:attrNameLst>
                                          <p:attrName>style.visibility</p:attrName>
                                        </p:attrNameLst>
                                      </p:cBhvr>
                                      <p:to>
                                        <p:strVal val="visible"/>
                                      </p:to>
                                    </p:set>
                                    <p:anim calcmode="lin" valueType="num">
                                      <p:cBhvr additive="base">
                                        <p:cTn id="13" dur="500" fill="hold"/>
                                        <p:tgtEl>
                                          <p:spTgt spid="4085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85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8579">
                                            <p:txEl>
                                              <p:pRg st="3" end="3"/>
                                            </p:txEl>
                                          </p:spTgt>
                                        </p:tgtEl>
                                        <p:attrNameLst>
                                          <p:attrName>style.visibility</p:attrName>
                                        </p:attrNameLst>
                                      </p:cBhvr>
                                      <p:to>
                                        <p:strVal val="visible"/>
                                      </p:to>
                                    </p:set>
                                    <p:anim calcmode="lin" valueType="num">
                                      <p:cBhvr additive="base">
                                        <p:cTn id="19" dur="500" fill="hold"/>
                                        <p:tgtEl>
                                          <p:spTgt spid="40857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85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8579">
                                            <p:txEl>
                                              <p:pRg st="4" end="4"/>
                                            </p:txEl>
                                          </p:spTgt>
                                        </p:tgtEl>
                                        <p:attrNameLst>
                                          <p:attrName>style.visibility</p:attrName>
                                        </p:attrNameLst>
                                      </p:cBhvr>
                                      <p:to>
                                        <p:strVal val="visible"/>
                                      </p:to>
                                    </p:set>
                                    <p:anim calcmode="lin" valueType="num">
                                      <p:cBhvr additive="base">
                                        <p:cTn id="25" dur="500" fill="hold"/>
                                        <p:tgtEl>
                                          <p:spTgt spid="40857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85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08579">
                                            <p:txEl>
                                              <p:pRg st="5" end="5"/>
                                            </p:txEl>
                                          </p:spTgt>
                                        </p:tgtEl>
                                        <p:attrNameLst>
                                          <p:attrName>style.visibility</p:attrName>
                                        </p:attrNameLst>
                                      </p:cBhvr>
                                      <p:to>
                                        <p:strVal val="visible"/>
                                      </p:to>
                                    </p:set>
                                    <p:anim calcmode="lin" valueType="num">
                                      <p:cBhvr additive="base">
                                        <p:cTn id="31" dur="500" fill="hold"/>
                                        <p:tgtEl>
                                          <p:spTgt spid="40857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85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8579">
                                            <p:txEl>
                                              <p:pRg st="6" end="6"/>
                                            </p:txEl>
                                          </p:spTgt>
                                        </p:tgtEl>
                                        <p:attrNameLst>
                                          <p:attrName>style.visibility</p:attrName>
                                        </p:attrNameLst>
                                      </p:cBhvr>
                                      <p:to>
                                        <p:strVal val="visible"/>
                                      </p:to>
                                    </p:set>
                                    <p:anim calcmode="lin" valueType="num">
                                      <p:cBhvr additive="base">
                                        <p:cTn id="37" dur="500" fill="hold"/>
                                        <p:tgtEl>
                                          <p:spTgt spid="40857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85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08579">
                                            <p:txEl>
                                              <p:pRg st="7" end="7"/>
                                            </p:txEl>
                                          </p:spTgt>
                                        </p:tgtEl>
                                        <p:attrNameLst>
                                          <p:attrName>style.visibility</p:attrName>
                                        </p:attrNameLst>
                                      </p:cBhvr>
                                      <p:to>
                                        <p:strVal val="visible"/>
                                      </p:to>
                                    </p:set>
                                    <p:anim calcmode="lin" valueType="num">
                                      <p:cBhvr additive="base">
                                        <p:cTn id="43" dur="500" fill="hold"/>
                                        <p:tgtEl>
                                          <p:spTgt spid="40857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85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08579">
                                            <p:txEl>
                                              <p:pRg st="8" end="8"/>
                                            </p:txEl>
                                          </p:spTgt>
                                        </p:tgtEl>
                                        <p:attrNameLst>
                                          <p:attrName>style.visibility</p:attrName>
                                        </p:attrNameLst>
                                      </p:cBhvr>
                                      <p:to>
                                        <p:strVal val="visible"/>
                                      </p:to>
                                    </p:set>
                                    <p:anim calcmode="lin" valueType="num">
                                      <p:cBhvr additive="base">
                                        <p:cTn id="49" dur="500" fill="hold"/>
                                        <p:tgtEl>
                                          <p:spTgt spid="40857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0857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08579">
                                            <p:txEl>
                                              <p:pRg st="9" end="9"/>
                                            </p:txEl>
                                          </p:spTgt>
                                        </p:tgtEl>
                                        <p:attrNameLst>
                                          <p:attrName>style.visibility</p:attrName>
                                        </p:attrNameLst>
                                      </p:cBhvr>
                                      <p:to>
                                        <p:strVal val="visible"/>
                                      </p:to>
                                    </p:set>
                                    <p:anim calcmode="lin" valueType="num">
                                      <p:cBhvr additive="base">
                                        <p:cTn id="55" dur="500" fill="hold"/>
                                        <p:tgtEl>
                                          <p:spTgt spid="408579">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0857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08579">
                                            <p:txEl>
                                              <p:pRg st="10" end="10"/>
                                            </p:txEl>
                                          </p:spTgt>
                                        </p:tgtEl>
                                        <p:attrNameLst>
                                          <p:attrName>style.visibility</p:attrName>
                                        </p:attrNameLst>
                                      </p:cBhvr>
                                      <p:to>
                                        <p:strVal val="visible"/>
                                      </p:to>
                                    </p:set>
                                    <p:anim calcmode="lin" valueType="num">
                                      <p:cBhvr additive="base">
                                        <p:cTn id="61" dur="500" fill="hold"/>
                                        <p:tgtEl>
                                          <p:spTgt spid="408579">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0857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08579">
                                            <p:txEl>
                                              <p:pRg st="11" end="11"/>
                                            </p:txEl>
                                          </p:spTgt>
                                        </p:tgtEl>
                                        <p:attrNameLst>
                                          <p:attrName>style.visibility</p:attrName>
                                        </p:attrNameLst>
                                      </p:cBhvr>
                                      <p:to>
                                        <p:strVal val="visible"/>
                                      </p:to>
                                    </p:set>
                                    <p:anim calcmode="lin" valueType="num">
                                      <p:cBhvr additive="base">
                                        <p:cTn id="67" dur="500" fill="hold"/>
                                        <p:tgtEl>
                                          <p:spTgt spid="408579">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0857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08579">
                                            <p:txEl>
                                              <p:pRg st="12" end="12"/>
                                            </p:txEl>
                                          </p:spTgt>
                                        </p:tgtEl>
                                        <p:attrNameLst>
                                          <p:attrName>style.visibility</p:attrName>
                                        </p:attrNameLst>
                                      </p:cBhvr>
                                      <p:to>
                                        <p:strVal val="visible"/>
                                      </p:to>
                                    </p:set>
                                    <p:anim calcmode="lin" valueType="num">
                                      <p:cBhvr additive="base">
                                        <p:cTn id="73" dur="500" fill="hold"/>
                                        <p:tgtEl>
                                          <p:spTgt spid="408579">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0857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08579">
                                            <p:txEl>
                                              <p:pRg st="13" end="13"/>
                                            </p:txEl>
                                          </p:spTgt>
                                        </p:tgtEl>
                                        <p:attrNameLst>
                                          <p:attrName>style.visibility</p:attrName>
                                        </p:attrNameLst>
                                      </p:cBhvr>
                                      <p:to>
                                        <p:strVal val="visible"/>
                                      </p:to>
                                    </p:set>
                                    <p:anim calcmode="lin" valueType="num">
                                      <p:cBhvr additive="base">
                                        <p:cTn id="79" dur="500" fill="hold"/>
                                        <p:tgtEl>
                                          <p:spTgt spid="408579">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08579">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3" name="Rectangle 3"/>
          <p:cNvSpPr>
            <a:spLocks noGrp="1" noChangeArrowheads="1"/>
          </p:cNvSpPr>
          <p:nvPr>
            <p:ph type="body" idx="1"/>
          </p:nvPr>
        </p:nvSpPr>
        <p:spPr>
          <a:xfrm>
            <a:off x="457200" y="549275"/>
            <a:ext cx="8229600" cy="5581650"/>
          </a:xfrm>
        </p:spPr>
        <p:txBody>
          <a:bodyPr/>
          <a:lstStyle/>
          <a:p>
            <a:pPr eaLnBrk="1" hangingPunct="1">
              <a:lnSpc>
                <a:spcPct val="90000"/>
              </a:lnSpc>
              <a:defRPr/>
            </a:pPr>
            <a:r>
              <a:rPr lang="zh-CN" altLang="en-US" sz="2400" dirty="0" smtClean="0"/>
              <a:t>与函数相比，仿函数是对象，因此可以存储数据，例如，实现一个用于减少参数的</a:t>
            </a:r>
            <a:r>
              <a:rPr lang="zh-CN" altLang="en-US" sz="2400" dirty="0" smtClean="0">
                <a:solidFill>
                  <a:srgbClr val="FFC000"/>
                </a:solidFill>
              </a:rPr>
              <a:t>适配器</a:t>
            </a:r>
            <a:endParaRPr lang="zh-CN" altLang="en-US" sz="2400" dirty="0" smtClean="0">
              <a:solidFill>
                <a:srgbClr val="FFC000"/>
              </a:solidFill>
            </a:endParaRPr>
          </a:p>
          <a:p>
            <a:pPr marL="0" indent="0" eaLnBrk="1" hangingPunct="1">
              <a:lnSpc>
                <a:spcPct val="90000"/>
              </a:lnSpc>
              <a:buNone/>
              <a:defRPr/>
            </a:pPr>
            <a:r>
              <a:rPr lang="zh-CN" altLang="en-US" sz="2000" dirty="0" smtClean="0"/>
              <a:t>int function(int a, int b)</a:t>
            </a:r>
            <a:r>
              <a:rPr lang="en-US" altLang="zh-CN" sz="2000" dirty="0" smtClean="0"/>
              <a:t>;  // </a:t>
            </a:r>
            <a:r>
              <a:rPr lang="zh-CN" altLang="zh-CN" sz="2000" dirty="0" smtClean="0"/>
              <a:t>一个需要两个参数的函数</a:t>
            </a:r>
            <a:endParaRPr lang="zh-CN" altLang="zh-CN" sz="2000" dirty="0" smtClean="0"/>
          </a:p>
          <a:p>
            <a:pPr marL="0" indent="0" eaLnBrk="1" hangingPunct="1">
              <a:lnSpc>
                <a:spcPct val="90000"/>
              </a:lnSpc>
              <a:buNone/>
              <a:defRPr/>
            </a:pPr>
            <a:endParaRPr lang="en-US" altLang="zh-CN" sz="1800" dirty="0" smtClean="0"/>
          </a:p>
          <a:p>
            <a:pPr marL="0" indent="0" eaLnBrk="1" hangingPunct="1">
              <a:lnSpc>
                <a:spcPct val="90000"/>
              </a:lnSpc>
              <a:buNone/>
              <a:defRPr/>
            </a:pPr>
            <a:r>
              <a:rPr lang="en-US" altLang="zh-CN" sz="2000" dirty="0" smtClean="0"/>
              <a:t>class Adaptor {</a:t>
            </a:r>
            <a:endParaRPr lang="en-US" altLang="zh-CN" sz="2000" dirty="0" smtClean="0"/>
          </a:p>
          <a:p>
            <a:pPr marL="0" indent="0" eaLnBrk="1" hangingPunct="1">
              <a:lnSpc>
                <a:spcPct val="90000"/>
              </a:lnSpc>
              <a:buNone/>
              <a:defRPr/>
            </a:pPr>
            <a:r>
              <a:rPr lang="en-US" altLang="zh-CN" sz="2000" dirty="0" smtClean="0"/>
              <a:t>	</a:t>
            </a:r>
            <a:r>
              <a:rPr lang="en-US" altLang="zh-CN" sz="2000" dirty="0" smtClean="0">
                <a:sym typeface="+mn-ea"/>
              </a:rPr>
              <a:t>typedef int (*FuncPtr)(int a, int b); </a:t>
            </a:r>
            <a:endParaRPr lang="en-US" altLang="zh-CN" sz="2000" dirty="0" smtClean="0">
              <a:sym typeface="+mn-ea"/>
            </a:endParaRPr>
          </a:p>
          <a:p>
            <a:pPr marL="0" indent="0" eaLnBrk="1" hangingPunct="1">
              <a:lnSpc>
                <a:spcPct val="90000"/>
              </a:lnSpc>
              <a:buNone/>
              <a:defRPr/>
            </a:pPr>
            <a:r>
              <a:rPr lang="en-US" altLang="zh-CN" sz="2000" dirty="0" smtClean="0"/>
              <a:t>	FuncPtr _ptr; </a:t>
            </a:r>
            <a:endParaRPr lang="en-US" altLang="zh-CN" sz="2000" dirty="0" smtClean="0"/>
          </a:p>
          <a:p>
            <a:pPr marL="0" indent="0" eaLnBrk="1" hangingPunct="1">
              <a:lnSpc>
                <a:spcPct val="90000"/>
              </a:lnSpc>
              <a:buNone/>
              <a:defRPr/>
            </a:pPr>
            <a:r>
              <a:rPr lang="en-US" altLang="zh-CN" sz="2000" dirty="0" smtClean="0"/>
              <a:t>	int _param; </a:t>
            </a:r>
            <a:endParaRPr lang="en-US" altLang="zh-CN" sz="2000" dirty="0" smtClean="0"/>
          </a:p>
          <a:p>
            <a:pPr marL="0" indent="0" eaLnBrk="1" hangingPunct="1">
              <a:lnSpc>
                <a:spcPct val="90000"/>
              </a:lnSpc>
              <a:buNone/>
              <a:defRPr/>
            </a:pPr>
            <a:r>
              <a:rPr lang="en-US" altLang="zh-CN" sz="2000" dirty="0" smtClean="0"/>
              <a:t>public:</a:t>
            </a:r>
            <a:endParaRPr lang="en-US" altLang="zh-CN" sz="2000" dirty="0" smtClean="0"/>
          </a:p>
          <a:p>
            <a:pPr marL="0" indent="0" eaLnBrk="1" hangingPunct="1">
              <a:lnSpc>
                <a:spcPct val="90000"/>
              </a:lnSpc>
              <a:buNone/>
              <a:defRPr/>
            </a:pPr>
            <a:r>
              <a:rPr lang="en-US" altLang="zh-CN" sz="2000" dirty="0" smtClean="0"/>
              <a:t>	Adaptor(FuncPtr p, int pa) : _ptr(p), _param(</a:t>
            </a:r>
            <a:r>
              <a:rPr lang="en-US" altLang="zh-CN" sz="2000" dirty="0" smtClean="0">
                <a:sym typeface="+mn-ea"/>
              </a:rPr>
              <a:t>pa</a:t>
            </a:r>
            <a:r>
              <a:rPr lang="en-US" altLang="zh-CN" sz="2000" dirty="0" smtClean="0"/>
              <a:t>) { }; </a:t>
            </a:r>
            <a:endParaRPr lang="en-US" altLang="zh-CN" sz="2000" dirty="0" smtClean="0"/>
          </a:p>
          <a:p>
            <a:pPr marL="0" indent="0" eaLnBrk="1" hangingPunct="1">
              <a:lnSpc>
                <a:spcPct val="90000"/>
              </a:lnSpc>
              <a:buNone/>
              <a:defRPr/>
            </a:pPr>
            <a:r>
              <a:rPr lang="en-US" altLang="zh-CN" sz="2000" dirty="0" smtClean="0"/>
              <a:t>	int operator()(int b) {</a:t>
            </a:r>
            <a:endParaRPr lang="en-US" altLang="zh-CN" sz="2000" dirty="0" smtClean="0"/>
          </a:p>
          <a:p>
            <a:pPr marL="0" indent="0" eaLnBrk="1" hangingPunct="1">
              <a:lnSpc>
                <a:spcPct val="90000"/>
              </a:lnSpc>
              <a:buNone/>
              <a:defRPr/>
            </a:pPr>
            <a:r>
              <a:rPr lang="en-US" altLang="zh-CN" sz="2000" dirty="0" smtClean="0"/>
              <a:t>		return _ptr(_param, b); </a:t>
            </a:r>
            <a:endParaRPr lang="en-US" altLang="zh-CN" sz="2000" dirty="0" smtClean="0"/>
          </a:p>
          <a:p>
            <a:pPr marL="0" indent="0" eaLnBrk="1" hangingPunct="1">
              <a:lnSpc>
                <a:spcPct val="90000"/>
              </a:lnSpc>
              <a:buNone/>
              <a:defRPr/>
            </a:pPr>
            <a:r>
              <a:rPr lang="en-US" altLang="zh-CN" sz="2000" dirty="0" smtClean="0"/>
              <a:t>	}</a:t>
            </a:r>
            <a:endParaRPr lang="en-US" altLang="zh-CN" sz="2000" dirty="0" smtClean="0"/>
          </a:p>
          <a:p>
            <a:pPr marL="0" indent="0" eaLnBrk="1" hangingPunct="1">
              <a:lnSpc>
                <a:spcPct val="90000"/>
              </a:lnSpc>
              <a:buNone/>
              <a:defRPr/>
            </a:pPr>
            <a:r>
              <a:rPr lang="en-US" altLang="zh-CN" sz="2000" dirty="0" smtClean="0"/>
              <a:t>};</a:t>
            </a:r>
            <a:endParaRPr lang="en-US" altLang="zh-CN" sz="2000" dirty="0" smtClean="0"/>
          </a:p>
          <a:p>
            <a:pPr marL="0" indent="0" eaLnBrk="1" hangingPunct="1">
              <a:lnSpc>
                <a:spcPct val="90000"/>
              </a:lnSpc>
              <a:buNone/>
              <a:defRPr/>
            </a:pPr>
            <a:endParaRPr lang="en-US" altLang="zh-CN" sz="1800" dirty="0" smtClean="0"/>
          </a:p>
          <a:p>
            <a:pPr marL="0" indent="0" eaLnBrk="1" hangingPunct="1">
              <a:lnSpc>
                <a:spcPct val="90000"/>
              </a:lnSpc>
              <a:buNone/>
              <a:defRPr/>
            </a:pPr>
            <a:r>
              <a:rPr lang="zh-CN" altLang="en-US" sz="2000" dirty="0" smtClean="0"/>
              <a:t>Adaptor adaptor(function, 3); </a:t>
            </a:r>
            <a:endParaRPr lang="zh-CN" altLang="en-US" sz="2000" dirty="0" smtClean="0"/>
          </a:p>
          <a:p>
            <a:pPr marL="0" indent="0" eaLnBrk="1" hangingPunct="1">
              <a:lnSpc>
                <a:spcPct val="90000"/>
              </a:lnSpc>
              <a:buNone/>
              <a:defRPr/>
            </a:pPr>
            <a:r>
              <a:rPr lang="zh-CN" altLang="en-US" sz="2000" dirty="0" smtClean="0"/>
              <a:t>cout &lt;&lt; adaptor(4) &lt;&lt; endl;  </a:t>
            </a:r>
            <a:r>
              <a:rPr lang="en-US" altLang="zh-CN" sz="2000" dirty="0" smtClean="0"/>
              <a:t>// </a:t>
            </a:r>
            <a:r>
              <a:rPr lang="zh-CN" altLang="en-US" sz="2000" dirty="0" smtClean="0"/>
              <a:t>打印</a:t>
            </a:r>
            <a:r>
              <a:rPr lang="en-US" altLang="zh-CN" sz="2000" dirty="0" smtClean="0"/>
              <a:t>7</a:t>
            </a:r>
            <a:r>
              <a:rPr lang="zh-CN" altLang="en-US" sz="2000" dirty="0" smtClean="0"/>
              <a:t>（</a:t>
            </a:r>
            <a:r>
              <a:rPr lang="en-US" altLang="zh-CN" sz="2000" dirty="0" smtClean="0"/>
              <a:t>3 + 4 </a:t>
            </a:r>
            <a:r>
              <a:rPr lang="zh-CN" altLang="en-US" sz="2000" dirty="0" smtClean="0"/>
              <a:t>）</a:t>
            </a:r>
            <a:endParaRPr lang="zh-CN" altLang="en-US" sz="2000" dirty="0" smtClean="0"/>
          </a:p>
          <a:p>
            <a:pPr marL="0" indent="0" eaLnBrk="1" hangingPunct="1">
              <a:lnSpc>
                <a:spcPct val="90000"/>
              </a:lnSpc>
              <a:buNone/>
              <a:defRPr/>
            </a:pPr>
            <a:r>
              <a:rPr lang="zh-CN" altLang="en-US" sz="2000" dirty="0" smtClean="0">
                <a:sym typeface="+mn-ea"/>
              </a:rPr>
              <a:t>cout &lt;&lt; function(</a:t>
            </a:r>
            <a:r>
              <a:rPr lang="en-US" altLang="zh-CN" sz="2000" dirty="0" smtClean="0">
                <a:sym typeface="+mn-ea"/>
              </a:rPr>
              <a:t>3, </a:t>
            </a:r>
            <a:r>
              <a:rPr lang="zh-CN" altLang="en-US" sz="2000" dirty="0" smtClean="0">
                <a:sym typeface="+mn-ea"/>
              </a:rPr>
              <a:t>4) &lt;&lt; endl; </a:t>
            </a:r>
            <a:r>
              <a:rPr lang="en-US" altLang="zh-CN" sz="2000" dirty="0" smtClean="0">
                <a:sym typeface="+mn-ea"/>
              </a:rPr>
              <a:t>// </a:t>
            </a:r>
            <a:r>
              <a:rPr lang="zh-CN" altLang="en-US" sz="2000" dirty="0" smtClean="0">
                <a:sym typeface="+mn-ea"/>
              </a:rPr>
              <a:t>等价于</a:t>
            </a:r>
            <a:endParaRPr lang="zh-CN" altLang="en-US" sz="2000" dirty="0" smtClean="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anim calcmode="lin" valueType="num">
                                      <p:cBhvr additive="base">
                                        <p:cTn id="7" dur="500" fill="hold"/>
                                        <p:tgtEl>
                                          <p:spTgt spid="4096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03">
                                            <p:txEl>
                                              <p:pRg st="3" end="3"/>
                                            </p:txEl>
                                          </p:spTgt>
                                        </p:tgtEl>
                                        <p:attrNameLst>
                                          <p:attrName>style.visibility</p:attrName>
                                        </p:attrNameLst>
                                      </p:cBhvr>
                                      <p:to>
                                        <p:strVal val="visible"/>
                                      </p:to>
                                    </p:set>
                                    <p:anim calcmode="lin" valueType="num">
                                      <p:cBhvr additive="base">
                                        <p:cTn id="13" dur="500" fill="hold"/>
                                        <p:tgtEl>
                                          <p:spTgt spid="40960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0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09603">
                                            <p:txEl>
                                              <p:pRg st="4" end="4"/>
                                            </p:txEl>
                                          </p:spTgt>
                                        </p:tgtEl>
                                        <p:attrNameLst>
                                          <p:attrName>style.visibility</p:attrName>
                                        </p:attrNameLst>
                                      </p:cBhvr>
                                      <p:to>
                                        <p:strVal val="visible"/>
                                      </p:to>
                                    </p:set>
                                    <p:anim calcmode="lin" valueType="num">
                                      <p:cBhvr additive="base">
                                        <p:cTn id="17" dur="500" fill="hold"/>
                                        <p:tgtEl>
                                          <p:spTgt spid="40960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960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09603">
                                            <p:txEl>
                                              <p:pRg st="5" end="5"/>
                                            </p:txEl>
                                          </p:spTgt>
                                        </p:tgtEl>
                                        <p:attrNameLst>
                                          <p:attrName>style.visibility</p:attrName>
                                        </p:attrNameLst>
                                      </p:cBhvr>
                                      <p:to>
                                        <p:strVal val="visible"/>
                                      </p:to>
                                    </p:set>
                                    <p:anim calcmode="lin" valueType="num">
                                      <p:cBhvr additive="base">
                                        <p:cTn id="21" dur="500" fill="hold"/>
                                        <p:tgtEl>
                                          <p:spTgt spid="40960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0960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09603">
                                            <p:txEl>
                                              <p:pRg st="6" end="6"/>
                                            </p:txEl>
                                          </p:spTgt>
                                        </p:tgtEl>
                                        <p:attrNameLst>
                                          <p:attrName>style.visibility</p:attrName>
                                        </p:attrNameLst>
                                      </p:cBhvr>
                                      <p:to>
                                        <p:strVal val="visible"/>
                                      </p:to>
                                    </p:set>
                                    <p:anim calcmode="lin" valueType="num">
                                      <p:cBhvr additive="base">
                                        <p:cTn id="25" dur="500" fill="hold"/>
                                        <p:tgtEl>
                                          <p:spTgt spid="40960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0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09603">
                                            <p:txEl>
                                              <p:pRg st="7" end="7"/>
                                            </p:txEl>
                                          </p:spTgt>
                                        </p:tgtEl>
                                        <p:attrNameLst>
                                          <p:attrName>style.visibility</p:attrName>
                                        </p:attrNameLst>
                                      </p:cBhvr>
                                      <p:to>
                                        <p:strVal val="visible"/>
                                      </p:to>
                                    </p:set>
                                    <p:anim calcmode="lin" valueType="num">
                                      <p:cBhvr additive="base">
                                        <p:cTn id="29" dur="500" fill="hold"/>
                                        <p:tgtEl>
                                          <p:spTgt spid="40960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960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09603">
                                            <p:txEl>
                                              <p:pRg st="8" end="8"/>
                                            </p:txEl>
                                          </p:spTgt>
                                        </p:tgtEl>
                                        <p:attrNameLst>
                                          <p:attrName>style.visibility</p:attrName>
                                        </p:attrNameLst>
                                      </p:cBhvr>
                                      <p:to>
                                        <p:strVal val="visible"/>
                                      </p:to>
                                    </p:set>
                                    <p:anim calcmode="lin" valueType="num">
                                      <p:cBhvr additive="base">
                                        <p:cTn id="33" dur="500" fill="hold"/>
                                        <p:tgtEl>
                                          <p:spTgt spid="40960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960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09603">
                                            <p:txEl>
                                              <p:pRg st="9" end="9"/>
                                            </p:txEl>
                                          </p:spTgt>
                                        </p:tgtEl>
                                        <p:attrNameLst>
                                          <p:attrName>style.visibility</p:attrName>
                                        </p:attrNameLst>
                                      </p:cBhvr>
                                      <p:to>
                                        <p:strVal val="visible"/>
                                      </p:to>
                                    </p:set>
                                    <p:anim calcmode="lin" valueType="num">
                                      <p:cBhvr additive="base">
                                        <p:cTn id="37" dur="500" fill="hold"/>
                                        <p:tgtEl>
                                          <p:spTgt spid="40960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60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09603">
                                            <p:txEl>
                                              <p:pRg st="10" end="10"/>
                                            </p:txEl>
                                          </p:spTgt>
                                        </p:tgtEl>
                                        <p:attrNameLst>
                                          <p:attrName>style.visibility</p:attrName>
                                        </p:attrNameLst>
                                      </p:cBhvr>
                                      <p:to>
                                        <p:strVal val="visible"/>
                                      </p:to>
                                    </p:set>
                                    <p:anim calcmode="lin" valueType="num">
                                      <p:cBhvr additive="base">
                                        <p:cTn id="41" dur="500" fill="hold"/>
                                        <p:tgtEl>
                                          <p:spTgt spid="40960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09603">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09603">
                                            <p:txEl>
                                              <p:pRg st="11" end="11"/>
                                            </p:txEl>
                                          </p:spTgt>
                                        </p:tgtEl>
                                        <p:attrNameLst>
                                          <p:attrName>style.visibility</p:attrName>
                                        </p:attrNameLst>
                                      </p:cBhvr>
                                      <p:to>
                                        <p:strVal val="visible"/>
                                      </p:to>
                                    </p:set>
                                    <p:anim calcmode="lin" valueType="num">
                                      <p:cBhvr additive="base">
                                        <p:cTn id="45" dur="500" fill="hold"/>
                                        <p:tgtEl>
                                          <p:spTgt spid="40960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09603">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09603">
                                            <p:txEl>
                                              <p:pRg st="12" end="12"/>
                                            </p:txEl>
                                          </p:spTgt>
                                        </p:tgtEl>
                                        <p:attrNameLst>
                                          <p:attrName>style.visibility</p:attrName>
                                        </p:attrNameLst>
                                      </p:cBhvr>
                                      <p:to>
                                        <p:strVal val="visible"/>
                                      </p:to>
                                    </p:set>
                                    <p:anim calcmode="lin" valueType="num">
                                      <p:cBhvr additive="base">
                                        <p:cTn id="49" dur="500" fill="hold"/>
                                        <p:tgtEl>
                                          <p:spTgt spid="40960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0960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09603">
                                            <p:txEl>
                                              <p:pRg st="14" end="14"/>
                                            </p:txEl>
                                          </p:spTgt>
                                        </p:tgtEl>
                                        <p:attrNameLst>
                                          <p:attrName>style.visibility</p:attrName>
                                        </p:attrNameLst>
                                      </p:cBhvr>
                                      <p:to>
                                        <p:strVal val="visible"/>
                                      </p:to>
                                    </p:set>
                                    <p:anim calcmode="lin" valueType="num">
                                      <p:cBhvr additive="base">
                                        <p:cTn id="55" dur="500" fill="hold"/>
                                        <p:tgtEl>
                                          <p:spTgt spid="409603">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09603">
                                            <p:txEl>
                                              <p:pRg st="14" end="14"/>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09603">
                                            <p:txEl>
                                              <p:pRg st="15" end="15"/>
                                            </p:txEl>
                                          </p:spTgt>
                                        </p:tgtEl>
                                        <p:attrNameLst>
                                          <p:attrName>style.visibility</p:attrName>
                                        </p:attrNameLst>
                                      </p:cBhvr>
                                      <p:to>
                                        <p:strVal val="visible"/>
                                      </p:to>
                                    </p:set>
                                    <p:anim calcmode="lin" valueType="num">
                                      <p:cBhvr additive="base">
                                        <p:cTn id="59" dur="500" fill="hold"/>
                                        <p:tgtEl>
                                          <p:spTgt spid="409603">
                                            <p:txEl>
                                              <p:pRg st="15" end="1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09603">
                                            <p:txEl>
                                              <p:pRg st="15" end="15"/>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09603">
                                            <p:txEl>
                                              <p:pRg st="16" end="16"/>
                                            </p:txEl>
                                          </p:spTgt>
                                        </p:tgtEl>
                                        <p:attrNameLst>
                                          <p:attrName>style.visibility</p:attrName>
                                        </p:attrNameLst>
                                      </p:cBhvr>
                                      <p:to>
                                        <p:strVal val="visible"/>
                                      </p:to>
                                    </p:set>
                                    <p:anim calcmode="lin" valueType="num">
                                      <p:cBhvr additive="base">
                                        <p:cTn id="63" dur="500" fill="hold"/>
                                        <p:tgtEl>
                                          <p:spTgt spid="409603">
                                            <p:txEl>
                                              <p:pRg st="16" end="16"/>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0960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流式输出（入）“</a:t>
            </a:r>
            <a:r>
              <a:rPr lang="en-US" altLang="zh-CN" smtClean="0"/>
              <a:t>&lt;&lt;”(“&gt;&gt;”) </a:t>
            </a:r>
            <a:endParaRPr lang="en-US" altLang="zh-CN" smtClean="0"/>
          </a:p>
        </p:txBody>
      </p:sp>
      <p:sp>
        <p:nvSpPr>
          <p:cNvPr id="408579" name="Rectangle 3"/>
          <p:cNvSpPr>
            <a:spLocks noGrp="1" noChangeArrowheads="1"/>
          </p:cNvSpPr>
          <p:nvPr>
            <p:ph type="body" idx="1"/>
          </p:nvPr>
        </p:nvSpPr>
        <p:spPr>
          <a:xfrm>
            <a:off x="457200" y="1268413"/>
            <a:ext cx="8229600" cy="5589587"/>
          </a:xfrm>
        </p:spPr>
        <p:txBody>
          <a:bodyPr/>
          <a:lstStyle/>
          <a:p>
            <a:pPr marL="0" indent="0" eaLnBrk="1" hangingPunct="1">
              <a:lnSpc>
                <a:spcPct val="80000"/>
              </a:lnSpc>
              <a:buNone/>
              <a:defRPr/>
            </a:pPr>
            <a:r>
              <a:rPr lang="en-US" altLang="zh-CN" sz="1600" smtClean="0">
                <a:sym typeface="+mn-ea"/>
              </a:rPr>
              <a:t>// friend</a:t>
            </a:r>
            <a:endParaRPr lang="en-US" altLang="zh-CN" sz="1600" smtClean="0">
              <a:sym typeface="+mn-ea"/>
            </a:endParaRPr>
          </a:p>
          <a:p>
            <a:pPr marL="0" indent="0" eaLnBrk="1" hangingPunct="1">
              <a:lnSpc>
                <a:spcPct val="80000"/>
              </a:lnSpc>
              <a:buNone/>
              <a:defRPr/>
            </a:pPr>
            <a:r>
              <a:rPr lang="zh-CN" altLang="en-US" sz="1800" smtClean="0"/>
              <a:t>std::ostream &amp;operator&lt;&lt;(std::ostream &amp;os, const Complex &amp;rhs)</a:t>
            </a:r>
            <a:endParaRPr lang="zh-CN" altLang="en-US" sz="1800" smtClean="0"/>
          </a:p>
          <a:p>
            <a:pPr marL="0" indent="0" eaLnBrk="1" hangingPunct="1">
              <a:lnSpc>
                <a:spcPct val="80000"/>
              </a:lnSpc>
              <a:buNone/>
              <a:defRPr/>
            </a:pPr>
            <a:r>
              <a:rPr lang="zh-CN" altLang="en-US" sz="1800" smtClean="0"/>
              <a:t>{</a:t>
            </a:r>
            <a:endParaRPr lang="zh-CN" altLang="en-US" sz="1800" smtClean="0"/>
          </a:p>
          <a:p>
            <a:pPr marL="0" indent="0" eaLnBrk="1" hangingPunct="1">
              <a:lnSpc>
                <a:spcPct val="80000"/>
              </a:lnSpc>
              <a:buNone/>
              <a:defRPr/>
            </a:pPr>
            <a:r>
              <a:rPr lang="zh-CN" altLang="en-US" sz="1800" smtClean="0"/>
              <a:t>	</a:t>
            </a:r>
            <a:r>
              <a:rPr lang="en-US" altLang="zh-CN" sz="1800" smtClean="0">
                <a:sym typeface="+mn-ea"/>
              </a:rPr>
              <a:t>//</a:t>
            </a:r>
            <a:r>
              <a:rPr lang="zh-CN" altLang="zh-CN" sz="1800" smtClean="0">
                <a:sym typeface="+mn-ea"/>
              </a:rPr>
              <a:t>也可以不用</a:t>
            </a:r>
            <a:r>
              <a:rPr lang="en-US" altLang="zh-CN" sz="1800" smtClean="0">
                <a:sym typeface="+mn-ea"/>
              </a:rPr>
              <a:t>friend</a:t>
            </a:r>
            <a:r>
              <a:rPr lang="zh-CN" altLang="en-US" sz="1800" smtClean="0">
                <a:sym typeface="+mn-ea"/>
              </a:rPr>
              <a:t>，</a:t>
            </a:r>
            <a:r>
              <a:rPr lang="zh-CN" altLang="zh-CN" sz="1800" smtClean="0">
                <a:sym typeface="+mn-ea"/>
              </a:rPr>
              <a:t>调用</a:t>
            </a:r>
            <a:r>
              <a:rPr lang="en-US" altLang="zh-CN" sz="1800" smtClean="0">
                <a:sym typeface="+mn-ea"/>
              </a:rPr>
              <a:t>rhs</a:t>
            </a:r>
            <a:r>
              <a:rPr lang="zh-CN" altLang="en-US" sz="1800" smtClean="0">
                <a:sym typeface="+mn-ea"/>
              </a:rPr>
              <a:t>的公有函数获取</a:t>
            </a:r>
            <a:r>
              <a:rPr lang="en-US" altLang="zh-CN" sz="1800" smtClean="0">
                <a:sym typeface="+mn-ea"/>
              </a:rPr>
              <a:t>real</a:t>
            </a:r>
            <a:r>
              <a:rPr lang="zh-CN" altLang="en-US" sz="1800" smtClean="0">
                <a:sym typeface="+mn-ea"/>
              </a:rPr>
              <a:t>，</a:t>
            </a:r>
            <a:r>
              <a:rPr lang="en-US" altLang="zh-CN" sz="1800" smtClean="0">
                <a:sym typeface="+mn-ea"/>
              </a:rPr>
              <a:t>imag</a:t>
            </a:r>
            <a:endParaRPr lang="en-US" altLang="zh-CN" sz="1800" smtClean="0">
              <a:sym typeface="+mn-ea"/>
            </a:endParaRPr>
          </a:p>
          <a:p>
            <a:pPr marL="0" indent="0" eaLnBrk="1" hangingPunct="1">
              <a:lnSpc>
                <a:spcPct val="80000"/>
              </a:lnSpc>
              <a:buNone/>
              <a:defRPr/>
            </a:pPr>
            <a:r>
              <a:rPr lang="en-US" altLang="zh-CN" sz="1800" smtClean="0"/>
              <a:t>	</a:t>
            </a:r>
            <a:r>
              <a:rPr lang="zh-CN" altLang="en-US" sz="1800" smtClean="0"/>
              <a:t>os &lt;&lt; rhs.real &lt;&lt; " " &lt;&lt; rhs.imag &lt;&lt; endl; </a:t>
            </a:r>
            <a:endParaRPr lang="zh-CN" altLang="en-US" sz="1800" smtClean="0"/>
          </a:p>
          <a:p>
            <a:pPr marL="0" indent="0" eaLnBrk="1" hangingPunct="1">
              <a:lnSpc>
                <a:spcPct val="80000"/>
              </a:lnSpc>
              <a:buNone/>
              <a:defRPr/>
            </a:pPr>
            <a:r>
              <a:rPr lang="zh-CN" altLang="en-US" sz="1800" smtClean="0"/>
              <a:t>	</a:t>
            </a:r>
            <a:r>
              <a:rPr lang="zh-CN" altLang="en-US" sz="1800" smtClean="0">
                <a:solidFill>
                  <a:srgbClr val="FFC000"/>
                </a:solidFill>
              </a:rPr>
              <a:t>return os</a:t>
            </a:r>
            <a:r>
              <a:rPr lang="zh-CN" altLang="en-US" sz="1800" smtClean="0"/>
              <a:t>; </a:t>
            </a:r>
            <a:r>
              <a:rPr lang="en-US" altLang="zh-CN" sz="1800" smtClean="0">
                <a:sym typeface="+mn-ea"/>
              </a:rPr>
              <a:t>// </a:t>
            </a:r>
            <a:r>
              <a:rPr lang="zh-CN" altLang="en-US" sz="1800" smtClean="0">
                <a:sym typeface="+mn-ea"/>
              </a:rPr>
              <a:t>用于支持连续输出，</a:t>
            </a:r>
            <a:r>
              <a:rPr lang="en-US" altLang="zh-CN" sz="1600" smtClean="0">
                <a:sym typeface="+mn-ea"/>
              </a:rPr>
              <a:t>cout &lt;&lt; x &lt;&lt; y;</a:t>
            </a:r>
            <a:endParaRPr lang="en-US" altLang="zh-CN" sz="1600" smtClean="0">
              <a:sym typeface="+mn-ea"/>
            </a:endParaRPr>
          </a:p>
          <a:p>
            <a:pPr marL="0" indent="0" eaLnBrk="1" hangingPunct="1">
              <a:lnSpc>
                <a:spcPct val="80000"/>
              </a:lnSpc>
              <a:buNone/>
              <a:defRPr/>
            </a:pPr>
            <a:r>
              <a:rPr lang="zh-CN" altLang="en-US" sz="1800" smtClean="0"/>
              <a:t>}</a:t>
            </a:r>
            <a:endParaRPr lang="zh-CN" altLang="en-US" sz="1800" smtClean="0"/>
          </a:p>
          <a:p>
            <a:pPr marL="0" indent="0" eaLnBrk="1" hangingPunct="1">
              <a:lnSpc>
                <a:spcPct val="80000"/>
              </a:lnSpc>
              <a:buNone/>
              <a:defRPr/>
            </a:pPr>
            <a:endParaRPr lang="zh-CN" altLang="en-US" sz="1600" smtClean="0"/>
          </a:p>
          <a:p>
            <a:pPr marL="0" indent="0" eaLnBrk="1" hangingPunct="1">
              <a:lnSpc>
                <a:spcPct val="80000"/>
              </a:lnSpc>
              <a:buNone/>
              <a:defRPr/>
            </a:pPr>
            <a:endParaRPr lang="zh-CN" altLang="en-US" sz="1400" smtClean="0"/>
          </a:p>
          <a:p>
            <a:pPr marL="0" indent="0" eaLnBrk="1" hangingPunct="1">
              <a:lnSpc>
                <a:spcPct val="80000"/>
              </a:lnSpc>
              <a:buNone/>
              <a:defRPr/>
            </a:pPr>
            <a:r>
              <a:rPr lang="en-US" altLang="zh-CN" sz="1800" smtClean="0"/>
              <a:t>// friend</a:t>
            </a:r>
            <a:endParaRPr lang="en-US" altLang="zh-CN" sz="1800" smtClean="0"/>
          </a:p>
          <a:p>
            <a:pPr marL="0" indent="0" eaLnBrk="1" hangingPunct="1">
              <a:lnSpc>
                <a:spcPct val="80000"/>
              </a:lnSpc>
              <a:buNone/>
              <a:defRPr/>
            </a:pPr>
            <a:r>
              <a:rPr lang="zh-CN" altLang="en-US" sz="1800" smtClean="0"/>
              <a:t>std::</a:t>
            </a:r>
            <a:r>
              <a:rPr lang="en-US" altLang="zh-CN" sz="1800" smtClean="0"/>
              <a:t>i</a:t>
            </a:r>
            <a:r>
              <a:rPr lang="zh-CN" altLang="en-US" sz="1800" smtClean="0"/>
              <a:t>stream &amp;operator</a:t>
            </a:r>
            <a:r>
              <a:rPr lang="en-US" altLang="zh-CN" sz="1800" smtClean="0"/>
              <a:t>&gt;&gt;(</a:t>
            </a:r>
            <a:r>
              <a:rPr lang="zh-CN" altLang="en-US" sz="1800" smtClean="0"/>
              <a:t>td::</a:t>
            </a:r>
            <a:r>
              <a:rPr lang="en-US" altLang="zh-CN" sz="1800" smtClean="0"/>
              <a:t>i</a:t>
            </a:r>
            <a:r>
              <a:rPr lang="zh-CN" altLang="en-US" sz="1800" smtClean="0"/>
              <a:t>stream &amp;</a:t>
            </a:r>
            <a:r>
              <a:rPr lang="en-US" altLang="zh-CN" sz="1800" smtClean="0"/>
              <a:t>i</a:t>
            </a:r>
            <a:r>
              <a:rPr lang="zh-CN" altLang="en-US" sz="1800" smtClean="0"/>
              <a:t>s, Complex &amp;rhs)</a:t>
            </a:r>
            <a:endParaRPr lang="zh-CN" altLang="en-US" sz="1800" smtClean="0"/>
          </a:p>
          <a:p>
            <a:pPr marL="0" indent="0" eaLnBrk="1" hangingPunct="1">
              <a:lnSpc>
                <a:spcPct val="80000"/>
              </a:lnSpc>
              <a:buNone/>
              <a:defRPr/>
            </a:pPr>
            <a:r>
              <a:rPr lang="zh-CN" altLang="en-US" sz="1800" smtClean="0"/>
              <a:t>{</a:t>
            </a:r>
            <a:endParaRPr lang="zh-CN" altLang="en-US" sz="1800" smtClean="0"/>
          </a:p>
          <a:p>
            <a:pPr marL="0" indent="0" eaLnBrk="1" hangingPunct="1">
              <a:lnSpc>
                <a:spcPct val="80000"/>
              </a:lnSpc>
              <a:buNone/>
              <a:defRPr/>
            </a:pPr>
            <a:r>
              <a:rPr lang="en-US" altLang="zh-CN" sz="1800" smtClean="0"/>
              <a:t>	//</a:t>
            </a:r>
            <a:r>
              <a:rPr lang="zh-CN" altLang="zh-CN" sz="1800" smtClean="0"/>
              <a:t>也可以不用</a:t>
            </a:r>
            <a:r>
              <a:rPr lang="en-US" altLang="zh-CN" sz="1800" smtClean="0"/>
              <a:t>friend</a:t>
            </a:r>
            <a:r>
              <a:rPr lang="zh-CN" altLang="en-US" sz="1800" smtClean="0"/>
              <a:t>，</a:t>
            </a:r>
            <a:r>
              <a:rPr lang="zh-CN" altLang="zh-CN" sz="1800" smtClean="0"/>
              <a:t>定义两个临时变量，然后调用</a:t>
            </a:r>
            <a:r>
              <a:rPr lang="en-US" altLang="zh-CN" sz="1800" smtClean="0"/>
              <a:t>rhs</a:t>
            </a:r>
            <a:r>
              <a:rPr lang="zh-CN" altLang="en-US" sz="1800" smtClean="0"/>
              <a:t>的公有函数设置</a:t>
            </a:r>
            <a:r>
              <a:rPr lang="en-US" altLang="zh-CN" sz="1800" smtClean="0">
                <a:sym typeface="+mn-ea"/>
              </a:rPr>
              <a:t>real</a:t>
            </a:r>
            <a:r>
              <a:rPr lang="zh-CN" altLang="en-US" sz="1800" smtClean="0">
                <a:sym typeface="+mn-ea"/>
              </a:rPr>
              <a:t>，</a:t>
            </a:r>
            <a:r>
              <a:rPr lang="en-US" altLang="zh-CN" sz="1600" smtClean="0">
                <a:sym typeface="+mn-ea"/>
              </a:rPr>
              <a:t>imag</a:t>
            </a:r>
            <a:endParaRPr lang="en-US" altLang="zh-CN" sz="1600" smtClean="0">
              <a:sym typeface="+mn-ea"/>
            </a:endParaRPr>
          </a:p>
          <a:p>
            <a:pPr marL="0" indent="0" eaLnBrk="1" hangingPunct="1">
              <a:lnSpc>
                <a:spcPct val="80000"/>
              </a:lnSpc>
              <a:buNone/>
              <a:defRPr/>
            </a:pPr>
            <a:r>
              <a:rPr lang="en-US" altLang="zh-CN" sz="1800" smtClean="0"/>
              <a:t>	is &gt;&gt; </a:t>
            </a:r>
            <a:r>
              <a:rPr lang="en-US" altLang="zh-CN" sz="1800" smtClean="0">
                <a:sym typeface="+mn-ea"/>
              </a:rPr>
              <a:t>rhs.real</a:t>
            </a:r>
            <a:r>
              <a:rPr lang="en-US" altLang="zh-CN" sz="1800" smtClean="0"/>
              <a:t> &gt;&gt; </a:t>
            </a:r>
            <a:r>
              <a:rPr lang="en-US" altLang="zh-CN" sz="1800" smtClean="0">
                <a:sym typeface="+mn-ea"/>
              </a:rPr>
              <a:t>rhs.</a:t>
            </a:r>
            <a:r>
              <a:rPr lang="en-US" altLang="zh-CN" sz="1800" smtClean="0"/>
              <a:t>imag; </a:t>
            </a:r>
            <a:endParaRPr lang="en-US" altLang="zh-CN" sz="1800" smtClean="0"/>
          </a:p>
          <a:p>
            <a:pPr marL="0" indent="0" eaLnBrk="1" hangingPunct="1">
              <a:lnSpc>
                <a:spcPct val="80000"/>
              </a:lnSpc>
              <a:buNone/>
              <a:defRPr/>
            </a:pPr>
            <a:r>
              <a:rPr lang="en-US" altLang="zh-CN" sz="1800" smtClean="0"/>
              <a:t>	</a:t>
            </a:r>
            <a:r>
              <a:rPr lang="zh-CN" altLang="en-US" sz="1800" smtClean="0">
                <a:solidFill>
                  <a:srgbClr val="FFC000"/>
                </a:solidFill>
              </a:rPr>
              <a:t>return </a:t>
            </a:r>
            <a:r>
              <a:rPr lang="en-US" altLang="zh-CN" sz="1800" smtClean="0">
                <a:solidFill>
                  <a:srgbClr val="FFC000"/>
                </a:solidFill>
              </a:rPr>
              <a:t>i</a:t>
            </a:r>
            <a:r>
              <a:rPr lang="zh-CN" altLang="en-US" sz="1800" smtClean="0">
                <a:solidFill>
                  <a:srgbClr val="FFC000"/>
                </a:solidFill>
              </a:rPr>
              <a:t>s</a:t>
            </a:r>
            <a:r>
              <a:rPr lang="zh-CN" altLang="en-US" sz="1800" smtClean="0"/>
              <a:t>; </a:t>
            </a:r>
            <a:r>
              <a:rPr lang="en-US" altLang="zh-CN" sz="1800" smtClean="0"/>
              <a:t>// </a:t>
            </a:r>
            <a:r>
              <a:rPr lang="zh-CN" altLang="en-US" sz="1800" smtClean="0"/>
              <a:t>用于支持</a:t>
            </a:r>
            <a:r>
              <a:rPr lang="zh-CN" altLang="en-US" sz="1800" smtClean="0">
                <a:sym typeface="+mn-ea"/>
              </a:rPr>
              <a:t>连续输入，</a:t>
            </a:r>
            <a:r>
              <a:rPr lang="en-US" altLang="zh-CN" sz="1800" smtClean="0"/>
              <a:t>cin &gt;&gt; x &gt;&gt; y;</a:t>
            </a:r>
            <a:endParaRPr lang="en-US" altLang="zh-CN" sz="1800" smtClean="0"/>
          </a:p>
          <a:p>
            <a:pPr marL="0" indent="0" eaLnBrk="1" hangingPunct="1">
              <a:lnSpc>
                <a:spcPct val="80000"/>
              </a:lnSpc>
              <a:buNone/>
              <a:defRPr/>
            </a:pPr>
            <a:r>
              <a:rPr lang="zh-CN" altLang="en-US" sz="1800" smtClean="0"/>
              <a:t>}</a:t>
            </a:r>
            <a:endParaRPr lang="zh-CN" altLang="en-US" sz="1800" smtClean="0"/>
          </a:p>
          <a:p>
            <a:pPr marL="0" indent="0" eaLnBrk="1" hangingPunct="1">
              <a:lnSpc>
                <a:spcPct val="80000"/>
              </a:lnSpc>
              <a:buNone/>
              <a:defRPr/>
            </a:pPr>
            <a:endParaRPr lang="zh-CN" altLang="en-US" sz="1600" smtClean="0"/>
          </a:p>
          <a:p>
            <a:pPr eaLnBrk="1" hangingPunct="1">
              <a:lnSpc>
                <a:spcPct val="80000"/>
              </a:lnSpc>
              <a:defRPr/>
            </a:pPr>
            <a:r>
              <a:rPr lang="zh-CN" altLang="en-US" sz="2800" smtClean="0"/>
              <a:t>由于第一个操作数为</a:t>
            </a:r>
            <a:r>
              <a:rPr lang="en-US" altLang="zh-CN" sz="2800" smtClean="0"/>
              <a:t>STL</a:t>
            </a:r>
            <a:r>
              <a:rPr lang="zh-CN" altLang="en-US" sz="2800" smtClean="0"/>
              <a:t>的对象，</a:t>
            </a:r>
            <a:r>
              <a:rPr lang="en-US" altLang="zh-CN" sz="2800" smtClean="0"/>
              <a:t>“</a:t>
            </a:r>
            <a:r>
              <a:rPr lang="zh-CN" altLang="en-US" sz="2800" smtClean="0"/>
              <a:t>无法</a:t>
            </a:r>
            <a:r>
              <a:rPr lang="en-US" altLang="zh-CN" sz="2800" smtClean="0"/>
              <a:t>”</a:t>
            </a:r>
            <a:r>
              <a:rPr lang="zh-CN" altLang="en-US" sz="2800" smtClean="0"/>
              <a:t>更改他们的类，因此只能用</a:t>
            </a:r>
            <a:r>
              <a:rPr lang="zh-CN" altLang="en-US" sz="2800" smtClean="0">
                <a:solidFill>
                  <a:srgbClr val="FFC000"/>
                </a:solidFill>
              </a:rPr>
              <a:t>全局函数</a:t>
            </a:r>
            <a:endParaRPr lang="zh-CN" altLang="en-US" sz="2800" smtClean="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8579">
                                            <p:txEl>
                                              <p:pRg st="0" end="0"/>
                                            </p:txEl>
                                          </p:spTgt>
                                        </p:tgtEl>
                                        <p:attrNameLst>
                                          <p:attrName>style.visibility</p:attrName>
                                        </p:attrNameLst>
                                      </p:cBhvr>
                                      <p:to>
                                        <p:strVal val="visible"/>
                                      </p:to>
                                    </p:set>
                                    <p:anim calcmode="lin" valueType="num">
                                      <p:cBhvr additive="base">
                                        <p:cTn id="7" dur="500" fill="hold"/>
                                        <p:tgtEl>
                                          <p:spTgt spid="408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857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8579">
                                            <p:txEl>
                                              <p:pRg st="1" end="1"/>
                                            </p:txEl>
                                          </p:spTgt>
                                        </p:tgtEl>
                                        <p:attrNameLst>
                                          <p:attrName>style.visibility</p:attrName>
                                        </p:attrNameLst>
                                      </p:cBhvr>
                                      <p:to>
                                        <p:strVal val="visible"/>
                                      </p:to>
                                    </p:set>
                                    <p:anim calcmode="lin" valueType="num">
                                      <p:cBhvr additive="base">
                                        <p:cTn id="11" dur="500" fill="hold"/>
                                        <p:tgtEl>
                                          <p:spTgt spid="40857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857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8579">
                                            <p:txEl>
                                              <p:pRg st="2" end="2"/>
                                            </p:txEl>
                                          </p:spTgt>
                                        </p:tgtEl>
                                        <p:attrNameLst>
                                          <p:attrName>style.visibility</p:attrName>
                                        </p:attrNameLst>
                                      </p:cBhvr>
                                      <p:to>
                                        <p:strVal val="visible"/>
                                      </p:to>
                                    </p:set>
                                    <p:anim calcmode="lin" valueType="num">
                                      <p:cBhvr additive="base">
                                        <p:cTn id="15" dur="500" fill="hold"/>
                                        <p:tgtEl>
                                          <p:spTgt spid="40857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857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08579">
                                            <p:txEl>
                                              <p:pRg st="3" end="3"/>
                                            </p:txEl>
                                          </p:spTgt>
                                        </p:tgtEl>
                                        <p:attrNameLst>
                                          <p:attrName>style.visibility</p:attrName>
                                        </p:attrNameLst>
                                      </p:cBhvr>
                                      <p:to>
                                        <p:strVal val="visible"/>
                                      </p:to>
                                    </p:set>
                                    <p:anim calcmode="lin" valueType="num">
                                      <p:cBhvr additive="base">
                                        <p:cTn id="19" dur="500" fill="hold"/>
                                        <p:tgtEl>
                                          <p:spTgt spid="40857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857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08579">
                                            <p:txEl>
                                              <p:pRg st="4" end="4"/>
                                            </p:txEl>
                                          </p:spTgt>
                                        </p:tgtEl>
                                        <p:attrNameLst>
                                          <p:attrName>style.visibility</p:attrName>
                                        </p:attrNameLst>
                                      </p:cBhvr>
                                      <p:to>
                                        <p:strVal val="visible"/>
                                      </p:to>
                                    </p:set>
                                    <p:anim calcmode="lin" valueType="num">
                                      <p:cBhvr additive="base">
                                        <p:cTn id="23" dur="500" fill="hold"/>
                                        <p:tgtEl>
                                          <p:spTgt spid="40857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857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08579">
                                            <p:txEl>
                                              <p:pRg st="5" end="5"/>
                                            </p:txEl>
                                          </p:spTgt>
                                        </p:tgtEl>
                                        <p:attrNameLst>
                                          <p:attrName>style.visibility</p:attrName>
                                        </p:attrNameLst>
                                      </p:cBhvr>
                                      <p:to>
                                        <p:strVal val="visible"/>
                                      </p:to>
                                    </p:set>
                                    <p:anim calcmode="lin" valueType="num">
                                      <p:cBhvr additive="base">
                                        <p:cTn id="27" dur="500" fill="hold"/>
                                        <p:tgtEl>
                                          <p:spTgt spid="40857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0857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08579">
                                            <p:txEl>
                                              <p:pRg st="6" end="6"/>
                                            </p:txEl>
                                          </p:spTgt>
                                        </p:tgtEl>
                                        <p:attrNameLst>
                                          <p:attrName>style.visibility</p:attrName>
                                        </p:attrNameLst>
                                      </p:cBhvr>
                                      <p:to>
                                        <p:strVal val="visible"/>
                                      </p:to>
                                    </p:set>
                                    <p:anim calcmode="lin" valueType="num">
                                      <p:cBhvr additive="base">
                                        <p:cTn id="31" dur="500" fill="hold"/>
                                        <p:tgtEl>
                                          <p:spTgt spid="40857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85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8579">
                                            <p:txEl>
                                              <p:pRg st="9" end="9"/>
                                            </p:txEl>
                                          </p:spTgt>
                                        </p:tgtEl>
                                        <p:attrNameLst>
                                          <p:attrName>style.visibility</p:attrName>
                                        </p:attrNameLst>
                                      </p:cBhvr>
                                      <p:to>
                                        <p:strVal val="visible"/>
                                      </p:to>
                                    </p:set>
                                    <p:anim calcmode="lin" valueType="num">
                                      <p:cBhvr additive="base">
                                        <p:cTn id="37" dur="500" fill="hold"/>
                                        <p:tgtEl>
                                          <p:spTgt spid="408579">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8579">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08579">
                                            <p:txEl>
                                              <p:pRg st="10" end="10"/>
                                            </p:txEl>
                                          </p:spTgt>
                                        </p:tgtEl>
                                        <p:attrNameLst>
                                          <p:attrName>style.visibility</p:attrName>
                                        </p:attrNameLst>
                                      </p:cBhvr>
                                      <p:to>
                                        <p:strVal val="visible"/>
                                      </p:to>
                                    </p:set>
                                    <p:anim calcmode="lin" valueType="num">
                                      <p:cBhvr additive="base">
                                        <p:cTn id="41" dur="500" fill="hold"/>
                                        <p:tgtEl>
                                          <p:spTgt spid="408579">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08579">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08579">
                                            <p:txEl>
                                              <p:pRg st="11" end="11"/>
                                            </p:txEl>
                                          </p:spTgt>
                                        </p:tgtEl>
                                        <p:attrNameLst>
                                          <p:attrName>style.visibility</p:attrName>
                                        </p:attrNameLst>
                                      </p:cBhvr>
                                      <p:to>
                                        <p:strVal val="visible"/>
                                      </p:to>
                                    </p:set>
                                    <p:anim calcmode="lin" valueType="num">
                                      <p:cBhvr additive="base">
                                        <p:cTn id="45" dur="500" fill="hold"/>
                                        <p:tgtEl>
                                          <p:spTgt spid="408579">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08579">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08579">
                                            <p:txEl>
                                              <p:pRg st="12" end="12"/>
                                            </p:txEl>
                                          </p:spTgt>
                                        </p:tgtEl>
                                        <p:attrNameLst>
                                          <p:attrName>style.visibility</p:attrName>
                                        </p:attrNameLst>
                                      </p:cBhvr>
                                      <p:to>
                                        <p:strVal val="visible"/>
                                      </p:to>
                                    </p:set>
                                    <p:anim calcmode="lin" valueType="num">
                                      <p:cBhvr additive="base">
                                        <p:cTn id="49" dur="500" fill="hold"/>
                                        <p:tgtEl>
                                          <p:spTgt spid="408579">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08579">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08579">
                                            <p:txEl>
                                              <p:pRg st="13" end="13"/>
                                            </p:txEl>
                                          </p:spTgt>
                                        </p:tgtEl>
                                        <p:attrNameLst>
                                          <p:attrName>style.visibility</p:attrName>
                                        </p:attrNameLst>
                                      </p:cBhvr>
                                      <p:to>
                                        <p:strVal val="visible"/>
                                      </p:to>
                                    </p:set>
                                    <p:anim calcmode="lin" valueType="num">
                                      <p:cBhvr additive="base">
                                        <p:cTn id="53" dur="500" fill="hold"/>
                                        <p:tgtEl>
                                          <p:spTgt spid="408579">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08579">
                                            <p:txEl>
                                              <p:pRg st="13" end="13"/>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08579">
                                            <p:txEl>
                                              <p:pRg st="14" end="14"/>
                                            </p:txEl>
                                          </p:spTgt>
                                        </p:tgtEl>
                                        <p:attrNameLst>
                                          <p:attrName>style.visibility</p:attrName>
                                        </p:attrNameLst>
                                      </p:cBhvr>
                                      <p:to>
                                        <p:strVal val="visible"/>
                                      </p:to>
                                    </p:set>
                                    <p:anim calcmode="lin" valueType="num">
                                      <p:cBhvr additive="base">
                                        <p:cTn id="57" dur="500" fill="hold"/>
                                        <p:tgtEl>
                                          <p:spTgt spid="408579">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08579">
                                            <p:txEl>
                                              <p:pRg st="14" end="14"/>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08579">
                                            <p:txEl>
                                              <p:pRg st="15" end="15"/>
                                            </p:txEl>
                                          </p:spTgt>
                                        </p:tgtEl>
                                        <p:attrNameLst>
                                          <p:attrName>style.visibility</p:attrName>
                                        </p:attrNameLst>
                                      </p:cBhvr>
                                      <p:to>
                                        <p:strVal val="visible"/>
                                      </p:to>
                                    </p:set>
                                    <p:anim calcmode="lin" valueType="num">
                                      <p:cBhvr additive="base">
                                        <p:cTn id="61" dur="500" fill="hold"/>
                                        <p:tgtEl>
                                          <p:spTgt spid="408579">
                                            <p:txEl>
                                              <p:pRg st="15" end="1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08579">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08579">
                                            <p:txEl>
                                              <p:pRg st="17" end="17"/>
                                            </p:txEl>
                                          </p:spTgt>
                                        </p:tgtEl>
                                        <p:attrNameLst>
                                          <p:attrName>style.visibility</p:attrName>
                                        </p:attrNameLst>
                                      </p:cBhvr>
                                      <p:to>
                                        <p:strVal val="visible"/>
                                      </p:to>
                                    </p:set>
                                    <p:anim calcmode="lin" valueType="num">
                                      <p:cBhvr additive="base">
                                        <p:cTn id="67" dur="500" fill="hold"/>
                                        <p:tgtEl>
                                          <p:spTgt spid="408579">
                                            <p:txEl>
                                              <p:pRg st="17" end="1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08579">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6466" name="Rectangle 2"/>
          <p:cNvSpPr>
            <a:spLocks noGrp="1" noChangeArrowheads="1"/>
          </p:cNvSpPr>
          <p:nvPr>
            <p:ph type="title"/>
          </p:nvPr>
        </p:nvSpPr>
        <p:spPr>
          <a:xfrm>
            <a:off x="457200" y="277813"/>
            <a:ext cx="8229600" cy="919163"/>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GB" sz="36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t>继承的概念</a:t>
            </a: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 </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46467" name="Rectangle 3"/>
          <p:cNvSpPr>
            <a:spLocks noGrp="1" noChangeArrowheads="1"/>
          </p:cNvSpPr>
          <p:nvPr>
            <p:ph idx="1"/>
          </p:nvPr>
        </p:nvSpPr>
        <p:spPr>
          <a:xfrm>
            <a:off x="457200" y="1412875"/>
            <a:ext cx="8229600" cy="50641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在继承关系中存在两个类：</a:t>
            </a:r>
            <a:endParaRPr kumimoji="0" lang="zh-CN" altLang="en-GB"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GB"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一个是</a:t>
            </a:r>
            <a:r>
              <a:rPr kumimoji="0" lang="zh-CN" altLang="en-GB" sz="2800" b="0" i="0" u="none" strike="noStrike" kern="0" cap="none" spc="0" normalizeH="0" baseline="0" noProof="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rPr>
              <a:t>基类</a:t>
            </a:r>
            <a:r>
              <a:rPr kumimoji="0" lang="zh-CN" altLang="en-GB"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（或称</a:t>
            </a:r>
            <a:r>
              <a:rPr kumimoji="0" lang="zh-CN" altLang="en-GB" sz="2800" b="0" i="0" u="none" strike="noStrike" kern="0" cap="none" spc="0" normalizeH="0" baseline="0" noProof="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rPr>
              <a:t>父类</a:t>
            </a:r>
            <a:r>
              <a:rPr kumimoji="0" lang="zh-CN" altLang="en-GB"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a:t>
            </a:r>
            <a:endParaRPr kumimoji="0" lang="zh-CN" altLang="en-GB"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GB"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另一个是</a:t>
            </a:r>
            <a:r>
              <a:rPr kumimoji="0" lang="zh-CN" altLang="en-GB" sz="2800" b="0" i="0" u="none" strike="noStrike" kern="0" cap="none" spc="0" normalizeH="0" baseline="0" noProof="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rPr>
              <a:t>派生类</a:t>
            </a:r>
            <a:r>
              <a:rPr kumimoji="0" lang="zh-CN" altLang="en-GB"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（或称</a:t>
            </a:r>
            <a:r>
              <a:rPr kumimoji="0" lang="zh-CN" altLang="en-GB" sz="2800" b="0" i="0" u="none" strike="noStrike" kern="0" cap="none" spc="0" normalizeH="0" baseline="0" noProof="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rPr>
              <a:t>子类</a:t>
            </a:r>
            <a:r>
              <a:rPr kumimoji="0" lang="zh-CN" altLang="en-GB"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a:t>
            </a:r>
            <a:endParaRPr kumimoji="0" lang="zh-CN" altLang="en-GB"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GB"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派生类拥有基类的</a:t>
            </a:r>
            <a:r>
              <a:rPr kumimoji="0" lang="zh-CN" altLang="en-GB" sz="2400" b="0" i="0" u="none" strike="noStrike" kern="0" cap="none" spc="0" normalizeH="0" baseline="0" noProof="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rPr>
              <a:t>所有特征</a:t>
            </a:r>
            <a:r>
              <a:rPr kumimoji="0" lang="zh-CN" altLang="en-GB"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a:t>
            </a:r>
            <a:endParaRPr kumimoji="0" lang="zh-CN" altLang="en-GB"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GB"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可以定义新的特征；</a:t>
            </a:r>
            <a:endParaRPr kumimoji="0" lang="zh-CN" altLang="en-GB"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GB"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对基类的一些特征进行重定义。</a:t>
            </a:r>
            <a:endParaRPr kumimoji="0" lang="zh-CN" altLang="en-GB" sz="1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继承分为单继承和多继承（</a:t>
            </a:r>
            <a:r>
              <a:rPr kumimoji="0" lang="en-GB"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c++</a:t>
            </a:r>
            <a:r>
              <a:rPr kumimoji="0" lang="zh-CN" altLang="en-GB"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语言）</a:t>
            </a:r>
            <a:endParaRPr kumimoji="0" lang="en-GB"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GB"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单继承是指一个类只能有一个直接基类；</a:t>
            </a:r>
            <a:endParaRPr kumimoji="0" lang="zh-CN" altLang="en-GB"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GB"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多继承是指一个类可以有多个直接基类。</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 </a:t>
            </a: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6467">
                                            <p:txEl>
                                              <p:charRg st="13" end="25"/>
                                            </p:txEl>
                                          </p:spTgt>
                                        </p:tgtEl>
                                        <p:attrNameLst>
                                          <p:attrName>style.visibility</p:attrName>
                                        </p:attrNameLst>
                                      </p:cBhvr>
                                      <p:to>
                                        <p:strVal val="visible"/>
                                      </p:to>
                                    </p:set>
                                    <p:anim calcmode="lin" valueType="num">
                                      <p:cBhvr additive="base">
                                        <p:cTn id="7" dur="500" fill="hold"/>
                                        <p:tgtEl>
                                          <p:spTgt spid="446467">
                                            <p:txEl>
                                              <p:charRg st="13" end="2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6467">
                                            <p:txEl>
                                              <p:charRg st="13" end="2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6467">
                                            <p:txEl>
                                              <p:charRg st="25" end="39"/>
                                            </p:txEl>
                                          </p:spTgt>
                                        </p:tgtEl>
                                        <p:attrNameLst>
                                          <p:attrName>style.visibility</p:attrName>
                                        </p:attrNameLst>
                                      </p:cBhvr>
                                      <p:to>
                                        <p:strVal val="visible"/>
                                      </p:to>
                                    </p:set>
                                    <p:anim calcmode="lin" valueType="num">
                                      <p:cBhvr additive="base">
                                        <p:cTn id="13" dur="500" fill="hold"/>
                                        <p:tgtEl>
                                          <p:spTgt spid="446467">
                                            <p:txEl>
                                              <p:charRg st="25" end="3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6467">
                                            <p:txEl>
                                              <p:charRg st="25" end="3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6467">
                                            <p:txEl>
                                              <p:charRg st="39" end="53"/>
                                            </p:txEl>
                                          </p:spTgt>
                                        </p:tgtEl>
                                        <p:attrNameLst>
                                          <p:attrName>style.visibility</p:attrName>
                                        </p:attrNameLst>
                                      </p:cBhvr>
                                      <p:to>
                                        <p:strVal val="visible"/>
                                      </p:to>
                                    </p:set>
                                    <p:anim calcmode="lin" valueType="num">
                                      <p:cBhvr additive="base">
                                        <p:cTn id="19" dur="500" fill="hold"/>
                                        <p:tgtEl>
                                          <p:spTgt spid="446467">
                                            <p:txEl>
                                              <p:charRg st="39" end="5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6467">
                                            <p:txEl>
                                              <p:charRg st="39" end="5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46467">
                                            <p:txEl>
                                              <p:charRg st="53" end="63"/>
                                            </p:txEl>
                                          </p:spTgt>
                                        </p:tgtEl>
                                        <p:attrNameLst>
                                          <p:attrName>style.visibility</p:attrName>
                                        </p:attrNameLst>
                                      </p:cBhvr>
                                      <p:to>
                                        <p:strVal val="visible"/>
                                      </p:to>
                                    </p:set>
                                    <p:anim calcmode="lin" valueType="num">
                                      <p:cBhvr additive="base">
                                        <p:cTn id="23" dur="500" fill="hold"/>
                                        <p:tgtEl>
                                          <p:spTgt spid="446467">
                                            <p:txEl>
                                              <p:charRg st="53" end="6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46467">
                                            <p:txEl>
                                              <p:charRg st="53" end="6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46467">
                                            <p:txEl>
                                              <p:charRg st="63" end="78"/>
                                            </p:txEl>
                                          </p:spTgt>
                                        </p:tgtEl>
                                        <p:attrNameLst>
                                          <p:attrName>style.visibility</p:attrName>
                                        </p:attrNameLst>
                                      </p:cBhvr>
                                      <p:to>
                                        <p:strVal val="visible"/>
                                      </p:to>
                                    </p:set>
                                    <p:anim calcmode="lin" valueType="num">
                                      <p:cBhvr additive="base">
                                        <p:cTn id="27" dur="500" fill="hold"/>
                                        <p:tgtEl>
                                          <p:spTgt spid="446467">
                                            <p:txEl>
                                              <p:charRg st="63" end="7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46467">
                                            <p:txEl>
                                              <p:charRg st="63" end="7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46467">
                                            <p:txEl>
                                              <p:charRg st="78" end="97"/>
                                            </p:txEl>
                                          </p:spTgt>
                                        </p:tgtEl>
                                        <p:attrNameLst>
                                          <p:attrName>style.visibility</p:attrName>
                                        </p:attrNameLst>
                                      </p:cBhvr>
                                      <p:to>
                                        <p:strVal val="visible"/>
                                      </p:to>
                                    </p:set>
                                    <p:anim calcmode="lin" valueType="num">
                                      <p:cBhvr additive="base">
                                        <p:cTn id="33" dur="500" fill="hold"/>
                                        <p:tgtEl>
                                          <p:spTgt spid="446467">
                                            <p:txEl>
                                              <p:charRg st="78" end="9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46467">
                                            <p:txEl>
                                              <p:charRg st="78" end="9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46467">
                                            <p:txEl>
                                              <p:charRg st="97" end="116"/>
                                            </p:txEl>
                                          </p:spTgt>
                                        </p:tgtEl>
                                        <p:attrNameLst>
                                          <p:attrName>style.visibility</p:attrName>
                                        </p:attrNameLst>
                                      </p:cBhvr>
                                      <p:to>
                                        <p:strVal val="visible"/>
                                      </p:to>
                                    </p:set>
                                    <p:anim calcmode="lin" valueType="num">
                                      <p:cBhvr additive="base">
                                        <p:cTn id="37" dur="500" fill="hold"/>
                                        <p:tgtEl>
                                          <p:spTgt spid="446467">
                                            <p:txEl>
                                              <p:charRg st="97" end="11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46467">
                                            <p:txEl>
                                              <p:charRg st="97" end="11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46467">
                                            <p:txEl>
                                              <p:charRg st="116" end="136"/>
                                            </p:txEl>
                                          </p:spTgt>
                                        </p:tgtEl>
                                        <p:attrNameLst>
                                          <p:attrName>style.visibility</p:attrName>
                                        </p:attrNameLst>
                                      </p:cBhvr>
                                      <p:to>
                                        <p:strVal val="visible"/>
                                      </p:to>
                                    </p:set>
                                    <p:anim calcmode="lin" valueType="num">
                                      <p:cBhvr additive="base">
                                        <p:cTn id="41" dur="500" fill="hold"/>
                                        <p:tgtEl>
                                          <p:spTgt spid="446467">
                                            <p:txEl>
                                              <p:charRg st="116" end="13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46467">
                                            <p:txEl>
                                              <p:charRg st="116" end="13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7490" name="Rectangle 2"/>
          <p:cNvSpPr>
            <a:spLocks noGrp="1" noChangeArrowheads="1"/>
          </p:cNvSpPr>
          <p:nvPr>
            <p:ph type="title"/>
          </p:nvPr>
        </p:nvSpPr>
        <p:spPr>
          <a:xfrm>
            <a:off x="457200" y="277813"/>
            <a:ext cx="8229600" cy="847725"/>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GB"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t>继承机制的作用</a:t>
            </a: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 </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47491" name="Rectangle 3"/>
          <p:cNvSpPr>
            <a:spLocks noGrp="1" noChangeArrowheads="1"/>
          </p:cNvSpPr>
          <p:nvPr>
            <p:ph idx="1"/>
          </p:nvPr>
        </p:nvSpPr>
        <p:spPr>
          <a:xfrm>
            <a:off x="457200" y="1268413"/>
            <a:ext cx="8229600" cy="52562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支持软件复用</a:t>
            </a:r>
            <a:endParaRPr kumimoji="0" lang="zh-CN" altLang="en-GB"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GB"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把一个或多个已有类的功能包含进新类中</a:t>
            </a:r>
            <a:r>
              <a:rPr kumimoji="0" lang="en-GB"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 </a:t>
            </a:r>
            <a:endParaRPr kumimoji="0" lang="en-GB"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GB"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不需要修改已有软件代码</a:t>
            </a:r>
            <a:endParaRPr kumimoji="0" lang="zh-CN" altLang="en-GB"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lang="zh-CN" altLang="en-GB" strike="noStrike" noProof="0" smtClean="0">
                <a:ln>
                  <a:noFill/>
                </a:ln>
                <a:uLnTx/>
                <a:uFillTx/>
                <a:latin typeface="Times New Roman" panose="02020603050405020304" pitchFamily="18" charset="0"/>
                <a:sym typeface="+mn-ea"/>
              </a:rPr>
              <a:t>类之间存在一般与特殊的关系（</a:t>
            </a:r>
            <a:r>
              <a:rPr lang="en-GB" altLang="zh-CN" strike="noStrike" noProof="0" smtClean="0">
                <a:ln>
                  <a:noFill/>
                </a:ln>
                <a:solidFill>
                  <a:srgbClr val="FFC000"/>
                </a:solidFill>
                <a:uLnTx/>
                <a:uFillTx/>
                <a:latin typeface="Times New Roman" panose="02020603050405020304" pitchFamily="18" charset="0"/>
                <a:sym typeface="+mn-ea"/>
              </a:rPr>
              <a:t>is-a-kind-of</a:t>
            </a:r>
            <a:r>
              <a:rPr lang="en-US" altLang="en-GB" strike="noStrike" noProof="0" smtClean="0">
                <a:ln>
                  <a:noFill/>
                </a:ln>
                <a:solidFill>
                  <a:srgbClr val="FFC000"/>
                </a:solidFill>
                <a:uLnTx/>
                <a:uFillTx/>
                <a:latin typeface="Times New Roman" panose="02020603050405020304" pitchFamily="18" charset="0"/>
                <a:sym typeface="+mn-ea"/>
              </a:rPr>
              <a:t>, ISA</a:t>
            </a:r>
            <a:r>
              <a:rPr lang="zh-CN" altLang="en-GB" strike="noStrike" noProof="0" smtClean="0">
                <a:ln>
                  <a:noFill/>
                </a:ln>
                <a:solidFill>
                  <a:srgbClr val="FFC000"/>
                </a:solidFill>
                <a:uLnTx/>
                <a:uFillTx/>
                <a:latin typeface="Times New Roman" panose="02020603050405020304" pitchFamily="18" charset="0"/>
                <a:sym typeface="+mn-ea"/>
              </a:rPr>
              <a:t>关系</a:t>
            </a:r>
            <a:r>
              <a:rPr lang="en-GB" altLang="zh-CN" strike="noStrike" noProof="0" smtClean="0">
                <a:ln>
                  <a:noFill/>
                </a:ln>
                <a:uLnTx/>
                <a:uFillTx/>
                <a:latin typeface="Times New Roman" panose="02020603050405020304" pitchFamily="18" charset="0"/>
                <a:sym typeface="+mn-ea"/>
              </a:rPr>
              <a:t>）</a:t>
            </a:r>
            <a:endParaRPr lang="en-GB" altLang="zh-CN" strike="noStrike" noProof="0" smtClean="0">
              <a:ln>
                <a:noFill/>
              </a:ln>
              <a:uLnTx/>
              <a:uFillTx/>
              <a:latin typeface="Times New Roman" panose="02020603050405020304" pitchFamily="18" charset="0"/>
              <a:sym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对事物进行分类</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 </a:t>
            </a:r>
            <a:endParaRPr kumimoji="0" lang="zh-CN" altLang="en-GB"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GB"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把类组织成层次结构有利于描述和解决问题。</a:t>
            </a:r>
            <a:endParaRPr kumimoji="0" lang="zh-CN" altLang="en-GB" sz="1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支持软件的增量开发</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zh-CN" altLang="en-US" sz="1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对概念进行组合</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7554" name="Rectangle 2"/>
          <p:cNvSpPr>
            <a:spLocks noGrp="1" noChangeArrowheads="1"/>
          </p:cNvSpPr>
          <p:nvPr>
            <p:ph type="title"/>
          </p:nvPr>
        </p:nvSpPr>
        <p:spPr>
          <a:xfrm>
            <a:off x="457200" y="277813"/>
            <a:ext cx="8229600" cy="9906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GB"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t>单继承的定义</a:t>
            </a: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 </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07555" name="Rectangle 3"/>
          <p:cNvSpPr>
            <a:spLocks noGrp="1" noChangeArrowheads="1"/>
          </p:cNvSpPr>
          <p:nvPr>
            <p:ph idx="1"/>
          </p:nvPr>
        </p:nvSpPr>
        <p:spPr>
          <a:xfrm>
            <a:off x="457200" y="1341438"/>
            <a:ext cx="8229600" cy="51831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格式</a:t>
            </a:r>
            <a:endPar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lang="zh-CN" altLang="en-US" sz="2800" strike="noStrike" noProof="0" dirty="0" smtClean="0">
                <a:ln>
                  <a:noFill/>
                </a:ln>
                <a:uLnTx/>
                <a:uFillTx/>
                <a:latin typeface="Times New Roman" panose="02020603050405020304" pitchFamily="18" charset="0"/>
                <a:sym typeface="+mn-ea"/>
              </a:rPr>
              <a:t>成员说明表</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lang="zh-CN" altLang="en-US" sz="2800" strike="noStrike" noProof="0" dirty="0" smtClean="0">
                <a:ln>
                  <a:noFill/>
                </a:ln>
                <a:uLnTx/>
                <a:uFillTx/>
                <a:latin typeface="Times New Roman" panose="02020603050405020304" pitchFamily="18" charset="0"/>
                <a:sym typeface="+mn-ea"/>
              </a:rPr>
              <a:t>给出派生类中新定义的成员</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继承方式</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en-US" altLang="zh-CN"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rPr>
              <a:t>public</a:t>
            </a:r>
            <a:r>
              <a:rPr kumimoji="0" lang="zh-CN" altLang="en-US"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rPr>
              <a:t>（</a:t>
            </a:r>
            <a:r>
              <a:rPr kumimoji="0" lang="en-US" altLang="zh-CN"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rPr>
              <a:t>ISA</a:t>
            </a:r>
            <a:r>
              <a:rPr kumimoji="0" lang="zh-CN" altLang="en-US"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rPr>
              <a:t>）</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 </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pirvate</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 protected</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默认是</a:t>
            </a:r>
            <a:r>
              <a:rPr kumimoji="0" lang="en-US" altLang="zh-CN"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rPr>
              <a:t>private</a:t>
            </a:r>
            <a:endParaRPr kumimoji="0" lang="en-US" altLang="zh-CN"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说明派生类的对象用户以及派生类的派生类对该派生类的基类成员的访问控制</a:t>
            </a:r>
            <a:endPar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p:txBody>
      </p:sp>
      <p:sp>
        <p:nvSpPr>
          <p:cNvPr id="21507" name="Text Box 4"/>
          <p:cNvSpPr txBox="1"/>
          <p:nvPr/>
        </p:nvSpPr>
        <p:spPr>
          <a:xfrm>
            <a:off x="971550" y="1989138"/>
            <a:ext cx="6840538" cy="1323975"/>
          </a:xfrm>
          <a:prstGeom prst="rect">
            <a:avLst/>
          </a:prstGeom>
          <a:noFill/>
          <a:ln w="9525">
            <a:noFill/>
          </a:ln>
        </p:spPr>
        <p:txBody>
          <a:bodyPr lIns="92075" tIns="46038" rIns="92075" bIns="46038" anchor="t">
            <a:spAutoFit/>
          </a:bodyPr>
          <a:p>
            <a:r>
              <a:rPr lang="en-US" altLang="zh-CN" sz="2000" b="1" i="1" dirty="0">
                <a:latin typeface="Courier New" panose="02070309020205020404" pitchFamily="49" charset="0"/>
                <a:ea typeface="宋体" panose="02010600030101010101" pitchFamily="2" charset="-122"/>
              </a:rPr>
              <a:t>class &lt;</a:t>
            </a:r>
            <a:r>
              <a:rPr lang="zh-CN" altLang="en-US" sz="2000" b="1" i="1" dirty="0">
                <a:latin typeface="Courier New" panose="02070309020205020404" pitchFamily="49" charset="0"/>
                <a:ea typeface="宋体" panose="02010600030101010101" pitchFamily="2" charset="-122"/>
              </a:rPr>
              <a:t>派生类名</a:t>
            </a:r>
            <a:r>
              <a:rPr lang="en-US" altLang="zh-CN" sz="2000" b="1" i="1" dirty="0">
                <a:latin typeface="Courier New" panose="02070309020205020404" pitchFamily="49" charset="0"/>
                <a:ea typeface="宋体" panose="02010600030101010101" pitchFamily="2" charset="-122"/>
              </a:rPr>
              <a:t>&gt;</a:t>
            </a:r>
            <a:r>
              <a:rPr lang="zh-CN" altLang="en-US" sz="2000" b="1" i="1" dirty="0">
                <a:solidFill>
                  <a:srgbClr val="FFC000"/>
                </a:solidFill>
                <a:latin typeface="Courier New" panose="02070309020205020404" pitchFamily="49" charset="0"/>
                <a:ea typeface="宋体" panose="02010600030101010101" pitchFamily="2" charset="-122"/>
              </a:rPr>
              <a:t>：</a:t>
            </a:r>
            <a:r>
              <a:rPr lang="en-US" altLang="zh-CN" sz="2000" b="1" i="1" dirty="0">
                <a:solidFill>
                  <a:srgbClr val="FFC000"/>
                </a:solidFill>
                <a:latin typeface="Courier New" panose="02070309020205020404" pitchFamily="49" charset="0"/>
                <a:ea typeface="宋体" panose="02010600030101010101" pitchFamily="2" charset="-122"/>
              </a:rPr>
              <a:t>[&lt;</a:t>
            </a:r>
            <a:r>
              <a:rPr lang="zh-CN" altLang="en-US" sz="2000" b="1" i="1" dirty="0">
                <a:solidFill>
                  <a:srgbClr val="FFC000"/>
                </a:solidFill>
                <a:latin typeface="Courier New" panose="02070309020205020404" pitchFamily="49" charset="0"/>
                <a:ea typeface="宋体" panose="02010600030101010101" pitchFamily="2" charset="-122"/>
              </a:rPr>
              <a:t>继承方式</a:t>
            </a:r>
            <a:r>
              <a:rPr lang="en-US" altLang="zh-CN" sz="2000" b="1" i="1" dirty="0">
                <a:solidFill>
                  <a:srgbClr val="FFC000"/>
                </a:solidFill>
                <a:latin typeface="Courier New" panose="02070309020205020404" pitchFamily="49" charset="0"/>
                <a:ea typeface="宋体" panose="02010600030101010101" pitchFamily="2" charset="-122"/>
              </a:rPr>
              <a:t>&gt;] &lt;</a:t>
            </a:r>
            <a:r>
              <a:rPr lang="zh-CN" altLang="en-US" sz="2000" b="1" i="1" dirty="0">
                <a:solidFill>
                  <a:srgbClr val="FFC000"/>
                </a:solidFill>
                <a:latin typeface="Courier New" panose="02070309020205020404" pitchFamily="49" charset="0"/>
                <a:ea typeface="宋体" panose="02010600030101010101" pitchFamily="2" charset="-122"/>
              </a:rPr>
              <a:t>基类名</a:t>
            </a:r>
            <a:r>
              <a:rPr lang="en-US" altLang="zh-CN" sz="2000" b="1" i="1" dirty="0">
                <a:solidFill>
                  <a:srgbClr val="FFC000"/>
                </a:solidFill>
                <a:latin typeface="Courier New" panose="02070309020205020404" pitchFamily="49" charset="0"/>
                <a:ea typeface="宋体" panose="02010600030101010101" pitchFamily="2" charset="-122"/>
              </a:rPr>
              <a:t>&gt;</a:t>
            </a:r>
            <a:endParaRPr lang="en-US" altLang="zh-CN" sz="2000" b="1" i="1" dirty="0">
              <a:solidFill>
                <a:srgbClr val="FFC000"/>
              </a:solidFill>
              <a:latin typeface="Courier New" panose="02070309020205020404" pitchFamily="49" charset="0"/>
              <a:ea typeface="宋体" panose="02010600030101010101" pitchFamily="2" charset="-122"/>
            </a:endParaRPr>
          </a:p>
          <a:p>
            <a:r>
              <a:rPr lang="en-US" altLang="zh-CN" sz="2000" b="1" i="1" dirty="0">
                <a:latin typeface="Courier New" panose="02070309020205020404" pitchFamily="49" charset="0"/>
                <a:ea typeface="宋体" panose="02010600030101010101" pitchFamily="2" charset="-122"/>
              </a:rPr>
              <a:t>{	</a:t>
            </a:r>
            <a:endParaRPr lang="en-US" altLang="zh-CN" sz="2000" b="1" i="1" dirty="0">
              <a:latin typeface="Courier New" panose="02070309020205020404" pitchFamily="49" charset="0"/>
              <a:ea typeface="宋体" panose="02010600030101010101" pitchFamily="2" charset="-122"/>
            </a:endParaRPr>
          </a:p>
          <a:p>
            <a:r>
              <a:rPr lang="en-US" altLang="zh-CN" sz="2000" b="1" i="1" dirty="0">
                <a:latin typeface="Courier New" panose="02070309020205020404" pitchFamily="49" charset="0"/>
                <a:ea typeface="宋体" panose="02010600030101010101" pitchFamily="2" charset="-122"/>
              </a:rPr>
              <a:t>  &lt;</a:t>
            </a:r>
            <a:r>
              <a:rPr lang="zh-CN" altLang="en-US" sz="2000" b="1" i="1" dirty="0">
                <a:latin typeface="Courier New" panose="02070309020205020404" pitchFamily="49" charset="0"/>
                <a:ea typeface="宋体" panose="02010600030101010101" pitchFamily="2" charset="-122"/>
              </a:rPr>
              <a:t>成员说明表</a:t>
            </a:r>
            <a:r>
              <a:rPr lang="en-US" altLang="zh-CN" sz="2000" b="1" i="1" dirty="0">
                <a:latin typeface="Courier New" panose="02070309020205020404" pitchFamily="49" charset="0"/>
                <a:ea typeface="宋体" panose="02010600030101010101" pitchFamily="2" charset="-122"/>
              </a:rPr>
              <a:t>&gt;</a:t>
            </a:r>
            <a:endParaRPr lang="en-US" altLang="zh-CN" sz="2000" b="1" i="1" dirty="0">
              <a:latin typeface="Courier New" panose="02070309020205020404" pitchFamily="49" charset="0"/>
              <a:ea typeface="宋体" panose="02010600030101010101" pitchFamily="2" charset="-122"/>
            </a:endParaRPr>
          </a:p>
          <a:p>
            <a:r>
              <a:rPr lang="en-US" altLang="zh-CN" sz="2000" b="1" i="1" dirty="0">
                <a:latin typeface="Courier New" panose="02070309020205020404" pitchFamily="49" charset="0"/>
                <a:ea typeface="宋体" panose="02010600030101010101" pitchFamily="2" charset="-122"/>
              </a:rPr>
              <a:t>};</a:t>
            </a:r>
            <a:endParaRPr lang="en-US" altLang="zh-CN" sz="2000" b="1" i="1" dirty="0">
              <a:latin typeface="Courier New" panose="02070309020205020404" pitchFamily="49"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7555">
                                            <p:txEl>
                                              <p:charRg st="6" end="12"/>
                                            </p:txEl>
                                          </p:spTgt>
                                        </p:tgtEl>
                                        <p:attrNameLst>
                                          <p:attrName>style.visibility</p:attrName>
                                        </p:attrNameLst>
                                      </p:cBhvr>
                                      <p:to>
                                        <p:strVal val="visible"/>
                                      </p:to>
                                    </p:set>
                                    <p:anim calcmode="lin" valueType="num">
                                      <p:cBhvr additive="base">
                                        <p:cTn id="7" dur="500" fill="hold"/>
                                        <p:tgtEl>
                                          <p:spTgt spid="407555">
                                            <p:txEl>
                                              <p:charRg st="6"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7555">
                                            <p:txEl>
                                              <p:charRg st="6" end="1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7555">
                                            <p:txEl>
                                              <p:charRg st="12" end="25"/>
                                            </p:txEl>
                                          </p:spTgt>
                                        </p:tgtEl>
                                        <p:attrNameLst>
                                          <p:attrName>style.visibility</p:attrName>
                                        </p:attrNameLst>
                                      </p:cBhvr>
                                      <p:to>
                                        <p:strVal val="visible"/>
                                      </p:to>
                                    </p:set>
                                    <p:anim calcmode="lin" valueType="num">
                                      <p:cBhvr additive="base">
                                        <p:cTn id="11" dur="500" fill="hold"/>
                                        <p:tgtEl>
                                          <p:spTgt spid="407555">
                                            <p:txEl>
                                              <p:charRg st="12" end="2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7555">
                                            <p:txEl>
                                              <p:charRg st="12" end="2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7555">
                                            <p:txEl>
                                              <p:charRg st="25" end="30"/>
                                            </p:txEl>
                                          </p:spTgt>
                                        </p:tgtEl>
                                        <p:attrNameLst>
                                          <p:attrName>style.visibility</p:attrName>
                                        </p:attrNameLst>
                                      </p:cBhvr>
                                      <p:to>
                                        <p:strVal val="visible"/>
                                      </p:to>
                                    </p:set>
                                    <p:anim calcmode="lin" valueType="num">
                                      <p:cBhvr additive="base">
                                        <p:cTn id="17" dur="500" fill="hold"/>
                                        <p:tgtEl>
                                          <p:spTgt spid="407555">
                                            <p:txEl>
                                              <p:charRg st="25" end="3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7555">
                                            <p:txEl>
                                              <p:charRg st="25" end="3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07555">
                                            <p:txEl>
                                              <p:charRg st="30" end="62"/>
                                            </p:txEl>
                                          </p:spTgt>
                                        </p:tgtEl>
                                        <p:attrNameLst>
                                          <p:attrName>style.visibility</p:attrName>
                                        </p:attrNameLst>
                                      </p:cBhvr>
                                      <p:to>
                                        <p:strVal val="visible"/>
                                      </p:to>
                                    </p:set>
                                    <p:anim calcmode="lin" valueType="num">
                                      <p:cBhvr additive="base">
                                        <p:cTn id="21" dur="500" fill="hold"/>
                                        <p:tgtEl>
                                          <p:spTgt spid="407555">
                                            <p:txEl>
                                              <p:charRg st="30" end="6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07555">
                                            <p:txEl>
                                              <p:charRg st="30" end="6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07555">
                                            <p:txEl>
                                              <p:charRg st="62" end="73"/>
                                            </p:txEl>
                                          </p:spTgt>
                                        </p:tgtEl>
                                        <p:attrNameLst>
                                          <p:attrName>style.visibility</p:attrName>
                                        </p:attrNameLst>
                                      </p:cBhvr>
                                      <p:to>
                                        <p:strVal val="visible"/>
                                      </p:to>
                                    </p:set>
                                    <p:anim calcmode="lin" valueType="num">
                                      <p:cBhvr additive="base">
                                        <p:cTn id="25" dur="500" fill="hold"/>
                                        <p:tgtEl>
                                          <p:spTgt spid="407555">
                                            <p:txEl>
                                              <p:charRg st="62" end="7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7555">
                                            <p:txEl>
                                              <p:charRg st="62" end="7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07555">
                                            <p:txEl>
                                              <p:charRg st="73" end="108"/>
                                            </p:txEl>
                                          </p:spTgt>
                                        </p:tgtEl>
                                        <p:attrNameLst>
                                          <p:attrName>style.visibility</p:attrName>
                                        </p:attrNameLst>
                                      </p:cBhvr>
                                      <p:to>
                                        <p:strVal val="visible"/>
                                      </p:to>
                                    </p:set>
                                    <p:anim calcmode="lin" valueType="num">
                                      <p:cBhvr additive="base">
                                        <p:cTn id="29" dur="500" fill="hold"/>
                                        <p:tgtEl>
                                          <p:spTgt spid="407555">
                                            <p:txEl>
                                              <p:charRg st="73" end="10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7555">
                                            <p:txEl>
                                              <p:charRg st="73" end="10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5682" name="Rectangle 2"/>
          <p:cNvSpPr>
            <a:spLocks noGrp="1" noChangeArrowheads="1"/>
          </p:cNvSpPr>
          <p:nvPr>
            <p:ph type="title"/>
          </p:nvPr>
        </p:nvSpPr>
        <p:spPr>
          <a:xfrm>
            <a:off x="457200" y="277813"/>
            <a:ext cx="8229600" cy="7747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GB" sz="36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t>派生类几点规定</a:t>
            </a: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 </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55683" name="Rectangle 3"/>
          <p:cNvSpPr>
            <a:spLocks noGrp="1" noChangeArrowheads="1"/>
          </p:cNvSpPr>
          <p:nvPr>
            <p:ph idx="1"/>
          </p:nvPr>
        </p:nvSpPr>
        <p:spPr>
          <a:xfrm>
            <a:off x="395288" y="1268413"/>
            <a:ext cx="8353425" cy="52800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规定一</a:t>
            </a:r>
            <a:endPar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派生类拥有</a:t>
            </a:r>
            <a:r>
              <a:rPr kumimoji="0" lang="zh-CN" altLang="en-GB" sz="28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Times New Roman" panose="02020603050405020304" pitchFamily="18" charset="0"/>
                <a:ea typeface="+mn-ea"/>
              </a:rPr>
              <a:t>基类的所有成员</a:t>
            </a: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a:t>
            </a:r>
            <a:r>
              <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基类的构造函数和赋值操作符重载函数除外</a:t>
            </a: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a:t>
            </a:r>
            <a:r>
              <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外，也可以具有</a:t>
            </a:r>
            <a:r>
              <a:rPr kumimoji="0" lang="zh-CN" altLang="en-GB" sz="28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Times New Roman" panose="02020603050405020304" pitchFamily="18" charset="0"/>
                <a:ea typeface="+mn-ea"/>
              </a:rPr>
              <a:t>新的成员</a:t>
            </a:r>
            <a:r>
              <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p:txBody>
      </p:sp>
      <p:grpSp>
        <p:nvGrpSpPr>
          <p:cNvPr id="2" name="Group 4"/>
          <p:cNvGrpSpPr/>
          <p:nvPr/>
        </p:nvGrpSpPr>
        <p:grpSpPr>
          <a:xfrm>
            <a:off x="3924300" y="3213100"/>
            <a:ext cx="1657350" cy="1295400"/>
            <a:chOff x="2971" y="1888"/>
            <a:chExt cx="1044" cy="816"/>
          </a:xfrm>
        </p:grpSpPr>
        <p:grpSp>
          <p:nvGrpSpPr>
            <p:cNvPr id="23556" name="Group 5"/>
            <p:cNvGrpSpPr/>
            <p:nvPr/>
          </p:nvGrpSpPr>
          <p:grpSpPr>
            <a:xfrm>
              <a:off x="3334" y="1888"/>
              <a:ext cx="681" cy="816"/>
              <a:chOff x="3560" y="1933"/>
              <a:chExt cx="681" cy="816"/>
            </a:xfrm>
          </p:grpSpPr>
          <p:sp>
            <p:nvSpPr>
              <p:cNvPr id="14351" name="Rectangle 6"/>
              <p:cNvSpPr>
                <a:spLocks noChangeArrowheads="1"/>
              </p:cNvSpPr>
              <p:nvPr/>
            </p:nvSpPr>
            <p:spPr bwMode="auto">
              <a:xfrm>
                <a:off x="3560" y="1933"/>
                <a:ext cx="681" cy="408"/>
              </a:xfrm>
              <a:prstGeom prst="rect">
                <a:avLst/>
              </a:prstGeom>
              <a:solidFill>
                <a:schemeClr val="bg1">
                  <a:lumMod val="75000"/>
                  <a:lumOff val="25000"/>
                </a:schemeClr>
              </a:solidFill>
              <a:ln w="9525">
                <a:solidFill>
                  <a:schemeClr val="tx1"/>
                </a:solidFill>
                <a:miter lim="800000"/>
              </a:ln>
            </p:spPr>
            <p:txBody>
              <a:bodyPr wrap="none"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chemeClr val="tx1"/>
                    </a:solidFill>
                    <a:effectLst/>
                    <a:uLnTx/>
                    <a:uFillTx/>
                    <a:latin typeface="Verdana" panose="020B0604030504040204" pitchFamily="34" charset="0"/>
                    <a:ea typeface="宋体" panose="02010600030101010101" pitchFamily="2" charset="-122"/>
                    <a:cs typeface="+mn-cs"/>
                  </a:rPr>
                  <a:t>lftw</a:t>
                </a:r>
                <a:endParaRPr kumimoji="0" lang="en-US" altLang="zh-CN" sz="18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4352" name="Rectangle 7"/>
              <p:cNvSpPr>
                <a:spLocks noChangeArrowheads="1"/>
              </p:cNvSpPr>
              <p:nvPr/>
            </p:nvSpPr>
            <p:spPr bwMode="auto">
              <a:xfrm>
                <a:off x="3560" y="2341"/>
                <a:ext cx="681" cy="408"/>
              </a:xfrm>
              <a:prstGeom prst="rect">
                <a:avLst/>
              </a:prstGeom>
              <a:solidFill>
                <a:schemeClr val="bg1">
                  <a:lumMod val="75000"/>
                  <a:lumOff val="25000"/>
                </a:schemeClr>
              </a:solidFill>
              <a:ln w="9525">
                <a:solidFill>
                  <a:schemeClr val="tx1"/>
                </a:solidFill>
                <a:miter lim="800000"/>
              </a:ln>
            </p:spPr>
            <p:txBody>
              <a:bodyPr wrap="none"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rgtw</a:t>
                </a:r>
                <a:endParaRPr kumimoji="0" lang="en-US" altLang="zh-CN"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grpSp>
        <p:sp>
          <p:nvSpPr>
            <p:cNvPr id="23559" name="Text Box 8"/>
            <p:cNvSpPr txBox="1"/>
            <p:nvPr/>
          </p:nvSpPr>
          <p:spPr>
            <a:xfrm>
              <a:off x="2971" y="1933"/>
              <a:ext cx="317" cy="231"/>
            </a:xfrm>
            <a:prstGeom prst="rect">
              <a:avLst/>
            </a:prstGeom>
            <a:noFill/>
            <a:ln w="9525">
              <a:noFill/>
            </a:ln>
          </p:spPr>
          <p:txBody>
            <a:bodyPr lIns="92075" tIns="46038" rIns="92075" bIns="46038" anchor="t">
              <a:spAutoFit/>
            </a:bodyPr>
            <a:p>
              <a:pPr>
                <a:spcBef>
                  <a:spcPct val="50000"/>
                </a:spcBef>
              </a:pPr>
              <a:r>
                <a:rPr lang="en-US" altLang="zh-CN" dirty="0">
                  <a:latin typeface="Verdana" panose="020B0604030504040204" pitchFamily="34" charset="0"/>
                  <a:ea typeface="宋体" panose="02010600030101010101" pitchFamily="2" charset="-122"/>
                </a:rPr>
                <a:t>bd</a:t>
              </a:r>
              <a:endParaRPr lang="en-US" altLang="zh-CN" dirty="0">
                <a:latin typeface="Verdana" panose="020B0604030504040204" pitchFamily="34" charset="0"/>
                <a:ea typeface="宋体" panose="02010600030101010101" pitchFamily="2" charset="-122"/>
              </a:endParaRPr>
            </a:p>
          </p:txBody>
        </p:sp>
      </p:grpSp>
      <p:grpSp>
        <p:nvGrpSpPr>
          <p:cNvPr id="4" name="Group 9"/>
          <p:cNvGrpSpPr/>
          <p:nvPr/>
        </p:nvGrpSpPr>
        <p:grpSpPr>
          <a:xfrm>
            <a:off x="5867400" y="3213100"/>
            <a:ext cx="2303463" cy="2881313"/>
            <a:chOff x="4150" y="1933"/>
            <a:chExt cx="1451" cy="1815"/>
          </a:xfrm>
        </p:grpSpPr>
        <p:grpSp>
          <p:nvGrpSpPr>
            <p:cNvPr id="23561" name="Group 10"/>
            <p:cNvGrpSpPr/>
            <p:nvPr/>
          </p:nvGrpSpPr>
          <p:grpSpPr>
            <a:xfrm>
              <a:off x="4513" y="1933"/>
              <a:ext cx="1088" cy="1815"/>
              <a:chOff x="4468" y="1797"/>
              <a:chExt cx="1088" cy="1815"/>
            </a:xfrm>
          </p:grpSpPr>
          <p:sp>
            <p:nvSpPr>
              <p:cNvPr id="14345" name="Rectangle 11"/>
              <p:cNvSpPr>
                <a:spLocks noChangeArrowheads="1"/>
              </p:cNvSpPr>
              <p:nvPr/>
            </p:nvSpPr>
            <p:spPr bwMode="auto">
              <a:xfrm>
                <a:off x="4468" y="1797"/>
                <a:ext cx="1088" cy="1815"/>
              </a:xfrm>
              <a:prstGeom prst="rect">
                <a:avLst/>
              </a:prstGeom>
              <a:solidFill>
                <a:schemeClr val="bg1">
                  <a:lumMod val="75000"/>
                  <a:lumOff val="25000"/>
                </a:schemeClr>
              </a:solidFill>
              <a:ln w="9525">
                <a:solidFill>
                  <a:schemeClr val="tx1"/>
                </a:solidFill>
                <a:miter lim="800000"/>
              </a:ln>
            </p:spPr>
            <p:txBody>
              <a:bodyPr wrap="none" lIns="92075" tIns="46038" rIns="92075" bIns="46038"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4346" name="Rectangle 12"/>
              <p:cNvSpPr>
                <a:spLocks noChangeArrowheads="1"/>
              </p:cNvSpPr>
              <p:nvPr/>
            </p:nvSpPr>
            <p:spPr bwMode="auto">
              <a:xfrm>
                <a:off x="4649" y="1933"/>
                <a:ext cx="681" cy="408"/>
              </a:xfrm>
              <a:prstGeom prst="rect">
                <a:avLst/>
              </a:prstGeom>
              <a:solidFill>
                <a:schemeClr val="bg1">
                  <a:lumMod val="75000"/>
                  <a:lumOff val="25000"/>
                </a:schemeClr>
              </a:solidFill>
              <a:ln w="9525">
                <a:solidFill>
                  <a:schemeClr val="tx1"/>
                </a:solidFill>
                <a:miter lim="800000"/>
              </a:ln>
            </p:spPr>
            <p:txBody>
              <a:bodyPr wrap="none"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rgbClr val="FF9900"/>
                    </a:solidFill>
                    <a:effectLst/>
                    <a:uLnTx/>
                    <a:uFillTx/>
                    <a:latin typeface="Verdana" panose="020B0604030504040204" pitchFamily="34" charset="0"/>
                    <a:ea typeface="宋体" panose="02010600030101010101" pitchFamily="2" charset="-122"/>
                    <a:cs typeface="+mn-cs"/>
                  </a:rPr>
                  <a:t>lftw</a:t>
                </a:r>
                <a:endParaRPr kumimoji="0" lang="en-US" altLang="zh-CN" sz="1800" b="0" i="0" u="none" strike="noStrike" kern="1200" cap="none" spc="0" normalizeH="0" baseline="0" noProof="0" dirty="0">
                  <a:ln>
                    <a:noFill/>
                  </a:ln>
                  <a:solidFill>
                    <a:srgbClr val="FF9900"/>
                  </a:solidFill>
                  <a:effectLst/>
                  <a:uLnTx/>
                  <a:uFillTx/>
                  <a:latin typeface="Verdana" panose="020B0604030504040204" pitchFamily="34" charset="0"/>
                  <a:ea typeface="宋体" panose="02010600030101010101" pitchFamily="2" charset="-122"/>
                  <a:cs typeface="+mn-cs"/>
                </a:endParaRPr>
              </a:p>
            </p:txBody>
          </p:sp>
          <p:sp>
            <p:nvSpPr>
              <p:cNvPr id="14347" name="Rectangle 13"/>
              <p:cNvSpPr>
                <a:spLocks noChangeArrowheads="1"/>
              </p:cNvSpPr>
              <p:nvPr/>
            </p:nvSpPr>
            <p:spPr bwMode="auto">
              <a:xfrm>
                <a:off x="4649" y="2341"/>
                <a:ext cx="681" cy="408"/>
              </a:xfrm>
              <a:prstGeom prst="rect">
                <a:avLst/>
              </a:prstGeom>
              <a:solidFill>
                <a:schemeClr val="bg1">
                  <a:lumMod val="75000"/>
                  <a:lumOff val="25000"/>
                </a:schemeClr>
              </a:solidFill>
              <a:ln w="9525">
                <a:solidFill>
                  <a:schemeClr val="tx1"/>
                </a:solidFill>
                <a:miter lim="800000"/>
              </a:ln>
            </p:spPr>
            <p:txBody>
              <a:bodyPr wrap="none"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rgbClr val="FF9900"/>
                    </a:solidFill>
                    <a:effectLst/>
                    <a:uLnTx/>
                    <a:uFillTx/>
                    <a:latin typeface="Verdana" panose="020B0604030504040204" pitchFamily="34" charset="0"/>
                    <a:ea typeface="宋体" panose="02010600030101010101" pitchFamily="2" charset="-122"/>
                    <a:cs typeface="+mn-cs"/>
                  </a:rPr>
                  <a:t>rgtw</a:t>
                </a:r>
                <a:endParaRPr kumimoji="0" lang="en-US" altLang="zh-CN" sz="1800" b="0" i="0" u="none" strike="noStrike" kern="1200" cap="none" spc="0" normalizeH="0" baseline="0" noProof="0" dirty="0">
                  <a:ln>
                    <a:noFill/>
                  </a:ln>
                  <a:solidFill>
                    <a:srgbClr val="FF9900"/>
                  </a:solidFill>
                  <a:effectLst/>
                  <a:uLnTx/>
                  <a:uFillTx/>
                  <a:latin typeface="Verdana" panose="020B0604030504040204" pitchFamily="34" charset="0"/>
                  <a:ea typeface="宋体" panose="02010600030101010101" pitchFamily="2" charset="-122"/>
                  <a:cs typeface="+mn-cs"/>
                </a:endParaRPr>
              </a:p>
            </p:txBody>
          </p:sp>
          <p:sp>
            <p:nvSpPr>
              <p:cNvPr id="14348" name="Rectangle 14"/>
              <p:cNvSpPr>
                <a:spLocks noChangeArrowheads="1"/>
              </p:cNvSpPr>
              <p:nvPr/>
            </p:nvSpPr>
            <p:spPr bwMode="auto">
              <a:xfrm>
                <a:off x="4649" y="2976"/>
                <a:ext cx="681" cy="408"/>
              </a:xfrm>
              <a:prstGeom prst="rect">
                <a:avLst/>
              </a:prstGeom>
              <a:solidFill>
                <a:schemeClr val="bg1">
                  <a:lumMod val="75000"/>
                  <a:lumOff val="25000"/>
                </a:schemeClr>
              </a:solidFill>
              <a:ln w="9525">
                <a:solidFill>
                  <a:schemeClr val="tx1"/>
                </a:solidFill>
                <a:miter lim="800000"/>
              </a:ln>
            </p:spPr>
            <p:txBody>
              <a:bodyPr wrap="none"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psk</a:t>
                </a:r>
                <a:endParaRPr kumimoji="0" lang="en-US" altLang="zh-CN"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grpSp>
        <p:sp>
          <p:nvSpPr>
            <p:cNvPr id="23566" name="Text Box 15"/>
            <p:cNvSpPr txBox="1"/>
            <p:nvPr/>
          </p:nvSpPr>
          <p:spPr>
            <a:xfrm>
              <a:off x="4150" y="1933"/>
              <a:ext cx="317" cy="231"/>
            </a:xfrm>
            <a:prstGeom prst="rect">
              <a:avLst/>
            </a:prstGeom>
            <a:noFill/>
            <a:ln w="9525">
              <a:noFill/>
            </a:ln>
          </p:spPr>
          <p:txBody>
            <a:bodyPr lIns="92075" tIns="46038" rIns="92075" bIns="46038" anchor="t">
              <a:spAutoFit/>
            </a:bodyPr>
            <a:p>
              <a:pPr>
                <a:spcBef>
                  <a:spcPct val="50000"/>
                </a:spcBef>
              </a:pPr>
              <a:r>
                <a:rPr lang="en-US" altLang="zh-CN" dirty="0">
                  <a:latin typeface="Verdana" panose="020B0604030504040204" pitchFamily="34" charset="0"/>
                  <a:ea typeface="宋体" panose="02010600030101010101" pitchFamily="2" charset="-122"/>
                </a:rPr>
                <a:t>pg</a:t>
              </a:r>
              <a:endParaRPr lang="en-US" altLang="zh-CN" dirty="0">
                <a:latin typeface="Verdana" panose="020B060403050404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par>
                                <p:cTn id="8" presetID="4"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i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8034" name="Rectangle 2"/>
          <p:cNvSpPr>
            <a:spLocks noGrp="1" noChangeArrowheads="1"/>
          </p:cNvSpPr>
          <p:nvPr>
            <p:ph type="title"/>
          </p:nvPr>
        </p:nvSpPr>
        <p:spPr>
          <a:xfrm>
            <a:off x="685800" y="304800"/>
            <a:ext cx="7772400" cy="6858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动态变量 </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28035" name="Rectangle 3"/>
          <p:cNvSpPr>
            <a:spLocks noGrp="1" noChangeArrowheads="1"/>
          </p:cNvSpPr>
          <p:nvPr>
            <p:ph idx="1"/>
          </p:nvPr>
        </p:nvSpPr>
        <p:spPr>
          <a:xfrm>
            <a:off x="179388" y="1341438"/>
            <a:ext cx="8748713" cy="5256213"/>
          </a:xfrm>
        </p:spPr>
        <p:txBody>
          <a:bodyPr vert="horz" wrap="square" lIns="91440" tIns="45720" rIns="91440" bIns="45720" numCol="1" anchor="t" anchorCtr="0" compatLnSpc="1">
            <a:normAutofit/>
          </a:bodyPr>
          <a:lstStyle/>
          <a:p>
            <a:pPr marL="342900" marR="0" lvl="0" indent="-342900" algn="l" defTabSz="914400" rtl="0" eaLnBrk="1" fontAlgn="base" latinLnBrk="0" hangingPunct="1">
              <a:lnSpc>
                <a:spcPct val="110000"/>
              </a:lnSpc>
              <a:spcBef>
                <a:spcPct val="20000"/>
              </a:spcBef>
              <a:spcAft>
                <a:spcPct val="0"/>
              </a:spcAft>
              <a:buClr>
                <a:schemeClr val="hlink"/>
              </a:buClr>
              <a:buSzPct val="60000"/>
              <a:buFont typeface="Wingdings" panose="05000000000000000000" pitchFamily="2" charset="2"/>
              <a:buChar char="n"/>
              <a:defRPr/>
            </a:pPr>
            <a:r>
              <a:rPr kumimoji="0" lang="zh-CN" altLang="en-US" sz="28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动态变量</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是指在程序</a:t>
            </a:r>
            <a:r>
              <a:rPr kumimoji="0" lang="zh-CN" altLang="en-US" sz="28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运行</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中，由程序根据需要所创建的变量。</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中：</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10000"/>
              </a:lnSpc>
              <a:spcBef>
                <a:spcPct val="20000"/>
              </a:spcBef>
              <a:spcAft>
                <a:spcPct val="0"/>
              </a:spcAft>
              <a:buClr>
                <a:schemeClr val="tx1"/>
              </a:buClr>
              <a:buSzTx/>
              <a:buFontTx/>
              <a:buChar char="•"/>
              <a:defRPr/>
            </a:pPr>
            <a:r>
              <a:rPr lang="en-US" altLang="zh-CN" sz="2400" strike="noStrike" noProof="0" dirty="0" smtClean="0">
                <a:ln>
                  <a:noFill/>
                </a:ln>
                <a:uLnTx/>
                <a:uFillTx/>
                <a:sym typeface="+mn-ea"/>
              </a:rPr>
              <a:t>int *p1 = </a:t>
            </a:r>
            <a:r>
              <a:rPr lang="en-US" altLang="zh-CN" sz="2400" strike="noStrike" noProof="0" dirty="0" smtClean="0">
                <a:ln>
                  <a:noFill/>
                </a:ln>
                <a:solidFill>
                  <a:srgbClr val="FFC000"/>
                </a:solidFill>
                <a:uLnTx/>
                <a:uFillTx/>
                <a:sym typeface="+mn-ea"/>
              </a:rPr>
              <a:t>new </a:t>
            </a:r>
            <a:r>
              <a:rPr lang="en-US" altLang="zh-CN" sz="2400" strike="noStrike" noProof="0" dirty="0" err="1" smtClean="0">
                <a:ln>
                  <a:noFill/>
                </a:ln>
                <a:solidFill>
                  <a:srgbClr val="FFC000"/>
                </a:solidFill>
                <a:uLnTx/>
                <a:uFillTx/>
                <a:sym typeface="+mn-ea"/>
              </a:rPr>
              <a:t>int</a:t>
            </a:r>
            <a:r>
              <a:rPr lang="en-US" altLang="zh-CN" sz="2400" strike="noStrike" noProof="0" dirty="0" smtClean="0">
                <a:ln>
                  <a:noFill/>
                </a:ln>
                <a:uLnTx/>
                <a:uFillTx/>
                <a:sym typeface="+mn-ea"/>
              </a:rPr>
              <a:t>; //</a:t>
            </a:r>
            <a:r>
              <a:rPr lang="zh-CN" altLang="en-US" sz="2400" strike="noStrike" noProof="0" dirty="0" smtClean="0">
                <a:ln>
                  <a:noFill/>
                </a:ln>
                <a:uLnTx/>
                <a:uFillTx/>
                <a:sym typeface="+mn-ea"/>
              </a:rPr>
              <a:t>创建了一个</a:t>
            </a:r>
            <a:r>
              <a:rPr lang="en-US" altLang="zh-CN" sz="2400" strike="noStrike" noProof="0" dirty="0" err="1" smtClean="0">
                <a:ln>
                  <a:noFill/>
                </a:ln>
                <a:uLnTx/>
                <a:uFillTx/>
                <a:sym typeface="+mn-ea"/>
              </a:rPr>
              <a:t>int</a:t>
            </a:r>
            <a:r>
              <a:rPr lang="zh-CN" altLang="en-US" sz="2400" strike="noStrike" noProof="0" dirty="0" smtClean="0">
                <a:ln>
                  <a:noFill/>
                </a:ln>
                <a:uLnTx/>
                <a:uFillTx/>
                <a:sym typeface="+mn-ea"/>
              </a:rPr>
              <a:t>型动态变量。</a:t>
            </a:r>
            <a:endPar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10000"/>
              </a:lnSpc>
              <a:spcBef>
                <a:spcPct val="20000"/>
              </a:spcBef>
              <a:spcAft>
                <a:spcPct val="0"/>
              </a:spcAft>
              <a:buClr>
                <a:schemeClr val="tx1"/>
              </a:buClr>
              <a:buSzTx/>
              <a:buFontTx/>
              <a:buChar char="•"/>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int *p2 = </a:t>
            </a:r>
            <a:r>
              <a:rPr kumimoji="0" lang="en-US" altLang="zh-CN"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new </a:t>
            </a:r>
            <a:r>
              <a:rPr kumimoji="0" lang="en-US" altLang="zh-CN" sz="2400" b="0" i="0" u="none" strike="noStrike" kern="0" cap="none" spc="0" normalizeH="0" baseline="0" noProof="0" dirty="0" err="1" smtClean="0">
                <a:ln>
                  <a:noFill/>
                </a:ln>
                <a:solidFill>
                  <a:srgbClr val="FFC000"/>
                </a:solidFill>
                <a:effectLst>
                  <a:outerShdw blurRad="38100" dist="38100" dir="2700000" algn="tl">
                    <a:srgbClr val="000000"/>
                  </a:outerShdw>
                </a:effectLst>
                <a:uLnTx/>
                <a:uFillTx/>
                <a:latin typeface="+mn-lt"/>
                <a:ea typeface="+mn-ea"/>
              </a:rPr>
              <a:t>int</a:t>
            </a:r>
            <a:r>
              <a:rPr kumimoji="0" lang="en-US" altLang="zh-CN"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[n]</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创建了一个</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n</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个单位整型数组</a:t>
            </a:r>
            <a:endPar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10000"/>
              </a:lnSpc>
              <a:spcBef>
                <a:spcPct val="20000"/>
              </a:spcBef>
              <a:spcAft>
                <a:spcPct val="0"/>
              </a:spcAft>
              <a:buClr>
                <a:schemeClr val="tx1"/>
              </a:buClr>
              <a:buSzTx/>
              <a:buFontTx/>
              <a:buChar char="•"/>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delete p1; delete </a:t>
            </a:r>
            <a:r>
              <a:rPr kumimoji="0" lang="en-US" altLang="zh-CN" sz="2400" b="1"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rPr>
              <a:t>[]</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p2; // </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注意数组删除方式	</a:t>
            </a:r>
            <a:endPar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10000"/>
              </a:lnSpc>
              <a:spcBef>
                <a:spcPct val="20000"/>
              </a:spcBef>
              <a:spcAft>
                <a:spcPct val="0"/>
              </a:spcAft>
              <a:buClr>
                <a:schemeClr val="tx1"/>
              </a:buClr>
              <a:buSzTx/>
              <a:buFontTx/>
              <a:buChar char="•"/>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同时调用</a:t>
            </a:r>
            <a:r>
              <a:rPr kumimoji="0" lang="zh-CN" altLang="en-US"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构造函数</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或</a:t>
            </a:r>
            <a:r>
              <a:rPr kumimoji="0" lang="zh-CN" altLang="en-US"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析构函数</a:t>
            </a:r>
            <a:endParaRPr kumimoji="0" lang="zh-CN" altLang="en-US"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endParaRPr>
          </a:p>
          <a:p>
            <a:pPr marL="285750" marR="0" lvl="0" indent="-285750" algn="l" defTabSz="914400" rtl="0" eaLnBrk="1" fontAlgn="base" latinLnBrk="0" hangingPunct="1">
              <a:lnSpc>
                <a:spcPct val="110000"/>
              </a:lnSpc>
              <a:spcBef>
                <a:spcPct val="20000"/>
              </a:spcBef>
              <a:spcAft>
                <a:spcPct val="0"/>
              </a:spcAft>
              <a:buClr>
                <a:schemeClr val="tx1"/>
              </a:buClr>
              <a:buSzTx/>
              <a:buFontTx/>
              <a:buChar char="•"/>
              <a:defRPr/>
            </a:pPr>
            <a:r>
              <a:rPr kumimoji="0" lang="zh-CN" altLang="en-US" sz="274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牢记这里涉及两个内存</a:t>
            </a:r>
            <a:endParaRPr kumimoji="0" lang="zh-CN" altLang="en-US" sz="274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10000"/>
              </a:lnSpc>
              <a:spcBef>
                <a:spcPct val="20000"/>
              </a:spcBef>
              <a:spcAft>
                <a:spcPct val="0"/>
              </a:spcAft>
              <a:buClr>
                <a:schemeClr val="tx1"/>
              </a:buClr>
              <a:buSzTx/>
              <a:buFontTx/>
              <a:buChar char="•"/>
              <a:defRPr/>
            </a:pPr>
            <a:r>
              <a:rPr lang="en-US" altLang="zh-CN" sz="2390" noProof="0" dirty="0" smtClean="0">
                <a:ln>
                  <a:noFill/>
                </a:ln>
                <a:uLnTx/>
                <a:uFillTx/>
                <a:sym typeface="+mn-ea"/>
              </a:rPr>
              <a:t>int *ptr = </a:t>
            </a:r>
            <a:r>
              <a:rPr lang="en-US" altLang="zh-CN" sz="2390" noProof="0" dirty="0" smtClean="0">
                <a:ln>
                  <a:noFill/>
                </a:ln>
                <a:solidFill>
                  <a:schemeClr val="folHlink"/>
                </a:solidFill>
                <a:uLnTx/>
                <a:uFillTx/>
                <a:sym typeface="+mn-ea"/>
              </a:rPr>
              <a:t>new </a:t>
            </a:r>
            <a:r>
              <a:rPr lang="en-US" altLang="zh-CN" sz="2390" noProof="0" dirty="0" err="1" smtClean="0">
                <a:ln>
                  <a:noFill/>
                </a:ln>
                <a:solidFill>
                  <a:schemeClr val="folHlink"/>
                </a:solidFill>
                <a:uLnTx/>
                <a:uFillTx/>
                <a:sym typeface="+mn-ea"/>
              </a:rPr>
              <a:t>int; </a:t>
            </a:r>
            <a:endParaRPr kumimoji="0" lang="zh-CN" altLang="en-US" sz="2395"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28035">
                                            <p:txEl>
                                              <p:charRg st="193" end="229"/>
                                            </p:txEl>
                                          </p:spTgt>
                                        </p:tgtEl>
                                        <p:attrNameLst>
                                          <p:attrName>style.visibility</p:attrName>
                                        </p:attrNameLst>
                                      </p:cBhvr>
                                      <p:to>
                                        <p:strVal val="visible"/>
                                      </p:to>
                                    </p:set>
                                    <p:anim calcmode="lin" valueType="num">
                                      <p:cBhvr additive="base">
                                        <p:cTn id="7" dur="500" fill="hold"/>
                                        <p:tgtEl>
                                          <p:spTgt spid="428035">
                                            <p:txEl>
                                              <p:charRg st="193" end="22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8035">
                                            <p:txEl>
                                              <p:charRg st="193" end="22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28035">
                                            <p:txEl>
                                              <p:charRg st="229" end="267"/>
                                            </p:txEl>
                                          </p:spTgt>
                                        </p:tgtEl>
                                        <p:attrNameLst>
                                          <p:attrName>style.visibility</p:attrName>
                                        </p:attrNameLst>
                                      </p:cBhvr>
                                      <p:to>
                                        <p:strVal val="visible"/>
                                      </p:to>
                                    </p:set>
                                    <p:anim calcmode="lin" valueType="num">
                                      <p:cBhvr additive="base">
                                        <p:cTn id="11" dur="500" fill="hold"/>
                                        <p:tgtEl>
                                          <p:spTgt spid="428035">
                                            <p:txEl>
                                              <p:charRg st="229" end="26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28035">
                                            <p:txEl>
                                              <p:charRg st="229" end="26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28035">
                                            <p:txEl>
                                              <p:charRg st="267" end="304"/>
                                            </p:txEl>
                                          </p:spTgt>
                                        </p:tgtEl>
                                        <p:attrNameLst>
                                          <p:attrName>style.visibility</p:attrName>
                                        </p:attrNameLst>
                                      </p:cBhvr>
                                      <p:to>
                                        <p:strVal val="visible"/>
                                      </p:to>
                                    </p:set>
                                    <p:anim calcmode="lin" valueType="num">
                                      <p:cBhvr additive="base">
                                        <p:cTn id="15" dur="500" fill="hold"/>
                                        <p:tgtEl>
                                          <p:spTgt spid="428035">
                                            <p:txEl>
                                              <p:charRg st="267" end="30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28035">
                                            <p:txEl>
                                              <p:charRg st="267" end="30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28035">
                                            <p:txEl>
                                              <p:charRg st="304" end="324"/>
                                            </p:txEl>
                                          </p:spTgt>
                                        </p:tgtEl>
                                        <p:attrNameLst>
                                          <p:attrName>style.visibility</p:attrName>
                                        </p:attrNameLst>
                                      </p:cBhvr>
                                      <p:to>
                                        <p:strVal val="visible"/>
                                      </p:to>
                                    </p:set>
                                    <p:anim calcmode="lin" valueType="num">
                                      <p:cBhvr additive="base">
                                        <p:cTn id="21" dur="500" fill="hold"/>
                                        <p:tgtEl>
                                          <p:spTgt spid="428035">
                                            <p:txEl>
                                              <p:charRg st="304" end="32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28035">
                                            <p:txEl>
                                              <p:charRg st="304" end="32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8578" name="Rectangle 2"/>
          <p:cNvSpPr>
            <a:spLocks noGrp="1" noChangeArrowheads="1"/>
          </p:cNvSpPr>
          <p:nvPr>
            <p:ph type="title"/>
          </p:nvPr>
        </p:nvSpPr>
        <p:spPr>
          <a:xfrm>
            <a:off x="457200" y="277813"/>
            <a:ext cx="8229600" cy="7747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GB" sz="36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t>派生类几点规定</a:t>
            </a: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 </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08579" name="Rectangle 3"/>
          <p:cNvSpPr>
            <a:spLocks noGrp="1" noChangeArrowheads="1"/>
          </p:cNvSpPr>
          <p:nvPr>
            <p:ph idx="1"/>
          </p:nvPr>
        </p:nvSpPr>
        <p:spPr>
          <a:xfrm>
            <a:off x="395288" y="1268413"/>
            <a:ext cx="8353425" cy="52800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规定二</a:t>
            </a:r>
            <a:endPar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GB"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派生类中可以给出</a:t>
            </a:r>
            <a:r>
              <a:rPr kumimoji="0" lang="zh-CN" altLang="en-GB"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Times New Roman" panose="02020603050405020304" pitchFamily="18" charset="0"/>
                <a:ea typeface="+mn-ea"/>
              </a:rPr>
              <a:t>新的成员</a:t>
            </a:r>
            <a:r>
              <a:rPr kumimoji="0" lang="zh-CN" altLang="en-GB"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，也可以对基类成员进行</a:t>
            </a:r>
            <a:r>
              <a:rPr kumimoji="0" lang="zh-CN" altLang="en-GB"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Times New Roman" panose="02020603050405020304" pitchFamily="18" charset="0"/>
                <a:ea typeface="+mn-ea"/>
              </a:rPr>
              <a:t>重定义</a:t>
            </a:r>
            <a:r>
              <a:rPr kumimoji="0" lang="zh-CN" altLang="en-GB"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。派生类的访问是对重定义成员的</a:t>
            </a:r>
            <a:endParaRPr kumimoji="0" lang="zh-CN" altLang="en-GB"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lang="zh-CN" altLang="en-GB" sz="2800" noProof="0" dirty="0" smtClean="0">
                <a:ln>
                  <a:noFill/>
                </a:ln>
                <a:uLnTx/>
                <a:uFillTx/>
                <a:latin typeface="Times New Roman" panose="02020603050405020304" pitchFamily="18" charset="0"/>
                <a:sym typeface="+mn-ea"/>
              </a:rPr>
              <a:t>规定三</a:t>
            </a:r>
            <a:endParaRPr kumimoji="0" lang="zh-CN" altLang="en-GB"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sym typeface="+mn-ea"/>
            </a:endParaRPr>
          </a:p>
          <a:p>
            <a:pPr marL="685800" marR="0" lvl="1"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lang="zh-CN" altLang="en-GB" noProof="0" dirty="0" smtClean="0">
                <a:ln>
                  <a:noFill/>
                </a:ln>
                <a:uLnTx/>
                <a:uFillTx/>
                <a:latin typeface="Times New Roman" panose="02020603050405020304" pitchFamily="18" charset="0"/>
                <a:sym typeface="+mn-ea"/>
              </a:rPr>
              <a:t>基类的一个成员，在派生类中没有定义与其同名的成员，则该成员名在派生类的作用域内可见；</a:t>
            </a:r>
            <a:endPar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sym typeface="+mn-ea"/>
            </a:endParaRPr>
          </a:p>
          <a:p>
            <a:pPr marL="685800" marR="0" lvl="1"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lang="zh-CN" altLang="en-GB" noProof="0" dirty="0" smtClean="0">
                <a:ln>
                  <a:noFill/>
                </a:ln>
                <a:uLnTx/>
                <a:uFillTx/>
                <a:latin typeface="Times New Roman" panose="02020603050405020304" pitchFamily="18" charset="0"/>
                <a:sym typeface="+mn-ea"/>
              </a:rPr>
              <a:t>否则，该成员名在派生类的作用域内不可见，如果要使用之，必须用</a:t>
            </a:r>
            <a:r>
              <a:rPr lang="zh-CN" altLang="en-GB" noProof="0" dirty="0" smtClean="0">
                <a:ln>
                  <a:noFill/>
                </a:ln>
                <a:solidFill>
                  <a:srgbClr val="FFC000"/>
                </a:solidFill>
                <a:uLnTx/>
                <a:uFillTx/>
                <a:latin typeface="Times New Roman" panose="02020603050405020304" pitchFamily="18" charset="0"/>
                <a:sym typeface="+mn-ea"/>
              </a:rPr>
              <a:t>基类名受限</a:t>
            </a:r>
            <a:endParaRPr kumimoji="0" lang="zh-CN" altLang="en-GB" sz="32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sym typeface="+mn-ea"/>
            </a:endParaRPr>
          </a:p>
          <a:p>
            <a:pPr marL="685800" marR="0" lvl="1"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lang="zh-CN" altLang="en-GB" noProof="0" dirty="0" smtClean="0">
                <a:ln>
                  <a:noFill/>
                </a:ln>
                <a:uLnTx/>
                <a:uFillTx/>
                <a:latin typeface="Times New Roman" panose="02020603050405020304" pitchFamily="18" charset="0"/>
                <a:sym typeface="+mn-ea"/>
              </a:rPr>
              <a:t>即使派生类中定义了与基类同名但</a:t>
            </a:r>
            <a:r>
              <a:rPr lang="zh-CN" altLang="en-GB" noProof="0" dirty="0" smtClean="0">
                <a:ln>
                  <a:noFill/>
                </a:ln>
                <a:solidFill>
                  <a:srgbClr val="FFC000"/>
                </a:solidFill>
                <a:uLnTx/>
                <a:uFillTx/>
                <a:latin typeface="Times New Roman" panose="02020603050405020304" pitchFamily="18" charset="0"/>
                <a:sym typeface="+mn-ea"/>
              </a:rPr>
              <a:t>参数不同</a:t>
            </a:r>
            <a:r>
              <a:rPr lang="zh-CN" altLang="en-GB" noProof="0" dirty="0" smtClean="0">
                <a:ln>
                  <a:noFill/>
                </a:ln>
                <a:uLnTx/>
                <a:uFillTx/>
                <a:latin typeface="Times New Roman" panose="02020603050405020304" pitchFamily="18" charset="0"/>
                <a:sym typeface="+mn-ea"/>
              </a:rPr>
              <a:t>的成员函数，基类的同名函数在派生类的作用域中也是不可见的</a:t>
            </a:r>
            <a:endParaRPr kumimoji="0" lang="zh-CN" altLang="en-GB"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8754" name="Rectangle 2"/>
          <p:cNvSpPr>
            <a:spLocks noGrp="1" noChangeArrowheads="1"/>
          </p:cNvSpPr>
          <p:nvPr>
            <p:ph type="title"/>
          </p:nvPr>
        </p:nvSpPr>
        <p:spPr>
          <a:xfrm>
            <a:off x="457200" y="277813"/>
            <a:ext cx="8229600" cy="7747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GB" sz="36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t>派生类几点规定</a:t>
            </a: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 </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58755" name="Rectangle 3"/>
          <p:cNvSpPr>
            <a:spLocks noGrp="1" noChangeArrowheads="1"/>
          </p:cNvSpPr>
          <p:nvPr>
            <p:ph idx="1"/>
          </p:nvPr>
        </p:nvSpPr>
        <p:spPr>
          <a:xfrm>
            <a:off x="395288" y="1277303"/>
            <a:ext cx="8353425" cy="52800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规定四</a:t>
            </a:r>
            <a:endParaRPr kumimoji="0" lang="zh-CN" altLang="en-GB"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GB"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定义派生类时一定要见到基类的定义</a:t>
            </a:r>
            <a:r>
              <a:rPr kumimoji="0" lang="zh-CN" altLang="en-US"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endParaRPr kumimoji="0" lang="zh-CN" altLang="en-US"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GB"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编译程序无法确定派生类对象需占多大内存空间</a:t>
            </a:r>
            <a:endParaRPr kumimoji="0" lang="zh-CN" altLang="en-GB"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派生类对基类成员的访问是否合法</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lang="zh-CN" altLang="zh-CN" sz="2800" b="1" noProof="0" dirty="0" smtClean="0">
                <a:ln>
                  <a:noFill/>
                </a:ln>
                <a:uLnTx/>
                <a:uFillTx/>
                <a:latin typeface="Times New Roman" panose="02020603050405020304" pitchFamily="18" charset="0"/>
                <a:sym typeface="+mn-ea"/>
              </a:rPr>
              <a:t>确定</a:t>
            </a:r>
            <a:r>
              <a:rPr kumimoji="0" lang="zh-CN"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成员地址（相对于</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this</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的</a:t>
            </a:r>
            <a:r>
              <a:rPr kumimoji="0" lang="zh-CN"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偏移值）</a:t>
            </a:r>
            <a:endParaRPr kumimoji="0" lang="zh-CN"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lang="zh-CN" altLang="en-GB" b="1" noProof="0" dirty="0" smtClean="0">
                <a:ln>
                  <a:noFill/>
                </a:ln>
                <a:uLnTx/>
                <a:uFillTx/>
                <a:latin typeface="Times New Roman" panose="02020603050405020304" pitchFamily="18" charset="0"/>
                <a:sym typeface="+mn-ea"/>
              </a:rPr>
              <a:t>规定五</a:t>
            </a:r>
            <a:endParaRPr kumimoji="0" lang="zh-CN" altLang="en-GB"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sym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lang="zh-CN" altLang="en-US" sz="3200" b="1" noProof="0" dirty="0" smtClean="0">
                <a:ln>
                  <a:noFill/>
                </a:ln>
                <a:uLnTx/>
                <a:uFillTx/>
                <a:sym typeface="+mn-ea"/>
              </a:rPr>
              <a:t>友元关系不能继承，需要显式指出</a:t>
            </a:r>
            <a:endPar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sym typeface="+mn-ea"/>
            </a:endParaRPr>
          </a:p>
          <a:p>
            <a:pPr marL="228600" marR="0" lvl="0"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endParaRPr kumimoji="0" lang="zh-CN" altLang="en-US"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8755">
                                            <p:txEl>
                                              <p:charRg st="22" end="44"/>
                                            </p:txEl>
                                          </p:spTgt>
                                        </p:tgtEl>
                                        <p:attrNameLst>
                                          <p:attrName>style.visibility</p:attrName>
                                        </p:attrNameLst>
                                      </p:cBhvr>
                                      <p:to>
                                        <p:strVal val="visible"/>
                                      </p:to>
                                    </p:set>
                                    <p:anim calcmode="lin" valueType="num">
                                      <p:cBhvr additive="base">
                                        <p:cTn id="7" dur="500" fill="hold"/>
                                        <p:tgtEl>
                                          <p:spTgt spid="458755">
                                            <p:txEl>
                                              <p:charRg st="22" end="4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8755">
                                            <p:txEl>
                                              <p:charRg st="22" end="4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8755">
                                            <p:txEl>
                                              <p:charRg st="44" end="60"/>
                                            </p:txEl>
                                          </p:spTgt>
                                        </p:tgtEl>
                                        <p:attrNameLst>
                                          <p:attrName>style.visibility</p:attrName>
                                        </p:attrNameLst>
                                      </p:cBhvr>
                                      <p:to>
                                        <p:strVal val="visible"/>
                                      </p:to>
                                    </p:set>
                                    <p:anim calcmode="lin" valueType="num">
                                      <p:cBhvr additive="base">
                                        <p:cTn id="11" dur="500" fill="hold"/>
                                        <p:tgtEl>
                                          <p:spTgt spid="458755">
                                            <p:txEl>
                                              <p:charRg st="44" end="6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8755">
                                            <p:txEl>
                                              <p:charRg st="44" end="6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58755">
                                            <p:txEl>
                                              <p:charRg st="4" end="4"/>
                                            </p:txEl>
                                          </p:spTgt>
                                        </p:tgtEl>
                                        <p:attrNameLst>
                                          <p:attrName>style.visibility</p:attrName>
                                        </p:attrNameLst>
                                      </p:cBhvr>
                                      <p:to>
                                        <p:strVal val="visible"/>
                                      </p:to>
                                    </p:set>
                                    <p:anim calcmode="lin" valueType="num">
                                      <p:cBhvr additive="base">
                                        <p:cTn id="15" dur="500" fill="hold"/>
                                        <p:tgtEl>
                                          <p:spTgt spid="458755">
                                            <p:txEl>
                                              <p:char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58755">
                                            <p:txEl>
                                              <p:char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58755">
                                            <p:txEl>
                                              <p:charRg st="5" end="5"/>
                                            </p:txEl>
                                          </p:spTgt>
                                        </p:tgtEl>
                                        <p:attrNameLst>
                                          <p:attrName>style.visibility</p:attrName>
                                        </p:attrNameLst>
                                      </p:cBhvr>
                                      <p:to>
                                        <p:strVal val="visible"/>
                                      </p:to>
                                    </p:set>
                                    <p:anim calcmode="lin" valueType="num">
                                      <p:cBhvr additive="base">
                                        <p:cTn id="19" dur="500" fill="hold"/>
                                        <p:tgtEl>
                                          <p:spTgt spid="458755">
                                            <p:txEl>
                                              <p:char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8755">
                                            <p:txEl>
                                              <p:char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58755">
                                            <p:txEl>
                                              <p:charRg st="6" end="6"/>
                                            </p:txEl>
                                          </p:spTgt>
                                        </p:tgtEl>
                                        <p:attrNameLst>
                                          <p:attrName>style.visibility</p:attrName>
                                        </p:attrNameLst>
                                      </p:cBhvr>
                                      <p:to>
                                        <p:strVal val="visible"/>
                                      </p:to>
                                    </p:set>
                                    <p:anim calcmode="lin" valueType="num">
                                      <p:cBhvr additive="base">
                                        <p:cTn id="23" dur="500" fill="hold"/>
                                        <p:tgtEl>
                                          <p:spTgt spid="458755">
                                            <p:txEl>
                                              <p:char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58755">
                                            <p:txEl>
                                              <p:char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1826" name="Rectangle 2"/>
          <p:cNvSpPr>
            <a:spLocks noGrp="1" noChangeArrowheads="1"/>
          </p:cNvSpPr>
          <p:nvPr>
            <p:ph type="title"/>
          </p:nvPr>
        </p:nvSpPr>
        <p:spPr>
          <a:xfrm>
            <a:off x="457200" y="277813"/>
            <a:ext cx="8229600" cy="7747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GB" sz="36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t>派生类几点规定</a:t>
            </a: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 </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61827" name="Rectangle 3"/>
          <p:cNvSpPr>
            <a:spLocks noGrp="1" noChangeArrowheads="1"/>
          </p:cNvSpPr>
          <p:nvPr>
            <p:ph idx="1"/>
          </p:nvPr>
        </p:nvSpPr>
        <p:spPr>
          <a:xfrm>
            <a:off x="395288" y="1268413"/>
            <a:ext cx="8353425" cy="52800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规定六</a:t>
            </a:r>
            <a:endParaRPr kumimoji="0" lang="zh-CN" altLang="en-GB"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派生类不能直接访问基类的私有成员</a:t>
            </a:r>
            <a:r>
              <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endPar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必须要通过基类的非私有成员函数来访问基类的私有成员</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即</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public</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成员（外部也能访问）</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以及</a:t>
            </a:r>
            <a:r>
              <a:rPr kumimoji="0" lang="en-US" altLang="zh-CN" sz="2800" b="1"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rPr>
              <a:t>protected</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成员（</a:t>
            </a:r>
            <a:r>
              <a:rPr lang="zh-CN" altLang="en-US" sz="2800" b="1" strike="noStrike" noProof="0" dirty="0" smtClean="0">
                <a:ln>
                  <a:noFill/>
                </a:ln>
                <a:uLnTx/>
                <a:uFillTx/>
                <a:latin typeface="Times New Roman" panose="02020603050405020304" pitchFamily="18" charset="0"/>
                <a:sym typeface="+mn-ea"/>
              </a:rPr>
              <a:t>外部</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不能访问）</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1827">
                                            <p:txEl>
                                              <p:charRg st="49" end="67"/>
                                            </p:txEl>
                                          </p:spTgt>
                                        </p:tgtEl>
                                        <p:attrNameLst>
                                          <p:attrName>style.visibility</p:attrName>
                                        </p:attrNameLst>
                                      </p:cBhvr>
                                      <p:to>
                                        <p:strVal val="visible"/>
                                      </p:to>
                                    </p:set>
                                    <p:anim calcmode="lin" valueType="num">
                                      <p:cBhvr additive="base">
                                        <p:cTn id="7" dur="500" fill="hold"/>
                                        <p:tgtEl>
                                          <p:spTgt spid="461827">
                                            <p:txEl>
                                              <p:charRg st="49" end="6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1827">
                                            <p:txEl>
                                              <p:charRg st="49" end="6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1827">
                                            <p:txEl>
                                              <p:charRg st="67" end="89"/>
                                            </p:txEl>
                                          </p:spTgt>
                                        </p:tgtEl>
                                        <p:attrNameLst>
                                          <p:attrName>style.visibility</p:attrName>
                                        </p:attrNameLst>
                                      </p:cBhvr>
                                      <p:to>
                                        <p:strVal val="visible"/>
                                      </p:to>
                                    </p:set>
                                    <p:anim calcmode="lin" valueType="num">
                                      <p:cBhvr additive="base">
                                        <p:cTn id="13" dur="500" fill="hold"/>
                                        <p:tgtEl>
                                          <p:spTgt spid="461827">
                                            <p:txEl>
                                              <p:charRg st="67" end="8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1827">
                                            <p:txEl>
                                              <p:charRg st="67" end="8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8514" name="Rectangle 2"/>
          <p:cNvSpPr>
            <a:spLocks noGrp="1" noChangeArrowheads="1"/>
          </p:cNvSpPr>
          <p:nvPr>
            <p:ph type="title"/>
          </p:nvPr>
        </p:nvSpPr>
        <p:spPr>
          <a:xfrm>
            <a:off x="457200" y="277813"/>
            <a:ext cx="8229600" cy="7747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类和类之间的关系</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48515" name="Rectangle 3"/>
          <p:cNvSpPr>
            <a:spLocks noGrp="1" noChangeArrowheads="1"/>
          </p:cNvSpPr>
          <p:nvPr>
            <p:ph idx="1"/>
          </p:nvPr>
        </p:nvSpPr>
        <p:spPr>
          <a:xfrm>
            <a:off x="0" y="1135063"/>
            <a:ext cx="9144000" cy="511175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2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普通依赖关系（例如一个类实例作为参数传入成员函数）</a:t>
            </a:r>
            <a:endParaRPr kumimoji="0" lang="zh-CN" altLang="en-US" sz="2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2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聚集关系（</a:t>
            </a:r>
            <a:r>
              <a:rPr kumimoji="0" lang="en-US" altLang="zh-CN" sz="2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aggregation</a:t>
            </a:r>
            <a:r>
              <a:rPr kumimoji="0" lang="zh-CN" altLang="en-US" sz="2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zh-CN" altLang="en-US" sz="2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部分和整体 </a:t>
            </a:r>
            <a:r>
              <a:rPr kumimoji="0" lang="en-US" altLang="zh-CN" sz="2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is a part of——</a:t>
            </a:r>
            <a:r>
              <a:rPr kumimoji="0" lang="en-US" altLang="zh-CN" sz="26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HASA</a:t>
            </a:r>
            <a:r>
              <a:rPr kumimoji="0" lang="zh-CN" altLang="en-US"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rPr>
              <a:t>、分层、用</a:t>
            </a:r>
            <a:r>
              <a:rPr kumimoji="0" lang="en-US" altLang="zh-CN"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rPr>
              <a:t>…</a:t>
            </a:r>
            <a:r>
              <a:rPr kumimoji="0" lang="zh-CN" altLang="en-US" sz="26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实现</a:t>
            </a:r>
            <a:endParaRPr kumimoji="0" lang="en-US" altLang="zh-CN" sz="2600"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用成员对象的机制实现</a:t>
            </a:r>
            <a:endParaRPr kumimoji="0" lang="zh-CN" altLang="en-US" sz="2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飞机类和发动机类之间的关系</a:t>
            </a:r>
            <a:endParaRPr kumimoji="0" lang="zh-CN" altLang="en-US" sz="2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2600" b="1"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公有</a:t>
            </a:r>
            <a:r>
              <a:rPr kumimoji="0" lang="zh-CN" altLang="en-US" sz="2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继承关系（</a:t>
            </a:r>
            <a:r>
              <a:rPr kumimoji="0" lang="en-US" altLang="zh-CN" sz="2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inheritance</a:t>
            </a:r>
            <a:r>
              <a:rPr kumimoji="0" lang="zh-CN" altLang="en-US" sz="2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zh-CN" altLang="en-US" sz="2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特殊和一般 </a:t>
            </a:r>
            <a:r>
              <a:rPr kumimoji="0" lang="en-US" altLang="zh-CN" sz="2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is a kind of ——</a:t>
            </a:r>
            <a:r>
              <a:rPr kumimoji="0" lang="en-US" altLang="zh-CN" sz="26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ISA</a:t>
            </a:r>
            <a:endParaRPr kumimoji="0" lang="en-US" altLang="zh-CN" sz="26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lang="en-US" altLang="zh-CN" sz="2600" b="1" i="1" strike="noStrike" noProof="0" dirty="0" err="1" smtClean="0">
                <a:ln>
                  <a:noFill/>
                </a:ln>
                <a:solidFill>
                  <a:srgbClr val="FFC000"/>
                </a:solidFill>
                <a:uLnTx/>
                <a:uFillTx/>
                <a:cs typeface="+mn-cs"/>
                <a:sym typeface="+mn-ea"/>
              </a:rPr>
              <a:t>Liskov</a:t>
            </a:r>
            <a:r>
              <a:rPr kumimoji="0" lang="zh-CN" altLang="en-US" sz="2600" b="1" i="1"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替代法则</a:t>
            </a:r>
            <a:endParaRPr kumimoji="0" lang="zh-CN" altLang="en-US" sz="2600" b="1" i="1"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2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组合优于继承</a:t>
            </a:r>
            <a:endParaRPr kumimoji="0" lang="zh-CN" altLang="en-US" sz="2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避免继承与封装的矛盾</a:t>
            </a:r>
            <a:endParaRPr kumimoji="0" lang="zh-CN" altLang="en-US" sz="2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聚集可实现运行期动态</a:t>
            </a:r>
            <a:endParaRPr kumimoji="0" lang="zh-CN" altLang="en-US" sz="2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聚集可避免组合爆炸</a:t>
            </a:r>
            <a:endParaRPr kumimoji="0" lang="zh-CN" altLang="en-US" sz="2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p:txBody>
      </p:sp>
      <p:sp>
        <p:nvSpPr>
          <p:cNvPr id="2" name="Text Box 4"/>
          <p:cNvSpPr txBox="1">
            <a:spLocks noChangeArrowheads="1"/>
          </p:cNvSpPr>
          <p:nvPr/>
        </p:nvSpPr>
        <p:spPr bwMode="auto">
          <a:xfrm>
            <a:off x="4424363" y="5622925"/>
            <a:ext cx="4081463" cy="830263"/>
          </a:xfrm>
          <a:prstGeom prst="rect">
            <a:avLst/>
          </a:prstGeom>
          <a:noFill/>
          <a:ln w="9525">
            <a:noFill/>
            <a:miter lim="800000"/>
          </a:ln>
          <a:effectLst/>
        </p:spPr>
        <p:txBody>
          <a:bodyPr wrap="square" lIns="92075" tIns="46038" rIns="92075" bIns="46038">
            <a:spAutoFit/>
          </a:bodyPr>
          <a:p>
            <a:pPr marR="0" defTabSz="914400">
              <a:spcBef>
                <a:spcPct val="50000"/>
              </a:spcBef>
              <a:buClrTx/>
              <a:buSzTx/>
              <a:buFontTx/>
              <a:buNone/>
              <a:defRPr/>
            </a:pPr>
            <a:r>
              <a:rPr kumimoji="0" lang="zh-CN" altLang="en-US" sz="2400" kern="1200" cap="none" spc="0" normalizeH="0" baseline="0" noProof="0" dirty="0">
                <a:solidFill>
                  <a:srgbClr val="FFFF00"/>
                </a:solidFill>
                <a:effectLst>
                  <a:outerShdw blurRad="38100" dist="38100" dir="2700000" algn="tl">
                    <a:srgbClr val="000000"/>
                  </a:outerShdw>
                </a:effectLst>
                <a:latin typeface="Verdana" panose="020B0604030504040204" pitchFamily="34" charset="0"/>
                <a:ea typeface="宋体" panose="02010600030101010101" pitchFamily="2" charset="-122"/>
                <a:cs typeface="+mn-cs"/>
              </a:rPr>
              <a:t>通常需要配合继承</a:t>
            </a:r>
            <a:r>
              <a:rPr kumimoji="0" lang="en-US" altLang="zh-CN" sz="2400" kern="1200" cap="none" spc="0" normalizeH="0" baseline="0" noProof="0" dirty="0">
                <a:solidFill>
                  <a:srgbClr val="FFFF00"/>
                </a:solidFill>
                <a:effectLst>
                  <a:outerShdw blurRad="38100" dist="38100" dir="2700000" algn="tl">
                    <a:srgbClr val="000000"/>
                  </a:outerShdw>
                </a:effectLst>
                <a:latin typeface="Verdana" panose="020B0604030504040204" pitchFamily="34" charset="0"/>
                <a:ea typeface="宋体" panose="02010600030101010101" pitchFamily="2" charset="-122"/>
                <a:cs typeface="+mn-cs"/>
              </a:rPr>
              <a:t>——</a:t>
            </a:r>
            <a:r>
              <a:rPr kumimoji="0" lang="zh-CN" altLang="en-US" sz="2400" kern="1200" cap="none" spc="0" normalizeH="0" baseline="0" noProof="0" dirty="0">
                <a:solidFill>
                  <a:srgbClr val="FFFF00"/>
                </a:solidFill>
                <a:effectLst>
                  <a:outerShdw blurRad="38100" dist="38100" dir="2700000" algn="tl">
                    <a:srgbClr val="000000"/>
                  </a:outerShdw>
                </a:effectLst>
                <a:latin typeface="Verdana" panose="020B0604030504040204" pitchFamily="34" charset="0"/>
                <a:ea typeface="宋体" panose="02010600030101010101" pitchFamily="2" charset="-122"/>
                <a:cs typeface="+mn-cs"/>
              </a:rPr>
              <a:t>需利用</a:t>
            </a:r>
            <a:r>
              <a:rPr kumimoji="0" lang="en-US" altLang="zh-CN" sz="2400" kern="1200" cap="none" spc="0" normalizeH="0" baseline="0" noProof="0" dirty="0">
                <a:solidFill>
                  <a:srgbClr val="FFFF00"/>
                </a:solidFill>
                <a:effectLst>
                  <a:outerShdw blurRad="38100" dist="38100" dir="2700000" algn="tl">
                    <a:srgbClr val="000000"/>
                  </a:outerShdw>
                </a:effectLst>
                <a:latin typeface="Verdana" panose="020B0604030504040204" pitchFamily="34" charset="0"/>
                <a:ea typeface="宋体" panose="02010600030101010101" pitchFamily="2" charset="-122"/>
                <a:cs typeface="+mn-cs"/>
              </a:rPr>
              <a:t>ISA</a:t>
            </a:r>
            <a:r>
              <a:rPr kumimoji="0" lang="zh-CN" altLang="en-US" sz="2400" kern="1200" cap="none" spc="0" normalizeH="0" baseline="0" noProof="0" dirty="0">
                <a:solidFill>
                  <a:srgbClr val="FFFF00"/>
                </a:solidFill>
                <a:effectLst>
                  <a:outerShdw blurRad="38100" dist="38100" dir="2700000" algn="tl">
                    <a:srgbClr val="000000"/>
                  </a:outerShdw>
                </a:effectLst>
                <a:latin typeface="Verdana" panose="020B0604030504040204" pitchFamily="34" charset="0"/>
                <a:ea typeface="宋体" panose="02010600030101010101" pitchFamily="2" charset="-122"/>
                <a:cs typeface="+mn-cs"/>
              </a:rPr>
              <a:t>关系完成组合</a:t>
            </a:r>
            <a:endParaRPr kumimoji="0" lang="zh-CN" altLang="en-US" sz="2400" kern="1200" cap="none" spc="0" normalizeH="0" baseline="0" noProof="0" dirty="0">
              <a:solidFill>
                <a:srgbClr val="FFFF00"/>
              </a:solidFill>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8515">
                                            <p:txEl>
                                              <p:charRg st="0" end="26"/>
                                            </p:txEl>
                                          </p:spTgt>
                                        </p:tgtEl>
                                        <p:attrNameLst>
                                          <p:attrName>style.visibility</p:attrName>
                                        </p:attrNameLst>
                                      </p:cBhvr>
                                      <p:to>
                                        <p:strVal val="visible"/>
                                      </p:to>
                                    </p:set>
                                    <p:anim calcmode="lin" valueType="num">
                                      <p:cBhvr additive="base">
                                        <p:cTn id="7" dur="500" fill="hold"/>
                                        <p:tgtEl>
                                          <p:spTgt spid="448515">
                                            <p:txEl>
                                              <p:charRg st="0" end="2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8515">
                                            <p:txEl>
                                              <p:charRg st="0" end="2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8515">
                                            <p:txEl>
                                              <p:charRg st="26" end="44"/>
                                            </p:txEl>
                                          </p:spTgt>
                                        </p:tgtEl>
                                        <p:attrNameLst>
                                          <p:attrName>style.visibility</p:attrName>
                                        </p:attrNameLst>
                                      </p:cBhvr>
                                      <p:to>
                                        <p:strVal val="visible"/>
                                      </p:to>
                                    </p:set>
                                    <p:anim calcmode="lin" valueType="num">
                                      <p:cBhvr additive="base">
                                        <p:cTn id="13" dur="500" fill="hold"/>
                                        <p:tgtEl>
                                          <p:spTgt spid="448515">
                                            <p:txEl>
                                              <p:charRg st="26" end="4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8515">
                                            <p:txEl>
                                              <p:charRg st="26" end="4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48515">
                                            <p:txEl>
                                              <p:charRg st="44" end="77"/>
                                            </p:txEl>
                                          </p:spTgt>
                                        </p:tgtEl>
                                        <p:attrNameLst>
                                          <p:attrName>style.visibility</p:attrName>
                                        </p:attrNameLst>
                                      </p:cBhvr>
                                      <p:to>
                                        <p:strVal val="visible"/>
                                      </p:to>
                                    </p:set>
                                    <p:anim calcmode="lin" valueType="num">
                                      <p:cBhvr additive="base">
                                        <p:cTn id="17" dur="500" fill="hold"/>
                                        <p:tgtEl>
                                          <p:spTgt spid="448515">
                                            <p:txEl>
                                              <p:charRg st="44" end="7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8515">
                                            <p:txEl>
                                              <p:charRg st="44" end="7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48515">
                                            <p:txEl>
                                              <p:charRg st="77" end="88"/>
                                            </p:txEl>
                                          </p:spTgt>
                                        </p:tgtEl>
                                        <p:attrNameLst>
                                          <p:attrName>style.visibility</p:attrName>
                                        </p:attrNameLst>
                                      </p:cBhvr>
                                      <p:to>
                                        <p:strVal val="visible"/>
                                      </p:to>
                                    </p:set>
                                    <p:anim calcmode="lin" valueType="num">
                                      <p:cBhvr additive="base">
                                        <p:cTn id="21" dur="500" fill="hold"/>
                                        <p:tgtEl>
                                          <p:spTgt spid="448515">
                                            <p:txEl>
                                              <p:charRg st="77" end="8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48515">
                                            <p:txEl>
                                              <p:charRg st="77" end="8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48515">
                                            <p:txEl>
                                              <p:charRg st="88" end="102"/>
                                            </p:txEl>
                                          </p:spTgt>
                                        </p:tgtEl>
                                        <p:attrNameLst>
                                          <p:attrName>style.visibility</p:attrName>
                                        </p:attrNameLst>
                                      </p:cBhvr>
                                      <p:to>
                                        <p:strVal val="visible"/>
                                      </p:to>
                                    </p:set>
                                    <p:anim calcmode="lin" valueType="num">
                                      <p:cBhvr additive="base">
                                        <p:cTn id="25" dur="500" fill="hold"/>
                                        <p:tgtEl>
                                          <p:spTgt spid="448515">
                                            <p:txEl>
                                              <p:charRg st="88" end="10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8515">
                                            <p:txEl>
                                              <p:charRg st="88" end="10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8515">
                                            <p:txEl>
                                              <p:charRg st="102" end="122"/>
                                            </p:txEl>
                                          </p:spTgt>
                                        </p:tgtEl>
                                        <p:attrNameLst>
                                          <p:attrName>style.visibility</p:attrName>
                                        </p:attrNameLst>
                                      </p:cBhvr>
                                      <p:to>
                                        <p:strVal val="visible"/>
                                      </p:to>
                                    </p:set>
                                    <p:anim calcmode="lin" valueType="num">
                                      <p:cBhvr additive="base">
                                        <p:cTn id="31" dur="500" fill="hold"/>
                                        <p:tgtEl>
                                          <p:spTgt spid="448515">
                                            <p:txEl>
                                              <p:charRg st="102" end="12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8515">
                                            <p:txEl>
                                              <p:charRg st="102" end="12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48515">
                                            <p:txEl>
                                              <p:charRg st="122" end="147"/>
                                            </p:txEl>
                                          </p:spTgt>
                                        </p:tgtEl>
                                        <p:attrNameLst>
                                          <p:attrName>style.visibility</p:attrName>
                                        </p:attrNameLst>
                                      </p:cBhvr>
                                      <p:to>
                                        <p:strVal val="visible"/>
                                      </p:to>
                                    </p:set>
                                    <p:anim calcmode="lin" valueType="num">
                                      <p:cBhvr additive="base">
                                        <p:cTn id="35" dur="500" fill="hold"/>
                                        <p:tgtEl>
                                          <p:spTgt spid="448515">
                                            <p:txEl>
                                              <p:charRg st="122" end="14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48515">
                                            <p:txEl>
                                              <p:charRg st="122" end="14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48515">
                                            <p:txEl>
                                              <p:charRg st="147" end="158"/>
                                            </p:txEl>
                                          </p:spTgt>
                                        </p:tgtEl>
                                        <p:attrNameLst>
                                          <p:attrName>style.visibility</p:attrName>
                                        </p:attrNameLst>
                                      </p:cBhvr>
                                      <p:to>
                                        <p:strVal val="visible"/>
                                      </p:to>
                                    </p:set>
                                    <p:anim calcmode="lin" valueType="num">
                                      <p:cBhvr additive="base">
                                        <p:cTn id="41" dur="500" fill="hold"/>
                                        <p:tgtEl>
                                          <p:spTgt spid="448515">
                                            <p:txEl>
                                              <p:charRg st="147" end="15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48515">
                                            <p:txEl>
                                              <p:charRg st="147" end="15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48515">
                                            <p:txEl>
                                              <p:charRg st="158" end="165"/>
                                            </p:txEl>
                                          </p:spTgt>
                                        </p:tgtEl>
                                        <p:attrNameLst>
                                          <p:attrName>style.visibility</p:attrName>
                                        </p:attrNameLst>
                                      </p:cBhvr>
                                      <p:to>
                                        <p:strVal val="visible"/>
                                      </p:to>
                                    </p:set>
                                    <p:anim calcmode="lin" valueType="num">
                                      <p:cBhvr additive="base">
                                        <p:cTn id="47" dur="500" fill="hold"/>
                                        <p:tgtEl>
                                          <p:spTgt spid="448515">
                                            <p:txEl>
                                              <p:charRg st="158" end="16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48515">
                                            <p:txEl>
                                              <p:charRg st="158" end="165"/>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48515">
                                            <p:txEl>
                                              <p:charRg st="165" end="176"/>
                                            </p:txEl>
                                          </p:spTgt>
                                        </p:tgtEl>
                                        <p:attrNameLst>
                                          <p:attrName>style.visibility</p:attrName>
                                        </p:attrNameLst>
                                      </p:cBhvr>
                                      <p:to>
                                        <p:strVal val="visible"/>
                                      </p:to>
                                    </p:set>
                                    <p:anim calcmode="lin" valueType="num">
                                      <p:cBhvr additive="base">
                                        <p:cTn id="51" dur="500" fill="hold"/>
                                        <p:tgtEl>
                                          <p:spTgt spid="448515">
                                            <p:txEl>
                                              <p:charRg st="165" end="17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48515">
                                            <p:txEl>
                                              <p:charRg st="165" end="176"/>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448515">
                                            <p:txEl>
                                              <p:charRg st="176" end="187"/>
                                            </p:txEl>
                                          </p:spTgt>
                                        </p:tgtEl>
                                        <p:attrNameLst>
                                          <p:attrName>style.visibility</p:attrName>
                                        </p:attrNameLst>
                                      </p:cBhvr>
                                      <p:to>
                                        <p:strVal val="visible"/>
                                      </p:to>
                                    </p:set>
                                    <p:anim calcmode="lin" valueType="num">
                                      <p:cBhvr additive="base">
                                        <p:cTn id="57" dur="500" fill="hold"/>
                                        <p:tgtEl>
                                          <p:spTgt spid="448515">
                                            <p:txEl>
                                              <p:charRg st="176" end="18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48515">
                                            <p:txEl>
                                              <p:charRg st="176" end="187"/>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448515">
                                            <p:txEl>
                                              <p:charRg st="187" end="197"/>
                                            </p:txEl>
                                          </p:spTgt>
                                        </p:tgtEl>
                                        <p:attrNameLst>
                                          <p:attrName>style.visibility</p:attrName>
                                        </p:attrNameLst>
                                      </p:cBhvr>
                                      <p:to>
                                        <p:strVal val="visible"/>
                                      </p:to>
                                    </p:set>
                                    <p:anim calcmode="lin" valueType="num">
                                      <p:cBhvr additive="base">
                                        <p:cTn id="63" dur="500" fill="hold"/>
                                        <p:tgtEl>
                                          <p:spTgt spid="448515">
                                            <p:txEl>
                                              <p:charRg st="187" end="197"/>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48515">
                                            <p:txEl>
                                              <p:charRg st="187" end="197"/>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blinds(horizontal)">
                                      <p:cBhvr>
                                        <p:cTn id="6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8994" name="Rectangle 2"/>
          <p:cNvSpPr>
            <a:spLocks noGrp="1" noChangeArrowheads="1"/>
          </p:cNvSpPr>
          <p:nvPr>
            <p:ph type="title"/>
          </p:nvPr>
        </p:nvSpPr>
        <p:spPr>
          <a:xfrm>
            <a:off x="457200" y="277813"/>
            <a:ext cx="8229600" cy="7747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4000" b="1" strike="noStrike" noProof="0" dirty="0" err="1" smtClean="0">
                <a:ln>
                  <a:noFill/>
                </a:ln>
                <a:solidFill>
                  <a:srgbClr val="FFC000"/>
                </a:solidFill>
                <a:uLnTx/>
                <a:uFillTx/>
                <a:latin typeface="+mn-lt"/>
                <a:ea typeface="+mn-ea"/>
                <a:cs typeface="+mn-cs"/>
                <a:sym typeface="+mn-ea"/>
              </a:rPr>
              <a:t>Liskov</a:t>
            </a:r>
            <a:r>
              <a:rPr lang="zh-CN" altLang="en-US" sz="4000" b="1" strike="noStrike" noProof="0" dirty="0" err="1" smtClean="0">
                <a:ln>
                  <a:noFill/>
                </a:ln>
                <a:solidFill>
                  <a:srgbClr val="FFC000"/>
                </a:solidFill>
                <a:uLnTx/>
                <a:uFillTx/>
                <a:latin typeface="+mn-lt"/>
                <a:ea typeface="+mn-ea"/>
                <a:cs typeface="+mn-cs"/>
                <a:sym typeface="+mn-ea"/>
              </a:rPr>
              <a:t>替代法则</a:t>
            </a:r>
            <a:endParaRPr kumimoji="0" lang="zh-CN" altLang="en-US" sz="4000" b="1" i="0" u="none" strike="noStrike" kern="0" cap="none" spc="0" normalizeH="0" baseline="0" noProof="0" dirty="0" err="1" smtClean="0">
              <a:ln>
                <a:noFill/>
              </a:ln>
              <a:solidFill>
                <a:srgbClr val="FFC000"/>
              </a:solidFill>
              <a:effectLst>
                <a:outerShdw blurRad="38100" dist="38100" dir="2700000" algn="tl">
                  <a:srgbClr val="000000"/>
                </a:outerShdw>
              </a:effectLst>
              <a:uLnTx/>
              <a:uFillTx/>
              <a:latin typeface="+mn-lt"/>
              <a:ea typeface="+mn-ea"/>
              <a:cs typeface="+mn-cs"/>
              <a:sym typeface="+mn-ea"/>
            </a:endParaRPr>
          </a:p>
        </p:txBody>
      </p:sp>
      <p:sp>
        <p:nvSpPr>
          <p:cNvPr id="468995" name="Rectangle 3"/>
          <p:cNvSpPr>
            <a:spLocks noGrp="1" noChangeArrowheads="1"/>
          </p:cNvSpPr>
          <p:nvPr>
            <p:ph idx="1"/>
          </p:nvPr>
        </p:nvSpPr>
        <p:spPr>
          <a:xfrm>
            <a:off x="0" y="1268413"/>
            <a:ext cx="9144000" cy="5280025"/>
          </a:xfrm>
        </p:spPr>
        <p:txBody>
          <a:bodyPr vert="horz" wrap="square" lIns="91440" tIns="45720" rIns="91440" bIns="45720" numCol="1" anchor="t" anchorCtr="0" compatLnSpc="1"/>
          <a:lstStyle/>
          <a:p>
            <a:pPr marR="0" lvl="0" algn="l" defTabSz="914400" rtl="0" eaLnBrk="1" fontAlgn="base" latinLnBrk="0" hangingPunct="1">
              <a:lnSpc>
                <a:spcPct val="90000"/>
              </a:lnSpc>
              <a:spcBef>
                <a:spcPct val="20000"/>
              </a:spcBef>
              <a:spcAft>
                <a:spcPct val="0"/>
              </a:spcAft>
              <a:buClr>
                <a:schemeClr val="tx1"/>
              </a:buClr>
              <a:buSzTx/>
              <a:buFont typeface="Wingdings" panose="05000000000000000000" charset="0"/>
              <a:buChar char=""/>
              <a:defRPr/>
            </a:pP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如果一个类型S是另一个类型A的子类型, 则对用A表达的所有程序P, 当用S去替换程序P中的</a:t>
            </a:r>
            <a:r>
              <a:rPr kumimoji="0" lang="zh-CN" altLang="en-US" sz="3200" b="1"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rPr>
              <a:t>所有</a:t>
            </a: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A时, 程序P的功能不变. </a:t>
            </a:r>
            <a:endPar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子类型的作用</a:t>
            </a:r>
            <a:endPar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tx1"/>
              </a:buClr>
              <a:buSzTx/>
              <a:buFontTx/>
              <a:buChar char="•"/>
              <a:defRPr/>
            </a:pPr>
            <a:r>
              <a:rPr lang="zh-CN" altLang="en-US" b="1" strike="noStrike" noProof="0" dirty="0" smtClean="0">
                <a:ln>
                  <a:noFill/>
                </a:ln>
                <a:uLnTx/>
                <a:uFillTx/>
                <a:latin typeface="Times New Roman" panose="02020603050405020304" pitchFamily="18" charset="0"/>
                <a:cs typeface="+mn-ea"/>
                <a:sym typeface="+mn-ea"/>
              </a:rPr>
              <a:t>一个类型的操作也适合于它的子类型</a:t>
            </a:r>
            <a:endParaRPr lang="zh-CN" altLang="en-US" b="1" strike="noStrike" noProof="0" dirty="0" smtClean="0">
              <a:ln>
                <a:noFill/>
              </a:ln>
              <a:uLnTx/>
              <a:uFillTx/>
              <a:latin typeface="Times New Roman" panose="02020603050405020304" pitchFamily="18" charset="0"/>
              <a:cs typeface="+mn-ea"/>
              <a:sym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Char char="•"/>
              <a:defRPr/>
            </a:pPr>
            <a:r>
              <a:rPr lang="zh-CN" altLang="en-US" b="1" strike="noStrike" noProof="0" dirty="0" smtClean="0">
                <a:ln>
                  <a:noFill/>
                </a:ln>
                <a:uLnTx/>
                <a:uFillTx/>
                <a:latin typeface="Times New Roman" panose="02020603050405020304" pitchFamily="18" charset="0"/>
                <a:cs typeface="+mn-ea"/>
                <a:sym typeface="+mn-ea"/>
              </a:rPr>
              <a:t>一个子类型的值可以赋值或作为函数参数传给基类型变量</a:t>
            </a:r>
            <a:endParaRPr lang="en-US" altLang="zh-CN" b="1" strike="noStrike" noProof="0" dirty="0" smtClean="0">
              <a:ln>
                <a:noFill/>
              </a:ln>
              <a:uLnTx/>
              <a:uFillTx/>
              <a:sym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Char char="•"/>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发给基类对象的</a:t>
            </a:r>
            <a:r>
              <a:rPr kumimoji="0" lang="zh-CN" altLang="en-US" sz="2800" b="1"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rPr>
              <a:t>消息</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也能发给派生类对象</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Char char="•"/>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基类的</a:t>
            </a:r>
            <a:r>
              <a:rPr kumimoji="0" lang="zh-CN" altLang="en-US" sz="2800" b="1"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rPr>
              <a:t>对象标识</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可以标识派生类对象</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Char char="•"/>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原理：派生类拥有基类所有内存结构，且同偏移；拥有所有基类</a:t>
            </a:r>
            <a:r>
              <a:rPr lang="zh-CN" altLang="en-US" b="1" noProof="0" dirty="0" smtClean="0">
                <a:ln>
                  <a:noFill/>
                </a:ln>
                <a:uLnTx/>
                <a:uFillTx/>
                <a:latin typeface="Times New Roman" panose="02020603050405020304" pitchFamily="18" charset="0"/>
                <a:sym typeface="+mn-ea"/>
              </a:rPr>
              <a:t>（接口）</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公有函数</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Char char="•"/>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反过来不成立，因此不能把基类当派生类用</a:t>
            </a:r>
            <a:endParaRPr kumimoji="0" lang="zh-CN" altLang="en-US" sz="2800" b="1" i="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8995">
                                            <p:txEl>
                                              <p:charRg st="0" end="62"/>
                                            </p:txEl>
                                          </p:spTgt>
                                        </p:tgtEl>
                                        <p:attrNameLst>
                                          <p:attrName>style.visibility</p:attrName>
                                        </p:attrNameLst>
                                      </p:cBhvr>
                                      <p:to>
                                        <p:strVal val="visible"/>
                                      </p:to>
                                    </p:set>
                                    <p:anim calcmode="lin" valueType="num">
                                      <p:cBhvr additive="base">
                                        <p:cTn id="7" dur="500" fill="hold"/>
                                        <p:tgtEl>
                                          <p:spTgt spid="468995">
                                            <p:txEl>
                                              <p:charRg st="0" end="6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8995">
                                            <p:txEl>
                                              <p:charRg st="0" end="6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8995">
                                            <p:txEl>
                                              <p:charRg st="62" end="69"/>
                                            </p:txEl>
                                          </p:spTgt>
                                        </p:tgtEl>
                                        <p:attrNameLst>
                                          <p:attrName>style.visibility</p:attrName>
                                        </p:attrNameLst>
                                      </p:cBhvr>
                                      <p:to>
                                        <p:strVal val="visible"/>
                                      </p:to>
                                    </p:set>
                                    <p:anim calcmode="lin" valueType="num">
                                      <p:cBhvr additive="base">
                                        <p:cTn id="13" dur="500" fill="hold"/>
                                        <p:tgtEl>
                                          <p:spTgt spid="468995">
                                            <p:txEl>
                                              <p:charRg st="62" end="6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8995">
                                            <p:txEl>
                                              <p:charRg st="62" end="6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8995">
                                            <p:txEl>
                                              <p:charRg st="63" end="70"/>
                                            </p:txEl>
                                          </p:spTgt>
                                        </p:tgtEl>
                                        <p:attrNameLst>
                                          <p:attrName>style.visibility</p:attrName>
                                        </p:attrNameLst>
                                      </p:cBhvr>
                                      <p:to>
                                        <p:strVal val="visible"/>
                                      </p:to>
                                    </p:set>
                                    <p:anim calcmode="lin" valueType="num">
                                      <p:cBhvr additive="base">
                                        <p:cTn id="19" dur="500" fill="hold"/>
                                        <p:tgtEl>
                                          <p:spTgt spid="468995">
                                            <p:txEl>
                                              <p:charRg st="63" end="7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8995">
                                            <p:txEl>
                                              <p:charRg st="63" end="7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68995">
                                            <p:txEl>
                                              <p:charRg st="70" end="87"/>
                                            </p:txEl>
                                          </p:spTgt>
                                        </p:tgtEl>
                                        <p:attrNameLst>
                                          <p:attrName>style.visibility</p:attrName>
                                        </p:attrNameLst>
                                      </p:cBhvr>
                                      <p:to>
                                        <p:strVal val="visible"/>
                                      </p:to>
                                    </p:set>
                                    <p:anim calcmode="lin" valueType="num">
                                      <p:cBhvr additive="base">
                                        <p:cTn id="23" dur="500" fill="hold"/>
                                        <p:tgtEl>
                                          <p:spTgt spid="468995">
                                            <p:txEl>
                                              <p:charRg st="70" end="8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8995">
                                            <p:txEl>
                                              <p:charRg st="70" end="8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68995">
                                            <p:txEl>
                                              <p:charRg st="87" end="113"/>
                                            </p:txEl>
                                          </p:spTgt>
                                        </p:tgtEl>
                                        <p:attrNameLst>
                                          <p:attrName>style.visibility</p:attrName>
                                        </p:attrNameLst>
                                      </p:cBhvr>
                                      <p:to>
                                        <p:strVal val="visible"/>
                                      </p:to>
                                    </p:set>
                                    <p:anim calcmode="lin" valueType="num">
                                      <p:cBhvr additive="base">
                                        <p:cTn id="27" dur="500" fill="hold"/>
                                        <p:tgtEl>
                                          <p:spTgt spid="468995">
                                            <p:txEl>
                                              <p:charRg st="87" end="11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8995">
                                            <p:txEl>
                                              <p:charRg st="87" end="11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68995">
                                            <p:txEl>
                                              <p:charRg st="113" end="132"/>
                                            </p:txEl>
                                          </p:spTgt>
                                        </p:tgtEl>
                                        <p:attrNameLst>
                                          <p:attrName>style.visibility</p:attrName>
                                        </p:attrNameLst>
                                      </p:cBhvr>
                                      <p:to>
                                        <p:strVal val="visible"/>
                                      </p:to>
                                    </p:set>
                                    <p:anim calcmode="lin" valueType="num">
                                      <p:cBhvr additive="base">
                                        <p:cTn id="31" dur="500" fill="hold"/>
                                        <p:tgtEl>
                                          <p:spTgt spid="468995">
                                            <p:txEl>
                                              <p:charRg st="113" end="13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8995">
                                            <p:txEl>
                                              <p:charRg st="113" end="13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68995">
                                            <p:txEl>
                                              <p:charRg st="132" end="149"/>
                                            </p:txEl>
                                          </p:spTgt>
                                        </p:tgtEl>
                                        <p:attrNameLst>
                                          <p:attrName>style.visibility</p:attrName>
                                        </p:attrNameLst>
                                      </p:cBhvr>
                                      <p:to>
                                        <p:strVal val="visible"/>
                                      </p:to>
                                    </p:set>
                                    <p:anim calcmode="lin" valueType="num">
                                      <p:cBhvr additive="base">
                                        <p:cTn id="35" dur="500" fill="hold"/>
                                        <p:tgtEl>
                                          <p:spTgt spid="468995">
                                            <p:txEl>
                                              <p:charRg st="132" end="14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68995">
                                            <p:txEl>
                                              <p:charRg st="132" end="14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3968" name="Rectangle 3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继承方式的含义</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graphicFrame>
        <p:nvGraphicFramePr>
          <p:cNvPr id="423973" name="Group 37"/>
          <p:cNvGraphicFramePr>
            <a:graphicFrameLocks noGrp="1"/>
          </p:cNvGraphicFramePr>
          <p:nvPr>
            <p:ph idx="1"/>
          </p:nvPr>
        </p:nvGraphicFramePr>
        <p:xfrm>
          <a:off x="457200" y="1851025"/>
          <a:ext cx="8229600" cy="4530725"/>
        </p:xfrm>
        <a:graphic>
          <a:graphicData uri="http://schemas.openxmlformats.org/drawingml/2006/table">
            <a:tbl>
              <a:tblPr/>
              <a:tblGrid>
                <a:gridCol w="2057400"/>
                <a:gridCol w="2057400"/>
                <a:gridCol w="2057400"/>
                <a:gridCol w="2057400"/>
              </a:tblGrid>
              <a:tr h="11334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rPr>
                        <a:t>            </a:t>
                      </a: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rPr>
                        <a:t>基类</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rPr>
                        <a:t>      派生类</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rPr>
                        <a:t>继承方式</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rPr>
                        <a:t>public</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rPr>
                        <a:t>private</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rPr>
                        <a:t>protected</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1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rPr>
                        <a:t>public</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endParaRPr>
                    </a:p>
                  </a:txBody>
                  <a:tcPr marL="93600" marR="936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rPr>
                        <a:t>public</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lang="en-US" altLang="zh-CN" sz="2400" smtClean="0">
                          <a:ln>
                            <a:noFill/>
                          </a:ln>
                          <a:effectLst>
                            <a:outerShdw blurRad="38100" dist="38100" dir="2700000" algn="tl">
                              <a:srgbClr val="000000"/>
                            </a:outerShdw>
                          </a:effectLst>
                          <a:latin typeface="Verdana" panose="020B0604030504040204" pitchFamily="34" charset="0"/>
                          <a:ea typeface="宋体" panose="02010600030101010101" pitchFamily="2" charset="-122"/>
                          <a:sym typeface="+mn-ea"/>
                        </a:rPr>
                        <a:t>private</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rPr>
                        <a:t>protected</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34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rPr>
                        <a:t>private</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endParaRPr>
                    </a:p>
                  </a:txBody>
                  <a:tcPr marL="93600" marR="936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rPr>
                        <a:t>private</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lang="en-US" altLang="zh-CN" sz="2400" smtClean="0">
                          <a:ln>
                            <a:noFill/>
                          </a:ln>
                          <a:effectLst>
                            <a:outerShdw blurRad="38100" dist="38100" dir="2700000" algn="tl">
                              <a:srgbClr val="000000"/>
                            </a:outerShdw>
                          </a:effectLst>
                          <a:latin typeface="Verdana" panose="020B0604030504040204" pitchFamily="34" charset="0"/>
                          <a:ea typeface="宋体" panose="02010600030101010101" pitchFamily="2" charset="-122"/>
                          <a:sym typeface="+mn-ea"/>
                        </a:rPr>
                        <a:t>private</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rPr>
                        <a:t>private</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1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rPr>
                        <a:t>protected</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endParaRPr>
                    </a:p>
                  </a:txBody>
                  <a:tcPr marL="93600" marR="936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rPr>
                        <a:t>protected</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lang="en-US" altLang="zh-CN" sz="2400" smtClean="0">
                          <a:ln>
                            <a:noFill/>
                          </a:ln>
                          <a:effectLst>
                            <a:outerShdw blurRad="38100" dist="38100" dir="2700000" algn="tl">
                              <a:srgbClr val="000000"/>
                            </a:outerShdw>
                          </a:effectLst>
                          <a:latin typeface="Verdana" panose="020B0604030504040204" pitchFamily="34" charset="0"/>
                          <a:ea typeface="宋体" panose="02010600030101010101" pitchFamily="2" charset="-122"/>
                          <a:sym typeface="+mn-ea"/>
                        </a:rPr>
                        <a:t>private</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rPr>
                        <a:t>protected</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157" name="Line 34"/>
          <p:cNvSpPr/>
          <p:nvPr/>
        </p:nvSpPr>
        <p:spPr>
          <a:xfrm>
            <a:off x="1331913" y="1885950"/>
            <a:ext cx="1152525" cy="1079500"/>
          </a:xfrm>
          <a:prstGeom prst="line">
            <a:avLst/>
          </a:prstGeom>
          <a:ln w="9525" cap="flat" cmpd="sng">
            <a:solidFill>
              <a:schemeClr val="tx1"/>
            </a:solidFill>
            <a:prstDash val="solid"/>
            <a:round/>
            <a:headEnd type="none" w="med" len="med"/>
            <a:tailEnd type="none" w="med" len="med"/>
          </a:ln>
        </p:spPr>
      </p:sp>
      <p:sp>
        <p:nvSpPr>
          <p:cNvPr id="48158" name="Line 35"/>
          <p:cNvSpPr/>
          <p:nvPr/>
        </p:nvSpPr>
        <p:spPr>
          <a:xfrm flipH="1" flipV="1">
            <a:off x="395288" y="2422525"/>
            <a:ext cx="2089150" cy="574675"/>
          </a:xfrm>
          <a:prstGeom prst="line">
            <a:avLst/>
          </a:prstGeom>
          <a:ln w="9525" cap="flat" cmpd="sng">
            <a:solidFill>
              <a:schemeClr val="tx1"/>
            </a:solidFill>
            <a:prstDash val="solid"/>
            <a:round/>
            <a:headEnd type="none" w="med" len="med"/>
            <a:tailEnd type="none" w="med" len="med"/>
          </a:ln>
        </p:spPr>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0258" name="Rectangle 2"/>
          <p:cNvSpPr>
            <a:spLocks noGrp="1" noChangeArrowheads="1"/>
          </p:cNvSpPr>
          <p:nvPr>
            <p:ph type="title"/>
          </p:nvPr>
        </p:nvSpPr>
        <p:spPr>
          <a:xfrm>
            <a:off x="457200" y="277813"/>
            <a:ext cx="8229600" cy="7747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GB" sz="40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t>派生类对象的初始化</a:t>
            </a:r>
            <a:endParaRPr kumimoji="0" lang="zh-CN" altLang="en-US" sz="40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480259" name="Rectangle 3"/>
          <p:cNvSpPr>
            <a:spLocks noGrp="1" noChangeArrowheads="1"/>
          </p:cNvSpPr>
          <p:nvPr>
            <p:ph idx="1"/>
          </p:nvPr>
        </p:nvSpPr>
        <p:spPr>
          <a:xfrm>
            <a:off x="0" y="1268413"/>
            <a:ext cx="9036050" cy="52800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初始化由</a:t>
            </a:r>
            <a:r>
              <a:rPr kumimoji="0" lang="zh-CN" altLang="en-GB" sz="32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Times New Roman" panose="02020603050405020304" pitchFamily="18" charset="0"/>
                <a:ea typeface="+mn-ea"/>
                <a:cs typeface="+mn-cs"/>
              </a:rPr>
              <a:t>基类</a:t>
            </a:r>
            <a:r>
              <a:rPr kumimoji="0" lang="zh-CN" altLang="en-GB"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和</a:t>
            </a:r>
            <a:r>
              <a:rPr kumimoji="0" lang="zh-CN" altLang="en-GB" sz="32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Times New Roman" panose="02020603050405020304" pitchFamily="18" charset="0"/>
                <a:ea typeface="+mn-ea"/>
                <a:cs typeface="+mn-cs"/>
              </a:rPr>
              <a:t>派生类</a:t>
            </a:r>
            <a:r>
              <a:rPr kumimoji="0" lang="zh-CN" altLang="en-GB"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共同完成</a:t>
            </a:r>
            <a:endParaRPr kumimoji="0" lang="zh-CN" altLang="en-GB"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GB"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基类</a:t>
            </a:r>
            <a:endParaRPr kumimoji="0" lang="zh-CN" altLang="en-GB"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GB"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数据成员由基类的构造函数初始化</a:t>
            </a:r>
            <a:r>
              <a:rPr kumimoji="0" lang="zh-CN" altLang="en-US" sz="24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Times New Roman" panose="02020603050405020304" pitchFamily="18" charset="0"/>
                <a:ea typeface="+mn-ea"/>
              </a:rPr>
              <a:t>（封装性、职责、高内聚）</a:t>
            </a:r>
            <a:r>
              <a:rPr kumimoji="0" lang="zh-CN" altLang="en-GB" sz="2400" b="1" i="0" u="none" strike="noStrike" kern="0" cap="none" spc="0" normalizeH="0" baseline="0" noProof="0" dirty="0" smtClean="0">
                <a:ln>
                  <a:noFill/>
                </a:ln>
                <a:effectLst>
                  <a:outerShdw blurRad="38100" dist="38100" dir="2700000" algn="tl">
                    <a:srgbClr val="000000"/>
                  </a:outerShdw>
                </a:effectLst>
                <a:uLnTx/>
                <a:uFillTx/>
                <a:latin typeface="Times New Roman" panose="02020603050405020304" pitchFamily="18" charset="0"/>
                <a:ea typeface="+mn-ea"/>
                <a:cs typeface="+mn-ea"/>
              </a:rPr>
              <a:t>——</a:t>
            </a:r>
            <a:r>
              <a:rPr kumimoji="0" lang="zh-CN" altLang="en-US" sz="24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Times New Roman" panose="02020603050405020304" pitchFamily="18" charset="0"/>
                <a:ea typeface="+mn-ea"/>
              </a:rPr>
              <a:t>初始化列表</a:t>
            </a:r>
            <a:endParaRPr kumimoji="0" lang="zh-CN" altLang="en-US" sz="24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Times New Roman" panose="02020603050405020304" pitchFamily="18" charset="0"/>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GB"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在进入派生类构造函数的函数体之前会去调用基类的构造函数</a:t>
            </a:r>
            <a:endParaRPr kumimoji="0" lang="zh-CN" altLang="en-GB"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GB"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默认情况下调用基类的</a:t>
            </a:r>
            <a:r>
              <a:rPr kumimoji="0" lang="zh-CN" altLang="en-GB" sz="24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Times New Roman" panose="02020603050405020304" pitchFamily="18" charset="0"/>
                <a:ea typeface="+mn-ea"/>
              </a:rPr>
              <a:t>默认构造函数</a:t>
            </a:r>
            <a:r>
              <a:rPr kumimoji="0" lang="en-GB"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 </a:t>
            </a:r>
            <a:endParaRPr kumimoji="0" lang="zh-CN" altLang="en-GB"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派生类</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GB"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数据成员由派生类的构造函数初始化</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执行派生类构造函数的函数体</a:t>
            </a:r>
            <a:endPar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GB"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要调用基类的</a:t>
            </a:r>
            <a:r>
              <a:rPr kumimoji="0" lang="zh-CN" altLang="en-GB" sz="24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Times New Roman" panose="02020603050405020304" pitchFamily="18" charset="0"/>
                <a:ea typeface="+mn-ea"/>
              </a:rPr>
              <a:t>非默认构造函数</a:t>
            </a:r>
            <a:r>
              <a:rPr kumimoji="0" lang="zh-CN" altLang="en-GB"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，在派生类构造函数的成员初始化表中指出</a:t>
            </a:r>
            <a:endPar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endPar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0259">
                                            <p:txEl>
                                              <p:charRg st="15" end="18"/>
                                            </p:txEl>
                                          </p:spTgt>
                                        </p:tgtEl>
                                        <p:attrNameLst>
                                          <p:attrName>style.visibility</p:attrName>
                                        </p:attrNameLst>
                                      </p:cBhvr>
                                      <p:to>
                                        <p:strVal val="visible"/>
                                      </p:to>
                                    </p:set>
                                    <p:anim calcmode="lin" valueType="num">
                                      <p:cBhvr additive="base">
                                        <p:cTn id="7" dur="500" fill="hold"/>
                                        <p:tgtEl>
                                          <p:spTgt spid="480259">
                                            <p:txEl>
                                              <p:charRg st="15" end="1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0259">
                                            <p:txEl>
                                              <p:charRg st="15" end="1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0259">
                                            <p:txEl>
                                              <p:charRg st="18" end="53"/>
                                            </p:txEl>
                                          </p:spTgt>
                                        </p:tgtEl>
                                        <p:attrNameLst>
                                          <p:attrName>style.visibility</p:attrName>
                                        </p:attrNameLst>
                                      </p:cBhvr>
                                      <p:to>
                                        <p:strVal val="visible"/>
                                      </p:to>
                                    </p:set>
                                    <p:anim calcmode="lin" valueType="num">
                                      <p:cBhvr additive="base">
                                        <p:cTn id="11" dur="500" fill="hold"/>
                                        <p:tgtEl>
                                          <p:spTgt spid="480259">
                                            <p:txEl>
                                              <p:charRg st="18" end="5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80259">
                                            <p:txEl>
                                              <p:charRg st="18" end="5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80259">
                                            <p:txEl>
                                              <p:charRg st="53" end="81"/>
                                            </p:txEl>
                                          </p:spTgt>
                                        </p:tgtEl>
                                        <p:attrNameLst>
                                          <p:attrName>style.visibility</p:attrName>
                                        </p:attrNameLst>
                                      </p:cBhvr>
                                      <p:to>
                                        <p:strVal val="visible"/>
                                      </p:to>
                                    </p:set>
                                    <p:anim calcmode="lin" valueType="num">
                                      <p:cBhvr additive="base">
                                        <p:cTn id="15" dur="500" fill="hold"/>
                                        <p:tgtEl>
                                          <p:spTgt spid="480259">
                                            <p:txEl>
                                              <p:charRg st="53" end="8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80259">
                                            <p:txEl>
                                              <p:charRg st="53" end="8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80259">
                                            <p:txEl>
                                              <p:charRg st="81" end="100"/>
                                            </p:txEl>
                                          </p:spTgt>
                                        </p:tgtEl>
                                        <p:attrNameLst>
                                          <p:attrName>style.visibility</p:attrName>
                                        </p:attrNameLst>
                                      </p:cBhvr>
                                      <p:to>
                                        <p:strVal val="visible"/>
                                      </p:to>
                                    </p:set>
                                    <p:anim calcmode="lin" valueType="num">
                                      <p:cBhvr additive="base">
                                        <p:cTn id="19" dur="500" fill="hold"/>
                                        <p:tgtEl>
                                          <p:spTgt spid="480259">
                                            <p:txEl>
                                              <p:charRg st="81" end="10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0259">
                                            <p:txEl>
                                              <p:charRg st="81" end="10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80259">
                                            <p:txEl>
                                              <p:charRg st="100" end="104"/>
                                            </p:txEl>
                                          </p:spTgt>
                                        </p:tgtEl>
                                        <p:attrNameLst>
                                          <p:attrName>style.visibility</p:attrName>
                                        </p:attrNameLst>
                                      </p:cBhvr>
                                      <p:to>
                                        <p:strVal val="visible"/>
                                      </p:to>
                                    </p:set>
                                    <p:anim calcmode="lin" valueType="num">
                                      <p:cBhvr additive="base">
                                        <p:cTn id="25" dur="500" fill="hold"/>
                                        <p:tgtEl>
                                          <p:spTgt spid="480259">
                                            <p:txEl>
                                              <p:charRg st="100" end="10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0259">
                                            <p:txEl>
                                              <p:charRg st="100" end="10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80259">
                                            <p:txEl>
                                              <p:charRg st="104" end="122"/>
                                            </p:txEl>
                                          </p:spTgt>
                                        </p:tgtEl>
                                        <p:attrNameLst>
                                          <p:attrName>style.visibility</p:attrName>
                                        </p:attrNameLst>
                                      </p:cBhvr>
                                      <p:to>
                                        <p:strVal val="visible"/>
                                      </p:to>
                                    </p:set>
                                    <p:anim calcmode="lin" valueType="num">
                                      <p:cBhvr additive="base">
                                        <p:cTn id="29" dur="500" fill="hold"/>
                                        <p:tgtEl>
                                          <p:spTgt spid="480259">
                                            <p:txEl>
                                              <p:charRg st="104" end="12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80259">
                                            <p:txEl>
                                              <p:charRg st="104" end="12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80259">
                                            <p:txEl>
                                              <p:charRg st="122" end="136"/>
                                            </p:txEl>
                                          </p:spTgt>
                                        </p:tgtEl>
                                        <p:attrNameLst>
                                          <p:attrName>style.visibility</p:attrName>
                                        </p:attrNameLst>
                                      </p:cBhvr>
                                      <p:to>
                                        <p:strVal val="visible"/>
                                      </p:to>
                                    </p:set>
                                    <p:anim calcmode="lin" valueType="num">
                                      <p:cBhvr additive="base">
                                        <p:cTn id="33" dur="500" fill="hold"/>
                                        <p:tgtEl>
                                          <p:spTgt spid="480259">
                                            <p:txEl>
                                              <p:charRg st="122" end="13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80259">
                                            <p:txEl>
                                              <p:charRg st="122" end="13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80259">
                                            <p:txEl>
                                              <p:charRg st="136" end="169"/>
                                            </p:txEl>
                                          </p:spTgt>
                                        </p:tgtEl>
                                        <p:attrNameLst>
                                          <p:attrName>style.visibility</p:attrName>
                                        </p:attrNameLst>
                                      </p:cBhvr>
                                      <p:to>
                                        <p:strVal val="visible"/>
                                      </p:to>
                                    </p:set>
                                    <p:anim calcmode="lin" valueType="num">
                                      <p:cBhvr additive="base">
                                        <p:cTn id="37" dur="500" fill="hold"/>
                                        <p:tgtEl>
                                          <p:spTgt spid="480259">
                                            <p:txEl>
                                              <p:charRg st="136" end="16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80259">
                                            <p:txEl>
                                              <p:charRg st="136" end="1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2306" name="Rectangle 2"/>
          <p:cNvSpPr>
            <a:spLocks noGrp="1" noChangeArrowheads="1"/>
          </p:cNvSpPr>
          <p:nvPr>
            <p:ph type="title"/>
          </p:nvPr>
        </p:nvSpPr>
        <p:spPr>
          <a:xfrm>
            <a:off x="457200" y="277813"/>
            <a:ext cx="8229600" cy="7747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GB" sz="40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t>派生类对象的构造和析构顺序</a:t>
            </a:r>
            <a:endParaRPr kumimoji="0" lang="zh-CN" altLang="en-US" sz="40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482307" name="Rectangle 3"/>
          <p:cNvSpPr>
            <a:spLocks noGrp="1" noChangeArrowheads="1"/>
          </p:cNvSpPr>
          <p:nvPr>
            <p:ph idx="1"/>
          </p:nvPr>
        </p:nvSpPr>
        <p:spPr>
          <a:xfrm>
            <a:off x="395288" y="1268413"/>
            <a:ext cx="8353425" cy="52800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派生类成员</a:t>
            </a:r>
            <a:r>
              <a:rPr kumimoji="0" lang="en-GB"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 </a:t>
            </a:r>
            <a:r>
              <a:rPr kumimoji="0" lang="zh-CN" altLang="en-GB"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基类子对象</a:t>
            </a:r>
            <a:r>
              <a:rPr kumimoji="0" lang="en-GB"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 </a:t>
            </a:r>
            <a:r>
              <a:rPr kumimoji="0" lang="zh-CN" altLang="en-GB"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成员子对象</a:t>
            </a:r>
            <a:endParaRPr kumimoji="0" lang="zh-CN" altLang="en-GB"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GB"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构造顺序</a:t>
            </a:r>
            <a:endParaRPr kumimoji="0" lang="zh-CN" altLang="en-GB"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GB"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基类构造函数（包括</a:t>
            </a:r>
            <a:r>
              <a:rPr kumimoji="0" lang="zh-CN" altLang="en-GB" sz="2400" b="1"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rPr>
              <a:t>基类初始化列表</a:t>
            </a:r>
            <a:r>
              <a:rPr kumimoji="0" lang="zh-CN" altLang="en-GB"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和</a:t>
            </a:r>
            <a:r>
              <a:rPr kumimoji="0" lang="zh-CN" altLang="en-GB" sz="2400" b="1"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rPr>
              <a:t>函数体</a:t>
            </a:r>
            <a:r>
              <a:rPr kumimoji="0" lang="zh-CN" altLang="en-GB"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GB"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成员对象类构造函数（</a:t>
            </a:r>
            <a:r>
              <a:rPr kumimoji="0" lang="zh-CN" altLang="en-GB" sz="2400" b="1"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rPr>
              <a:t>派生类初始化列表</a:t>
            </a:r>
            <a:r>
              <a:rPr kumimoji="0" lang="zh-CN" altLang="en-GB"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a:t>
            </a:r>
            <a:endParaRPr kumimoji="0" lang="zh-CN" altLang="en-GB"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GB"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派生类构造函数函数体</a:t>
            </a:r>
            <a:endParaRPr kumimoji="0" lang="zh-CN" altLang="en-GB"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析构顺序</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GB"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先调用派生类的析构函数</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成员对象类的析构函数</a:t>
            </a:r>
            <a:endPar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基类的析构函数</a:t>
            </a:r>
            <a:endPar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两者相逆</a:t>
            </a:r>
            <a:r>
              <a:rPr kumimoji="0" lang="zh-CN" altLang="en-US" sz="2800" b="1"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（栈式、对偶）</a:t>
            </a:r>
            <a:endParaRPr kumimoji="0" lang="zh-CN" altLang="en-US" sz="2800" b="1"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2307">
                                            <p:txEl>
                                              <p:charRg st="25" end="47"/>
                                            </p:txEl>
                                          </p:spTgt>
                                        </p:tgtEl>
                                        <p:attrNameLst>
                                          <p:attrName>style.visibility</p:attrName>
                                        </p:attrNameLst>
                                      </p:cBhvr>
                                      <p:to>
                                        <p:strVal val="visible"/>
                                      </p:to>
                                    </p:set>
                                    <p:anim calcmode="lin" valueType="num">
                                      <p:cBhvr additive="base">
                                        <p:cTn id="7" dur="500" fill="hold"/>
                                        <p:tgtEl>
                                          <p:spTgt spid="482307">
                                            <p:txEl>
                                              <p:charRg st="25" end="4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2307">
                                            <p:txEl>
                                              <p:charRg st="25" end="4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2307">
                                            <p:txEl>
                                              <p:charRg st="47" end="67"/>
                                            </p:txEl>
                                          </p:spTgt>
                                        </p:tgtEl>
                                        <p:attrNameLst>
                                          <p:attrName>style.visibility</p:attrName>
                                        </p:attrNameLst>
                                      </p:cBhvr>
                                      <p:to>
                                        <p:strVal val="visible"/>
                                      </p:to>
                                    </p:set>
                                    <p:anim calcmode="lin" valueType="num">
                                      <p:cBhvr additive="base">
                                        <p:cTn id="13" dur="500" fill="hold"/>
                                        <p:tgtEl>
                                          <p:spTgt spid="482307">
                                            <p:txEl>
                                              <p:charRg st="47" end="6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2307">
                                            <p:txEl>
                                              <p:charRg st="47" end="6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82307">
                                            <p:txEl>
                                              <p:charRg st="67" end="78"/>
                                            </p:txEl>
                                          </p:spTgt>
                                        </p:tgtEl>
                                        <p:attrNameLst>
                                          <p:attrName>style.visibility</p:attrName>
                                        </p:attrNameLst>
                                      </p:cBhvr>
                                      <p:to>
                                        <p:strVal val="visible"/>
                                      </p:to>
                                    </p:set>
                                    <p:anim calcmode="lin" valueType="num">
                                      <p:cBhvr additive="base">
                                        <p:cTn id="19" dur="500" fill="hold"/>
                                        <p:tgtEl>
                                          <p:spTgt spid="482307">
                                            <p:txEl>
                                              <p:charRg st="67" end="7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2307">
                                            <p:txEl>
                                              <p:charRg st="67" end="7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82307">
                                            <p:txEl>
                                              <p:charRg st="78" end="83"/>
                                            </p:txEl>
                                          </p:spTgt>
                                        </p:tgtEl>
                                        <p:attrNameLst>
                                          <p:attrName>style.visibility</p:attrName>
                                        </p:attrNameLst>
                                      </p:cBhvr>
                                      <p:to>
                                        <p:strVal val="visible"/>
                                      </p:to>
                                    </p:set>
                                    <p:anim calcmode="lin" valueType="num">
                                      <p:cBhvr additive="base">
                                        <p:cTn id="25" dur="500" fill="hold"/>
                                        <p:tgtEl>
                                          <p:spTgt spid="482307">
                                            <p:txEl>
                                              <p:charRg st="78" end="8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2307">
                                            <p:txEl>
                                              <p:charRg st="78" end="8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82307">
                                            <p:txEl>
                                              <p:charRg st="83" end="96"/>
                                            </p:txEl>
                                          </p:spTgt>
                                        </p:tgtEl>
                                        <p:attrNameLst>
                                          <p:attrName>style.visibility</p:attrName>
                                        </p:attrNameLst>
                                      </p:cBhvr>
                                      <p:to>
                                        <p:strVal val="visible"/>
                                      </p:to>
                                    </p:set>
                                    <p:anim calcmode="lin" valueType="num">
                                      <p:cBhvr additive="base">
                                        <p:cTn id="29" dur="500" fill="hold"/>
                                        <p:tgtEl>
                                          <p:spTgt spid="482307">
                                            <p:txEl>
                                              <p:charRg st="83" end="9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82307">
                                            <p:txEl>
                                              <p:charRg st="83" end="9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82307">
                                            <p:txEl>
                                              <p:charRg st="96" end="107"/>
                                            </p:txEl>
                                          </p:spTgt>
                                        </p:tgtEl>
                                        <p:attrNameLst>
                                          <p:attrName>style.visibility</p:attrName>
                                        </p:attrNameLst>
                                      </p:cBhvr>
                                      <p:to>
                                        <p:strVal val="visible"/>
                                      </p:to>
                                    </p:set>
                                    <p:anim calcmode="lin" valueType="num">
                                      <p:cBhvr additive="base">
                                        <p:cTn id="33" dur="500" fill="hold"/>
                                        <p:tgtEl>
                                          <p:spTgt spid="482307">
                                            <p:txEl>
                                              <p:charRg st="96" end="10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82307">
                                            <p:txEl>
                                              <p:charRg st="96" end="10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82307">
                                            <p:txEl>
                                              <p:charRg st="107" end="115"/>
                                            </p:txEl>
                                          </p:spTgt>
                                        </p:tgtEl>
                                        <p:attrNameLst>
                                          <p:attrName>style.visibility</p:attrName>
                                        </p:attrNameLst>
                                      </p:cBhvr>
                                      <p:to>
                                        <p:strVal val="visible"/>
                                      </p:to>
                                    </p:set>
                                    <p:anim calcmode="lin" valueType="num">
                                      <p:cBhvr additive="base">
                                        <p:cTn id="37" dur="500" fill="hold"/>
                                        <p:tgtEl>
                                          <p:spTgt spid="482307">
                                            <p:txEl>
                                              <p:charRg st="107" end="11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82307">
                                            <p:txEl>
                                              <p:charRg st="107" end="11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82307">
                                            <p:txEl>
                                              <p:charRg st="115" end="127"/>
                                            </p:txEl>
                                          </p:spTgt>
                                        </p:tgtEl>
                                        <p:attrNameLst>
                                          <p:attrName>style.visibility</p:attrName>
                                        </p:attrNameLst>
                                      </p:cBhvr>
                                      <p:to>
                                        <p:strVal val="visible"/>
                                      </p:to>
                                    </p:set>
                                    <p:anim calcmode="lin" valueType="num">
                                      <p:cBhvr additive="base">
                                        <p:cTn id="43" dur="500" fill="hold"/>
                                        <p:tgtEl>
                                          <p:spTgt spid="482307">
                                            <p:txEl>
                                              <p:charRg st="115" end="12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2307">
                                            <p:txEl>
                                              <p:charRg st="115" end="12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3330" name="Rectangle 2"/>
          <p:cNvSpPr>
            <a:spLocks noGrp="1" noChangeArrowheads="1"/>
          </p:cNvSpPr>
          <p:nvPr>
            <p:ph type="title"/>
          </p:nvPr>
        </p:nvSpPr>
        <p:spPr>
          <a:xfrm>
            <a:off x="457200" y="277813"/>
            <a:ext cx="8229600" cy="7747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GB" sz="40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t>派生类的拷贝构造函数</a:t>
            </a:r>
            <a:endParaRPr kumimoji="0" lang="zh-CN" altLang="en-US" sz="40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483331" name="Rectangle 3"/>
          <p:cNvSpPr>
            <a:spLocks noGrp="1" noChangeArrowheads="1"/>
          </p:cNvSpPr>
          <p:nvPr>
            <p:ph idx="1"/>
          </p:nvPr>
        </p:nvSpPr>
        <p:spPr>
          <a:xfrm>
            <a:off x="395288" y="1268413"/>
            <a:ext cx="8353425" cy="52800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派生类的</a:t>
            </a:r>
            <a:r>
              <a:rPr kumimoji="0" lang="zh-CN" altLang="en-US" sz="32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Times New Roman" panose="02020603050405020304" pitchFamily="18" charset="0"/>
                <a:ea typeface="+mn-ea"/>
                <a:cs typeface="+mn-cs"/>
              </a:rPr>
              <a:t>隐式</a:t>
            </a: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拷贝构造函数将会调用基类的拷贝构造函数</a:t>
            </a:r>
            <a:endPar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endPar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派生类</a:t>
            </a:r>
            <a:r>
              <a:rPr kumimoji="0" lang="zh-CN" altLang="en-US" sz="32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Times New Roman" panose="02020603050405020304" pitchFamily="18" charset="0"/>
                <a:ea typeface="+mn-ea"/>
                <a:cs typeface="+mn-cs"/>
              </a:rPr>
              <a:t>自定义的</a:t>
            </a: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拷贝构造函数在</a:t>
            </a:r>
            <a:r>
              <a:rPr kumimoji="0" lang="zh-CN" altLang="en-US" sz="32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Times New Roman" panose="02020603050405020304" pitchFamily="18" charset="0"/>
                <a:ea typeface="+mn-ea"/>
                <a:cs typeface="+mn-cs"/>
              </a:rPr>
              <a:t>默认</a:t>
            </a: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情况下则调用基类的</a:t>
            </a:r>
            <a:r>
              <a:rPr kumimoji="0" lang="zh-CN" altLang="en-US" sz="32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Times New Roman" panose="02020603050405020304" pitchFamily="18" charset="0"/>
                <a:ea typeface="+mn-ea"/>
                <a:cs typeface="+mn-cs"/>
              </a:rPr>
              <a:t>默认</a:t>
            </a: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构造函数</a:t>
            </a:r>
            <a:endPar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可在派生类</a:t>
            </a:r>
            <a:r>
              <a:rPr kumimoji="0" lang="zh-CN" altLang="en-US" sz="32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Times New Roman" panose="02020603050405020304" pitchFamily="18" charset="0"/>
                <a:ea typeface="+mn-ea"/>
                <a:cs typeface="+mn-cs"/>
              </a:rPr>
              <a:t>自定义</a:t>
            </a: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拷贝构造函数的“初始化表”中</a:t>
            </a:r>
            <a:r>
              <a:rPr kumimoji="0" lang="zh-CN" altLang="en-US" sz="32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Times New Roman" panose="02020603050405020304" pitchFamily="18" charset="0"/>
                <a:ea typeface="+mn-ea"/>
                <a:cs typeface="+mn-cs"/>
              </a:rPr>
              <a:t>显式</a:t>
            </a: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地指出调用基类的拷贝构造函数</a:t>
            </a:r>
            <a:r>
              <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a:t>
            </a:r>
            <a:r>
              <a:rPr kumimoji="0" lang="zh-CN"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类似指定成员对象的构造函数</a:t>
            </a:r>
            <a:r>
              <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a:t>
            </a: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a:t>
            </a:r>
            <a:endParaRPr kumimoji="0" lang="zh-CN" altLang="en-GB"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3331">
                                            <p:txEl>
                                              <p:charRg st="26" end="58"/>
                                            </p:txEl>
                                          </p:spTgt>
                                        </p:tgtEl>
                                        <p:attrNameLst>
                                          <p:attrName>style.visibility</p:attrName>
                                        </p:attrNameLst>
                                      </p:cBhvr>
                                      <p:to>
                                        <p:strVal val="visible"/>
                                      </p:to>
                                    </p:set>
                                    <p:anim calcmode="lin" valueType="num">
                                      <p:cBhvr additive="base">
                                        <p:cTn id="7" dur="500" fill="hold"/>
                                        <p:tgtEl>
                                          <p:spTgt spid="483331">
                                            <p:txEl>
                                              <p:charRg st="26" end="5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3331">
                                            <p:txEl>
                                              <p:charRg st="26" end="5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3331">
                                            <p:txEl>
                                              <p:charRg st="58" end="103"/>
                                            </p:txEl>
                                          </p:spTgt>
                                        </p:tgtEl>
                                        <p:attrNameLst>
                                          <p:attrName>style.visibility</p:attrName>
                                        </p:attrNameLst>
                                      </p:cBhvr>
                                      <p:to>
                                        <p:strVal val="visible"/>
                                      </p:to>
                                    </p:set>
                                    <p:anim calcmode="lin" valueType="num">
                                      <p:cBhvr additive="base">
                                        <p:cTn id="13" dur="500" fill="hold"/>
                                        <p:tgtEl>
                                          <p:spTgt spid="483331">
                                            <p:txEl>
                                              <p:charRg st="58" end="10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3331">
                                            <p:txEl>
                                              <p:charRg st="58" end="10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4354" name="Rectangle 2"/>
          <p:cNvSpPr>
            <a:spLocks noGrp="1" noChangeArrowheads="1"/>
          </p:cNvSpPr>
          <p:nvPr>
            <p:ph type="title"/>
          </p:nvPr>
        </p:nvSpPr>
        <p:spPr>
          <a:xfrm>
            <a:off x="457200" y="277813"/>
            <a:ext cx="8229600" cy="7747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GB" sz="40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t>派生类的赋值操作</a:t>
            </a:r>
            <a:endParaRPr kumimoji="0" lang="zh-CN" altLang="en-US" sz="40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484355" name="Rectangle 3"/>
          <p:cNvSpPr>
            <a:spLocks noGrp="1" noChangeArrowheads="1"/>
          </p:cNvSpPr>
          <p:nvPr>
            <p:ph idx="1"/>
          </p:nvPr>
        </p:nvSpPr>
        <p:spPr>
          <a:xfrm>
            <a:off x="107950" y="1268413"/>
            <a:ext cx="8928100" cy="52800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派生类没有提供赋值操作符重载，系统会提供一个</a:t>
            </a:r>
            <a:r>
              <a:rPr kumimoji="0" lang="zh-CN" altLang="en-US" sz="3200" b="1"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隐式</a:t>
            </a: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的赋值操作符重载函数</a:t>
            </a:r>
            <a:endPar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其行为是：对基类成员调用</a:t>
            </a:r>
            <a:r>
              <a:rPr kumimoji="0" lang="zh-CN" altLang="en-US" sz="2800" b="1"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基类的赋值</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操作符进行赋值，对派生类的成员按逐个</a:t>
            </a:r>
            <a:r>
              <a:rPr kumimoji="0" lang="zh-CN" altLang="en-US" sz="2800" b="1"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成员赋值</a:t>
            </a:r>
            <a:endParaRPr kumimoji="0" lang="en-US" altLang="zh-CN" sz="2800" b="1"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endParaRPr kumimoji="0" lang="zh-CN" altLang="en-US" sz="2800" b="1"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可以在派生类中重载赋值操作符</a:t>
            </a:r>
            <a:endPar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重载的实现中</a:t>
            </a:r>
            <a:r>
              <a:rPr kumimoji="0" lang="zh-CN" altLang="en-US" sz="28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n-lt"/>
                <a:ea typeface="+mn-ea"/>
              </a:rPr>
              <a:t>需要显式地调用</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基类的赋值操作符来实现基类成员的赋值</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GB"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注意，赋值操作符不是构造函数，没有初始化列表。</a:t>
            </a:r>
            <a:endParaRPr kumimoji="0" lang="zh-CN" altLang="en-GB"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4355">
                                            <p:txEl>
                                              <p:charRg st="35" end="75"/>
                                            </p:txEl>
                                          </p:spTgt>
                                        </p:tgtEl>
                                        <p:attrNameLst>
                                          <p:attrName>style.visibility</p:attrName>
                                        </p:attrNameLst>
                                      </p:cBhvr>
                                      <p:to>
                                        <p:strVal val="visible"/>
                                      </p:to>
                                    </p:set>
                                    <p:anim calcmode="lin" valueType="num">
                                      <p:cBhvr additive="base">
                                        <p:cTn id="7" dur="500" fill="hold"/>
                                        <p:tgtEl>
                                          <p:spTgt spid="484355">
                                            <p:txEl>
                                              <p:charRg st="35" end="7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4355">
                                            <p:txEl>
                                              <p:charRg st="35" end="7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4355">
                                            <p:txEl>
                                              <p:charRg st="76" end="91"/>
                                            </p:txEl>
                                          </p:spTgt>
                                        </p:tgtEl>
                                        <p:attrNameLst>
                                          <p:attrName>style.visibility</p:attrName>
                                        </p:attrNameLst>
                                      </p:cBhvr>
                                      <p:to>
                                        <p:strVal val="visible"/>
                                      </p:to>
                                    </p:set>
                                    <p:anim calcmode="lin" valueType="num">
                                      <p:cBhvr additive="base">
                                        <p:cTn id="13" dur="500" fill="hold"/>
                                        <p:tgtEl>
                                          <p:spTgt spid="484355">
                                            <p:txEl>
                                              <p:charRg st="76" end="9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4355">
                                            <p:txEl>
                                              <p:charRg st="76" end="9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84355">
                                            <p:txEl>
                                              <p:charRg st="91" end="123"/>
                                            </p:txEl>
                                          </p:spTgt>
                                        </p:tgtEl>
                                        <p:attrNameLst>
                                          <p:attrName>style.visibility</p:attrName>
                                        </p:attrNameLst>
                                      </p:cBhvr>
                                      <p:to>
                                        <p:strVal val="visible"/>
                                      </p:to>
                                    </p:set>
                                    <p:anim calcmode="lin" valueType="num">
                                      <p:cBhvr additive="base">
                                        <p:cTn id="17" dur="500" fill="hold"/>
                                        <p:tgtEl>
                                          <p:spTgt spid="484355">
                                            <p:txEl>
                                              <p:charRg st="91" end="12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84355">
                                            <p:txEl>
                                              <p:charRg st="91" end="12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84355">
                                            <p:txEl>
                                              <p:charRg st="123" end="147"/>
                                            </p:txEl>
                                          </p:spTgt>
                                        </p:tgtEl>
                                        <p:attrNameLst>
                                          <p:attrName>style.visibility</p:attrName>
                                        </p:attrNameLst>
                                      </p:cBhvr>
                                      <p:to>
                                        <p:strVal val="visible"/>
                                      </p:to>
                                    </p:set>
                                    <p:anim calcmode="lin" valueType="num">
                                      <p:cBhvr additive="base">
                                        <p:cTn id="21" dur="500" fill="hold"/>
                                        <p:tgtEl>
                                          <p:spTgt spid="484355">
                                            <p:txEl>
                                              <p:charRg st="123" end="14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84355">
                                            <p:txEl>
                                              <p:charRg st="123" end="14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4370" name="Rectangle 2"/>
          <p:cNvSpPr>
            <a:spLocks noGrp="1" noChangeArrowheads="1"/>
          </p:cNvSpPr>
          <p:nvPr>
            <p:ph type="title"/>
          </p:nvPr>
        </p:nvSpPr>
        <p:spPr>
          <a:xfrm>
            <a:off x="685800" y="228600"/>
            <a:ext cx="7772400" cy="6858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函数名重载</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14371" name="Rectangle 3"/>
          <p:cNvSpPr>
            <a:spLocks noGrp="1" noChangeArrowheads="1"/>
          </p:cNvSpPr>
          <p:nvPr>
            <p:ph idx="1"/>
          </p:nvPr>
        </p:nvSpPr>
        <p:spPr>
          <a:xfrm>
            <a:off x="304800" y="1219200"/>
            <a:ext cx="8588375" cy="5449888"/>
          </a:xfrm>
        </p:spPr>
        <p:txBody>
          <a:bodyPr vert="horz" wrap="square" lIns="91440" tIns="45720" rIns="91440" bIns="45720" numCol="1" anchor="t" anchorCtr="0" compatLnSpc="1">
            <a:normAutofit/>
          </a:bodyPr>
          <a:lstStyle/>
          <a:p>
            <a:pPr marL="342900" marR="0" lvl="0" indent="-342900" algn="l" defTabSz="914400" rtl="0" eaLnBrk="1" fontAlgn="base" latinLnBrk="0" hangingPunct="1">
              <a:lnSpc>
                <a:spcPct val="110000"/>
              </a:lnSpc>
              <a:spcBef>
                <a:spcPct val="20000"/>
              </a:spcBef>
              <a:spcAft>
                <a:spcPct val="0"/>
              </a:spcAft>
              <a:buClr>
                <a:schemeClr val="hlink"/>
              </a:buClr>
              <a:buSzPct val="60000"/>
              <a:buFont typeface="Wingdings" panose="05000000000000000000" pitchFamily="2" charset="2"/>
              <a:buChar char="n"/>
              <a:defRPr/>
            </a:pPr>
            <a:r>
              <a:rPr kumimoji="0" lang="en-US" altLang="zh-CN" sz="2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2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规定：在相同的作用域中，可以用同一个名字定义多个不同的函数，这时，要求定义的这些函数应具有不同的参数</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10000"/>
              </a:lnSpc>
              <a:spcBef>
                <a:spcPct val="20000"/>
              </a:spcBef>
              <a:spcAft>
                <a:spcPct val="0"/>
              </a:spcAft>
              <a:buClr>
                <a:schemeClr val="hlink"/>
              </a:buClr>
              <a:buSzPct val="60000"/>
              <a:buFont typeface="Wingdings" panose="05000000000000000000" pitchFamily="2" charset="2"/>
              <a:buChar char="n"/>
              <a:defRPr/>
            </a:pP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800100" marR="0" lvl="1" indent="-342900" algn="l" defTabSz="914400" rtl="0" eaLnBrk="1" fontAlgn="base" latinLnBrk="0" hangingPunct="1">
              <a:lnSpc>
                <a:spcPct val="110000"/>
              </a:lnSpc>
              <a:spcBef>
                <a:spcPct val="20000"/>
              </a:spcBef>
              <a:spcAft>
                <a:spcPct val="0"/>
              </a:spcAft>
              <a:buClr>
                <a:schemeClr val="hlink"/>
              </a:buClr>
              <a:buSzPct val="60000"/>
              <a:buFont typeface="Wingdings" panose="05000000000000000000" pitchFamily="2" charset="2"/>
              <a:buChar char="n"/>
              <a:defRPr/>
            </a:pPr>
            <a:r>
              <a:rPr lang="en-US" altLang="zh-CN" sz="2450" noProof="0" dirty="0" smtClean="0">
                <a:ln>
                  <a:noFill/>
                </a:ln>
                <a:uLnTx/>
                <a:uFillTx/>
                <a:sym typeface="+mn-ea"/>
              </a:rPr>
              <a:t>void print(</a:t>
            </a:r>
            <a:r>
              <a:rPr lang="en-US" altLang="zh-CN" sz="2450" noProof="0" dirty="0" err="1" smtClean="0">
                <a:ln>
                  <a:noFill/>
                </a:ln>
                <a:uLnTx/>
                <a:uFillTx/>
                <a:sym typeface="+mn-ea"/>
              </a:rPr>
              <a:t>int</a:t>
            </a:r>
            <a:r>
              <a:rPr lang="en-US" altLang="zh-CN" sz="2450" noProof="0" dirty="0" smtClean="0">
                <a:ln>
                  <a:noFill/>
                </a:ln>
                <a:uLnTx/>
                <a:uFillTx/>
                <a:sym typeface="+mn-ea"/>
              </a:rPr>
              <a:t> </a:t>
            </a:r>
            <a:r>
              <a:rPr lang="en-US" altLang="zh-CN" sz="2450" noProof="0" dirty="0" err="1" smtClean="0">
                <a:ln>
                  <a:noFill/>
                </a:ln>
                <a:uLnTx/>
                <a:uFillTx/>
                <a:sym typeface="+mn-ea"/>
              </a:rPr>
              <a:t>i</a:t>
            </a:r>
            <a:r>
              <a:rPr lang="en-US" altLang="zh-CN" sz="2450" noProof="0" dirty="0" smtClean="0">
                <a:ln>
                  <a:noFill/>
                </a:ln>
                <a:uLnTx/>
                <a:uFillTx/>
                <a:sym typeface="+mn-ea"/>
              </a:rPr>
              <a:t>) { ...... }</a:t>
            </a:r>
            <a:endParaRPr lang="en-US" altLang="zh-CN" sz="2450" noProof="0" dirty="0" smtClean="0">
              <a:ln>
                <a:noFill/>
              </a:ln>
              <a:uLnTx/>
              <a:uFillTx/>
              <a:sym typeface="+mn-ea"/>
            </a:endParaRPr>
          </a:p>
          <a:p>
            <a:pPr marL="800100" marR="0" lvl="1" indent="-342900" algn="l" defTabSz="914400" rtl="0" eaLnBrk="1" fontAlgn="base" latinLnBrk="0" hangingPunct="1">
              <a:lnSpc>
                <a:spcPct val="110000"/>
              </a:lnSpc>
              <a:spcBef>
                <a:spcPct val="20000"/>
              </a:spcBef>
              <a:spcAft>
                <a:spcPct val="0"/>
              </a:spcAft>
              <a:buClr>
                <a:schemeClr val="hlink"/>
              </a:buClr>
              <a:buSzPct val="60000"/>
              <a:buFont typeface="Wingdings" panose="05000000000000000000" pitchFamily="2" charset="2"/>
              <a:buChar char="n"/>
              <a:defRPr/>
            </a:pPr>
            <a:r>
              <a:rPr lang="en-US" altLang="zh-CN" sz="2450" noProof="0" dirty="0" smtClean="0">
                <a:ln>
                  <a:noFill/>
                </a:ln>
                <a:uLnTx/>
                <a:uFillTx/>
                <a:sym typeface="+mn-ea"/>
              </a:rPr>
              <a:t>void print(double d) { ...... }</a:t>
            </a:r>
            <a:endParaRPr lang="en-US" altLang="zh-CN" sz="2450" noProof="0" dirty="0" smtClean="0">
              <a:ln>
                <a:noFill/>
              </a:ln>
              <a:uLnTx/>
              <a:uFillTx/>
              <a:sym typeface="+mn-ea"/>
            </a:endParaRPr>
          </a:p>
          <a:p>
            <a:pPr marL="800100" marR="0" lvl="1" indent="-342900" algn="l" defTabSz="914400" rtl="0" eaLnBrk="1" fontAlgn="base" latinLnBrk="0" hangingPunct="1">
              <a:lnSpc>
                <a:spcPct val="110000"/>
              </a:lnSpc>
              <a:spcBef>
                <a:spcPct val="20000"/>
              </a:spcBef>
              <a:spcAft>
                <a:spcPct val="0"/>
              </a:spcAft>
              <a:buClr>
                <a:schemeClr val="hlink"/>
              </a:buClr>
              <a:buSzPct val="60000"/>
              <a:buFont typeface="Wingdings" panose="05000000000000000000" pitchFamily="2" charset="2"/>
              <a:buChar char="n"/>
              <a:defRPr/>
            </a:pPr>
            <a:r>
              <a:rPr lang="en-US" altLang="zh-CN" sz="2450" noProof="0" dirty="0" smtClean="0">
                <a:ln>
                  <a:noFill/>
                </a:ln>
                <a:uLnTx/>
                <a:uFillTx/>
                <a:sym typeface="+mn-ea"/>
              </a:rPr>
              <a:t>void print(char c) { ...... }</a:t>
            </a:r>
            <a:endParaRPr lang="en-US" altLang="zh-CN" sz="2450" noProof="0" dirty="0" smtClean="0">
              <a:ln>
                <a:noFill/>
              </a:ln>
              <a:uLnTx/>
              <a:uFillTx/>
              <a:sym typeface="+mn-ea"/>
            </a:endParaRPr>
          </a:p>
          <a:p>
            <a:pPr marL="800100" marR="0" lvl="1" indent="-342900" algn="l" defTabSz="914400" rtl="0" eaLnBrk="1" fontAlgn="base" latinLnBrk="0" hangingPunct="1">
              <a:lnSpc>
                <a:spcPct val="110000"/>
              </a:lnSpc>
              <a:spcBef>
                <a:spcPct val="20000"/>
              </a:spcBef>
              <a:spcAft>
                <a:spcPct val="0"/>
              </a:spcAft>
              <a:buClr>
                <a:schemeClr val="hlink"/>
              </a:buClr>
              <a:buSzPct val="60000"/>
              <a:buFont typeface="Wingdings" panose="05000000000000000000" pitchFamily="2" charset="2"/>
              <a:buChar char="n"/>
              <a:defRPr/>
            </a:pPr>
            <a:r>
              <a:rPr lang="en-US" altLang="zh-CN" sz="2450" noProof="0" dirty="0" smtClean="0">
                <a:ln>
                  <a:noFill/>
                </a:ln>
                <a:uLnTx/>
                <a:uFillTx/>
                <a:sym typeface="+mn-ea"/>
              </a:rPr>
              <a:t>void print(A a) { ...... }</a:t>
            </a:r>
            <a:endParaRPr kumimoji="0" lang="en-US" altLang="zh-CN" sz="245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10000"/>
              </a:lnSpc>
              <a:spcBef>
                <a:spcPct val="20000"/>
              </a:spcBef>
              <a:spcAft>
                <a:spcPct val="0"/>
              </a:spcAft>
              <a:buClr>
                <a:schemeClr val="hlink"/>
              </a:buClr>
              <a:buSzPct val="60000"/>
              <a:buFont typeface="Wingdings" panose="05000000000000000000" pitchFamily="2" charset="2"/>
              <a:buChar char="n"/>
              <a:defRPr/>
            </a:pP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5378" name="Rectangle 2"/>
          <p:cNvSpPr>
            <a:spLocks noGrp="1" noChangeArrowheads="1"/>
          </p:cNvSpPr>
          <p:nvPr>
            <p:ph type="title"/>
          </p:nvPr>
        </p:nvSpPr>
        <p:spPr>
          <a:xfrm>
            <a:off x="539750" y="188913"/>
            <a:ext cx="7793038" cy="8636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派生类</a:t>
            </a:r>
            <a:r>
              <a:rPr kumimoji="0" lang="en-US" altLang="zh-CN" sz="40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r>
              <a:rPr kumimoji="0" lang="zh-CN" altLang="en-US" sz="40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操作符重载</a:t>
            </a:r>
            <a:endParaRPr kumimoji="0" lang="zh-CN" altLang="en-US" sz="40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85379" name="Rectangle 3"/>
          <p:cNvSpPr>
            <a:spLocks noGrp="1" noChangeArrowheads="1"/>
          </p:cNvSpPr>
          <p:nvPr>
            <p:ph sz="half" idx="1"/>
          </p:nvPr>
        </p:nvSpPr>
        <p:spPr>
          <a:xfrm>
            <a:off x="323850" y="333375"/>
            <a:ext cx="8425180" cy="640905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class Bird { …… };</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class Penguin: public Bird</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public:</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Penguin&amp; operator=(</a:t>
            </a:r>
            <a:r>
              <a:rPr kumimoji="0" lang="en-US" altLang="zh-CN" sz="20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const</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Penguin &amp;</a:t>
            </a:r>
            <a:r>
              <a:rPr kumimoji="0" lang="en-US" altLang="zh-CN" sz="20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pgn</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if (&amp;</a:t>
            </a:r>
            <a:r>
              <a:rPr kumimoji="0" lang="en-US" altLang="zh-CN" sz="20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pgn</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 this) return *this;</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a:t>
            </a:r>
            <a:r>
              <a:rPr kumimoji="0" lang="en-US" altLang="zh-CN" sz="2000" b="1"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Courier New" panose="02070309020205020404" pitchFamily="49" charset="0"/>
                <a:ea typeface="+mn-ea"/>
                <a:cs typeface="+mn-cs"/>
              </a:rPr>
              <a:t>(Bird &amp;)</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*this = </a:t>
            </a:r>
            <a:r>
              <a:rPr kumimoji="0" lang="en-US" altLang="zh-CN" sz="20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pgn</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return *this;</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p:txBody>
      </p:sp>
      <p:sp>
        <p:nvSpPr>
          <p:cNvPr id="485380" name="Text Box 4"/>
          <p:cNvSpPr txBox="1">
            <a:spLocks noChangeArrowheads="1"/>
          </p:cNvSpPr>
          <p:nvPr/>
        </p:nvSpPr>
        <p:spPr bwMode="auto">
          <a:xfrm>
            <a:off x="5048568" y="4435158"/>
            <a:ext cx="3887788" cy="2306955"/>
          </a:xfrm>
          <a:prstGeom prst="rect">
            <a:avLst/>
          </a:prstGeom>
          <a:noFill/>
          <a:ln w="9525">
            <a:noFill/>
            <a:miter lim="800000"/>
          </a:ln>
          <a:effectLst/>
        </p:spPr>
        <p:txBody>
          <a:bodyPr lIns="92075" tIns="46038" rIns="92075" bIns="46038">
            <a:spAutoFit/>
          </a:bodyPr>
          <a:lstStyle/>
          <a:p>
            <a:pPr marR="0" defTabSz="914400">
              <a:spcBef>
                <a:spcPct val="50000"/>
              </a:spcBef>
              <a:buClrTx/>
              <a:buSzTx/>
              <a:buFontTx/>
              <a:buNone/>
              <a:defRPr/>
            </a:pPr>
            <a:r>
              <a:rPr kumimoji="0" lang="en-US" altLang="zh-CN" b="1" i="1" kern="1200" cap="none" spc="0" normalizeH="0" baseline="0" noProof="0" dirty="0">
                <a:solidFill>
                  <a:schemeClr val="tx1"/>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*this</a:t>
            </a:r>
            <a:r>
              <a:rPr kumimoji="0" lang="zh-CN" altLang="en-US" b="1" i="1" kern="1200" cap="none" spc="0" normalizeH="0" baseline="0" noProof="0" dirty="0">
                <a:solidFill>
                  <a:schemeClr val="tx1"/>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类型强制转</a:t>
            </a:r>
            <a:r>
              <a:rPr kumimoji="0" lang="zh-CN" altLang="en-US" b="1" i="1" kern="1200" cap="none" spc="0" normalizeH="0" baseline="0" noProof="0" dirty="0">
                <a:solidFill>
                  <a:srgbClr val="FFC0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换成基类</a:t>
            </a:r>
            <a:r>
              <a:rPr kumimoji="0" lang="zh-CN" altLang="en-US" b="1" i="1" kern="1200" cap="none" spc="0" normalizeH="0" baseline="0" noProof="0" dirty="0">
                <a:solidFill>
                  <a:schemeClr val="tx1"/>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的</a:t>
            </a:r>
            <a:r>
              <a:rPr kumimoji="0" lang="zh-CN" altLang="en-US" b="1" i="1" kern="1200" cap="none" spc="0" normalizeH="0" baseline="0" noProof="0" dirty="0">
                <a:solidFill>
                  <a:srgbClr val="FF00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引用</a:t>
            </a:r>
            <a:r>
              <a:rPr kumimoji="0" lang="en-US" altLang="zh-CN" b="1" i="1" kern="1200" cap="none" spc="0" normalizeH="0" baseline="0" noProof="0" dirty="0">
                <a:solidFill>
                  <a:schemeClr val="tx1"/>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a:t>
            </a:r>
            <a:endParaRPr kumimoji="0" lang="en-US" altLang="zh-CN" b="1" i="1" kern="1200" cap="none" spc="0" normalizeH="0" baseline="0" noProof="0" dirty="0">
              <a:solidFill>
                <a:schemeClr val="tx1"/>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spcBef>
                <a:spcPct val="50000"/>
              </a:spcBef>
              <a:buClrTx/>
              <a:buSzTx/>
              <a:buFontTx/>
              <a:buNone/>
              <a:defRPr/>
            </a:pPr>
            <a:r>
              <a:rPr kumimoji="0" lang="zh-CN" altLang="en-US" b="1" i="1" kern="1200" cap="none" spc="0" normalizeH="0" baseline="0" noProof="0" dirty="0">
                <a:solidFill>
                  <a:schemeClr val="tx1"/>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转换为基类的引用而不是基类</a:t>
            </a:r>
            <a:r>
              <a:rPr kumimoji="0" lang="en-US" altLang="zh-CN" b="1" i="1" kern="1200" cap="none" spc="0" normalizeH="0" baseline="0" noProof="0" dirty="0">
                <a:solidFill>
                  <a:schemeClr val="tx1"/>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 </a:t>
            </a:r>
            <a:r>
              <a:rPr kumimoji="0" lang="zh-CN" altLang="en-US" b="1" i="1" kern="1200" cap="none" spc="0" normalizeH="0" baseline="0" noProof="0" dirty="0">
                <a:solidFill>
                  <a:schemeClr val="tx1"/>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为了</a:t>
            </a:r>
            <a:r>
              <a:rPr kumimoji="0" lang="zh-CN" altLang="en-US" b="1" i="1" kern="1200" cap="none" spc="0" normalizeH="0" baseline="0" noProof="0" dirty="0">
                <a:solidFill>
                  <a:srgbClr val="FF00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避免产生临时对象</a:t>
            </a:r>
            <a:endParaRPr kumimoji="0" lang="zh-CN" altLang="en-US" b="1" i="1" kern="1200" cap="none" spc="0" normalizeH="0" baseline="0" noProof="0" dirty="0">
              <a:solidFill>
                <a:srgbClr val="FF00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spcBef>
                <a:spcPct val="50000"/>
              </a:spcBef>
              <a:buClrTx/>
              <a:buSzTx/>
              <a:buFontTx/>
              <a:buNone/>
              <a:defRPr/>
            </a:pPr>
            <a:r>
              <a:rPr kumimoji="0" lang="zh-CN" altLang="en-US"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另法：</a:t>
            </a:r>
            <a:endParaRPr kumimoji="0" lang="zh-CN" altLang="en-US" b="1" i="1" kern="1200" cap="none" spc="0" normalizeH="0" baseline="0" noProof="0" dirty="0">
              <a:solidFill>
                <a:srgbClr val="FF00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spcBef>
                <a:spcPct val="50000"/>
              </a:spcBef>
              <a:buClrTx/>
              <a:buSzTx/>
              <a:buFontTx/>
              <a:buNone/>
              <a:defRPr/>
            </a:pPr>
            <a:r>
              <a:rPr kumimoji="0" lang="zh-CN" altLang="en-US" b="1" i="1" kern="1200" cap="none" spc="0" normalizeH="0" baseline="0" noProof="0" dirty="0">
                <a:solidFill>
                  <a:schemeClr val="tx1"/>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a:t>
            </a:r>
            <a:r>
              <a:rPr kumimoji="0" lang="en-US" altLang="zh-CN" b="1" i="1" kern="1200" cap="none" spc="0" normalizeH="0" baseline="0" noProof="0" dirty="0">
                <a:solidFill>
                  <a:schemeClr val="tx1"/>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(Bird *)this = </a:t>
            </a:r>
            <a:r>
              <a:rPr kumimoji="0" lang="en-US" altLang="zh-CN" b="1" i="1" kern="1200" cap="none" spc="0" normalizeH="0" baseline="0" noProof="0" dirty="0" err="1">
                <a:solidFill>
                  <a:schemeClr val="tx1"/>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pgn</a:t>
            </a:r>
            <a:r>
              <a:rPr kumimoji="0" lang="en-US" altLang="zh-CN" b="1" i="1" kern="1200" cap="none" spc="0" normalizeH="0" baseline="0" noProof="0" dirty="0">
                <a:solidFill>
                  <a:schemeClr val="tx1"/>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a:t>
            </a:r>
            <a:endParaRPr kumimoji="0" lang="en-US" altLang="zh-CN" b="1" i="1" kern="1200" cap="none" spc="0" normalizeH="0" baseline="0" noProof="0" dirty="0">
              <a:solidFill>
                <a:schemeClr val="tx1"/>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spcBef>
                <a:spcPct val="50000"/>
              </a:spcBef>
              <a:buClrTx/>
              <a:buSzTx/>
              <a:buFontTx/>
              <a:buNone/>
              <a:defRPr/>
            </a:pPr>
            <a:r>
              <a:rPr kumimoji="0" lang="en-US" altLang="zh-CN" b="1" i="1" kern="1200" cap="none" spc="0" normalizeH="0" baseline="0" noProof="0" dirty="0">
                <a:solidFill>
                  <a:schemeClr val="tx1"/>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this-&gt;Bird::operator=(</a:t>
            </a:r>
            <a:r>
              <a:rPr kumimoji="0" lang="en-US" altLang="zh-CN" b="1" i="1" kern="1200" cap="none" spc="0" normalizeH="0" baseline="0" noProof="0" dirty="0" err="1">
                <a:solidFill>
                  <a:schemeClr val="tx1"/>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pgn</a:t>
            </a:r>
            <a:r>
              <a:rPr kumimoji="0" lang="en-US" altLang="zh-CN" b="1" i="1" kern="1200" cap="none" spc="0" normalizeH="0" baseline="0" noProof="0" dirty="0">
                <a:solidFill>
                  <a:schemeClr val="tx1"/>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a:t>
            </a:r>
            <a:endParaRPr kumimoji="0" lang="en-US" altLang="zh-CN" b="1" i="1" kern="1200" cap="none" spc="0" normalizeH="0" baseline="0" noProof="0" dirty="0">
              <a:solidFill>
                <a:schemeClr val="tx1"/>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5380"/>
                                        </p:tgtEl>
                                        <p:attrNameLst>
                                          <p:attrName>style.visibility</p:attrName>
                                        </p:attrNameLst>
                                      </p:cBhvr>
                                      <p:to>
                                        <p:strVal val="visible"/>
                                      </p:to>
                                    </p:set>
                                    <p:animEffect transition="in" filter="blinds(horizontal)">
                                      <p:cBhvr>
                                        <p:cTn id="7" dur="500"/>
                                        <p:tgtEl>
                                          <p:spTgt spid="485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0"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2914" name="Rectangle 2"/>
          <p:cNvSpPr>
            <a:spLocks noGrp="1" noChangeArrowheads="1"/>
          </p:cNvSpPr>
          <p:nvPr>
            <p:ph type="title"/>
          </p:nvPr>
        </p:nvSpPr>
        <p:spPr>
          <a:xfrm>
            <a:off x="457200" y="188913"/>
            <a:ext cx="8229600" cy="8636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GB"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t>多态性</a:t>
            </a: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 </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22915" name="Rectangle 3"/>
          <p:cNvSpPr>
            <a:spLocks noGrp="1" noChangeArrowheads="1"/>
          </p:cNvSpPr>
          <p:nvPr>
            <p:ph idx="1"/>
          </p:nvPr>
        </p:nvSpPr>
        <p:spPr>
          <a:xfrm>
            <a:off x="457200" y="1268413"/>
            <a:ext cx="8229600" cy="532923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多态的概念</a:t>
            </a:r>
            <a:r>
              <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某一论域中的一个元素存在多种解释</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三种多态形式</a:t>
            </a:r>
            <a:r>
              <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GB" sz="28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rPr>
              <a:t>对象类型</a:t>
            </a:r>
            <a:r>
              <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的多态</a:t>
            </a:r>
            <a:endPar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派生类对象既是派生类</a:t>
            </a:r>
            <a:r>
              <a:rPr kumimoji="0" lang="zh-CN" altLang="en-US"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也可以是基类</a:t>
            </a:r>
            <a:endPar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GB" sz="28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rPr>
              <a:t>消息的多态</a:t>
            </a:r>
            <a:endParaRPr kumimoji="0" lang="zh-CN" altLang="en-US" sz="28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一个公共消息集中的消息，既可以发送到基类对象</a:t>
            </a:r>
            <a:r>
              <a:rPr kumimoji="0" lang="zh-CN" altLang="en-US"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又可以发送到派生类对象</a:t>
            </a:r>
            <a:endPar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对象标识的多态</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基类的</a:t>
            </a:r>
            <a:r>
              <a:rPr kumimoji="0" lang="zh-CN" altLang="en-US"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指针</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或</a:t>
            </a:r>
            <a:r>
              <a:rPr kumimoji="0" lang="zh-CN" altLang="en-US" sz="2400" b="0" i="0" u="none" strike="noStrike" kern="0" cap="none" spc="0" normalizeH="0" baseline="0" noProof="0" dirty="0">
                <a:ln>
                  <a:noFill/>
                </a:ln>
                <a:solidFill>
                  <a:srgbClr val="FFC000"/>
                </a:solidFill>
                <a:effectLst>
                  <a:outerShdw blurRad="38100" dist="38100" dir="2700000" algn="tl">
                    <a:srgbClr val="000000"/>
                  </a:outerShdw>
                </a:effectLst>
                <a:uLnTx/>
                <a:uFillTx/>
                <a:latin typeface="+mn-lt"/>
                <a:ea typeface="+mn-ea"/>
              </a:rPr>
              <a:t>引用</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可以指向基类对象</a:t>
            </a:r>
            <a:r>
              <a:rPr kumimoji="0" lang="zh-CN" altLang="en-US"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也可以指向或引用派生类对象。</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2546" name="Rectangle 2"/>
          <p:cNvSpPr>
            <a:spLocks noGrp="1" noChangeArrowheads="1"/>
          </p:cNvSpPr>
          <p:nvPr>
            <p:ph type="title"/>
          </p:nvPr>
        </p:nvSpPr>
        <p:spPr>
          <a:xfrm>
            <a:off x="684213" y="188913"/>
            <a:ext cx="7793038" cy="8636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三种多态的形式</a:t>
            </a:r>
            <a:endParaRPr kumimoji="0" lang="zh-CN" altLang="en-US" sz="40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92547" name="Rectangle 3"/>
          <p:cNvSpPr>
            <a:spLocks noGrp="1" noChangeArrowheads="1"/>
          </p:cNvSpPr>
          <p:nvPr>
            <p:ph sz="half" idx="1"/>
          </p:nvPr>
        </p:nvSpPr>
        <p:spPr>
          <a:xfrm>
            <a:off x="325438" y="908050"/>
            <a:ext cx="8424863" cy="532923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class Bird </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Wing </a:t>
            </a:r>
            <a:r>
              <a:rPr kumimoji="0" lang="en-US" altLang="zh-CN" sz="18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lftw</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a:t>
            </a:r>
            <a:r>
              <a:rPr kumimoji="0" lang="en-US" altLang="zh-CN" sz="18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rgtw</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public:</a:t>
            </a:r>
            <a:endParaRPr kumimoji="0" lang="en-US" altLang="zh-CN" sz="1800" b="1" i="1"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a:t>
            </a:r>
            <a:r>
              <a:rPr kumimoji="0" lang="en-US" altLang="zh-CN" sz="1800" b="1" i="1"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Courier New" panose="02070309020205020404" pitchFamily="49" charset="0"/>
                <a:ea typeface="+mn-ea"/>
                <a:cs typeface="+mn-cs"/>
              </a:rPr>
              <a:t>void fly();</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void walk();    </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class Penguin: public Bird</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Skin </a:t>
            </a:r>
            <a:r>
              <a:rPr kumimoji="0" lang="en-US" altLang="zh-CN" sz="18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psk</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public:</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a:t>
            </a:r>
            <a:r>
              <a:rPr kumimoji="0" lang="en-US" altLang="zh-CN" sz="1800" b="1" i="1"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Courier New" panose="02070309020205020404" pitchFamily="49" charset="0"/>
                <a:ea typeface="+mn-ea"/>
                <a:cs typeface="+mn-cs"/>
              </a:rPr>
              <a:t>void fly();</a:t>
            </a:r>
            <a:endParaRPr kumimoji="0" lang="en-US" altLang="zh-CN" sz="1800" b="1" i="1"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void swim();</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void </a:t>
            </a:r>
            <a:r>
              <a:rPr kumimoji="0" lang="en-US" altLang="zh-CN" sz="18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func</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a:t>
            </a:r>
            <a:r>
              <a:rPr kumimoji="0" lang="en-US" altLang="zh-CN" sz="1800" b="1" i="1" u="none" strike="noStrike" kern="0" cap="none" spc="0" normalizeH="0" baseline="0" noProof="0" dirty="0">
                <a:ln>
                  <a:noFill/>
                </a:ln>
                <a:solidFill>
                  <a:srgbClr val="FF9900"/>
                </a:solidFill>
                <a:effectLst>
                  <a:outerShdw blurRad="38100" dist="38100" dir="2700000" algn="tl">
                    <a:srgbClr val="000000"/>
                  </a:outerShdw>
                </a:effectLst>
                <a:uLnTx/>
                <a:uFillTx/>
                <a:latin typeface="Courier New" panose="02070309020205020404" pitchFamily="49" charset="0"/>
                <a:ea typeface="+mn-ea"/>
                <a:cs typeface="+mn-cs"/>
              </a:rPr>
              <a:t>Bird</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bird)</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a:t>
            </a:r>
            <a:endParaRPr kumimoji="0" lang="en-GB"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p:txBody>
      </p:sp>
      <p:sp>
        <p:nvSpPr>
          <p:cNvPr id="492548" name="Text Box 4"/>
          <p:cNvSpPr txBox="1">
            <a:spLocks noChangeArrowheads="1"/>
          </p:cNvSpPr>
          <p:nvPr/>
        </p:nvSpPr>
        <p:spPr bwMode="auto">
          <a:xfrm>
            <a:off x="4716463" y="1341438"/>
            <a:ext cx="4033838" cy="3830955"/>
          </a:xfrm>
          <a:prstGeom prst="rect">
            <a:avLst/>
          </a:prstGeom>
          <a:noFill/>
          <a:ln w="9525">
            <a:noFill/>
            <a:miter lim="800000"/>
          </a:ln>
          <a:effectLst/>
        </p:spPr>
        <p:txBody>
          <a:bodyPr lIns="92075" tIns="46038" rIns="92075" bIns="46038">
            <a:spAutoFit/>
          </a:bodyPr>
          <a:lstStyle/>
          <a:p>
            <a:pPr marR="0" defTabSz="914400">
              <a:spcBef>
                <a:spcPct val="50000"/>
              </a:spcBef>
              <a:buClrTx/>
              <a:buSzTx/>
              <a:buFontTx/>
              <a:buNone/>
              <a:defRPr/>
            </a:pP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Bird </a:t>
            </a:r>
            <a:r>
              <a:rPr kumimoji="0" lang="en-US" altLang="zh-CN" b="1" kern="1200" cap="none" spc="0" normalizeH="0" baseline="0" noProof="0" dirty="0" err="1">
                <a:effectLst>
                  <a:outerShdw blurRad="38100" dist="38100" dir="2700000" algn="tl">
                    <a:srgbClr val="000000"/>
                  </a:outerShdw>
                </a:effectLst>
                <a:latin typeface="Courier New" panose="02070309020205020404" pitchFamily="49" charset="0"/>
                <a:ea typeface="宋体" panose="02010600030101010101" pitchFamily="2" charset="-122"/>
                <a:cs typeface="+mn-cs"/>
              </a:rPr>
              <a:t>bd</a:t>
            </a: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a:t>
            </a:r>
            <a:b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Penguin pg;</a:t>
            </a:r>
            <a:endPar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spcBef>
                <a:spcPct val="50000"/>
              </a:spcBef>
              <a:buClrTx/>
              <a:buSzTx/>
              <a:buFontTx/>
              <a:buNone/>
              <a:defRPr/>
            </a:pP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cs typeface="+mn-cs"/>
              </a:rPr>
              <a:t>bd = </a:t>
            </a:r>
            <a:r>
              <a:rPr kumimoji="0" lang="en-US" altLang="zh-CN" b="1" i="1" kern="1200" cap="none" spc="0" normalizeH="0" baseline="0" noProof="0" dirty="0" err="1">
                <a:solidFill>
                  <a:srgbClr val="FF9900"/>
                </a:solidFill>
                <a:effectLst>
                  <a:outerShdw blurRad="38100" dist="38100" dir="2700000" algn="tl">
                    <a:srgbClr val="000000"/>
                  </a:outerShdw>
                </a:effectLst>
                <a:latin typeface="Courier New" panose="02070309020205020404" pitchFamily="49" charset="0"/>
                <a:ea typeface="+mn-ea"/>
                <a:cs typeface="+mn-cs"/>
              </a:rPr>
              <a:t>pg</a:t>
            </a: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cs typeface="+mn-cs"/>
              </a:rPr>
              <a:t>；</a:t>
            </a: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a:t>
            </a:r>
            <a:r>
              <a:rPr kumimoji="0" lang="zh-CN" altLang="en-US"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对象类型的多态</a:t>
            </a:r>
            <a:endPar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spcBef>
                <a:spcPct val="50000"/>
              </a:spcBef>
              <a:buClrTx/>
              <a:buSzTx/>
              <a:buFontTx/>
              <a:buNone/>
              <a:defRPr/>
            </a:pP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func(</a:t>
            </a:r>
            <a:r>
              <a:rPr kumimoji="0" lang="en-US" altLang="zh-CN" b="1" i="1" kern="1200" cap="none" spc="0" normalizeH="0" baseline="0" noProof="0" dirty="0" err="1">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pg</a:t>
            </a: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a:t>
            </a: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a:t>
            </a:r>
            <a:r>
              <a:rPr kumimoji="0" lang="zh-CN" altLang="en-US"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对象类型的多态</a:t>
            </a:r>
            <a:endPar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spcBef>
                <a:spcPct val="50000"/>
              </a:spcBef>
              <a:buClrTx/>
              <a:buSzTx/>
              <a:buFontTx/>
              <a:buNone/>
              <a:defRPr/>
            </a:pPr>
            <a:b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b="1" i="1" kern="1200" cap="none" spc="0" normalizeH="0" baseline="0" noProof="0" dirty="0">
                <a:solidFill>
                  <a:srgbClr val="FF9900"/>
                </a:solidFill>
                <a:effectLst>
                  <a:outerShdw blurRad="38100" dist="38100" dir="2700000" algn="tl">
                    <a:srgbClr val="000000"/>
                  </a:outerShdw>
                </a:effectLst>
                <a:latin typeface="Courier New" panose="02070309020205020404" pitchFamily="49" charset="0"/>
                <a:ea typeface="+mn-ea"/>
                <a:cs typeface="+mn-cs"/>
              </a:rPr>
              <a:t>bd.</a:t>
            </a: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cs typeface="+mn-cs"/>
              </a:rPr>
              <a:t>fly();</a:t>
            </a:r>
            <a:b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cs typeface="+mn-cs"/>
              </a:rPr>
            </a:br>
            <a:r>
              <a:rPr kumimoji="0" lang="en-US" altLang="zh-CN" b="1" i="1" kern="1200" cap="none" spc="0" normalizeH="0" baseline="0" noProof="0" dirty="0">
                <a:solidFill>
                  <a:srgbClr val="FF9900"/>
                </a:solidFill>
                <a:effectLst>
                  <a:outerShdw blurRad="38100" dist="38100" dir="2700000" algn="tl">
                    <a:srgbClr val="000000"/>
                  </a:outerShdw>
                </a:effectLst>
                <a:latin typeface="Courier New" panose="02070309020205020404" pitchFamily="49" charset="0"/>
                <a:ea typeface="+mn-ea"/>
                <a:cs typeface="+mn-cs"/>
              </a:rPr>
              <a:t>pg.</a:t>
            </a: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cs typeface="+mn-cs"/>
              </a:rPr>
              <a:t>fly(); </a:t>
            </a: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fly</a:t>
            </a:r>
            <a:r>
              <a:rPr kumimoji="0" lang="zh-CN" altLang="en-US"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消息的多态</a:t>
            </a:r>
            <a:endPar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spcBef>
                <a:spcPct val="50000"/>
              </a:spcBef>
              <a:buClrTx/>
              <a:buSzTx/>
              <a:buFontTx/>
              <a:buNone/>
              <a:defRPr/>
            </a:pPr>
            <a:endPar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spcBef>
                <a:spcPct val="50000"/>
              </a:spcBef>
              <a:buClrTx/>
              <a:buSzTx/>
              <a:buFontTx/>
              <a:buNone/>
              <a:defRPr/>
            </a:pPr>
            <a:r>
              <a:rPr kumimoji="0" lang="zh-CN" altLang="en-US" b="1" kern="1200" cap="none" spc="0" normalizeH="0" baseline="0" noProof="0" dirty="0">
                <a:effectLst>
                  <a:outerShdw blurRad="38100" dist="38100" dir="2700000" algn="tl">
                    <a:srgbClr val="000000"/>
                  </a:outerShdw>
                </a:effectLst>
                <a:latin typeface="Courier New" panose="02070309020205020404" pitchFamily="49" charset="0"/>
                <a:cs typeface="+mn-cs"/>
              </a:rPr>
              <a:t>Bird *p;</a:t>
            </a:r>
            <a:br>
              <a:rPr kumimoji="0" lang="en-US" altLang="zh-CN" b="1" i="1" kern="1200" cap="none" spc="0" normalizeH="0" baseline="0" noProof="0" dirty="0">
                <a:solidFill>
                  <a:srgbClr val="FF9900"/>
                </a:solidFill>
                <a:effectLst>
                  <a:outerShdw blurRad="38100" dist="38100" dir="2700000" algn="tl">
                    <a:srgbClr val="000000"/>
                  </a:outerShdw>
                </a:effectLst>
                <a:latin typeface="Courier New" panose="02070309020205020404" pitchFamily="49" charset="0"/>
                <a:ea typeface="+mn-ea"/>
                <a:cs typeface="+mn-cs"/>
              </a:rPr>
            </a:br>
            <a:r>
              <a:rPr kumimoji="0" lang="zh-CN" altLang="en-US" b="1" kern="1200" cap="none" spc="0" normalizeH="0" baseline="0" noProof="0" dirty="0">
                <a:effectLst>
                  <a:outerShdw blurRad="38100" dist="38100" dir="2700000" algn="tl">
                    <a:srgbClr val="000000"/>
                  </a:outerShdw>
                </a:effectLst>
                <a:latin typeface="Courier New" panose="02070309020205020404" pitchFamily="49" charset="0"/>
                <a:cs typeface="+mn-cs"/>
              </a:rPr>
              <a:t>Bird &amp;m </a:t>
            </a:r>
            <a:r>
              <a:rPr kumimoji="0" lang="zh-CN" altLang="en-US"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a:t>
            </a:r>
            <a:r>
              <a:rPr kumimoji="0" lang="en-US" altLang="zh-CN" b="1" i="1" kern="1200" cap="none" spc="0" normalizeH="0" baseline="0" noProof="0" dirty="0" err="1">
                <a:solidFill>
                  <a:srgbClr val="FF99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pg</a:t>
            </a:r>
            <a:r>
              <a:rPr kumimoji="0" lang="zh-CN" altLang="en-US" b="1" kern="1200" cap="none" spc="0" normalizeH="0" baseline="0" noProof="0" dirty="0">
                <a:effectLst>
                  <a:outerShdw blurRad="38100" dist="38100" dir="2700000" algn="tl">
                    <a:srgbClr val="000000"/>
                  </a:outerShdw>
                </a:effectLst>
                <a:latin typeface="Courier New" panose="02070309020205020404" pitchFamily="49" charset="0"/>
                <a:cs typeface="+mn-cs"/>
              </a:rPr>
              <a:t>;</a:t>
            </a:r>
            <a:br>
              <a:rPr kumimoji="0" lang="en-US" altLang="zh-CN" b="1" i="1" kern="1200" cap="none" spc="0" normalizeH="0" baseline="0" noProof="0" dirty="0">
                <a:solidFill>
                  <a:srgbClr val="FF9900"/>
                </a:solidFill>
                <a:effectLst>
                  <a:outerShdw blurRad="38100" dist="38100" dir="2700000" algn="tl">
                    <a:srgbClr val="000000"/>
                  </a:outerShdw>
                </a:effectLst>
                <a:latin typeface="Courier New" panose="02070309020205020404" pitchFamily="49" charset="0"/>
                <a:ea typeface="+mn-ea"/>
                <a:cs typeface="+mn-cs"/>
              </a:rPr>
            </a:br>
            <a:r>
              <a:rPr kumimoji="0" lang="zh-CN" altLang="en-US" b="1" kern="1200" cap="none" spc="0" normalizeH="0" baseline="0" noProof="0" dirty="0">
                <a:effectLst>
                  <a:outerShdw blurRad="38100" dist="38100" dir="2700000" algn="tl">
                    <a:srgbClr val="000000"/>
                  </a:outerShdw>
                </a:effectLst>
                <a:latin typeface="Courier New" panose="02070309020205020404" pitchFamily="49" charset="0"/>
                <a:cs typeface="+mn-cs"/>
              </a:rPr>
              <a:t>p = </a:t>
            </a:r>
            <a:r>
              <a:rPr kumimoji="0" lang="en-US" altLang="zh-CN" b="1" i="1" kern="1200" cap="none" spc="0" normalizeH="0" baseline="0" noProof="0" dirty="0">
                <a:solidFill>
                  <a:srgbClr val="FF9900"/>
                </a:solidFill>
                <a:effectLst>
                  <a:outerShdw blurRad="38100" dist="38100" dir="2700000" algn="tl">
                    <a:srgbClr val="000000"/>
                  </a:outerShdw>
                </a:effectLst>
                <a:latin typeface="Courier New" panose="02070309020205020404" pitchFamily="49" charset="0"/>
                <a:ea typeface="+mn-ea"/>
                <a:cs typeface="+mn-cs"/>
              </a:rPr>
              <a:t>&amp;</a:t>
            </a:r>
            <a:r>
              <a:rPr kumimoji="0" lang="en-US" altLang="zh-CN" b="1" i="1" kern="1200" cap="none" spc="0" normalizeH="0" baseline="0" noProof="0" dirty="0" err="1">
                <a:solidFill>
                  <a:srgbClr val="FF9900"/>
                </a:solidFill>
                <a:effectLst>
                  <a:outerShdw blurRad="38100" dist="38100" dir="2700000" algn="tl">
                    <a:srgbClr val="000000"/>
                  </a:outerShdw>
                </a:effectLst>
                <a:latin typeface="Courier New" panose="02070309020205020404" pitchFamily="49" charset="0"/>
                <a:ea typeface="+mn-ea"/>
                <a:cs typeface="+mn-cs"/>
              </a:rPr>
              <a:t>pg</a:t>
            </a:r>
            <a:r>
              <a:rPr kumimoji="0" lang="en-US" altLang="zh-CN" b="1" i="1" kern="1200" cap="none" spc="0" normalizeH="0" baseline="0" noProof="0" dirty="0">
                <a:solidFill>
                  <a:srgbClr val="FF9900"/>
                </a:solidFill>
                <a:effectLst>
                  <a:outerShdw blurRad="38100" dist="38100" dir="2700000" algn="tl">
                    <a:srgbClr val="000000"/>
                  </a:outerShdw>
                </a:effectLst>
                <a:latin typeface="Courier New" panose="02070309020205020404" pitchFamily="49" charset="0"/>
                <a:ea typeface="+mn-ea"/>
                <a:cs typeface="+mn-cs"/>
              </a:rPr>
              <a:t>; </a:t>
            </a: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a:t>
            </a:r>
            <a:r>
              <a:rPr kumimoji="0" lang="zh-CN" altLang="en-US"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对象标识的多态</a:t>
            </a:r>
            <a:endPar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2548">
                                            <p:txEl>
                                              <p:charRg st="22" end="41"/>
                                            </p:txEl>
                                          </p:spTgt>
                                        </p:tgtEl>
                                        <p:attrNameLst>
                                          <p:attrName>style.visibility</p:attrName>
                                        </p:attrNameLst>
                                      </p:cBhvr>
                                      <p:to>
                                        <p:strVal val="visible"/>
                                      </p:to>
                                    </p:set>
                                    <p:anim calcmode="lin" valueType="num">
                                      <p:cBhvr additive="base">
                                        <p:cTn id="7" dur="500" fill="hold"/>
                                        <p:tgtEl>
                                          <p:spTgt spid="492548">
                                            <p:txEl>
                                              <p:charRg st="22" end="4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2548">
                                            <p:txEl>
                                              <p:charRg st="22" end="4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2548">
                                            <p:txEl>
                                              <p:charRg st="41" end="61"/>
                                            </p:txEl>
                                          </p:spTgt>
                                        </p:tgtEl>
                                        <p:attrNameLst>
                                          <p:attrName>style.visibility</p:attrName>
                                        </p:attrNameLst>
                                      </p:cBhvr>
                                      <p:to>
                                        <p:strVal val="visible"/>
                                      </p:to>
                                    </p:set>
                                    <p:anim calcmode="lin" valueType="num">
                                      <p:cBhvr additive="base">
                                        <p:cTn id="11" dur="500" fill="hold"/>
                                        <p:tgtEl>
                                          <p:spTgt spid="492548">
                                            <p:txEl>
                                              <p:charRg st="41" end="6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2548">
                                            <p:txEl>
                                              <p:charRg st="41" end="6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92548">
                                            <p:txEl>
                                              <p:charRg st="61" end="94"/>
                                            </p:txEl>
                                          </p:spTgt>
                                        </p:tgtEl>
                                        <p:attrNameLst>
                                          <p:attrName>style.visibility</p:attrName>
                                        </p:attrNameLst>
                                      </p:cBhvr>
                                      <p:to>
                                        <p:strVal val="visible"/>
                                      </p:to>
                                    </p:set>
                                    <p:anim calcmode="lin" valueType="num">
                                      <p:cBhvr additive="base">
                                        <p:cTn id="17" dur="500" fill="hold"/>
                                        <p:tgtEl>
                                          <p:spTgt spid="492548">
                                            <p:txEl>
                                              <p:charRg st="61" end="9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92548">
                                            <p:txEl>
                                              <p:charRg st="61" end="9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92548">
                                            <p:txEl>
                                              <p:charRg st="95" end="138"/>
                                            </p:txEl>
                                          </p:spTgt>
                                        </p:tgtEl>
                                        <p:attrNameLst>
                                          <p:attrName>style.visibility</p:attrName>
                                        </p:attrNameLst>
                                      </p:cBhvr>
                                      <p:to>
                                        <p:strVal val="visible"/>
                                      </p:to>
                                    </p:set>
                                    <p:anim calcmode="lin" valueType="num">
                                      <p:cBhvr additive="base">
                                        <p:cTn id="23" dur="500" fill="hold"/>
                                        <p:tgtEl>
                                          <p:spTgt spid="492548">
                                            <p:txEl>
                                              <p:charRg st="95" end="13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92548">
                                            <p:txEl>
                                              <p:charRg st="95" end="13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1890" name="Rectangle 2"/>
          <p:cNvSpPr>
            <a:spLocks noGrp="1" noChangeArrowheads="1"/>
          </p:cNvSpPr>
          <p:nvPr>
            <p:ph type="title"/>
          </p:nvPr>
        </p:nvSpPr>
        <p:spPr>
          <a:xfrm>
            <a:off x="468313" y="188913"/>
            <a:ext cx="8229600" cy="865188"/>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t>两种绑定方案</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21891" name="Rectangle 3"/>
          <p:cNvSpPr>
            <a:spLocks noGrp="1" noChangeArrowheads="1"/>
          </p:cNvSpPr>
          <p:nvPr>
            <p:ph idx="1"/>
          </p:nvPr>
        </p:nvSpPr>
        <p:spPr>
          <a:xfrm>
            <a:off x="395288" y="1125538"/>
            <a:ext cx="8435975" cy="54721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静态绑定：</a:t>
            </a:r>
            <a:endPar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742950" marR="0" lvl="1" indent="-285750" algn="just"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在</a:t>
            </a:r>
            <a:r>
              <a:rPr kumimoji="0" lang="zh-CN" altLang="en-US" sz="28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Times New Roman" panose="02020603050405020304" pitchFamily="18" charset="0"/>
                <a:ea typeface="+mn-ea"/>
              </a:rPr>
              <a:t>编译时刻</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，根据指针或引用</a:t>
            </a:r>
            <a:r>
              <a:rPr kumimoji="0" lang="zh-CN" altLang="en-US" sz="2800" b="0" i="0" u="none" strike="noStrike" kern="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变量</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的</a:t>
            </a:r>
            <a:r>
              <a:rPr kumimoji="0" lang="zh-CN" altLang="en-US" sz="2800" b="0" i="0" u="none" strike="noStrike" kern="0" cap="none" spc="0" normalizeH="0" baseline="0" noProof="0" dirty="0">
                <a:ln>
                  <a:noFill/>
                </a:ln>
                <a:solidFill>
                  <a:srgbClr val="FF9900"/>
                </a:solidFill>
                <a:effectLst>
                  <a:outerShdw blurRad="38100" dist="38100" dir="2700000" algn="tl">
                    <a:srgbClr val="000000"/>
                  </a:outerShdw>
                </a:effectLst>
                <a:uLnTx/>
                <a:uFillTx/>
                <a:latin typeface="Times New Roman" panose="02020603050405020304" pitchFamily="18" charset="0"/>
                <a:ea typeface="+mn-ea"/>
              </a:rPr>
              <a:t>静态类型</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来决定成员函数属于哪一个类。</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动态绑定</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在</a:t>
            </a:r>
            <a:r>
              <a:rPr kumimoji="0" lang="zh-CN" altLang="en-US" sz="28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Times New Roman" panose="02020603050405020304" pitchFamily="18" charset="0"/>
                <a:ea typeface="+mn-ea"/>
              </a:rPr>
              <a:t>运行时刻</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，根据指针或引用变量</a:t>
            </a:r>
            <a:r>
              <a:rPr kumimoji="0" lang="zh-CN" altLang="en-US" sz="2800" b="0"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Times New Roman" panose="02020603050405020304" pitchFamily="18" charset="0"/>
                <a:ea typeface="+mn-ea"/>
              </a:rPr>
              <a:t>实际</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指向或引用的对象</a:t>
            </a:r>
            <a:r>
              <a:rPr kumimoji="0" lang="zh-CN" altLang="en-US" sz="28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rPr>
              <a:t>类型</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（动态类型）来确定成员函数属于哪一个类。</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C++</a:t>
            </a:r>
            <a:r>
              <a:rPr kumimoji="0" lang="zh-CN" altLang="en-US" sz="3200" b="0"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Times New Roman" panose="02020603050405020304" pitchFamily="18" charset="0"/>
                <a:ea typeface="+mn-ea"/>
                <a:cs typeface="+mn-cs"/>
              </a:rPr>
              <a:t>默认</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的绑定方式是</a:t>
            </a:r>
            <a:r>
              <a:rPr kumimoji="0" lang="zh-CN" altLang="en-US" sz="3200" b="0"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Times New Roman" panose="02020603050405020304" pitchFamily="18" charset="0"/>
                <a:ea typeface="+mn-ea"/>
                <a:cs typeface="+mn-cs"/>
              </a:rPr>
              <a:t>静态绑定</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必须在程序中</a:t>
            </a:r>
            <a:r>
              <a:rPr kumimoji="0" lang="zh-CN" altLang="en-US" sz="32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Times New Roman" panose="02020603050405020304" pitchFamily="18" charset="0"/>
                <a:ea typeface="+mn-ea"/>
                <a:cs typeface="+mn-cs"/>
              </a:rPr>
              <a:t>显式</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地指出</a:t>
            </a:r>
            <a:r>
              <a:rPr kumimoji="0" lang="zh-CN" altLang="en-US" sz="32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Times New Roman" panose="02020603050405020304" pitchFamily="18" charset="0"/>
                <a:ea typeface="+mn-ea"/>
                <a:cs typeface="+mn-cs"/>
              </a:rPr>
              <a:t>动态绑定</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21891">
                                            <p:txEl>
                                              <p:charRg st="0" end="6"/>
                                            </p:txEl>
                                          </p:spTgt>
                                        </p:tgtEl>
                                        <p:attrNameLst>
                                          <p:attrName>style.visibility</p:attrName>
                                        </p:attrNameLst>
                                      </p:cBhvr>
                                      <p:to>
                                        <p:strVal val="visible"/>
                                      </p:to>
                                    </p:set>
                                    <p:animEffect transition="in" filter="checkerboard(across)">
                                      <p:cBhvr>
                                        <p:cTn id="7" dur="500"/>
                                        <p:tgtEl>
                                          <p:spTgt spid="421891">
                                            <p:txEl>
                                              <p:charRg st="0" end="6"/>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21891">
                                            <p:txEl>
                                              <p:charRg st="6" end="42"/>
                                            </p:txEl>
                                          </p:spTgt>
                                        </p:tgtEl>
                                        <p:attrNameLst>
                                          <p:attrName>style.visibility</p:attrName>
                                        </p:attrNameLst>
                                      </p:cBhvr>
                                      <p:to>
                                        <p:strVal val="visible"/>
                                      </p:to>
                                    </p:set>
                                    <p:animEffect transition="in" filter="checkerboard(across)">
                                      <p:cBhvr>
                                        <p:cTn id="10" dur="500"/>
                                        <p:tgtEl>
                                          <p:spTgt spid="421891">
                                            <p:txEl>
                                              <p:charRg st="6" end="4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421891">
                                            <p:txEl>
                                              <p:charRg st="42" end="48"/>
                                            </p:txEl>
                                          </p:spTgt>
                                        </p:tgtEl>
                                        <p:attrNameLst>
                                          <p:attrName>style.visibility</p:attrName>
                                        </p:attrNameLst>
                                      </p:cBhvr>
                                      <p:to>
                                        <p:strVal val="visible"/>
                                      </p:to>
                                    </p:set>
                                    <p:animEffect transition="in" filter="checkerboard(across)">
                                      <p:cBhvr>
                                        <p:cTn id="15" dur="500"/>
                                        <p:tgtEl>
                                          <p:spTgt spid="421891">
                                            <p:txEl>
                                              <p:charRg st="42" end="48"/>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421891">
                                            <p:txEl>
                                              <p:charRg st="48" end="96"/>
                                            </p:txEl>
                                          </p:spTgt>
                                        </p:tgtEl>
                                        <p:attrNameLst>
                                          <p:attrName>style.visibility</p:attrName>
                                        </p:attrNameLst>
                                      </p:cBhvr>
                                      <p:to>
                                        <p:strVal val="visible"/>
                                      </p:to>
                                    </p:set>
                                    <p:animEffect transition="in" filter="checkerboard(across)">
                                      <p:cBhvr>
                                        <p:cTn id="18" dur="500"/>
                                        <p:tgtEl>
                                          <p:spTgt spid="421891">
                                            <p:txEl>
                                              <p:charRg st="48" end="9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421891">
                                            <p:txEl>
                                              <p:charRg st="96" end="114"/>
                                            </p:txEl>
                                          </p:spTgt>
                                        </p:tgtEl>
                                        <p:attrNameLst>
                                          <p:attrName>style.visibility</p:attrName>
                                        </p:attrNameLst>
                                      </p:cBhvr>
                                      <p:to>
                                        <p:strVal val="visible"/>
                                      </p:to>
                                    </p:set>
                                    <p:animEffect transition="in" filter="checkerboard(across)">
                                      <p:cBhvr>
                                        <p:cTn id="23" dur="500"/>
                                        <p:tgtEl>
                                          <p:spTgt spid="421891">
                                            <p:txEl>
                                              <p:charRg st="96" end="11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421891">
                                            <p:txEl>
                                              <p:charRg st="114" end="133"/>
                                            </p:txEl>
                                          </p:spTgt>
                                        </p:tgtEl>
                                        <p:attrNameLst>
                                          <p:attrName>style.visibility</p:attrName>
                                        </p:attrNameLst>
                                      </p:cBhvr>
                                      <p:to>
                                        <p:strVal val="visible"/>
                                      </p:to>
                                    </p:set>
                                    <p:animEffect transition="in" filter="checkerboard(across)">
                                      <p:cBhvr>
                                        <p:cTn id="26" dur="500"/>
                                        <p:tgtEl>
                                          <p:spTgt spid="421891">
                                            <p:txEl>
                                              <p:charRg st="114" end="1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3938" name="Rectangle 2"/>
          <p:cNvSpPr>
            <a:spLocks noGrp="1" noChangeArrowheads="1"/>
          </p:cNvSpPr>
          <p:nvPr>
            <p:ph type="title"/>
          </p:nvPr>
        </p:nvSpPr>
        <p:spPr>
          <a:xfrm>
            <a:off x="457200" y="277813"/>
            <a:ext cx="8229600" cy="847725"/>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t>虚函数</a:t>
            </a: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 </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23939" name="Rectangle 3"/>
          <p:cNvSpPr>
            <a:spLocks noGrp="1" noChangeArrowheads="1"/>
          </p:cNvSpPr>
          <p:nvPr>
            <p:ph idx="1"/>
          </p:nvPr>
        </p:nvSpPr>
        <p:spPr>
          <a:xfrm>
            <a:off x="457200" y="1268413"/>
            <a:ext cx="8229600" cy="5256213"/>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动态绑定的实现条件</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tx1"/>
              </a:buClr>
              <a:buSzTx/>
              <a:buFontTx/>
              <a:buChar char="•"/>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类的定义中成员</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ea"/>
              </a:rPr>
              <a:t>函数</a:t>
            </a:r>
            <a:r>
              <a:rPr kumimoji="0" lang="zh-CN" altLang="en-US" sz="2800" b="0" i="0" u="none" strike="noStrike" kern="0" cap="none" spc="0" normalizeH="0" baseline="0" noProof="0" dirty="0" smtClean="0">
                <a:ln>
                  <a:noFill/>
                </a:ln>
                <a:effectLst>
                  <a:outerShdw blurRad="38100" dist="38100" dir="2700000" algn="tl">
                    <a:srgbClr val="000000"/>
                  </a:outerShdw>
                </a:effectLst>
                <a:uLnTx/>
                <a:uFillTx/>
                <a:latin typeface="Times New Roman" panose="02020603050405020304" pitchFamily="18" charset="0"/>
                <a:ea typeface="+mn-ea"/>
                <a:cs typeface="+mn-ea"/>
              </a:rPr>
              <a:t>声明</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为</a:t>
            </a:r>
            <a:r>
              <a:rPr kumimoji="0" lang="zh-CN" altLang="en-US" sz="28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Times New Roman" panose="02020603050405020304" pitchFamily="18" charset="0"/>
                <a:ea typeface="+mn-ea"/>
              </a:rPr>
              <a:t>虚函数</a:t>
            </a:r>
            <a:endParaRPr kumimoji="0" lang="zh-CN" altLang="en-US" sz="28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Times New Roman" panose="02020603050405020304" pitchFamily="18" charset="0"/>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Char char="•"/>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通过</a:t>
            </a:r>
            <a:r>
              <a:rPr kumimoji="0" lang="zh-CN" altLang="en-US" sz="28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rPr>
              <a:t>引用或指针</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来访问对象的虚函数</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Char char="n"/>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virtual</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声明</a:t>
            </a:r>
            <a:endPar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tx1"/>
              </a:buClr>
              <a:buSzTx/>
              <a:buFontTx/>
              <a:buChar char="•"/>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一旦在基类中指定某成员函数为虚函数，那么，</a:t>
            </a:r>
            <a:r>
              <a:rPr kumimoji="0" lang="zh-CN" altLang="en-US" sz="2800" b="0"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mn-ea"/>
              </a:rPr>
              <a:t>不管</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在派生类中是否给出</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virtual</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声明，派生类（以及派生类的派生类，</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Arial" panose="020B0604020202020204"/>
                <a:ea typeface="+mn-ea"/>
              </a:rPr>
              <a: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）中对其</a:t>
            </a:r>
            <a:r>
              <a:rPr kumimoji="0" lang="zh-CN" altLang="en-US" sz="2800" b="0"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Times New Roman" panose="02020603050405020304" pitchFamily="18" charset="0"/>
                <a:ea typeface="+mn-ea"/>
              </a:rPr>
              <a:t>重定义</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的成员函数均为虚函数</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Char char="•"/>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重定义</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 </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对派生类中定义的成员函数</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 </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其</a:t>
            </a:r>
            <a:r>
              <a:rPr kumimoji="0" lang="zh-CN" altLang="en-US" sz="2800" b="0"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mn-ea"/>
              </a:rPr>
              <a:t>函数名</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 </a:t>
            </a:r>
            <a:r>
              <a:rPr kumimoji="0" lang="zh-CN" altLang="en-US" sz="2800" b="0"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mn-ea"/>
              </a:rPr>
              <a:t>参数个数</a:t>
            </a:r>
            <a:r>
              <a:rPr kumimoji="0" lang="zh-CN" altLang="en-US" sz="2800" b="0" i="0" u="none" strike="noStrike" kern="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和</a:t>
            </a:r>
            <a:r>
              <a:rPr kumimoji="0" lang="zh-CN" altLang="en-US" sz="2800" b="0"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mn-ea"/>
              </a:rPr>
              <a:t>类型</a:t>
            </a:r>
            <a:r>
              <a:rPr kumimoji="0" lang="zh-CN" altLang="en-US" sz="2800" b="0" i="0" u="none" strike="noStrike" kern="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以及</a:t>
            </a:r>
            <a:r>
              <a:rPr kumimoji="0" lang="zh-CN" altLang="en-US" sz="2800" b="0"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mn-ea"/>
              </a:rPr>
              <a:t>返回值类型</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与基类的某个虚成员函数相同</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(override)</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23939">
                                            <p:txEl>
                                              <p:charRg st="11" end="27"/>
                                            </p:txEl>
                                          </p:spTgt>
                                        </p:tgtEl>
                                        <p:attrNameLst>
                                          <p:attrName>style.visibility</p:attrName>
                                        </p:attrNameLst>
                                      </p:cBhvr>
                                      <p:to>
                                        <p:strVal val="visible"/>
                                      </p:to>
                                    </p:set>
                                    <p:animEffect transition="in" filter="checkerboard(across)">
                                      <p:cBhvr>
                                        <p:cTn id="7" dur="500"/>
                                        <p:tgtEl>
                                          <p:spTgt spid="423939">
                                            <p:txEl>
                                              <p:charRg st="11"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23939">
                                            <p:txEl>
                                              <p:charRg st="27" end="44"/>
                                            </p:txEl>
                                          </p:spTgt>
                                        </p:tgtEl>
                                        <p:attrNameLst>
                                          <p:attrName>style.visibility</p:attrName>
                                        </p:attrNameLst>
                                      </p:cBhvr>
                                      <p:to>
                                        <p:strVal val="visible"/>
                                      </p:to>
                                    </p:set>
                                    <p:animEffect transition="in" filter="checkerboard(across)">
                                      <p:cBhvr>
                                        <p:cTn id="12" dur="500"/>
                                        <p:tgtEl>
                                          <p:spTgt spid="423939">
                                            <p:txEl>
                                              <p:charRg st="27" end="4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23939">
                                            <p:txEl>
                                              <p:charRg st="44" end="54"/>
                                            </p:txEl>
                                          </p:spTgt>
                                        </p:tgtEl>
                                        <p:attrNameLst>
                                          <p:attrName>style.visibility</p:attrName>
                                        </p:attrNameLst>
                                      </p:cBhvr>
                                      <p:to>
                                        <p:strVal val="visible"/>
                                      </p:to>
                                    </p:set>
                                    <p:animEffect transition="in" filter="checkerboard(across)">
                                      <p:cBhvr>
                                        <p:cTn id="17" dur="500"/>
                                        <p:tgtEl>
                                          <p:spTgt spid="423939">
                                            <p:txEl>
                                              <p:charRg st="44" end="54"/>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423939">
                                            <p:txEl>
                                              <p:charRg st="54" end="129"/>
                                            </p:txEl>
                                          </p:spTgt>
                                        </p:tgtEl>
                                        <p:attrNameLst>
                                          <p:attrName>style.visibility</p:attrName>
                                        </p:attrNameLst>
                                      </p:cBhvr>
                                      <p:to>
                                        <p:strVal val="visible"/>
                                      </p:to>
                                    </p:set>
                                    <p:animEffect transition="in" filter="checkerboard(across)">
                                      <p:cBhvr>
                                        <p:cTn id="20" dur="500"/>
                                        <p:tgtEl>
                                          <p:spTgt spid="423939">
                                            <p:txEl>
                                              <p:charRg st="54" end="12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423939">
                                            <p:txEl>
                                              <p:charRg st="129" end="192"/>
                                            </p:txEl>
                                          </p:spTgt>
                                        </p:tgtEl>
                                        <p:attrNameLst>
                                          <p:attrName>style.visibility</p:attrName>
                                        </p:attrNameLst>
                                      </p:cBhvr>
                                      <p:to>
                                        <p:strVal val="visible"/>
                                      </p:to>
                                    </p:set>
                                    <p:animEffect transition="in" filter="checkerboard(across)">
                                      <p:cBhvr>
                                        <p:cTn id="25" dur="500"/>
                                        <p:tgtEl>
                                          <p:spTgt spid="423939">
                                            <p:txEl>
                                              <p:charRg st="129" end="1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4594" name="Rectangle 2"/>
          <p:cNvSpPr>
            <a:spLocks noGrp="1" noChangeArrowheads="1"/>
          </p:cNvSpPr>
          <p:nvPr>
            <p:ph type="title"/>
          </p:nvPr>
        </p:nvSpPr>
        <p:spPr>
          <a:xfrm>
            <a:off x="457200" y="188913"/>
            <a:ext cx="8229600" cy="8636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t>虚函数</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94595" name="Rectangle 3"/>
          <p:cNvSpPr>
            <a:spLocks noGrp="1" noChangeArrowheads="1"/>
          </p:cNvSpPr>
          <p:nvPr>
            <p:ph idx="1"/>
          </p:nvPr>
        </p:nvSpPr>
        <p:spPr>
          <a:xfrm>
            <a:off x="457200" y="1268413"/>
            <a:ext cx="8229600" cy="532923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对虚函数的限制</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只有</a:t>
            </a:r>
            <a:r>
              <a:rPr kumimoji="0" lang="zh-CN" altLang="en-US" sz="2800" b="0"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n-lt"/>
                <a:ea typeface="+mn-ea"/>
              </a:rPr>
              <a:t>类的成员函数</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才可以是虚函数</a:t>
            </a:r>
            <a:endPar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n-lt"/>
                <a:ea typeface="+mn-ea"/>
              </a:rPr>
              <a:t>静态</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成员函数</a:t>
            </a:r>
            <a:r>
              <a:rPr kumimoji="0" lang="zh-CN" altLang="en-US" sz="2800" b="0"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n-lt"/>
                <a:ea typeface="+mn-ea"/>
              </a:rPr>
              <a:t>不能</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是虚函数</a:t>
            </a:r>
            <a:endPar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n-lt"/>
                <a:ea typeface="+mn-ea"/>
              </a:rPr>
              <a:t>构造函数不能</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是虚函数</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n-lt"/>
                <a:ea typeface="+mn-ea"/>
              </a:rPr>
              <a:t>析构函数可以</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zh-CN" altLang="en-US" sz="2800" b="0"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往往</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）是虚函数</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虚函数</a:t>
            </a:r>
            <a:r>
              <a:rPr kumimoji="0" lang="zh-CN" altLang="en-US" sz="2800" b="0"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n-lt"/>
                <a:ea typeface="+mn-ea"/>
              </a:rPr>
              <a:t>不会内联</a:t>
            </a:r>
            <a:endParaRPr kumimoji="0" lang="zh-CN" altLang="en-US"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endParaRPr kumimoji="0" lang="zh-CN" altLang="en-US" sz="2800" b="0"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endParaRPr kumimoji="0" lang="zh-CN" altLang="en-US" sz="2800" b="0"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endParaRPr kumimoji="0" lang="zh-CN" altLang="en-US" sz="2800" b="0"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endParaRPr kumimoji="0" lang="zh-CN" altLang="en-US" sz="2800" b="0"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94595">
                                            <p:txEl>
                                              <p:charRg st="9" end="25"/>
                                            </p:txEl>
                                          </p:spTgt>
                                        </p:tgtEl>
                                        <p:attrNameLst>
                                          <p:attrName>style.visibility</p:attrName>
                                        </p:attrNameLst>
                                      </p:cBhvr>
                                      <p:to>
                                        <p:strVal val="visible"/>
                                      </p:to>
                                    </p:set>
                                    <p:animEffect transition="in" filter="checkerboard(across)">
                                      <p:cBhvr>
                                        <p:cTn id="7" dur="500"/>
                                        <p:tgtEl>
                                          <p:spTgt spid="494595">
                                            <p:txEl>
                                              <p:charRg st="9"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94595">
                                            <p:txEl>
                                              <p:charRg st="25" end="38"/>
                                            </p:txEl>
                                          </p:spTgt>
                                        </p:tgtEl>
                                        <p:attrNameLst>
                                          <p:attrName>style.visibility</p:attrName>
                                        </p:attrNameLst>
                                      </p:cBhvr>
                                      <p:to>
                                        <p:strVal val="visible"/>
                                      </p:to>
                                    </p:set>
                                    <p:animEffect transition="in" filter="checkerboard(across)">
                                      <p:cBhvr>
                                        <p:cTn id="12" dur="500"/>
                                        <p:tgtEl>
                                          <p:spTgt spid="494595">
                                            <p:txEl>
                                              <p:charRg st="25" end="3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94595">
                                            <p:txEl>
                                              <p:charRg st="38" end="49"/>
                                            </p:txEl>
                                          </p:spTgt>
                                        </p:tgtEl>
                                        <p:attrNameLst>
                                          <p:attrName>style.visibility</p:attrName>
                                        </p:attrNameLst>
                                      </p:cBhvr>
                                      <p:to>
                                        <p:strVal val="visible"/>
                                      </p:to>
                                    </p:set>
                                    <p:animEffect transition="in" filter="checkerboard(across)">
                                      <p:cBhvr>
                                        <p:cTn id="17" dur="500"/>
                                        <p:tgtEl>
                                          <p:spTgt spid="494595">
                                            <p:txEl>
                                              <p:charRg st="38" end="4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94595">
                                            <p:txEl>
                                              <p:charRg st="49" end="64"/>
                                            </p:txEl>
                                          </p:spTgt>
                                        </p:tgtEl>
                                        <p:attrNameLst>
                                          <p:attrName>style.visibility</p:attrName>
                                        </p:attrNameLst>
                                      </p:cBhvr>
                                      <p:to>
                                        <p:strVal val="visible"/>
                                      </p:to>
                                    </p:set>
                                    <p:animEffect transition="in" filter="checkerboard(across)">
                                      <p:cBhvr>
                                        <p:cTn id="22" dur="500"/>
                                        <p:tgtEl>
                                          <p:spTgt spid="494595">
                                            <p:txEl>
                                              <p:charRg st="49" end="6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94595">
                                            <p:txEl>
                                              <p:charRg st="64" end="72"/>
                                            </p:txEl>
                                          </p:spTgt>
                                        </p:tgtEl>
                                        <p:attrNameLst>
                                          <p:attrName>style.visibility</p:attrName>
                                        </p:attrNameLst>
                                      </p:cBhvr>
                                      <p:to>
                                        <p:strVal val="visible"/>
                                      </p:to>
                                    </p:set>
                                    <p:animEffect transition="in" filter="checkerboard(across)">
                                      <p:cBhvr>
                                        <p:cTn id="27" dur="500"/>
                                        <p:tgtEl>
                                          <p:spTgt spid="494595">
                                            <p:txEl>
                                              <p:charRg st="64" end="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6642" name="Rectangle 2"/>
          <p:cNvSpPr>
            <a:spLocks noGrp="1" noChangeArrowheads="1"/>
          </p:cNvSpPr>
          <p:nvPr>
            <p:ph type="title"/>
          </p:nvPr>
        </p:nvSpPr>
        <p:spPr>
          <a:xfrm>
            <a:off x="684213" y="188913"/>
            <a:ext cx="7793038" cy="8636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显式类型提升</a:t>
            </a:r>
            <a:endParaRPr kumimoji="0" lang="zh-CN" altLang="en-US" sz="40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96643" name="Rectangle 3"/>
          <p:cNvSpPr>
            <a:spLocks noGrp="1" noChangeArrowheads="1"/>
          </p:cNvSpPr>
          <p:nvPr>
            <p:ph sz="half" idx="1"/>
          </p:nvPr>
        </p:nvSpPr>
        <p:spPr>
          <a:xfrm>
            <a:off x="395288" y="1123950"/>
            <a:ext cx="8424863" cy="532923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class Bird </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Wing </a:t>
            </a:r>
            <a:r>
              <a:rPr kumimoji="0" lang="en-US" altLang="zh-CN" sz="18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lftw</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a:t>
            </a:r>
            <a:r>
              <a:rPr kumimoji="0" lang="en-US" altLang="zh-CN" sz="18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rgtw</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public:</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a:t>
            </a:r>
            <a:r>
              <a:rPr kumimoji="0" lang="en-US" altLang="zh-CN" sz="1800" b="1" i="1"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Courier New" panose="02070309020205020404" pitchFamily="49" charset="0"/>
                <a:ea typeface="+mn-ea"/>
                <a:cs typeface="+mn-cs"/>
              </a:rPr>
              <a:t>virtual void fly();</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void walk();    </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class Penguin: public Bird</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Skin </a:t>
            </a:r>
            <a:r>
              <a:rPr kumimoji="0" lang="en-US" altLang="zh-CN" sz="18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psk</a:t>
            </a: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public:</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a:t>
            </a:r>
            <a:r>
              <a:rPr kumimoji="0" lang="en-US" altLang="zh-CN" sz="1800" b="1" i="1" u="none" strike="noStrike" kern="0" cap="none" spc="0" normalizeH="0" baseline="0" noProof="0" dirty="0">
                <a:ln>
                  <a:noFill/>
                </a:ln>
                <a:solidFill>
                  <a:srgbClr val="FF9900"/>
                </a:solidFill>
                <a:effectLst>
                  <a:outerShdw blurRad="38100" dist="38100" dir="2700000" algn="tl">
                    <a:srgbClr val="000000"/>
                  </a:outerShdw>
                </a:effectLst>
                <a:uLnTx/>
                <a:uFillTx/>
                <a:latin typeface="Courier New" panose="02070309020205020404" pitchFamily="49" charset="0"/>
                <a:ea typeface="+mn-ea"/>
                <a:cs typeface="+mn-cs"/>
              </a:rPr>
              <a:t>virtual</a:t>
            </a:r>
            <a:r>
              <a:rPr kumimoji="0" lang="en-US" altLang="zh-CN" sz="1800" b="1" i="1"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Courier New" panose="02070309020205020404" pitchFamily="49" charset="0"/>
                <a:ea typeface="+mn-ea"/>
                <a:cs typeface="+mn-cs"/>
              </a:rPr>
              <a:t> </a:t>
            </a:r>
            <a:r>
              <a:rPr kumimoji="0" lang="en-US" altLang="zh-CN" sz="1800" b="1" i="1"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Courier New" panose="02070309020205020404" pitchFamily="49" charset="0"/>
                <a:ea typeface="+mn-ea"/>
                <a:cs typeface="+mn-cs"/>
              </a:rPr>
              <a:t>void fly();</a:t>
            </a:r>
            <a:endParaRPr kumimoji="0" lang="en-US" altLang="zh-CN" sz="1800" b="1" i="1"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void swim();</a:t>
            </a:r>
            <a:endPar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a:t>
            </a:r>
            <a:endParaRPr kumimoji="0" lang="en-GB" altLang="zh-CN"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p:txBody>
      </p:sp>
      <p:sp>
        <p:nvSpPr>
          <p:cNvPr id="496644" name="Text Box 4"/>
          <p:cNvSpPr txBox="1">
            <a:spLocks noChangeArrowheads="1"/>
          </p:cNvSpPr>
          <p:nvPr/>
        </p:nvSpPr>
        <p:spPr bwMode="auto">
          <a:xfrm>
            <a:off x="4140200" y="1052513"/>
            <a:ext cx="4905375" cy="5354638"/>
          </a:xfrm>
          <a:prstGeom prst="rect">
            <a:avLst/>
          </a:prstGeom>
          <a:noFill/>
          <a:ln w="9525">
            <a:noFill/>
            <a:miter lim="800000"/>
          </a:ln>
          <a:effectLst/>
        </p:spPr>
        <p:txBody>
          <a:bodyPr wrap="square" lIns="92075" tIns="46038" rIns="92075" bIns="46038">
            <a:spAutoFit/>
          </a:bodyPr>
          <a:lstStyle/>
          <a:p>
            <a:pPr marR="0" defTabSz="914400">
              <a:spcBef>
                <a:spcPct val="50000"/>
              </a:spcBef>
              <a:buClrTx/>
              <a:buSzTx/>
              <a:buFontTx/>
              <a:buNone/>
              <a:defRPr/>
            </a:pP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Bird *</a:t>
            </a:r>
            <a:r>
              <a:rPr kumimoji="0" lang="en-US" altLang="zh-CN" b="1" kern="1200" cap="none" spc="0" normalizeH="0" baseline="0" noProof="0" dirty="0" err="1">
                <a:effectLst>
                  <a:outerShdw blurRad="38100" dist="38100" dir="2700000" algn="tl">
                    <a:srgbClr val="000000"/>
                  </a:outerShdw>
                </a:effectLst>
                <a:latin typeface="Courier New" panose="02070309020205020404" pitchFamily="49" charset="0"/>
                <a:ea typeface="宋体" panose="02010600030101010101" pitchFamily="2" charset="-122"/>
                <a:cs typeface="+mn-cs"/>
              </a:rPr>
              <a:t>pb</a:t>
            </a: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 new Penguin;  // OK</a:t>
            </a:r>
            <a:endPar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spcBef>
                <a:spcPct val="50000"/>
              </a:spcBef>
              <a:buClrTx/>
              <a:buSzTx/>
              <a:buFontTx/>
              <a:buNone/>
              <a:defRPr/>
            </a:pPr>
            <a:r>
              <a:rPr kumimoji="0" lang="en-US" altLang="zh-CN" b="1" kern="1200" cap="none" spc="0" normalizeH="0" baseline="0" noProof="0" dirty="0" err="1">
                <a:effectLst>
                  <a:outerShdw blurRad="38100" dist="38100" dir="2700000" algn="tl">
                    <a:srgbClr val="000000"/>
                  </a:outerShdw>
                </a:effectLst>
                <a:latin typeface="Courier New" panose="02070309020205020404" pitchFamily="49" charset="0"/>
                <a:ea typeface="宋体" panose="02010600030101010101" pitchFamily="2" charset="-122"/>
                <a:cs typeface="+mn-cs"/>
              </a:rPr>
              <a:t>pb</a:t>
            </a: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-&gt;fly();   //OK</a:t>
            </a:r>
            <a:endPar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spcBef>
                <a:spcPct val="50000"/>
              </a:spcBef>
              <a:buClrTx/>
              <a:buSzTx/>
              <a:buFontTx/>
              <a:buNone/>
              <a:defRPr/>
            </a:pPr>
            <a:r>
              <a:rPr kumimoji="0" lang="en-US" altLang="zh-CN" b="1" kern="1200" cap="none" spc="0" normalizeH="0" baseline="0" noProof="0" dirty="0" err="1">
                <a:effectLst>
                  <a:outerShdw blurRad="38100" dist="38100" dir="2700000" algn="tl">
                    <a:srgbClr val="000000"/>
                  </a:outerShdw>
                </a:effectLst>
                <a:latin typeface="Courier New" panose="02070309020205020404" pitchFamily="49" charset="0"/>
                <a:ea typeface="宋体" panose="02010600030101010101" pitchFamily="2" charset="-122"/>
                <a:cs typeface="+mn-cs"/>
              </a:rPr>
              <a:t>pb</a:t>
            </a: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-&gt;swim();  //Error</a:t>
            </a:r>
            <a:endPar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spcBef>
                <a:spcPct val="50000"/>
              </a:spcBef>
              <a:buClrTx/>
              <a:buSzTx/>
              <a:buFontTx/>
              <a:buNone/>
              <a:defRPr/>
            </a:pP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((Penguin *)</a:t>
            </a:r>
            <a:r>
              <a:rPr kumimoji="0" lang="en-US" altLang="zh-CN" b="1" kern="1200" cap="none" spc="0" normalizeH="0" baseline="0" noProof="0" dirty="0" err="1">
                <a:effectLst>
                  <a:outerShdw blurRad="38100" dist="38100" dir="2700000" algn="tl">
                    <a:srgbClr val="000000"/>
                  </a:outerShdw>
                </a:effectLst>
                <a:latin typeface="Courier New" panose="02070309020205020404" pitchFamily="49" charset="0"/>
                <a:ea typeface="宋体" panose="02010600030101010101" pitchFamily="2" charset="-122"/>
                <a:cs typeface="+mn-cs"/>
              </a:rPr>
              <a:t>pb</a:t>
            </a: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)-&gt;swim(); // OK</a:t>
            </a:r>
            <a:endPar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spcBef>
                <a:spcPct val="50000"/>
              </a:spcBef>
              <a:buClrTx/>
              <a:buSzTx/>
              <a:buFontTx/>
              <a:buNone/>
              <a:defRPr/>
            </a:pPr>
            <a:r>
              <a:rPr kumimoji="0" lang="en-US" altLang="zh-CN" b="1" kern="1200" cap="none" spc="0" normalizeH="0" baseline="0" noProof="0" dirty="0">
                <a:solidFill>
                  <a:srgbClr val="FF99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 But Not Safe</a:t>
            </a:r>
            <a:endParaRPr kumimoji="0" lang="en-US" altLang="zh-CN" b="1" kern="1200" cap="none" spc="0" normalizeH="0" baseline="0" noProof="0" dirty="0">
              <a:solidFill>
                <a:srgbClr val="FF99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spcBef>
                <a:spcPct val="50000"/>
              </a:spcBef>
              <a:buClrTx/>
              <a:buSzTx/>
              <a:buFontTx/>
              <a:buNone/>
              <a:defRPr/>
            </a:pP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Bird *</a:t>
            </a:r>
            <a:r>
              <a:rPr kumimoji="0" lang="en-US" altLang="zh-CN" b="1" kern="1200" cap="none" spc="0" normalizeH="0" baseline="0" noProof="0" dirty="0" err="1">
                <a:effectLst>
                  <a:outerShdw blurRad="38100" dist="38100" dir="2700000" algn="tl">
                    <a:srgbClr val="000000"/>
                  </a:outerShdw>
                </a:effectLst>
                <a:latin typeface="Courier New" panose="02070309020205020404" pitchFamily="49" charset="0"/>
                <a:ea typeface="宋体" panose="02010600030101010101" pitchFamily="2" charset="-122"/>
                <a:cs typeface="+mn-cs"/>
              </a:rPr>
              <a:t>pb</a:t>
            </a: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 new Bird;</a:t>
            </a:r>
            <a:endPar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spcBef>
                <a:spcPct val="50000"/>
              </a:spcBef>
              <a:buClrTx/>
              <a:buSzTx/>
              <a:buFontTx/>
              <a:buNone/>
              <a:defRPr/>
            </a:pP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((Penguin *)</a:t>
            </a:r>
            <a:r>
              <a:rPr kumimoji="0" lang="en-US" altLang="zh-CN" b="1" kern="1200" cap="none" spc="0" normalizeH="0" baseline="0" noProof="0" dirty="0" err="1">
                <a:effectLst>
                  <a:outerShdw blurRad="38100" dist="38100" dir="2700000" algn="tl">
                    <a:srgbClr val="000000"/>
                  </a:outerShdw>
                </a:effectLst>
                <a:latin typeface="Courier New" panose="02070309020205020404" pitchFamily="49" charset="0"/>
                <a:ea typeface="宋体" panose="02010600030101010101" pitchFamily="2" charset="-122"/>
                <a:cs typeface="+mn-cs"/>
              </a:rPr>
              <a:t>pb</a:t>
            </a: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)-&gt;swim(); // or</a:t>
            </a:r>
            <a:endPar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spcBef>
                <a:spcPct val="50000"/>
              </a:spcBef>
              <a:buClrTx/>
              <a:buSzTx/>
              <a:buFontTx/>
              <a:buNone/>
              <a:defRPr/>
            </a:pP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a:t>
            </a:r>
            <a:r>
              <a:rPr kumimoji="0" lang="en-US" altLang="zh-CN" b="1" kern="1200" cap="none" spc="0" normalizeH="0" baseline="0" noProof="0" dirty="0">
                <a:solidFill>
                  <a:srgbClr val="FF99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static_cast</a:t>
            </a: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&lt;</a:t>
            </a:r>
            <a:r>
              <a:rPr lang="en-US" altLang="zh-CN" b="1"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(Penguin*)</a:t>
            </a: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&gt;(pb)-&gt;..</a:t>
            </a:r>
            <a:endPar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spcBef>
                <a:spcPct val="50000"/>
              </a:spcBef>
              <a:buClrTx/>
              <a:buSzTx/>
              <a:buFontTx/>
              <a:buNone/>
              <a:defRPr/>
            </a:pPr>
            <a:r>
              <a:rPr kumimoji="0" lang="en-US" altLang="zh-CN" b="1" kern="1200" cap="none" spc="0" normalizeH="0" baseline="0" noProof="0" dirty="0">
                <a:solidFill>
                  <a:srgbClr val="FF99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 Safe</a:t>
            </a:r>
            <a:endParaRPr kumimoji="0" lang="en-US" altLang="zh-CN" b="1" kern="1200" cap="none" spc="0" normalizeH="0" baseline="0" noProof="0" dirty="0">
              <a:solidFill>
                <a:srgbClr val="FF99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spcBef>
                <a:spcPct val="50000"/>
              </a:spcBef>
              <a:buClrTx/>
              <a:buSzTx/>
              <a:buFontTx/>
              <a:buNone/>
              <a:defRPr/>
            </a:pP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Bird *</a:t>
            </a:r>
            <a:r>
              <a:rPr kumimoji="0" lang="en-US" altLang="zh-CN" b="1" kern="1200" cap="none" spc="0" normalizeH="0" baseline="0" noProof="0" dirty="0" err="1">
                <a:effectLst>
                  <a:outerShdw blurRad="38100" dist="38100" dir="2700000" algn="tl">
                    <a:srgbClr val="000000"/>
                  </a:outerShdw>
                </a:effectLst>
                <a:latin typeface="Courier New" panose="02070309020205020404" pitchFamily="49" charset="0"/>
                <a:ea typeface="宋体" panose="02010600030101010101" pitchFamily="2" charset="-122"/>
                <a:cs typeface="+mn-cs"/>
              </a:rPr>
              <a:t>pb</a:t>
            </a: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 new Bird;</a:t>
            </a:r>
            <a:endPar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spcBef>
                <a:spcPct val="50000"/>
              </a:spcBef>
              <a:buClrTx/>
              <a:buSzTx/>
              <a:buFontTx/>
              <a:buNone/>
              <a:defRPr/>
            </a:pP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Penguin *</a:t>
            </a:r>
            <a:r>
              <a:rPr kumimoji="0" lang="en-US" altLang="zh-CN" b="1" kern="1200" cap="none" spc="0" normalizeH="0" baseline="0" noProof="0" dirty="0" err="1">
                <a:effectLst>
                  <a:outerShdw blurRad="38100" dist="38100" dir="2700000" algn="tl">
                    <a:srgbClr val="000000"/>
                  </a:outerShdw>
                </a:effectLst>
                <a:latin typeface="Courier New" panose="02070309020205020404" pitchFamily="49" charset="0"/>
                <a:ea typeface="宋体" panose="02010600030101010101" pitchFamily="2" charset="-122"/>
                <a:cs typeface="+mn-cs"/>
              </a:rPr>
              <a:t>pp</a:t>
            </a: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a:t>
            </a:r>
            <a:endPar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spcBef>
                <a:spcPct val="50000"/>
              </a:spcBef>
              <a:buClrTx/>
              <a:buSzTx/>
              <a:buFontTx/>
              <a:buNone/>
              <a:defRPr/>
            </a:pP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pp =</a:t>
            </a:r>
            <a:r>
              <a:rPr kumimoji="0" lang="en-US" altLang="zh-CN" b="1" kern="1200" cap="none" spc="0" normalizeH="0" baseline="0" noProof="0" dirty="0">
                <a:solidFill>
                  <a:srgbClr val="FF99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 </a:t>
            </a:r>
            <a:r>
              <a:rPr kumimoji="0" lang="en-US" altLang="zh-CN" b="1" kern="1200" cap="none" spc="0" normalizeH="0" baseline="0" noProof="0" dirty="0" err="1">
                <a:solidFill>
                  <a:srgbClr val="FF99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dynamic_cast</a:t>
            </a:r>
            <a:r>
              <a:rPr kumimoji="0" lang="en-US" altLang="zh-CN" b="1" kern="1200" cap="none" spc="0" normalizeH="0" baseline="0" noProof="0" dirty="0">
                <a:solidFill>
                  <a:srgbClr val="FF99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&lt;</a:t>
            </a:r>
            <a:r>
              <a:rPr kumimoji="0" lang="en-US" altLang="zh-CN" b="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Penguin *</a:t>
            </a:r>
            <a:r>
              <a:rPr kumimoji="0" lang="en-US" altLang="zh-CN" b="1" kern="1200" cap="none" spc="0" normalizeH="0" baseline="0" noProof="0" dirty="0">
                <a:solidFill>
                  <a:srgbClr val="FF99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&gt;(</a:t>
            </a:r>
            <a:r>
              <a:rPr kumimoji="0" lang="en-US" altLang="zh-CN" b="1" kern="1200" cap="none" spc="0" normalizeH="0" baseline="0" noProof="0" dirty="0" err="1">
                <a:solidFill>
                  <a:srgbClr val="00B0F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pb</a:t>
            </a:r>
            <a:r>
              <a:rPr kumimoji="0" lang="en-US" altLang="zh-CN" b="1" kern="1200" cap="none" spc="0" normalizeH="0" baseline="0" noProof="0" dirty="0">
                <a:solidFill>
                  <a:srgbClr val="FF99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a:t>
            </a:r>
            <a:endParaRPr kumimoji="0" lang="en-US" altLang="zh-CN" b="1" kern="1200" cap="none" spc="0" normalizeH="0" baseline="0" noProof="0" dirty="0">
              <a:solidFill>
                <a:srgbClr val="FF99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spcBef>
                <a:spcPct val="50000"/>
              </a:spcBef>
              <a:buClrTx/>
              <a:buSzTx/>
              <a:buFontTx/>
              <a:buNone/>
              <a:defRPr/>
            </a:pP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if (</a:t>
            </a:r>
            <a:r>
              <a:rPr kumimoji="0" lang="en-US" altLang="zh-CN" b="1" kern="1200" cap="none" spc="0" normalizeH="0" baseline="0" noProof="0" dirty="0" err="1">
                <a:solidFill>
                  <a:srgbClr val="FF99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pp</a:t>
            </a:r>
            <a:r>
              <a:rPr kumimoji="0" lang="en-US" altLang="zh-CN" b="1" kern="1200" cap="none" spc="0" normalizeH="0" baseline="0" noProof="0" dirty="0">
                <a:solidFill>
                  <a:srgbClr val="FF99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 != NULL</a:t>
            </a: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 </a:t>
            </a:r>
            <a:r>
              <a:rPr kumimoji="0" lang="en-US" altLang="zh-CN" b="1" kern="1200" cap="none" spc="0" normalizeH="0" baseline="0" noProof="0" dirty="0" err="1">
                <a:effectLst>
                  <a:outerShdw blurRad="38100" dist="38100" dir="2700000" algn="tl">
                    <a:srgbClr val="000000"/>
                  </a:outerShdw>
                </a:effectLst>
                <a:latin typeface="Courier New" panose="02070309020205020404" pitchFamily="49" charset="0"/>
                <a:ea typeface="宋体" panose="02010600030101010101" pitchFamily="2" charset="-122"/>
                <a:cs typeface="+mn-cs"/>
              </a:rPr>
              <a:t>pp</a:t>
            </a:r>
            <a:r>
              <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-&gt;swim(); }</a:t>
            </a:r>
            <a:endParaRPr kumimoji="0" lang="en-US" altLang="zh-CN"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p:txBody>
      </p:sp>
      <p:sp>
        <p:nvSpPr>
          <p:cNvPr id="485380" name="Text Box 4"/>
          <p:cNvSpPr txBox="1">
            <a:spLocks noChangeArrowheads="1"/>
          </p:cNvSpPr>
          <p:nvPr/>
        </p:nvSpPr>
        <p:spPr bwMode="auto">
          <a:xfrm>
            <a:off x="395288" y="5808028"/>
            <a:ext cx="3887788" cy="1060450"/>
          </a:xfrm>
          <a:prstGeom prst="rect">
            <a:avLst/>
          </a:prstGeom>
          <a:noFill/>
          <a:ln w="9525">
            <a:noFill/>
            <a:miter lim="800000"/>
          </a:ln>
          <a:effectLst/>
        </p:spPr>
        <p:txBody>
          <a:bodyPr lIns="92075" tIns="46038" rIns="92075" bIns="46038">
            <a:spAutoFit/>
          </a:bodyPr>
          <a:p>
            <a:pPr marR="0" defTabSz="914400">
              <a:spcBef>
                <a:spcPct val="50000"/>
              </a:spcBef>
              <a:buClrTx/>
              <a:buSzTx/>
              <a:buFontTx/>
              <a:buNone/>
              <a:defRPr/>
            </a:pPr>
            <a:r>
              <a:rPr kumimoji="0" lang="en-US" b="1" i="1" kern="1200" cap="none" spc="0" normalizeH="0" baseline="0" noProof="0" dirty="0">
                <a:solidFill>
                  <a:schemeClr val="tx1"/>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dynamic_cast</a:t>
            </a:r>
            <a:r>
              <a:rPr kumimoji="0" lang="zh-CN" altLang="en-US" b="1" i="1" kern="1200" cap="none" spc="0" normalizeH="0" baseline="0" noProof="0" dirty="0">
                <a:solidFill>
                  <a:schemeClr val="tx1"/>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必须</a:t>
            </a:r>
            <a:r>
              <a:rPr kumimoji="0" lang="zh-CN" altLang="en-US" b="1" i="1" kern="1200" cap="none" spc="0" normalizeH="0" baseline="0" noProof="0" dirty="0">
                <a:solidFill>
                  <a:srgbClr val="FFC0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依赖虚表</a:t>
            </a:r>
            <a:r>
              <a:rPr kumimoji="0" lang="zh-CN" altLang="en-US" b="1" i="1" kern="1200" cap="none" spc="0" normalizeH="0" baseline="0" noProof="0" dirty="0">
                <a:solidFill>
                  <a:schemeClr val="tx1"/>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，因此必须存在虚函数。</a:t>
            </a:r>
            <a:endParaRPr kumimoji="0" lang="zh-CN" altLang="en-US" b="1" i="1" kern="1200" cap="none" spc="0" normalizeH="0" baseline="0" noProof="0" dirty="0">
              <a:solidFill>
                <a:schemeClr val="tx1"/>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spcBef>
                <a:spcPct val="50000"/>
              </a:spcBef>
              <a:buClrTx/>
              <a:buSzTx/>
              <a:buFontTx/>
              <a:buNone/>
              <a:defRPr/>
            </a:pPr>
            <a:r>
              <a:rPr kumimoji="0" lang="zh-CN" altLang="en-US" b="1" i="1" kern="1200" cap="none" spc="0" normalizeH="0" baseline="0" noProof="0" dirty="0">
                <a:solidFill>
                  <a:schemeClr val="tx1"/>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如没有，可将析构函数作为虚函数</a:t>
            </a:r>
            <a:endParaRPr kumimoji="0" lang="zh-CN" altLang="en-US" b="1" i="1" kern="1200" cap="none" spc="0" normalizeH="0" baseline="0" noProof="0" dirty="0">
              <a:solidFill>
                <a:schemeClr val="tx1"/>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96644">
                                            <p:txEl>
                                              <p:charRg st="0" end="31"/>
                                            </p:txEl>
                                          </p:spTgt>
                                        </p:tgtEl>
                                        <p:attrNameLst>
                                          <p:attrName>style.visibility</p:attrName>
                                        </p:attrNameLst>
                                      </p:cBhvr>
                                      <p:to>
                                        <p:strVal val="visible"/>
                                      </p:to>
                                    </p:set>
                                    <p:animEffect transition="in" filter="checkerboard(across)">
                                      <p:cBhvr>
                                        <p:cTn id="7" dur="500"/>
                                        <p:tgtEl>
                                          <p:spTgt spid="496644">
                                            <p:txEl>
                                              <p:charRg st="0" end="3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96644">
                                            <p:txEl>
                                              <p:charRg st="31" end="49"/>
                                            </p:txEl>
                                          </p:spTgt>
                                        </p:tgtEl>
                                        <p:attrNameLst>
                                          <p:attrName>style.visibility</p:attrName>
                                        </p:attrNameLst>
                                      </p:cBhvr>
                                      <p:to>
                                        <p:strVal val="visible"/>
                                      </p:to>
                                    </p:set>
                                    <p:animEffect transition="in" filter="checkerboard(across)">
                                      <p:cBhvr>
                                        <p:cTn id="12" dur="500"/>
                                        <p:tgtEl>
                                          <p:spTgt spid="496644">
                                            <p:txEl>
                                              <p:charRg st="31" end="4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96644">
                                            <p:txEl>
                                              <p:charRg st="49" end="70"/>
                                            </p:txEl>
                                          </p:spTgt>
                                        </p:tgtEl>
                                        <p:attrNameLst>
                                          <p:attrName>style.visibility</p:attrName>
                                        </p:attrNameLst>
                                      </p:cBhvr>
                                      <p:to>
                                        <p:strVal val="visible"/>
                                      </p:to>
                                    </p:set>
                                    <p:animEffect transition="in" filter="checkerboard(across)">
                                      <p:cBhvr>
                                        <p:cTn id="17" dur="500"/>
                                        <p:tgtEl>
                                          <p:spTgt spid="496644">
                                            <p:txEl>
                                              <p:charRg st="49" end="7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96644">
                                            <p:txEl>
                                              <p:charRg st="70" end="101"/>
                                            </p:txEl>
                                          </p:spTgt>
                                        </p:tgtEl>
                                        <p:attrNameLst>
                                          <p:attrName>style.visibility</p:attrName>
                                        </p:attrNameLst>
                                      </p:cBhvr>
                                      <p:to>
                                        <p:strVal val="visible"/>
                                      </p:to>
                                    </p:set>
                                    <p:animEffect transition="in" filter="checkerboard(across)">
                                      <p:cBhvr>
                                        <p:cTn id="22" dur="500"/>
                                        <p:tgtEl>
                                          <p:spTgt spid="496644">
                                            <p:txEl>
                                              <p:charRg st="70" end="101"/>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496644">
                                            <p:txEl>
                                              <p:charRg st="101" end="117"/>
                                            </p:txEl>
                                          </p:spTgt>
                                        </p:tgtEl>
                                        <p:attrNameLst>
                                          <p:attrName>style.visibility</p:attrName>
                                        </p:attrNameLst>
                                      </p:cBhvr>
                                      <p:to>
                                        <p:strVal val="visible"/>
                                      </p:to>
                                    </p:set>
                                    <p:animEffect transition="in" filter="checkerboard(across)">
                                      <p:cBhvr>
                                        <p:cTn id="25" dur="500"/>
                                        <p:tgtEl>
                                          <p:spTgt spid="496644">
                                            <p:txEl>
                                              <p:charRg st="101" end="11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496644">
                                            <p:txEl>
                                              <p:charRg st="117" end="138"/>
                                            </p:txEl>
                                          </p:spTgt>
                                        </p:tgtEl>
                                        <p:attrNameLst>
                                          <p:attrName>style.visibility</p:attrName>
                                        </p:attrNameLst>
                                      </p:cBhvr>
                                      <p:to>
                                        <p:strVal val="visible"/>
                                      </p:to>
                                    </p:set>
                                    <p:animEffect transition="in" filter="checkerboard(across)">
                                      <p:cBhvr>
                                        <p:cTn id="30" dur="500"/>
                                        <p:tgtEl>
                                          <p:spTgt spid="496644">
                                            <p:txEl>
                                              <p:charRg st="117" end="138"/>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496644">
                                            <p:txEl>
                                              <p:charRg st="138" end="164"/>
                                            </p:txEl>
                                          </p:spTgt>
                                        </p:tgtEl>
                                        <p:attrNameLst>
                                          <p:attrName>style.visibility</p:attrName>
                                        </p:attrNameLst>
                                      </p:cBhvr>
                                      <p:to>
                                        <p:strVal val="visible"/>
                                      </p:to>
                                    </p:set>
                                    <p:animEffect transition="in" filter="checkerboard(across)">
                                      <p:cBhvr>
                                        <p:cTn id="33" dur="500"/>
                                        <p:tgtEl>
                                          <p:spTgt spid="496644">
                                            <p:txEl>
                                              <p:charRg st="138" end="164"/>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496644">
                                            <p:txEl>
                                              <p:pRg st="7" end="7"/>
                                            </p:txEl>
                                          </p:spTgt>
                                        </p:tgtEl>
                                        <p:attrNameLst>
                                          <p:attrName>style.visibility</p:attrName>
                                        </p:attrNameLst>
                                      </p:cBhvr>
                                      <p:to>
                                        <p:strVal val="visible"/>
                                      </p:to>
                                    </p:set>
                                    <p:animEffect transition="in" filter="checkerboard(across)">
                                      <p:cBhvr>
                                        <p:cTn id="36" dur="500"/>
                                        <p:tgtEl>
                                          <p:spTgt spid="496644">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496644">
                                            <p:txEl>
                                              <p:charRg st="164" end="172"/>
                                            </p:txEl>
                                          </p:spTgt>
                                        </p:tgtEl>
                                        <p:attrNameLst>
                                          <p:attrName>style.visibility</p:attrName>
                                        </p:attrNameLst>
                                      </p:cBhvr>
                                      <p:to>
                                        <p:strVal val="visible"/>
                                      </p:to>
                                    </p:set>
                                    <p:animEffect transition="in" filter="checkerboard(across)">
                                      <p:cBhvr>
                                        <p:cTn id="41" dur="500"/>
                                        <p:tgtEl>
                                          <p:spTgt spid="496644">
                                            <p:txEl>
                                              <p:charRg st="164" end="172"/>
                                            </p:txEl>
                                          </p:spTgt>
                                        </p:tgtEl>
                                      </p:cBhvr>
                                    </p:animEffect>
                                  </p:childTnLst>
                                </p:cTn>
                              </p:par>
                              <p:par>
                                <p:cTn id="42" presetID="5" presetClass="entr" presetSubtype="10" fill="hold" nodeType="withEffect">
                                  <p:stCondLst>
                                    <p:cond delay="0"/>
                                  </p:stCondLst>
                                  <p:childTnLst>
                                    <p:set>
                                      <p:cBhvr>
                                        <p:cTn id="43" dur="1" fill="hold">
                                          <p:stCondLst>
                                            <p:cond delay="0"/>
                                          </p:stCondLst>
                                        </p:cTn>
                                        <p:tgtEl>
                                          <p:spTgt spid="496644">
                                            <p:txEl>
                                              <p:charRg st="172" end="193"/>
                                            </p:txEl>
                                          </p:spTgt>
                                        </p:tgtEl>
                                        <p:attrNameLst>
                                          <p:attrName>style.visibility</p:attrName>
                                        </p:attrNameLst>
                                      </p:cBhvr>
                                      <p:to>
                                        <p:strVal val="visible"/>
                                      </p:to>
                                    </p:set>
                                    <p:animEffect transition="in" filter="checkerboard(across)">
                                      <p:cBhvr>
                                        <p:cTn id="44" dur="500"/>
                                        <p:tgtEl>
                                          <p:spTgt spid="496644">
                                            <p:txEl>
                                              <p:charRg st="172" end="193"/>
                                            </p:txEl>
                                          </p:spTgt>
                                        </p:tgtEl>
                                      </p:cBhvr>
                                    </p:animEffect>
                                  </p:childTnLst>
                                </p:cTn>
                              </p:par>
                              <p:par>
                                <p:cTn id="45" presetID="5" presetClass="entr" presetSubtype="10" fill="hold" nodeType="withEffect">
                                  <p:stCondLst>
                                    <p:cond delay="0"/>
                                  </p:stCondLst>
                                  <p:childTnLst>
                                    <p:set>
                                      <p:cBhvr>
                                        <p:cTn id="46" dur="1" fill="hold">
                                          <p:stCondLst>
                                            <p:cond delay="0"/>
                                          </p:stCondLst>
                                        </p:cTn>
                                        <p:tgtEl>
                                          <p:spTgt spid="496644">
                                            <p:txEl>
                                              <p:charRg st="193" end="206"/>
                                            </p:txEl>
                                          </p:spTgt>
                                        </p:tgtEl>
                                        <p:attrNameLst>
                                          <p:attrName>style.visibility</p:attrName>
                                        </p:attrNameLst>
                                      </p:cBhvr>
                                      <p:to>
                                        <p:strVal val="visible"/>
                                      </p:to>
                                    </p:set>
                                    <p:animEffect transition="in" filter="checkerboard(across)">
                                      <p:cBhvr>
                                        <p:cTn id="47" dur="500"/>
                                        <p:tgtEl>
                                          <p:spTgt spid="496644">
                                            <p:txEl>
                                              <p:charRg st="193" end="206"/>
                                            </p:txEl>
                                          </p:spTgt>
                                        </p:tgtEl>
                                      </p:cBhvr>
                                    </p:animEffect>
                                  </p:childTnLst>
                                </p:cTn>
                              </p:par>
                              <p:par>
                                <p:cTn id="48" presetID="5" presetClass="entr" presetSubtype="10" fill="hold" nodeType="withEffect">
                                  <p:stCondLst>
                                    <p:cond delay="0"/>
                                  </p:stCondLst>
                                  <p:childTnLst>
                                    <p:set>
                                      <p:cBhvr>
                                        <p:cTn id="49" dur="1" fill="hold">
                                          <p:stCondLst>
                                            <p:cond delay="0"/>
                                          </p:stCondLst>
                                        </p:cTn>
                                        <p:tgtEl>
                                          <p:spTgt spid="496644">
                                            <p:txEl>
                                              <p:charRg st="206" end="240"/>
                                            </p:txEl>
                                          </p:spTgt>
                                        </p:tgtEl>
                                        <p:attrNameLst>
                                          <p:attrName>style.visibility</p:attrName>
                                        </p:attrNameLst>
                                      </p:cBhvr>
                                      <p:to>
                                        <p:strVal val="visible"/>
                                      </p:to>
                                    </p:set>
                                    <p:animEffect transition="in" filter="checkerboard(across)">
                                      <p:cBhvr>
                                        <p:cTn id="50" dur="500"/>
                                        <p:tgtEl>
                                          <p:spTgt spid="496644">
                                            <p:txEl>
                                              <p:charRg st="206" end="24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496644">
                                            <p:txEl>
                                              <p:charRg st="240" end="258"/>
                                            </p:txEl>
                                          </p:spTgt>
                                        </p:tgtEl>
                                        <p:attrNameLst>
                                          <p:attrName>style.visibility</p:attrName>
                                        </p:attrNameLst>
                                      </p:cBhvr>
                                      <p:to>
                                        <p:strVal val="visible"/>
                                      </p:to>
                                    </p:set>
                                    <p:animEffect transition="in" filter="checkerboard(across)">
                                      <p:cBhvr>
                                        <p:cTn id="55" dur="500"/>
                                        <p:tgtEl>
                                          <p:spTgt spid="496644">
                                            <p:txEl>
                                              <p:charRg st="240" end="25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85380"/>
                                        </p:tgtEl>
                                        <p:attrNameLst>
                                          <p:attrName>style.visibility</p:attrName>
                                        </p:attrNameLst>
                                      </p:cBhvr>
                                      <p:to>
                                        <p:strVal val="visible"/>
                                      </p:to>
                                    </p:set>
                                    <p:animEffect transition="in" filter="blinds(horizontal)">
                                      <p:cBhvr>
                                        <p:cTn id="60" dur="500"/>
                                        <p:tgtEl>
                                          <p:spTgt spid="485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0"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7666" name="Rectangle 2"/>
          <p:cNvSpPr>
            <a:spLocks noGrp="1" noChangeArrowheads="1"/>
          </p:cNvSpPr>
          <p:nvPr>
            <p:ph type="title"/>
          </p:nvPr>
        </p:nvSpPr>
        <p:spPr>
          <a:xfrm>
            <a:off x="457200" y="188913"/>
            <a:ext cx="8229600" cy="8636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t>纯虚函数和抽象类</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97667" name="Rectangle 3"/>
          <p:cNvSpPr>
            <a:spLocks noGrp="1" noChangeArrowheads="1"/>
          </p:cNvSpPr>
          <p:nvPr>
            <p:ph idx="1"/>
          </p:nvPr>
        </p:nvSpPr>
        <p:spPr>
          <a:xfrm>
            <a:off x="457200" y="1268413"/>
            <a:ext cx="8229600" cy="5329238"/>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纯虚函数</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tx1"/>
              </a:buClr>
              <a:buSzTx/>
              <a:buFontTx/>
              <a:buChar char="•"/>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只给出函数</a:t>
            </a:r>
            <a:r>
              <a:rPr kumimoji="0" lang="zh-CN" altLang="en-US" sz="28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声明而没给出实现</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包括在类定义的内部和外部</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的虚成员函数</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Char char="•"/>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格式</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函数原型的后面加上</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Arial" panose="020B0604020202020204"/>
                <a:ea typeface="+mn-ea"/>
              </a:rPr>
              <a:t>“</a:t>
            </a:r>
            <a:r>
              <a:rPr kumimoji="0" lang="en-US" altLang="zh-CN" sz="28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=0</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Arial" panose="020B0604020202020204"/>
                <a:ea typeface="+mn-ea"/>
              </a:rPr>
              <a:t>”</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抽象类</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接口类</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tx1"/>
              </a:buClr>
              <a:buSzTx/>
              <a:buFontTx/>
              <a:buChar char="•"/>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包含纯虚函数的类</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Char char="•"/>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抽象类</a:t>
            </a:r>
            <a:r>
              <a:rPr kumimoji="0" lang="zh-CN" altLang="en-US" sz="28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rPr>
              <a:t>不能用于创建对象</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zh-CN" altLang="en-US" sz="2800" b="0" i="0" u="none" strike="noStrike" kern="0" cap="none" spc="0" normalizeH="0" baseline="0" noProof="0" dirty="0">
                <a:ln>
                  <a:noFill/>
                </a:ln>
                <a:solidFill>
                  <a:srgbClr val="FFFF00"/>
                </a:solidFill>
                <a:effectLst>
                  <a:outerShdw blurRad="38100" dist="38100" dir="2700000" algn="tl">
                    <a:srgbClr val="000000"/>
                  </a:outerShdw>
                </a:effectLst>
                <a:uLnTx/>
                <a:uFillTx/>
                <a:latin typeface="Times New Roman" panose="02020603050405020304" pitchFamily="18" charset="0"/>
                <a:ea typeface="+mn-ea"/>
              </a:rPr>
              <a:t>有用的特性</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Char char="•"/>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为派生类提供一个</a:t>
            </a:r>
            <a:r>
              <a:rPr kumimoji="0" lang="zh-CN" altLang="en-US" sz="28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rPr>
              <a:t>基本框架</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和一个公共的对外</a:t>
            </a:r>
            <a:r>
              <a:rPr kumimoji="0" lang="zh-CN" altLang="en-US" sz="28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rPr>
              <a:t>接口</a:t>
            </a:r>
            <a:endParaRPr kumimoji="0" lang="zh-CN" altLang="en-US" sz="28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Char char="•"/>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派生类（或派生类的派生类，</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）应对抽象基类的所有纯虚成员函数进行实现</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97667">
                                            <p:txEl>
                                              <p:charRg st="0" end="6"/>
                                            </p:txEl>
                                          </p:spTgt>
                                        </p:tgtEl>
                                        <p:attrNameLst>
                                          <p:attrName>style.visibility</p:attrName>
                                        </p:attrNameLst>
                                      </p:cBhvr>
                                      <p:to>
                                        <p:strVal val="visible"/>
                                      </p:to>
                                    </p:set>
                                    <p:animEffect transition="in" filter="checkerboard(across)">
                                      <p:cBhvr>
                                        <p:cTn id="7" dur="500"/>
                                        <p:tgtEl>
                                          <p:spTgt spid="497667">
                                            <p:txEl>
                                              <p:charRg st="0" end="6"/>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97667">
                                            <p:txEl>
                                              <p:charRg st="6" end="40"/>
                                            </p:txEl>
                                          </p:spTgt>
                                        </p:tgtEl>
                                        <p:attrNameLst>
                                          <p:attrName>style.visibility</p:attrName>
                                        </p:attrNameLst>
                                      </p:cBhvr>
                                      <p:to>
                                        <p:strVal val="visible"/>
                                      </p:to>
                                    </p:set>
                                    <p:animEffect transition="in" filter="checkerboard(across)">
                                      <p:cBhvr>
                                        <p:cTn id="10" dur="500"/>
                                        <p:tgtEl>
                                          <p:spTgt spid="497667">
                                            <p:txEl>
                                              <p:charRg st="6" end="40"/>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97667">
                                            <p:txEl>
                                              <p:charRg st="40" end="59"/>
                                            </p:txEl>
                                          </p:spTgt>
                                        </p:tgtEl>
                                        <p:attrNameLst>
                                          <p:attrName>style.visibility</p:attrName>
                                        </p:attrNameLst>
                                      </p:cBhvr>
                                      <p:to>
                                        <p:strVal val="visible"/>
                                      </p:to>
                                    </p:set>
                                    <p:animEffect transition="in" filter="checkerboard(across)">
                                      <p:cBhvr>
                                        <p:cTn id="13" dur="500"/>
                                        <p:tgtEl>
                                          <p:spTgt spid="497667">
                                            <p:txEl>
                                              <p:charRg st="40" end="5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497667">
                                            <p:txEl>
                                              <p:charRg st="59" end="68"/>
                                            </p:txEl>
                                          </p:spTgt>
                                        </p:tgtEl>
                                        <p:attrNameLst>
                                          <p:attrName>style.visibility</p:attrName>
                                        </p:attrNameLst>
                                      </p:cBhvr>
                                      <p:to>
                                        <p:strVal val="visible"/>
                                      </p:to>
                                    </p:set>
                                    <p:animEffect transition="in" filter="checkerboard(across)">
                                      <p:cBhvr>
                                        <p:cTn id="18" dur="500"/>
                                        <p:tgtEl>
                                          <p:spTgt spid="497667">
                                            <p:txEl>
                                              <p:charRg st="59" end="68"/>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497667">
                                            <p:txEl>
                                              <p:charRg st="68" end="77"/>
                                            </p:txEl>
                                          </p:spTgt>
                                        </p:tgtEl>
                                        <p:attrNameLst>
                                          <p:attrName>style.visibility</p:attrName>
                                        </p:attrNameLst>
                                      </p:cBhvr>
                                      <p:to>
                                        <p:strVal val="visible"/>
                                      </p:to>
                                    </p:set>
                                    <p:animEffect transition="in" filter="checkerboard(across)">
                                      <p:cBhvr>
                                        <p:cTn id="21" dur="500"/>
                                        <p:tgtEl>
                                          <p:spTgt spid="497667">
                                            <p:txEl>
                                              <p:charRg st="68" end="7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497667">
                                            <p:txEl>
                                              <p:charRg st="77" end="96"/>
                                            </p:txEl>
                                          </p:spTgt>
                                        </p:tgtEl>
                                        <p:attrNameLst>
                                          <p:attrName>style.visibility</p:attrName>
                                        </p:attrNameLst>
                                      </p:cBhvr>
                                      <p:to>
                                        <p:strVal val="visible"/>
                                      </p:to>
                                    </p:set>
                                    <p:animEffect transition="in" filter="checkerboard(across)">
                                      <p:cBhvr>
                                        <p:cTn id="26" dur="500"/>
                                        <p:tgtEl>
                                          <p:spTgt spid="497667">
                                            <p:txEl>
                                              <p:charRg st="77" end="9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497667">
                                            <p:txEl>
                                              <p:charRg st="96" end="119"/>
                                            </p:txEl>
                                          </p:spTgt>
                                        </p:tgtEl>
                                        <p:attrNameLst>
                                          <p:attrName>style.visibility</p:attrName>
                                        </p:attrNameLst>
                                      </p:cBhvr>
                                      <p:to>
                                        <p:strVal val="visible"/>
                                      </p:to>
                                    </p:set>
                                    <p:animEffect transition="in" filter="checkerboard(across)">
                                      <p:cBhvr>
                                        <p:cTn id="31" dur="500"/>
                                        <p:tgtEl>
                                          <p:spTgt spid="497667">
                                            <p:txEl>
                                              <p:charRg st="96" end="11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497667">
                                            <p:txEl>
                                              <p:charRg st="119" end="156"/>
                                            </p:txEl>
                                          </p:spTgt>
                                        </p:tgtEl>
                                        <p:attrNameLst>
                                          <p:attrName>style.visibility</p:attrName>
                                        </p:attrNameLst>
                                      </p:cBhvr>
                                      <p:to>
                                        <p:strVal val="visible"/>
                                      </p:to>
                                    </p:set>
                                    <p:animEffect transition="in" filter="checkerboard(across)">
                                      <p:cBhvr>
                                        <p:cTn id="36" dur="500"/>
                                        <p:tgtEl>
                                          <p:spTgt spid="497667">
                                            <p:txEl>
                                              <p:charRg st="119" end="1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noChangeArrowheads="1"/>
          </p:cNvSpPr>
          <p:nvPr>
            <p:ph type="title"/>
          </p:nvPr>
        </p:nvSpPr>
        <p:spPr>
          <a:xfrm>
            <a:off x="457200" y="277813"/>
            <a:ext cx="8229600" cy="7747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函数模板</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67587" name="Rectangle 3"/>
          <p:cNvSpPr>
            <a:spLocks noGrp="1" noChangeArrowheads="1"/>
          </p:cNvSpPr>
          <p:nvPr>
            <p:ph idx="1"/>
          </p:nvPr>
        </p:nvSpPr>
        <p:spPr>
          <a:xfrm>
            <a:off x="457200" y="1268413"/>
            <a:ext cx="8229600" cy="52562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定义</a:t>
            </a:r>
            <a:r>
              <a:rPr kumimoji="0" lang="en-GB"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a:t>
            </a:r>
            <a:endParaRPr kumimoji="0" lang="en-GB"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742950" marR="0" lvl="1" indent="-285750" algn="just" defTabSz="914400" rtl="0" eaLnBrk="1" fontAlgn="base" latinLnBrk="0" hangingPunct="1">
              <a:lnSpc>
                <a:spcPct val="100000"/>
              </a:lnSpc>
              <a:spcBef>
                <a:spcPct val="20000"/>
              </a:spcBef>
              <a:spcAft>
                <a:spcPct val="0"/>
              </a:spcAft>
              <a:buClr>
                <a:schemeClr val="tx1"/>
              </a:buClr>
              <a:buSzTx/>
              <a:buFontTx/>
              <a:buChar char="•"/>
              <a:defRPr/>
            </a:pPr>
            <a:r>
              <a:rPr kumimoji="0" lang="zh-CN" altLang="en-GB"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带有类型参数的函数</a:t>
            </a:r>
            <a:endParaRPr kumimoji="0" lang="zh-CN" altLang="en-GB"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342900" marR="0" lvl="0" indent="-34290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格式</a:t>
            </a:r>
            <a:r>
              <a:rPr kumimoji="0" lang="en-GB"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a:t>
            </a:r>
            <a:endParaRPr kumimoji="0" lang="en-GB"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p:txBody>
      </p:sp>
      <p:sp>
        <p:nvSpPr>
          <p:cNvPr id="67588" name="Text Box 4"/>
          <p:cNvSpPr txBox="1">
            <a:spLocks noChangeArrowheads="1"/>
          </p:cNvSpPr>
          <p:nvPr/>
        </p:nvSpPr>
        <p:spPr bwMode="auto">
          <a:xfrm>
            <a:off x="1403350" y="2997200"/>
            <a:ext cx="5976938"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0" lang="en-US" altLang="zh-CN" sz="2000" b="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template</a:t>
            </a:r>
            <a:r>
              <a:rPr kumimoji="0" lang="en-US" altLang="zh-CN" sz="2000"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&lt;class T1, class T2, …&gt;</a:t>
            </a:r>
            <a:br>
              <a:rPr kumimoji="0" lang="en-US" altLang="zh-CN" sz="2000"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sz="2000"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&lt;</a:t>
            </a:r>
            <a:r>
              <a:rPr kumimoji="0" lang="zh-CN" altLang="en-US" sz="2000"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返回值类型</a:t>
            </a:r>
            <a:r>
              <a:rPr kumimoji="0" lang="en-US" altLang="zh-CN" sz="2000"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&gt; &lt;</a:t>
            </a:r>
            <a:r>
              <a:rPr kumimoji="0" lang="zh-CN" altLang="en-US" sz="2000"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函数名</a:t>
            </a:r>
            <a:r>
              <a:rPr kumimoji="0" lang="en-US" altLang="zh-CN" sz="2000"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&gt; (&lt;</a:t>
            </a:r>
            <a:r>
              <a:rPr kumimoji="0" lang="zh-CN" altLang="en-US" sz="2000"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参数表</a:t>
            </a:r>
            <a:r>
              <a:rPr kumimoji="0" lang="en-US" altLang="zh-CN" sz="2000"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&gt;)</a:t>
            </a:r>
            <a:br>
              <a:rPr kumimoji="0" lang="en-US" altLang="zh-CN" sz="2000"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sz="2000"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a:t>
            </a:r>
            <a:br>
              <a:rPr kumimoji="0" lang="en-US" altLang="zh-CN" sz="2000"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sz="2000"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a:t>
            </a:r>
            <a:br>
              <a:rPr kumimoji="0" lang="en-US" altLang="zh-CN" sz="2000"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sz="2000" b="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a:t>
            </a:r>
            <a:b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b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kern="1200" cap="none" spc="0" normalizeH="0" baseline="0" noProof="0" dirty="0">
                <a:effectLst>
                  <a:outerShdw blurRad="38100" dist="38100" dir="2700000" algn="tl">
                    <a:srgbClr val="000000"/>
                  </a:outerShdw>
                </a:effectLst>
                <a:latin typeface="微软雅黑" panose="020B0503020204020204" charset="-122"/>
                <a:ea typeface="微软雅黑" panose="020B0503020204020204" charset="-122"/>
                <a:cs typeface="+mn-cs"/>
              </a:rPr>
              <a:t>-</a:t>
            </a:r>
            <a:r>
              <a:rPr kumimoji="0" lang="en-GB" altLang="zh-CN" kern="1200" cap="none" spc="0" normalizeH="0" baseline="0" noProof="0" dirty="0">
                <a:effectLst>
                  <a:outerShdw blurRad="38100" dist="38100" dir="2700000" algn="tl">
                    <a:srgbClr val="000000"/>
                  </a:outerShdw>
                </a:effectLst>
                <a:latin typeface="微软雅黑" panose="020B0503020204020204" charset="-122"/>
                <a:ea typeface="微软雅黑" panose="020B0503020204020204" charset="-122"/>
                <a:cs typeface="+mn-cs"/>
              </a:rPr>
              <a:t>T1, T2 </a:t>
            </a:r>
            <a:r>
              <a:rPr kumimoji="0" lang="zh-CN" altLang="en-GB" kern="1200" cap="none" spc="0" normalizeH="0" baseline="0" noProof="0" dirty="0">
                <a:effectLst>
                  <a:outerShdw blurRad="38100" dist="38100" dir="2700000" algn="tl">
                    <a:srgbClr val="000000"/>
                  </a:outerShdw>
                </a:effectLst>
                <a:latin typeface="微软雅黑" panose="020B0503020204020204" charset="-122"/>
                <a:ea typeface="微软雅黑" panose="020B0503020204020204" charset="-122"/>
                <a:cs typeface="+mn-cs"/>
              </a:rPr>
              <a:t>是函数模版的类型参数</a:t>
            </a:r>
            <a:endParaRPr kumimoji="0" lang="zh-CN" altLang="en-GB" kern="1200" cap="none" spc="0" normalizeH="0" baseline="0" noProof="0" dirty="0">
              <a:effectLst>
                <a:outerShdw blurRad="38100" dist="38100" dir="2700000" algn="tl">
                  <a:srgbClr val="000000"/>
                </a:outerShdw>
              </a:effectLst>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a:t>
            </a:r>
            <a:r>
              <a:rPr kumimoji="0" lang="zh-CN" altLang="en-GB" sz="1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使用函数模版定义的函数时需要提供具体类型</a:t>
            </a:r>
            <a:endParaRPr kumimoji="0" lang="zh-CN" altLang="en-GB" sz="1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a:t>
            </a:r>
            <a:r>
              <a:rPr kumimoji="0" lang="en-GB" altLang="zh-CN" sz="1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&lt;</a:t>
            </a:r>
            <a:r>
              <a:rPr kumimoji="0" lang="zh-CN" altLang="en-GB" sz="1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返回值类型</a:t>
            </a:r>
            <a:r>
              <a:rPr kumimoji="0" lang="en-GB" altLang="zh-CN" sz="1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&gt;, &lt;</a:t>
            </a:r>
            <a:r>
              <a:rPr kumimoji="0" lang="zh-CN" altLang="en-GB" sz="1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参数表</a:t>
            </a:r>
            <a:r>
              <a:rPr kumimoji="0" lang="en-GB" altLang="zh-CN" sz="1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&gt;</a:t>
            </a:r>
            <a:r>
              <a:rPr kumimoji="0" lang="zh-CN" altLang="en-GB" sz="1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中的参数类型以及函数体中的局部变量的类型可以是</a:t>
            </a:r>
            <a:r>
              <a:rPr kumimoji="0" lang="en-GB" altLang="zh-CN" sz="1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T1, T2</a:t>
            </a:r>
            <a:r>
              <a:rPr kumimoji="0" lang="zh-CN" altLang="en-GB" sz="1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等</a:t>
            </a:r>
            <a:endParaRPr kumimoji="0" lang="zh-CN" altLang="en-GB" sz="1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noChangeArrowheads="1"/>
          </p:cNvSpPr>
          <p:nvPr>
            <p:ph type="title"/>
          </p:nvPr>
        </p:nvSpPr>
        <p:spPr>
          <a:xfrm>
            <a:off x="457200" y="277813"/>
            <a:ext cx="8229600" cy="941388"/>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GB"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t>函数模板（续）</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8915" name="Rectangle 3"/>
          <p:cNvSpPr>
            <a:spLocks noGrp="1" noChangeArrowheads="1"/>
          </p:cNvSpPr>
          <p:nvPr>
            <p:ph idx="1"/>
          </p:nvPr>
        </p:nvSpPr>
        <p:spPr>
          <a:xfrm>
            <a:off x="304800" y="1295400"/>
            <a:ext cx="8382000" cy="51816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函数模板定义了一系列重载的函数。</a:t>
            </a:r>
            <a:endParaRPr kumimoji="0" lang="zh-CN" altLang="en-GB" sz="1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首先必须要对函数模板进行实例化 </a:t>
            </a:r>
            <a:r>
              <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a:t>
            </a: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生成具体的函数</a:t>
            </a:r>
            <a:r>
              <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a:t>
            </a:r>
            <a:endPar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GB"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函数模板的实例化通常是</a:t>
            </a:r>
            <a:r>
              <a:rPr kumimoji="0" lang="zh-CN" altLang="en-GB" sz="2800" b="1" i="1"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mn-ea"/>
              </a:rPr>
              <a:t>隐式</a:t>
            </a:r>
            <a:r>
              <a:rPr kumimoji="0" lang="zh-CN" altLang="en-GB"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的</a:t>
            </a:r>
            <a:endParaRPr kumimoji="0" lang="zh-CN" altLang="en-GB"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GB" sz="2400" b="1"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rPr>
              <a:t>模板实参推演</a:t>
            </a:r>
            <a:r>
              <a:rPr kumimoji="0" lang="en-GB"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(template argument deduction): </a:t>
            </a:r>
            <a:r>
              <a:rPr kumimoji="0" lang="zh-CN" altLang="en-GB"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确定函数模板实例的过程</a:t>
            </a:r>
            <a:endParaRPr kumimoji="0" lang="zh-CN" altLang="en-GB"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GB"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有时，需要在程序中</a:t>
            </a:r>
            <a:r>
              <a:rPr kumimoji="0" lang="zh-CN" altLang="en-GB" sz="2800" b="1" i="1"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mn-ea"/>
              </a:rPr>
              <a:t>显式</a:t>
            </a:r>
            <a:r>
              <a:rPr kumimoji="0" lang="zh-CN" altLang="en-GB"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地实例化函数模板。</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charRg st="17" end="43"/>
                                            </p:txEl>
                                          </p:spTgt>
                                        </p:tgtEl>
                                        <p:attrNameLst>
                                          <p:attrName>style.visibility</p:attrName>
                                        </p:attrNameLst>
                                      </p:cBhvr>
                                      <p:to>
                                        <p:strVal val="visible"/>
                                      </p:to>
                                    </p:set>
                                    <p:anim calcmode="lin" valueType="num">
                                      <p:cBhvr additive="base">
                                        <p:cTn id="7" dur="500" fill="hold"/>
                                        <p:tgtEl>
                                          <p:spTgt spid="38915">
                                            <p:txEl>
                                              <p:charRg st="17" end="4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charRg st="17" end="4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5">
                                            <p:txEl>
                                              <p:charRg st="43" end="58"/>
                                            </p:txEl>
                                          </p:spTgt>
                                        </p:tgtEl>
                                        <p:attrNameLst>
                                          <p:attrName>style.visibility</p:attrName>
                                        </p:attrNameLst>
                                      </p:cBhvr>
                                      <p:to>
                                        <p:strVal val="visible"/>
                                      </p:to>
                                    </p:set>
                                    <p:anim calcmode="lin" valueType="num">
                                      <p:cBhvr additive="base">
                                        <p:cTn id="13" dur="500" fill="hold"/>
                                        <p:tgtEl>
                                          <p:spTgt spid="38915">
                                            <p:txEl>
                                              <p:charRg st="43" end="5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charRg st="43" end="58"/>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8915">
                                            <p:txEl>
                                              <p:charRg st="58" end="107"/>
                                            </p:txEl>
                                          </p:spTgt>
                                        </p:tgtEl>
                                        <p:attrNameLst>
                                          <p:attrName>style.visibility</p:attrName>
                                        </p:attrNameLst>
                                      </p:cBhvr>
                                      <p:to>
                                        <p:strVal val="visible"/>
                                      </p:to>
                                    </p:set>
                                    <p:anim calcmode="lin" valueType="num">
                                      <p:cBhvr additive="base">
                                        <p:cTn id="17" dur="500" fill="hold"/>
                                        <p:tgtEl>
                                          <p:spTgt spid="38915">
                                            <p:txEl>
                                              <p:charRg st="58" end="10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8915">
                                            <p:txEl>
                                              <p:charRg st="58" end="10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8915">
                                            <p:txEl>
                                              <p:charRg st="107" end="128"/>
                                            </p:txEl>
                                          </p:spTgt>
                                        </p:tgtEl>
                                        <p:attrNameLst>
                                          <p:attrName>style.visibility</p:attrName>
                                        </p:attrNameLst>
                                      </p:cBhvr>
                                      <p:to>
                                        <p:strVal val="visible"/>
                                      </p:to>
                                    </p:set>
                                    <p:anim calcmode="lin" valueType="num">
                                      <p:cBhvr additive="base">
                                        <p:cTn id="23" dur="500" fill="hold"/>
                                        <p:tgtEl>
                                          <p:spTgt spid="38915">
                                            <p:txEl>
                                              <p:charRg st="107" end="12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8915">
                                            <p:txEl>
                                              <p:charRg st="107" end="12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4370" name="Rectangle 2"/>
          <p:cNvSpPr>
            <a:spLocks noGrp="1" noChangeArrowheads="1"/>
          </p:cNvSpPr>
          <p:nvPr>
            <p:ph type="title"/>
          </p:nvPr>
        </p:nvSpPr>
        <p:spPr>
          <a:xfrm>
            <a:off x="685800" y="228600"/>
            <a:ext cx="7772400" cy="6858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trike="noStrike" noProof="0" dirty="0">
                <a:ln>
                  <a:noFill/>
                </a:ln>
                <a:solidFill>
                  <a:schemeClr val="tx1"/>
                </a:solidFill>
                <a:uLnTx/>
                <a:uFillTx/>
                <a:latin typeface="+mn-lt"/>
                <a:ea typeface="+mn-ea"/>
                <a:cs typeface="+mn-cs"/>
                <a:sym typeface="+mn-ea"/>
              </a:rPr>
              <a:t>函数的参数默认值</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14371" name="Rectangle 3"/>
          <p:cNvSpPr>
            <a:spLocks noGrp="1" noChangeArrowheads="1"/>
          </p:cNvSpPr>
          <p:nvPr>
            <p:ph idx="1"/>
          </p:nvPr>
        </p:nvSpPr>
        <p:spPr>
          <a:xfrm>
            <a:off x="304800" y="1219200"/>
            <a:ext cx="8588375" cy="5449888"/>
          </a:xfrm>
        </p:spPr>
        <p:txBody>
          <a:bodyPr vert="horz" wrap="square" lIns="91440" tIns="45720" rIns="91440" bIns="45720" numCol="1" anchor="t" anchorCtr="0" compatLnSpc="1">
            <a:normAutofit/>
          </a:bodyPr>
          <a:lstStyle/>
          <a:p>
            <a:pPr marL="342900" marR="0" lvl="0" indent="-342900" algn="l" defTabSz="914400" rtl="0" eaLnBrk="1" fontAlgn="base" latinLnBrk="0" hangingPunct="1">
              <a:lnSpc>
                <a:spcPct val="110000"/>
              </a:lnSpc>
              <a:spcBef>
                <a:spcPct val="20000"/>
              </a:spcBef>
              <a:spcAft>
                <a:spcPct val="0"/>
              </a:spcAft>
              <a:buClr>
                <a:schemeClr val="hlink"/>
              </a:buClr>
              <a:buSzPct val="60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函数参数可设置默认值：</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457200" marR="0" lvl="1" indent="0" algn="l" defTabSz="914400" rtl="0" eaLnBrk="1" fontAlgn="base" latinLnBrk="0" hangingPunct="1">
              <a:lnSpc>
                <a:spcPct val="110000"/>
              </a:lnSpc>
              <a:spcBef>
                <a:spcPct val="20000"/>
              </a:spcBef>
              <a:spcAft>
                <a:spcPct val="0"/>
              </a:spcAft>
              <a:buClr>
                <a:schemeClr val="tx1"/>
              </a:buClr>
              <a:buSzTx/>
              <a:buFontTx/>
              <a:buNone/>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void function(</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int</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i, int j = 5</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 ...... }</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10000"/>
              </a:lnSpc>
              <a:spcBef>
                <a:spcPct val="20000"/>
              </a:spcBef>
              <a:spcAft>
                <a:spcPct val="0"/>
              </a:spcAft>
              <a:buClr>
                <a:schemeClr val="hlink"/>
              </a:buClr>
              <a:buSzPct val="60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使用时</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800100" marR="0" lvl="1" indent="-342900" algn="l" defTabSz="914400" rtl="0" eaLnBrk="1" fontAlgn="base" latinLnBrk="0" hangingPunct="1">
              <a:lnSpc>
                <a:spcPct val="110000"/>
              </a:lnSpc>
              <a:spcBef>
                <a:spcPct val="20000"/>
              </a:spcBef>
              <a:spcAft>
                <a:spcPct val="0"/>
              </a:spcAft>
              <a:buClr>
                <a:schemeClr val="hlink"/>
              </a:buClr>
              <a:buSzPct val="60000"/>
              <a:buFont typeface="Wingdings" panose="05000000000000000000" pitchFamily="2" charset="2"/>
              <a:buChar char="n"/>
              <a:defRPr/>
            </a:pPr>
            <a:r>
              <a:rPr lang="zh-CN" altLang="en-US" sz="2450" strike="noStrike" noProof="0" dirty="0" smtClean="0">
                <a:ln>
                  <a:noFill/>
                </a:ln>
                <a:uLnTx/>
                <a:uFillTx/>
                <a:sym typeface="+mn-ea"/>
              </a:rPr>
              <a:t>function(3，5)</a:t>
            </a:r>
            <a:r>
              <a:rPr lang="en-US" altLang="zh-CN" sz="2450" strike="noStrike" noProof="0" dirty="0" smtClean="0">
                <a:ln>
                  <a:noFill/>
                </a:ln>
                <a:uLnTx/>
                <a:uFillTx/>
                <a:sym typeface="+mn-ea"/>
              </a:rPr>
              <a:t>; </a:t>
            </a:r>
            <a:endParaRPr lang="en-US" altLang="zh-CN" sz="2450" strike="noStrike" noProof="0" dirty="0" smtClean="0">
              <a:ln>
                <a:noFill/>
              </a:ln>
              <a:uLnTx/>
              <a:uFillTx/>
              <a:sym typeface="+mn-ea"/>
            </a:endParaRPr>
          </a:p>
          <a:p>
            <a:pPr marL="800100" marR="0" lvl="1" indent="-342900" algn="l" defTabSz="914400" rtl="0" eaLnBrk="1" fontAlgn="base" latinLnBrk="0" hangingPunct="1">
              <a:lnSpc>
                <a:spcPct val="110000"/>
              </a:lnSpc>
              <a:spcBef>
                <a:spcPct val="20000"/>
              </a:spcBef>
              <a:spcAft>
                <a:spcPct val="0"/>
              </a:spcAft>
              <a:buClr>
                <a:schemeClr val="hlink"/>
              </a:buClr>
              <a:buSzPct val="60000"/>
              <a:buFont typeface="Wingdings" panose="05000000000000000000" pitchFamily="2" charset="2"/>
              <a:buChar char="n"/>
              <a:defRPr/>
            </a:pPr>
            <a:r>
              <a:rPr kumimoji="0" lang="zh-CN" altLang="en-US" sz="245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或</a:t>
            </a:r>
            <a:endParaRPr kumimoji="0" lang="zh-CN" altLang="en-US" sz="245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800100" marR="0" lvl="1" indent="-342900" algn="l" defTabSz="914400" rtl="0" eaLnBrk="1" fontAlgn="base" latinLnBrk="0" hangingPunct="1">
              <a:lnSpc>
                <a:spcPct val="110000"/>
              </a:lnSpc>
              <a:spcBef>
                <a:spcPct val="20000"/>
              </a:spcBef>
              <a:spcAft>
                <a:spcPct val="0"/>
              </a:spcAft>
              <a:buClr>
                <a:schemeClr val="hlink"/>
              </a:buClr>
              <a:buSzPct val="60000"/>
              <a:buFont typeface="Wingdings" panose="05000000000000000000" pitchFamily="2" charset="2"/>
              <a:buChar char="n"/>
              <a:defRPr/>
            </a:pPr>
            <a:r>
              <a:rPr lang="zh-CN" altLang="en-US" sz="2450" strike="noStrike" noProof="0" dirty="0" smtClean="0">
                <a:ln>
                  <a:noFill/>
                </a:ln>
                <a:uLnTx/>
                <a:uFillTx/>
                <a:sym typeface="+mn-ea"/>
              </a:rPr>
              <a:t>function(</a:t>
            </a:r>
            <a:r>
              <a:rPr lang="en-US" altLang="zh-CN" sz="2450" strike="noStrike" noProof="0" dirty="0" smtClean="0">
                <a:ln>
                  <a:noFill/>
                </a:ln>
                <a:uLnTx/>
                <a:uFillTx/>
                <a:sym typeface="+mn-ea"/>
              </a:rPr>
              <a:t>4</a:t>
            </a:r>
            <a:r>
              <a:rPr lang="zh-CN" altLang="en-US" sz="2450" strike="noStrike" noProof="0" dirty="0" smtClean="0">
                <a:ln>
                  <a:noFill/>
                </a:ln>
                <a:uLnTx/>
                <a:uFillTx/>
                <a:sym typeface="+mn-ea"/>
              </a:rPr>
              <a:t>)</a:t>
            </a:r>
            <a:r>
              <a:rPr lang="en-US" altLang="zh-CN" sz="2450" strike="noStrike" noProof="0" dirty="0" smtClean="0">
                <a:ln>
                  <a:noFill/>
                </a:ln>
                <a:uLnTx/>
                <a:uFillTx/>
                <a:sym typeface="+mn-ea"/>
              </a:rPr>
              <a:t>; // </a:t>
            </a:r>
            <a:r>
              <a:rPr lang="zh-CN" altLang="en-US" sz="2450" strike="noStrike" noProof="0" dirty="0" smtClean="0">
                <a:ln>
                  <a:noFill/>
                </a:ln>
                <a:uLnTx/>
                <a:uFillTx/>
                <a:sym typeface="+mn-ea"/>
              </a:rPr>
              <a:t>等价于function(</a:t>
            </a:r>
            <a:r>
              <a:rPr lang="en-US" altLang="zh-CN" sz="2450" strike="noStrike" noProof="0" dirty="0" smtClean="0">
                <a:ln>
                  <a:noFill/>
                </a:ln>
                <a:uLnTx/>
                <a:uFillTx/>
                <a:sym typeface="+mn-ea"/>
              </a:rPr>
              <a:t>4, 5</a:t>
            </a:r>
            <a:r>
              <a:rPr lang="zh-CN" altLang="en-US" sz="2450" strike="noStrike" noProof="0" dirty="0" smtClean="0">
                <a:ln>
                  <a:noFill/>
                </a:ln>
                <a:uLnTx/>
                <a:uFillTx/>
                <a:sym typeface="+mn-ea"/>
              </a:rPr>
              <a:t>)</a:t>
            </a:r>
            <a:r>
              <a:rPr lang="en-US" altLang="zh-CN" sz="2450" strike="noStrike" noProof="0" dirty="0" smtClean="0">
                <a:ln>
                  <a:noFill/>
                </a:ln>
                <a:uLnTx/>
                <a:uFillTx/>
                <a:sym typeface="+mn-ea"/>
              </a:rPr>
              <a:t>;</a:t>
            </a:r>
            <a:endParaRPr lang="en-US" altLang="zh-CN" sz="2450" strike="noStrike" noProof="0" dirty="0" smtClean="0">
              <a:ln>
                <a:noFill/>
              </a:ln>
              <a:uLnTx/>
              <a:uFillTx/>
              <a:sym typeface="+mn-ea"/>
            </a:endParaRPr>
          </a:p>
          <a:p>
            <a:pPr marL="342900" marR="0" lvl="0" indent="-342900" algn="l" defTabSz="914400" rtl="0" eaLnBrk="1" fontAlgn="base" latinLnBrk="0" hangingPunct="1">
              <a:lnSpc>
                <a:spcPct val="110000"/>
              </a:lnSpc>
              <a:spcBef>
                <a:spcPct val="20000"/>
              </a:spcBef>
              <a:spcAft>
                <a:spcPct val="0"/>
              </a:spcAft>
              <a:buClr>
                <a:schemeClr val="hlink"/>
              </a:buClr>
              <a:buSzPct val="60000"/>
              <a:buFont typeface="Wingdings" panose="05000000000000000000" pitchFamily="2" charset="2"/>
              <a:buChar char="n"/>
              <a:defRPr/>
            </a:pPr>
            <a:r>
              <a:rPr lang="zh-CN" altLang="en-US" sz="2800" strike="noStrike" noProof="0" dirty="0" smtClean="0">
                <a:ln>
                  <a:noFill/>
                </a:ln>
                <a:uLnTx/>
                <a:uFillTx/>
                <a:sym typeface="+mn-ea"/>
              </a:rPr>
              <a:t>但只能用于</a:t>
            </a:r>
            <a:r>
              <a:rPr lang="zh-CN" altLang="en-US" sz="2800" strike="noStrike" noProof="0" dirty="0" smtClean="0">
                <a:ln>
                  <a:noFill/>
                </a:ln>
                <a:solidFill>
                  <a:srgbClr val="FFC000"/>
                </a:solidFill>
                <a:uLnTx/>
                <a:uFillTx/>
                <a:sym typeface="+mn-ea"/>
              </a:rPr>
              <a:t>最后一个或多个</a:t>
            </a:r>
            <a:r>
              <a:rPr lang="zh-CN" altLang="en-US" sz="2800" strike="noStrike" noProof="0" dirty="0" smtClean="0">
                <a:ln>
                  <a:noFill/>
                </a:ln>
                <a:uLnTx/>
                <a:uFillTx/>
                <a:sym typeface="+mn-ea"/>
              </a:rPr>
              <a:t>参数，下列函数非法</a:t>
            </a:r>
            <a:r>
              <a:rPr lang="en-US" altLang="zh-CN" sz="2800" strike="noStrike" noProof="0" dirty="0" smtClean="0">
                <a:ln>
                  <a:noFill/>
                </a:ln>
                <a:uLnTx/>
                <a:uFillTx/>
                <a:sym typeface="+mn-ea"/>
              </a:rPr>
              <a:t> </a:t>
            </a:r>
            <a:endParaRPr lang="en-US" altLang="zh-CN" sz="2800" strike="noStrike" noProof="0" dirty="0" smtClean="0">
              <a:ln>
                <a:noFill/>
              </a:ln>
              <a:uLnTx/>
              <a:uFillTx/>
              <a:sym typeface="+mn-ea"/>
            </a:endParaRPr>
          </a:p>
          <a:p>
            <a:pPr marL="457200" marR="0" lvl="2" indent="-342900" algn="l" defTabSz="914400" rtl="0" eaLnBrk="1" fontAlgn="base" latinLnBrk="0" hangingPunct="1">
              <a:lnSpc>
                <a:spcPct val="110000"/>
              </a:lnSpc>
              <a:spcBef>
                <a:spcPct val="20000"/>
              </a:spcBef>
              <a:spcAft>
                <a:spcPct val="0"/>
              </a:spcAft>
              <a:buClr>
                <a:schemeClr val="hlink"/>
              </a:buClr>
              <a:buSzPct val="60000"/>
              <a:buFont typeface="Wingdings" panose="05000000000000000000" pitchFamily="2" charset="2"/>
              <a:buChar char="n"/>
              <a:defRPr/>
            </a:pPr>
            <a:r>
              <a:rPr lang="en-US" altLang="zh-CN" strike="noStrike" noProof="0" dirty="0" smtClean="0">
                <a:ln>
                  <a:noFill/>
                </a:ln>
                <a:uLnTx/>
                <a:uFillTx/>
                <a:sym typeface="+mn-ea"/>
              </a:rPr>
              <a:t>void function(</a:t>
            </a:r>
            <a:r>
              <a:rPr lang="en-US" altLang="zh-CN" strike="noStrike" noProof="0" dirty="0" err="1" smtClean="0">
                <a:ln>
                  <a:noFill/>
                </a:ln>
                <a:uLnTx/>
                <a:uFillTx/>
                <a:sym typeface="+mn-ea"/>
              </a:rPr>
              <a:t>int</a:t>
            </a:r>
            <a:r>
              <a:rPr lang="en-US" altLang="zh-CN" strike="noStrike" noProof="0" dirty="0" smtClean="0">
                <a:ln>
                  <a:noFill/>
                </a:ln>
                <a:uLnTx/>
                <a:uFillTx/>
                <a:sym typeface="+mn-ea"/>
              </a:rPr>
              <a:t> </a:t>
            </a:r>
            <a:r>
              <a:rPr lang="en-US" altLang="zh-CN" strike="noStrike" noProof="0" dirty="0" err="1" smtClean="0">
                <a:ln>
                  <a:noFill/>
                </a:ln>
                <a:uLnTx/>
                <a:uFillTx/>
                <a:sym typeface="+mn-ea"/>
              </a:rPr>
              <a:t>i = 3, int j</a:t>
            </a:r>
            <a:r>
              <a:rPr lang="en-US" altLang="zh-CN" strike="noStrike" noProof="0" dirty="0" smtClean="0">
                <a:ln>
                  <a:noFill/>
                </a:ln>
                <a:uLnTx/>
                <a:uFillTx/>
                <a:sym typeface="+mn-ea"/>
              </a:rPr>
              <a:t>) { ...... }</a:t>
            </a:r>
            <a:endParaRPr kumimoji="0" lang="en-US" altLang="zh-CN"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10000"/>
              </a:lnSpc>
              <a:spcBef>
                <a:spcPct val="20000"/>
              </a:spcBef>
              <a:spcAft>
                <a:spcPct val="0"/>
              </a:spcAft>
              <a:buClr>
                <a:schemeClr val="hlink"/>
              </a:buClr>
              <a:buSzPct val="60000"/>
              <a:buFont typeface="Wingdings" panose="05000000000000000000" pitchFamily="2" charset="2"/>
              <a:buChar char="n"/>
              <a:defRPr/>
            </a:pPr>
            <a:endParaRPr lang="en-US" altLang="zh-CN" sz="2800" strike="noStrike" noProof="0" dirty="0" smtClean="0">
              <a:ln>
                <a:noFill/>
              </a:ln>
              <a:uLnTx/>
              <a:uFillTx/>
              <a:sym typeface="+mn-ea"/>
            </a:endParaRPr>
          </a:p>
          <a:p>
            <a:pPr marL="342900" marR="0" lvl="0" indent="-342900" algn="l" defTabSz="914400" rtl="0" eaLnBrk="1" fontAlgn="base" latinLnBrk="0" hangingPunct="1">
              <a:lnSpc>
                <a:spcPct val="110000"/>
              </a:lnSpc>
              <a:spcBef>
                <a:spcPct val="20000"/>
              </a:spcBef>
              <a:spcAft>
                <a:spcPct val="0"/>
              </a:spcAft>
              <a:buClr>
                <a:schemeClr val="hlink"/>
              </a:buClr>
              <a:buSzPct val="60000"/>
              <a:buFont typeface="Wingdings" panose="05000000000000000000" pitchFamily="2" charset="2"/>
              <a:buChar char="n"/>
              <a:defRPr/>
            </a:pP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4371">
                                            <p:txEl>
                                              <p:charRg st="55" end="59"/>
                                            </p:txEl>
                                          </p:spTgt>
                                        </p:tgtEl>
                                        <p:attrNameLst>
                                          <p:attrName>style.visibility</p:attrName>
                                        </p:attrNameLst>
                                      </p:cBhvr>
                                      <p:to>
                                        <p:strVal val="visible"/>
                                      </p:to>
                                    </p:set>
                                    <p:anim calcmode="lin" valueType="num">
                                      <p:cBhvr additive="base">
                                        <p:cTn id="7" dur="500" fill="hold"/>
                                        <p:tgtEl>
                                          <p:spTgt spid="314371">
                                            <p:txEl>
                                              <p:charRg st="55" end="5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4371">
                                            <p:txEl>
                                              <p:charRg st="55" end="5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4371">
                                            <p:txEl>
                                              <p:charRg st="59" end="75"/>
                                            </p:txEl>
                                          </p:spTgt>
                                        </p:tgtEl>
                                        <p:attrNameLst>
                                          <p:attrName>style.visibility</p:attrName>
                                        </p:attrNameLst>
                                      </p:cBhvr>
                                      <p:to>
                                        <p:strVal val="visible"/>
                                      </p:to>
                                    </p:set>
                                    <p:anim calcmode="lin" valueType="num">
                                      <p:cBhvr additive="base">
                                        <p:cTn id="11" dur="500" fill="hold"/>
                                        <p:tgtEl>
                                          <p:spTgt spid="314371">
                                            <p:txEl>
                                              <p:charRg st="59" end="7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4371">
                                            <p:txEl>
                                              <p:charRg st="59" end="7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14371">
                                            <p:txEl>
                                              <p:charRg st="75" end="77"/>
                                            </p:txEl>
                                          </p:spTgt>
                                        </p:tgtEl>
                                        <p:attrNameLst>
                                          <p:attrName>style.visibility</p:attrName>
                                        </p:attrNameLst>
                                      </p:cBhvr>
                                      <p:to>
                                        <p:strVal val="visible"/>
                                      </p:to>
                                    </p:set>
                                    <p:anim calcmode="lin" valueType="num">
                                      <p:cBhvr additive="base">
                                        <p:cTn id="15" dur="500" fill="hold"/>
                                        <p:tgtEl>
                                          <p:spTgt spid="314371">
                                            <p:txEl>
                                              <p:charRg st="75" end="7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14371">
                                            <p:txEl>
                                              <p:charRg st="75" end="7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4371">
                                            <p:txEl>
                                              <p:charRg st="77" end="112"/>
                                            </p:txEl>
                                          </p:spTgt>
                                        </p:tgtEl>
                                        <p:attrNameLst>
                                          <p:attrName>style.visibility</p:attrName>
                                        </p:attrNameLst>
                                      </p:cBhvr>
                                      <p:to>
                                        <p:strVal val="visible"/>
                                      </p:to>
                                    </p:set>
                                    <p:anim calcmode="lin" valueType="num">
                                      <p:cBhvr additive="base">
                                        <p:cTn id="19" dur="500" fill="hold"/>
                                        <p:tgtEl>
                                          <p:spTgt spid="314371">
                                            <p:txEl>
                                              <p:charRg st="77" end="1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4371">
                                            <p:txEl>
                                              <p:charRg st="77" end="11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4371">
                                            <p:txEl>
                                              <p:charRg st="112" end="135"/>
                                            </p:txEl>
                                          </p:spTgt>
                                        </p:tgtEl>
                                        <p:attrNameLst>
                                          <p:attrName>style.visibility</p:attrName>
                                        </p:attrNameLst>
                                      </p:cBhvr>
                                      <p:to>
                                        <p:strVal val="visible"/>
                                      </p:to>
                                    </p:set>
                                    <p:anim calcmode="lin" valueType="num">
                                      <p:cBhvr additive="base">
                                        <p:cTn id="25" dur="500" fill="hold"/>
                                        <p:tgtEl>
                                          <p:spTgt spid="314371">
                                            <p:txEl>
                                              <p:charRg st="112" end="13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4371">
                                            <p:txEl>
                                              <p:charRg st="112" end="13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14371">
                                            <p:txEl>
                                              <p:charRg st="135" end="178"/>
                                            </p:txEl>
                                          </p:spTgt>
                                        </p:tgtEl>
                                        <p:attrNameLst>
                                          <p:attrName>style.visibility</p:attrName>
                                        </p:attrNameLst>
                                      </p:cBhvr>
                                      <p:to>
                                        <p:strVal val="visible"/>
                                      </p:to>
                                    </p:set>
                                    <p:anim calcmode="lin" valueType="num">
                                      <p:cBhvr additive="base">
                                        <p:cTn id="29" dur="500" fill="hold"/>
                                        <p:tgtEl>
                                          <p:spTgt spid="314371">
                                            <p:txEl>
                                              <p:charRg st="135" end="17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4371">
                                            <p:txEl>
                                              <p:charRg st="135" end="17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Grp="1" noChangeArrowheads="1"/>
          </p:cNvSpPr>
          <p:nvPr>
            <p:ph type="title"/>
          </p:nvPr>
        </p:nvSpPr>
        <p:spPr>
          <a:xfrm>
            <a:off x="457200" y="277813"/>
            <a:ext cx="8229600" cy="7747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函数模板结合函数重载</a:t>
            </a:r>
            <a:endParaRPr kumimoji="0" lang="zh-CN" altLang="en-US"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94211" name="Rectangle 3"/>
          <p:cNvSpPr>
            <a:spLocks noGrp="1" noChangeArrowheads="1"/>
          </p:cNvSpPr>
          <p:nvPr>
            <p:ph idx="1"/>
          </p:nvPr>
        </p:nvSpPr>
        <p:spPr>
          <a:xfrm>
            <a:off x="457200" y="1268413"/>
            <a:ext cx="8229600" cy="52562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目的</a:t>
            </a:r>
            <a:r>
              <a:rPr kumimoji="0" lang="en-GB"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a:t>
            </a:r>
            <a:endParaRPr kumimoji="0" lang="en-GB"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742950" marR="0" lvl="1" indent="-285750" algn="just" defTabSz="914400" rtl="0" eaLnBrk="1" fontAlgn="base" latinLnBrk="0" hangingPunct="1">
              <a:lnSpc>
                <a:spcPct val="100000"/>
              </a:lnSpc>
              <a:spcBef>
                <a:spcPct val="20000"/>
              </a:spcBef>
              <a:spcAft>
                <a:spcPct val="0"/>
              </a:spcAft>
              <a:buClr>
                <a:schemeClr val="tx1"/>
              </a:buClr>
              <a:buSzTx/>
              <a:buFontTx/>
              <a:buChar char="•"/>
              <a:defRPr/>
            </a:pPr>
            <a:r>
              <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弥补函数模板所缺乏的一些灵活性</a:t>
            </a:r>
            <a:endPar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342900" marR="0" lvl="0" indent="-342900" algn="just"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例子</a:t>
            </a:r>
            <a:r>
              <a:rPr kumimoji="0" lang="en-GB"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a:t>
            </a:r>
            <a:endParaRPr kumimoji="0" lang="en-GB"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p:txBody>
      </p:sp>
      <p:sp>
        <p:nvSpPr>
          <p:cNvPr id="94212" name="Text Box 4"/>
          <p:cNvSpPr txBox="1">
            <a:spLocks noChangeArrowheads="1"/>
          </p:cNvSpPr>
          <p:nvPr/>
        </p:nvSpPr>
        <p:spPr bwMode="auto">
          <a:xfrm>
            <a:off x="900113" y="2852738"/>
            <a:ext cx="3744913"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template &lt;class T&gt;</a:t>
            </a:r>
            <a:b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T max(T a, T b)</a:t>
            </a:r>
            <a:b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a:t>
            </a:r>
            <a:b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return a &gt; b ? A : b;</a:t>
            </a:r>
            <a:b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a:t>
            </a:r>
            <a:b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sz="2000" b="1" i="1" kern="1200" cap="none" spc="0" normalizeH="0" baseline="0" noProof="0" dirty="0" err="1">
                <a:effectLst>
                  <a:outerShdw blurRad="38100" dist="38100" dir="2700000" algn="tl">
                    <a:srgbClr val="000000"/>
                  </a:outerShdw>
                </a:effectLst>
                <a:latin typeface="Courier New" panose="02070309020205020404" pitchFamily="49" charset="0"/>
                <a:ea typeface="宋体" panose="02010600030101010101" pitchFamily="2" charset="-122"/>
                <a:cs typeface="+mn-cs"/>
              </a:rPr>
              <a:t>int</a:t>
            </a:r>
            <a: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main()</a:t>
            </a:r>
            <a:b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a:t>
            </a:r>
            <a:endPar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buClrTx/>
              <a:buSzTx/>
              <a:buFontTx/>
              <a:buNone/>
              <a:defRPr/>
            </a:pPr>
            <a: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a:t>
            </a:r>
            <a:r>
              <a:rPr kumimoji="0" lang="en-US" altLang="zh-CN" sz="2000" b="1" i="1" kern="1200" cap="none" spc="0" normalizeH="0" baseline="0" noProof="0" dirty="0" err="1">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int</a:t>
            </a:r>
            <a: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x, y, z;</a:t>
            </a:r>
            <a:b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a:t>
            </a:r>
            <a:r>
              <a:rPr kumimoji="0" lang="en-US" altLang="zh-CN" sz="2000"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double</a:t>
            </a:r>
            <a: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l, m, n;</a:t>
            </a:r>
            <a:b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z = max(x, y);</a:t>
            </a:r>
            <a:b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l = max(m, n);</a:t>
            </a:r>
            <a:b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a:t>
            </a:r>
            <a:endParaRPr kumimoji="0" lang="zh-CN" altLang="en-GB" sz="2000" b="1" kern="1200" cap="none" spc="0" normalizeH="0" baseline="0" noProof="0" dirty="0">
              <a:effectLst>
                <a:outerShdw blurRad="38100" dist="38100" dir="2700000" algn="tl">
                  <a:srgbClr val="000000"/>
                </a:outerShdw>
              </a:effectLst>
              <a:latin typeface="微软雅黑" panose="020B0503020204020204" charset="-122"/>
              <a:ea typeface="微软雅黑" panose="020B0503020204020204" charset="-122"/>
              <a:cs typeface="+mn-cs"/>
            </a:endParaRPr>
          </a:p>
        </p:txBody>
      </p:sp>
      <p:sp>
        <p:nvSpPr>
          <p:cNvPr id="94213" name="Text Box 5"/>
          <p:cNvSpPr txBox="1">
            <a:spLocks noChangeArrowheads="1"/>
          </p:cNvSpPr>
          <p:nvPr/>
        </p:nvSpPr>
        <p:spPr bwMode="auto">
          <a:xfrm>
            <a:off x="5286375" y="3995738"/>
            <a:ext cx="3744913"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0" lang="zh-CN" altLang="en-US" sz="2000" kern="1200" cap="none" spc="0" normalizeH="0" baseline="0" noProof="0" dirty="0">
                <a:effectLst>
                  <a:outerShdw blurRad="38100" dist="38100" dir="2700000" algn="tl">
                    <a:srgbClr val="000000"/>
                  </a:outerShdw>
                </a:effectLst>
                <a:latin typeface="Verdana" panose="020B0604030504040204" pitchFamily="34" charset="0"/>
                <a:ea typeface="微软雅黑" panose="020B0503020204020204" charset="-122"/>
                <a:cs typeface="+mn-cs"/>
              </a:rPr>
              <a:t>如果要调用</a:t>
            </a:r>
            <a:r>
              <a:rPr kumimoji="0" lang="en-US" altLang="zh-CN" sz="2000" kern="1200" cap="none" spc="0" normalizeH="0" baseline="0" noProof="0" dirty="0">
                <a:effectLst>
                  <a:outerShdw blurRad="38100" dist="38100" dir="2700000" algn="tl">
                    <a:srgbClr val="000000"/>
                  </a:outerShdw>
                </a:effectLst>
                <a:latin typeface="Verdana" panose="020B0604030504040204" pitchFamily="34" charset="0"/>
                <a:ea typeface="微软雅黑" panose="020B0503020204020204" charset="-122"/>
                <a:cs typeface="+mn-cs"/>
              </a:rPr>
              <a:t>max(x, m)</a:t>
            </a:r>
            <a:endParaRPr kumimoji="0" lang="zh-CN" altLang="en-GB" sz="2000" b="1" kern="1200" cap="none" spc="0" normalizeH="0" baseline="0" noProof="0" dirty="0">
              <a:effectLst>
                <a:outerShdw blurRad="38100" dist="38100" dir="2700000" algn="tl">
                  <a:srgbClr val="000000"/>
                </a:outerShdw>
              </a:effectLst>
              <a:latin typeface="微软雅黑" panose="020B0503020204020204" charset="-122"/>
              <a:ea typeface="微软雅黑" panose="020B0503020204020204" charset="-122"/>
              <a:cs typeface="+mn-cs"/>
            </a:endParaRPr>
          </a:p>
        </p:txBody>
      </p:sp>
      <p:sp>
        <p:nvSpPr>
          <p:cNvPr id="2" name="Text Box 5"/>
          <p:cNvSpPr txBox="1">
            <a:spLocks noChangeArrowheads="1"/>
          </p:cNvSpPr>
          <p:nvPr/>
        </p:nvSpPr>
        <p:spPr bwMode="auto">
          <a:xfrm>
            <a:off x="5286375" y="5543550"/>
            <a:ext cx="3744913" cy="101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R="0" defTabSz="914400">
              <a:buClrTx/>
              <a:buSzTx/>
              <a:buFontTx/>
              <a:buNone/>
              <a:defRPr/>
            </a:pPr>
            <a: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max&lt;double&gt;(x, m);</a:t>
            </a:r>
            <a:b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zh-CN" altLang="en-US" sz="2000" b="1" kern="1200" cap="none" spc="0" normalizeH="0" baseline="0" noProof="0" dirty="0">
                <a:effectLst>
                  <a:outerShdw blurRad="38100" dist="38100" dir="2700000" algn="tl">
                    <a:srgbClr val="000000"/>
                  </a:outerShdw>
                </a:effectLst>
                <a:latin typeface="Verdana" panose="020B0604030504040204" pitchFamily="34" charset="0"/>
                <a:ea typeface="微软雅黑" panose="020B0503020204020204" charset="-122"/>
                <a:cs typeface="+mn-cs"/>
              </a:rPr>
              <a:t>或</a:t>
            </a:r>
            <a:br>
              <a:rPr kumimoji="0" lang="zh-CN" altLang="en-US" sz="2000" b="1" kern="1200" cap="none" spc="0" normalizeH="0" baseline="0" noProof="0" dirty="0">
                <a:effectLst>
                  <a:outerShdw blurRad="38100" dist="38100" dir="2700000" algn="tl">
                    <a:srgbClr val="000000"/>
                  </a:outerShdw>
                </a:effectLst>
                <a:latin typeface="Verdana" panose="020B0604030504040204" pitchFamily="34" charset="0"/>
                <a:ea typeface="微软雅黑" panose="020B0503020204020204" charset="-122"/>
                <a:cs typeface="+mn-cs"/>
              </a:rPr>
            </a:br>
            <a: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max&lt;</a:t>
            </a:r>
            <a:r>
              <a:rPr kumimoji="0" lang="en-US" altLang="zh-CN" sz="2000" b="1" i="1" kern="1200" cap="none" spc="0" normalizeH="0" baseline="0" noProof="0" dirty="0" err="1">
                <a:effectLst>
                  <a:outerShdw blurRad="38100" dist="38100" dir="2700000" algn="tl">
                    <a:srgbClr val="000000"/>
                  </a:outerShdw>
                </a:effectLst>
                <a:latin typeface="Courier New" panose="02070309020205020404" pitchFamily="49" charset="0"/>
                <a:ea typeface="宋体" panose="02010600030101010101" pitchFamily="2" charset="-122"/>
                <a:cs typeface="+mn-cs"/>
              </a:rPr>
              <a:t>int</a:t>
            </a:r>
            <a: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&gt;(x, m);</a:t>
            </a:r>
            <a:endParaRPr kumimoji="0" lang="zh-CN" altLang="en-GB" sz="2000" b="1" kern="1200" cap="none" spc="0" normalizeH="0" baseline="0" noProof="0" dirty="0">
              <a:effectLst>
                <a:outerShdw blurRad="38100" dist="38100" dir="2700000" algn="tl">
                  <a:srgbClr val="000000"/>
                </a:outerShdw>
              </a:effectLst>
              <a:latin typeface="微软雅黑" panose="020B0503020204020204" charset="-122"/>
              <a:ea typeface="微软雅黑" panose="020B0503020204020204" charset="-122"/>
              <a:cs typeface="+mn-cs"/>
            </a:endParaRPr>
          </a:p>
        </p:txBody>
      </p:sp>
      <p:sp>
        <p:nvSpPr>
          <p:cNvPr id="3" name="Text Box 5"/>
          <p:cNvSpPr txBox="1">
            <a:spLocks noChangeArrowheads="1"/>
          </p:cNvSpPr>
          <p:nvPr/>
        </p:nvSpPr>
        <p:spPr bwMode="auto">
          <a:xfrm>
            <a:off x="3459163" y="5603875"/>
            <a:ext cx="1709738"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R="0" defTabSz="914400">
              <a:buClrTx/>
              <a:buSzTx/>
              <a:buFontTx/>
              <a:buNone/>
              <a:defRPr/>
            </a:pPr>
            <a:r>
              <a:rPr kumimoji="0" lang="en-US" sz="20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微软雅黑" panose="020B0503020204020204" charset="-122"/>
                <a:cs typeface="+mn-cs"/>
              </a:rPr>
              <a:t>1</a:t>
            </a:r>
            <a:r>
              <a:rPr kumimoji="0" lang="zh-CN" altLang="en-US" sz="20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微软雅黑" panose="020B0503020204020204" charset="-122"/>
                <a:cs typeface="+mn-cs"/>
              </a:rPr>
              <a:t>，</a:t>
            </a:r>
            <a:r>
              <a:rPr kumimoji="0" lang="en-US" altLang="zh-CN" sz="20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微软雅黑" panose="020B0503020204020204" charset="-122"/>
                <a:cs typeface="+mn-cs"/>
              </a:rPr>
              <a:t>x</a:t>
            </a:r>
            <a:r>
              <a:rPr kumimoji="0" lang="zh-CN" altLang="en-US" sz="20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微软雅黑" panose="020B0503020204020204" charset="-122"/>
                <a:cs typeface="+mn-cs"/>
              </a:rPr>
              <a:t>，</a:t>
            </a:r>
            <a:r>
              <a:rPr kumimoji="0" lang="en-US" altLang="zh-CN" sz="20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微软雅黑" panose="020B0503020204020204" charset="-122"/>
                <a:cs typeface="+mn-cs"/>
              </a:rPr>
              <a:t>y</a:t>
            </a:r>
            <a:r>
              <a:rPr kumimoji="0" lang="zh-CN" altLang="en-US" sz="20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微软雅黑" panose="020B0503020204020204" charset="-122"/>
                <a:cs typeface="+mn-cs"/>
              </a:rPr>
              <a:t>类型</a:t>
            </a:r>
            <a:endParaRPr kumimoji="0" lang="zh-CN" altLang="en-US" sz="20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微软雅黑" panose="020B0503020204020204" charset="-122"/>
              <a:cs typeface="+mn-cs"/>
            </a:endParaRPr>
          </a:p>
        </p:txBody>
      </p:sp>
      <p:sp>
        <p:nvSpPr>
          <p:cNvPr id="4" name="Text Box 5"/>
          <p:cNvSpPr txBox="1">
            <a:spLocks noChangeArrowheads="1"/>
          </p:cNvSpPr>
          <p:nvPr/>
        </p:nvSpPr>
        <p:spPr bwMode="auto">
          <a:xfrm>
            <a:off x="3395663" y="3251200"/>
            <a:ext cx="25955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R="0" defTabSz="914400">
              <a:buClrTx/>
              <a:buSzTx/>
              <a:buFontTx/>
              <a:buNone/>
              <a:defRPr/>
            </a:pPr>
            <a:r>
              <a:rPr kumimoji="0" lang="en-US" sz="20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微软雅黑" panose="020B0503020204020204" charset="-122"/>
                <a:cs typeface="+mn-cs"/>
              </a:rPr>
              <a:t>2</a:t>
            </a:r>
            <a:r>
              <a:rPr kumimoji="0" lang="zh-CN" altLang="en-US" sz="20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微软雅黑" panose="020B0503020204020204" charset="-122"/>
                <a:cs typeface="+mn-cs"/>
              </a:rPr>
              <a:t>，参数列表中</a:t>
            </a:r>
            <a:r>
              <a:rPr kumimoji="0" lang="en-US" altLang="zh-CN" sz="20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微软雅黑" panose="020B0503020204020204" charset="-122"/>
                <a:cs typeface="+mn-cs"/>
              </a:rPr>
              <a:t>T</a:t>
            </a:r>
            <a:r>
              <a:rPr kumimoji="0" lang="zh-CN" altLang="en-US" sz="20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微软雅黑" panose="020B0503020204020204" charset="-122"/>
                <a:cs typeface="+mn-cs"/>
              </a:rPr>
              <a:t>类型</a:t>
            </a:r>
            <a:endParaRPr kumimoji="0" lang="zh-CN" altLang="en-US" sz="20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微软雅黑" panose="020B0503020204020204" charset="-122"/>
              <a:cs typeface="+mn-cs"/>
            </a:endParaRPr>
          </a:p>
        </p:txBody>
      </p:sp>
      <p:sp>
        <p:nvSpPr>
          <p:cNvPr id="5" name="Text Box 5"/>
          <p:cNvSpPr txBox="1">
            <a:spLocks noChangeArrowheads="1"/>
          </p:cNvSpPr>
          <p:nvPr/>
        </p:nvSpPr>
        <p:spPr bwMode="auto">
          <a:xfrm>
            <a:off x="2051050" y="2454275"/>
            <a:ext cx="2593975"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R="0" defTabSz="914400">
              <a:buClrTx/>
              <a:buSzTx/>
              <a:buFontTx/>
              <a:buNone/>
              <a:defRPr/>
            </a:pPr>
            <a:r>
              <a:rPr kumimoji="0" lang="en-US" sz="20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微软雅黑" panose="020B0503020204020204" charset="-122"/>
                <a:cs typeface="+mn-cs"/>
              </a:rPr>
              <a:t>3</a:t>
            </a:r>
            <a:r>
              <a:rPr kumimoji="0" lang="zh-CN" altLang="en-US" sz="20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微软雅黑" panose="020B0503020204020204" charset="-122"/>
                <a:cs typeface="+mn-cs"/>
              </a:rPr>
              <a:t>，模板参数</a:t>
            </a:r>
            <a:r>
              <a:rPr kumimoji="0" lang="en-US" altLang="zh-CN" sz="20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微软雅黑" panose="020B0503020204020204" charset="-122"/>
                <a:cs typeface="+mn-cs"/>
              </a:rPr>
              <a:t>T</a:t>
            </a:r>
            <a:r>
              <a:rPr kumimoji="0" lang="zh-CN" altLang="en-US" sz="20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微软雅黑" panose="020B0503020204020204" charset="-122"/>
                <a:cs typeface="+mn-cs"/>
              </a:rPr>
              <a:t>类型</a:t>
            </a:r>
            <a:endParaRPr kumimoji="0" lang="zh-CN" altLang="en-US" sz="20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微软雅黑" panose="020B0503020204020204" charset="-122"/>
              <a:cs typeface="+mn-cs"/>
            </a:endParaRPr>
          </a:p>
        </p:txBody>
      </p:sp>
      <p:sp>
        <p:nvSpPr>
          <p:cNvPr id="6" name="Text Box 5"/>
          <p:cNvSpPr txBox="1">
            <a:spLocks noChangeArrowheads="1"/>
          </p:cNvSpPr>
          <p:nvPr/>
        </p:nvSpPr>
        <p:spPr bwMode="auto">
          <a:xfrm>
            <a:off x="1263650" y="4129088"/>
            <a:ext cx="3019425"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R="0" defTabSz="914400">
              <a:buClrTx/>
              <a:buSzTx/>
              <a:buFontTx/>
              <a:buNone/>
              <a:defRPr/>
            </a:pPr>
            <a:r>
              <a:rPr kumimoji="0" lang="en-US" sz="20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微软雅黑" panose="020B0503020204020204" charset="-122"/>
                <a:cs typeface="+mn-cs"/>
              </a:rPr>
              <a:t>4</a:t>
            </a:r>
            <a:r>
              <a:rPr kumimoji="0" lang="zh-CN" altLang="en-US" sz="20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微软雅黑" panose="020B0503020204020204" charset="-122"/>
                <a:cs typeface="+mn-cs"/>
              </a:rPr>
              <a:t>，函数其他位置</a:t>
            </a:r>
            <a:r>
              <a:rPr kumimoji="0" lang="en-US" altLang="zh-CN" sz="20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微软雅黑" panose="020B0503020204020204" charset="-122"/>
                <a:cs typeface="+mn-cs"/>
              </a:rPr>
              <a:t>T</a:t>
            </a:r>
            <a:r>
              <a:rPr kumimoji="0" lang="zh-CN" altLang="en-US" sz="20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微软雅黑" panose="020B0503020204020204" charset="-122"/>
                <a:cs typeface="+mn-cs"/>
              </a:rPr>
              <a:t>类型</a:t>
            </a:r>
            <a:endParaRPr kumimoji="0" lang="zh-CN" altLang="en-US" sz="20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微软雅黑" panose="020B0503020204020204" charset="-122"/>
              <a:cs typeface="+mn-cs"/>
            </a:endParaRPr>
          </a:p>
        </p:txBody>
      </p:sp>
      <p:sp>
        <p:nvSpPr>
          <p:cNvPr id="7" name="Text Box 5"/>
          <p:cNvSpPr txBox="1">
            <a:spLocks noChangeArrowheads="1"/>
          </p:cNvSpPr>
          <p:nvPr/>
        </p:nvSpPr>
        <p:spPr bwMode="auto">
          <a:xfrm>
            <a:off x="457200" y="5676900"/>
            <a:ext cx="776288"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R="0" defTabSz="914400">
              <a:buClrTx/>
              <a:buSzTx/>
              <a:buFontTx/>
              <a:buNone/>
              <a:defRPr/>
            </a:pPr>
            <a:r>
              <a:rPr kumimoji="0" lang="zh-CN" altLang="en-US" sz="20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微软雅黑" panose="020B0503020204020204" charset="-122"/>
                <a:cs typeface="+mn-cs"/>
              </a:rPr>
              <a:t>隐式</a:t>
            </a:r>
            <a:endParaRPr kumimoji="0" lang="zh-CN" altLang="en-US" sz="20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微软雅黑" panose="020B0503020204020204" charset="-122"/>
              <a:cs typeface="+mn-cs"/>
            </a:endParaRPr>
          </a:p>
        </p:txBody>
      </p:sp>
      <p:sp>
        <p:nvSpPr>
          <p:cNvPr id="8" name="Text Box 5"/>
          <p:cNvSpPr txBox="1">
            <a:spLocks noChangeArrowheads="1"/>
          </p:cNvSpPr>
          <p:nvPr/>
        </p:nvSpPr>
        <p:spPr bwMode="auto">
          <a:xfrm>
            <a:off x="7731125" y="6075363"/>
            <a:ext cx="776288"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R="0" defTabSz="914400">
              <a:buClrTx/>
              <a:buSzTx/>
              <a:buFontTx/>
              <a:buNone/>
              <a:defRPr/>
            </a:pPr>
            <a:r>
              <a:rPr kumimoji="0" lang="zh-CN" altLang="en-US" sz="20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微软雅黑" panose="020B0503020204020204" charset="-122"/>
                <a:cs typeface="+mn-cs"/>
              </a:rPr>
              <a:t>显式</a:t>
            </a:r>
            <a:endParaRPr kumimoji="0" lang="zh-CN" altLang="en-US" sz="2000" kern="1200" cap="none" spc="0" normalizeH="0" baseline="0" noProof="0" dirty="0">
              <a:solidFill>
                <a:srgbClr val="FFC000"/>
              </a:solidFill>
              <a:effectLst>
                <a:outerShdw blurRad="38100" dist="38100" dir="2700000" algn="tl">
                  <a:srgbClr val="000000"/>
                </a:outerShdw>
              </a:effectLst>
              <a:latin typeface="Verdana" panose="020B0604030504040204" pitchFamily="34" charset="0"/>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charRg st="0" end="8"/>
                                            </p:txEl>
                                          </p:spTgt>
                                        </p:tgtEl>
                                        <p:attrNameLst>
                                          <p:attrName>style.visibility</p:attrName>
                                        </p:attrNameLst>
                                      </p:cBhvr>
                                      <p:to>
                                        <p:strVal val="visible"/>
                                      </p:to>
                                    </p:set>
                                    <p:anim calcmode="lin" valueType="num">
                                      <p:cBhvr>
                                        <p:cTn id="7" dur="500" fill="hold"/>
                                        <p:tgtEl>
                                          <p:spTgt spid="3">
                                            <p:txEl>
                                              <p:charRg st="0" end="8"/>
                                            </p:txEl>
                                          </p:spTgt>
                                        </p:tgtEl>
                                        <p:attrNameLst>
                                          <p:attrName>ppt_x</p:attrName>
                                        </p:attrNameLst>
                                      </p:cBhvr>
                                      <p:tavLst>
                                        <p:tav tm="0">
                                          <p:val>
                                            <p:strVal val="#ppt_x"/>
                                          </p:val>
                                        </p:tav>
                                        <p:tav tm="100000">
                                          <p:val>
                                            <p:strVal val="#ppt_x"/>
                                          </p:val>
                                        </p:tav>
                                      </p:tavLst>
                                    </p:anim>
                                    <p:anim calcmode="lin" valueType="num">
                                      <p:cBhvr>
                                        <p:cTn id="8" dur="500" fill="hold"/>
                                        <p:tgtEl>
                                          <p:spTgt spid="3">
                                            <p:txEl>
                                              <p:charRg st="0"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charRg st="0" end="11"/>
                                            </p:txEl>
                                          </p:spTgt>
                                        </p:tgtEl>
                                        <p:attrNameLst>
                                          <p:attrName>style.visibility</p:attrName>
                                        </p:attrNameLst>
                                      </p:cBhvr>
                                      <p:to>
                                        <p:strVal val="visible"/>
                                      </p:to>
                                    </p:set>
                                    <p:anim calcmode="lin" valueType="num">
                                      <p:cBhvr>
                                        <p:cTn id="13" dur="500" fill="hold"/>
                                        <p:tgtEl>
                                          <p:spTgt spid="4">
                                            <p:txEl>
                                              <p:charRg st="0" end="11"/>
                                            </p:txEl>
                                          </p:spTgt>
                                        </p:tgtEl>
                                        <p:attrNameLst>
                                          <p:attrName>ppt_x</p:attrName>
                                        </p:attrNameLst>
                                      </p:cBhvr>
                                      <p:tavLst>
                                        <p:tav tm="0">
                                          <p:val>
                                            <p:strVal val="#ppt_x"/>
                                          </p:val>
                                        </p:tav>
                                        <p:tav tm="100000">
                                          <p:val>
                                            <p:strVal val="#ppt_x"/>
                                          </p:val>
                                        </p:tav>
                                      </p:tavLst>
                                    </p:anim>
                                    <p:anim calcmode="lin" valueType="num">
                                      <p:cBhvr>
                                        <p:cTn id="14" dur="500" fill="hold"/>
                                        <p:tgtEl>
                                          <p:spTgt spid="4">
                                            <p:txEl>
                                              <p:charRg st="0" end="1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charRg st="0" end="10"/>
                                            </p:txEl>
                                          </p:spTgt>
                                        </p:tgtEl>
                                        <p:attrNameLst>
                                          <p:attrName>style.visibility</p:attrName>
                                        </p:attrNameLst>
                                      </p:cBhvr>
                                      <p:to>
                                        <p:strVal val="visible"/>
                                      </p:to>
                                    </p:set>
                                    <p:anim calcmode="lin" valueType="num">
                                      <p:cBhvr>
                                        <p:cTn id="19" dur="500" fill="hold"/>
                                        <p:tgtEl>
                                          <p:spTgt spid="5">
                                            <p:txEl>
                                              <p:charRg st="0" end="10"/>
                                            </p:txEl>
                                          </p:spTgt>
                                        </p:tgtEl>
                                        <p:attrNameLst>
                                          <p:attrName>ppt_x</p:attrName>
                                        </p:attrNameLst>
                                      </p:cBhvr>
                                      <p:tavLst>
                                        <p:tav tm="0">
                                          <p:val>
                                            <p:strVal val="#ppt_x"/>
                                          </p:val>
                                        </p:tav>
                                        <p:tav tm="100000">
                                          <p:val>
                                            <p:strVal val="#ppt_x"/>
                                          </p:val>
                                        </p:tav>
                                      </p:tavLst>
                                    </p:anim>
                                    <p:anim calcmode="lin" valueType="num">
                                      <p:cBhvr>
                                        <p:cTn id="20" dur="500" fill="hold"/>
                                        <p:tgtEl>
                                          <p:spTgt spid="5">
                                            <p:txEl>
                                              <p:charRg st="0" end="1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charRg st="0" end="12"/>
                                            </p:txEl>
                                          </p:spTgt>
                                        </p:tgtEl>
                                        <p:attrNameLst>
                                          <p:attrName>style.visibility</p:attrName>
                                        </p:attrNameLst>
                                      </p:cBhvr>
                                      <p:to>
                                        <p:strVal val="visible"/>
                                      </p:to>
                                    </p:set>
                                    <p:anim calcmode="lin" valueType="num">
                                      <p:cBhvr>
                                        <p:cTn id="25" dur="500" fill="hold"/>
                                        <p:tgtEl>
                                          <p:spTgt spid="6">
                                            <p:txEl>
                                              <p:charRg st="0" end="12"/>
                                            </p:txEl>
                                          </p:spTgt>
                                        </p:tgtEl>
                                        <p:attrNameLst>
                                          <p:attrName>ppt_x</p:attrName>
                                        </p:attrNameLst>
                                      </p:cBhvr>
                                      <p:tavLst>
                                        <p:tav tm="0">
                                          <p:val>
                                            <p:strVal val="#ppt_x"/>
                                          </p:val>
                                        </p:tav>
                                        <p:tav tm="100000">
                                          <p:val>
                                            <p:strVal val="#ppt_x"/>
                                          </p:val>
                                        </p:tav>
                                      </p:tavLst>
                                    </p:anim>
                                    <p:anim calcmode="lin" valueType="num">
                                      <p:cBhvr>
                                        <p:cTn id="26" dur="500" fill="hold"/>
                                        <p:tgtEl>
                                          <p:spTgt spid="6">
                                            <p:txEl>
                                              <p:charRg st="0" end="1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4213">
                                            <p:txEl>
                                              <p:charRg st="0" end="15"/>
                                            </p:txEl>
                                          </p:spTgt>
                                        </p:tgtEl>
                                        <p:attrNameLst>
                                          <p:attrName>style.visibility</p:attrName>
                                        </p:attrNameLst>
                                      </p:cBhvr>
                                      <p:to>
                                        <p:strVal val="visible"/>
                                      </p:to>
                                    </p:set>
                                    <p:anim calcmode="lin" valueType="num">
                                      <p:cBhvr additive="base">
                                        <p:cTn id="31" dur="500" fill="hold"/>
                                        <p:tgtEl>
                                          <p:spTgt spid="94213">
                                            <p:txEl>
                                              <p:charRg st="0" end="1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4213">
                                            <p:txEl>
                                              <p:charRg st="0" end="1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charRg st="0" end="37"/>
                                            </p:txEl>
                                          </p:spTgt>
                                        </p:tgtEl>
                                        <p:attrNameLst>
                                          <p:attrName>style.visibility</p:attrName>
                                        </p:attrNameLst>
                                      </p:cBhvr>
                                      <p:to>
                                        <p:strVal val="visible"/>
                                      </p:to>
                                    </p:set>
                                    <p:anim calcmode="lin" valueType="num">
                                      <p:cBhvr>
                                        <p:cTn id="37" dur="500" fill="hold"/>
                                        <p:tgtEl>
                                          <p:spTgt spid="2">
                                            <p:txEl>
                                              <p:charRg st="0" end="37"/>
                                            </p:txEl>
                                          </p:spTgt>
                                        </p:tgtEl>
                                        <p:attrNameLst>
                                          <p:attrName>ppt_x</p:attrName>
                                        </p:attrNameLst>
                                      </p:cBhvr>
                                      <p:tavLst>
                                        <p:tav tm="0">
                                          <p:val>
                                            <p:strVal val="#ppt_x"/>
                                          </p:val>
                                        </p:tav>
                                        <p:tav tm="100000">
                                          <p:val>
                                            <p:strVal val="#ppt_x"/>
                                          </p:val>
                                        </p:tav>
                                      </p:tavLst>
                                    </p:anim>
                                    <p:anim calcmode="lin" valueType="num">
                                      <p:cBhvr>
                                        <p:cTn id="38" dur="500" fill="hold"/>
                                        <p:tgtEl>
                                          <p:spTgt spid="2">
                                            <p:txEl>
                                              <p:charRg st="0" end="3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charRg st="0" end="3"/>
                                            </p:txEl>
                                          </p:spTgt>
                                        </p:tgtEl>
                                        <p:attrNameLst>
                                          <p:attrName>style.visibility</p:attrName>
                                        </p:attrNameLst>
                                      </p:cBhvr>
                                      <p:to>
                                        <p:strVal val="visible"/>
                                      </p:to>
                                    </p:set>
                                    <p:anim calcmode="lin" valueType="num">
                                      <p:cBhvr>
                                        <p:cTn id="43" dur="500" fill="hold"/>
                                        <p:tgtEl>
                                          <p:spTgt spid="7">
                                            <p:txEl>
                                              <p:charRg st="0" end="3"/>
                                            </p:txEl>
                                          </p:spTgt>
                                        </p:tgtEl>
                                        <p:attrNameLst>
                                          <p:attrName>ppt_x</p:attrName>
                                        </p:attrNameLst>
                                      </p:cBhvr>
                                      <p:tavLst>
                                        <p:tav tm="0">
                                          <p:val>
                                            <p:strVal val="#ppt_x"/>
                                          </p:val>
                                        </p:tav>
                                        <p:tav tm="100000">
                                          <p:val>
                                            <p:strVal val="#ppt_x"/>
                                          </p:val>
                                        </p:tav>
                                      </p:tavLst>
                                    </p:anim>
                                    <p:anim calcmode="lin" valueType="num">
                                      <p:cBhvr>
                                        <p:cTn id="44" dur="500" fill="hold"/>
                                        <p:tgtEl>
                                          <p:spTgt spid="7">
                                            <p:txEl>
                                              <p:charRg st="0"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xEl>
                                              <p:charRg st="0" end="3"/>
                                            </p:txEl>
                                          </p:spTgt>
                                        </p:tgtEl>
                                        <p:attrNameLst>
                                          <p:attrName>style.visibility</p:attrName>
                                        </p:attrNameLst>
                                      </p:cBhvr>
                                      <p:to>
                                        <p:strVal val="visible"/>
                                      </p:to>
                                    </p:set>
                                    <p:anim calcmode="lin" valueType="num">
                                      <p:cBhvr>
                                        <p:cTn id="49" dur="500" fill="hold"/>
                                        <p:tgtEl>
                                          <p:spTgt spid="8">
                                            <p:txEl>
                                              <p:charRg st="0" end="3"/>
                                            </p:txEl>
                                          </p:spTgt>
                                        </p:tgtEl>
                                        <p:attrNameLst>
                                          <p:attrName>ppt_x</p:attrName>
                                        </p:attrNameLst>
                                      </p:cBhvr>
                                      <p:tavLst>
                                        <p:tav tm="0">
                                          <p:val>
                                            <p:strVal val="#ppt_x"/>
                                          </p:val>
                                        </p:tav>
                                        <p:tav tm="100000">
                                          <p:val>
                                            <p:strVal val="#ppt_x"/>
                                          </p:val>
                                        </p:tav>
                                      </p:tavLst>
                                    </p:anim>
                                    <p:anim calcmode="lin" valueType="num">
                                      <p:cBhvr>
                                        <p:cTn id="50" dur="500" fill="hold"/>
                                        <p:tgtEl>
                                          <p:spTgt spid="8">
                                            <p:txEl>
                                              <p:charRg st="0"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Grp="1" noChangeArrowheads="1"/>
          </p:cNvSpPr>
          <p:nvPr>
            <p:ph type="title"/>
          </p:nvPr>
        </p:nvSpPr>
        <p:spPr>
          <a:xfrm>
            <a:off x="457200" y="277813"/>
            <a:ext cx="8229600" cy="7747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类模板</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95235" name="Rectangle 3"/>
          <p:cNvSpPr>
            <a:spLocks noGrp="1" noChangeArrowheads="1"/>
          </p:cNvSpPr>
          <p:nvPr>
            <p:ph idx="1"/>
          </p:nvPr>
        </p:nvSpPr>
        <p:spPr>
          <a:xfrm>
            <a:off x="457200" y="1268413"/>
            <a:ext cx="8510588" cy="52562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概念</a:t>
            </a:r>
            <a:endParaRPr kumimoji="0" lang="zh-CN" altLang="en-GB"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如果一个类的成员的类型可变</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则称为类属类</a:t>
            </a:r>
            <a:endPar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格式</a:t>
            </a:r>
            <a:endParaRPr kumimoji="0" lang="zh-CN" altLang="en-GB"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endParaRPr kumimoji="0" lang="zh-CN" altLang="en-GB"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endParaRPr kumimoji="0" lang="zh-CN" altLang="en-GB"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endParaRPr kumimoji="0" lang="zh-CN" altLang="en-GB"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endParaRPr kumimoji="0" lang="en-GB"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endParaRPr kumimoji="0" lang="en-GB"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说明</a:t>
            </a:r>
            <a:endParaRPr kumimoji="0" lang="zh-CN" altLang="en-GB"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Courier New" panose="02070309020205020404" pitchFamily="49" charset="0"/>
              </a:rPr>
              <a:t>对类模板只能进行</a:t>
            </a:r>
            <a:r>
              <a:rPr kumimoji="0" lang="zh-CN" altLang="en-US" sz="2400" b="1"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Courier New" panose="02070309020205020404" pitchFamily="49" charset="0"/>
                <a:ea typeface="+mn-ea"/>
                <a:cs typeface="Courier New" panose="02070309020205020404" pitchFamily="49" charset="0"/>
              </a:rPr>
              <a:t>显式</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Courier New" panose="02070309020205020404" pitchFamily="49" charset="0"/>
              </a:rPr>
              <a:t>的实例化</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Courier New" panose="02070309020205020404" pitchFamily="49" charset="0"/>
              </a:rPr>
              <a:t>.</a:t>
            </a:r>
            <a:endParaRPr kumimoji="0" lang="zh-CN" altLang="en-GB"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Courier New" panose="02070309020205020404" pitchFamily="49" charset="0"/>
            </a:endParaRPr>
          </a:p>
        </p:txBody>
      </p:sp>
      <p:sp>
        <p:nvSpPr>
          <p:cNvPr id="95236" name="Text Box 4"/>
          <p:cNvSpPr txBox="1">
            <a:spLocks noChangeArrowheads="1"/>
          </p:cNvSpPr>
          <p:nvPr/>
        </p:nvSpPr>
        <p:spPr bwMode="auto">
          <a:xfrm>
            <a:off x="1873250" y="2552700"/>
            <a:ext cx="5976938"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template &lt;class T1, class T2, …&gt;</a:t>
            </a:r>
            <a:b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class &lt;</a:t>
            </a:r>
            <a:r>
              <a:rPr kumimoji="0" lang="zh-CN" altLang="en-US"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类名</a:t>
            </a:r>
            <a: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&gt;</a:t>
            </a:r>
            <a:b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a:t>
            </a:r>
            <a:b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a:t>
            </a:r>
            <a:r>
              <a:rPr kumimoji="0" lang="zh-CN" altLang="en-US"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类成员说明</a:t>
            </a:r>
            <a:br>
              <a:rPr kumimoji="0" lang="zh-CN" altLang="en-US"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a:t>
            </a:r>
            <a:b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br>
              <a:rPr kumimoji="0" lang="en-US" altLang="zh-CN" sz="20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b="1" kern="1200" cap="none" spc="0" normalizeH="0" baseline="0" noProof="0" dirty="0">
                <a:effectLst>
                  <a:outerShdw blurRad="38100" dist="38100" dir="2700000" algn="tl">
                    <a:srgbClr val="000000"/>
                  </a:outerShdw>
                </a:effectLst>
                <a:latin typeface="微软雅黑" panose="020B0503020204020204" charset="-122"/>
                <a:ea typeface="微软雅黑" panose="020B0503020204020204" charset="-122"/>
                <a:cs typeface="+mn-cs"/>
              </a:rPr>
              <a:t>-</a:t>
            </a:r>
            <a:r>
              <a:rPr kumimoji="0" lang="en-GB" altLang="zh-CN" b="1" kern="1200" cap="none" spc="0" normalizeH="0" baseline="0" noProof="0" dirty="0">
                <a:effectLst>
                  <a:outerShdw blurRad="38100" dist="38100" dir="2700000" algn="tl">
                    <a:srgbClr val="000000"/>
                  </a:outerShdw>
                </a:effectLst>
                <a:latin typeface="微软雅黑" panose="020B0503020204020204" charset="-122"/>
                <a:ea typeface="微软雅黑" panose="020B0503020204020204" charset="-122"/>
                <a:cs typeface="+mn-cs"/>
              </a:rPr>
              <a:t>T1, T2 </a:t>
            </a:r>
            <a:r>
              <a:rPr kumimoji="0" lang="zh-CN" altLang="en-GB" b="1" kern="1200" cap="none" spc="0" normalizeH="0" baseline="0" noProof="0" dirty="0">
                <a:effectLst>
                  <a:outerShdw blurRad="38100" dist="38100" dir="2700000" algn="tl">
                    <a:srgbClr val="000000"/>
                  </a:outerShdw>
                </a:effectLst>
                <a:latin typeface="微软雅黑" panose="020B0503020204020204" charset="-122"/>
                <a:ea typeface="微软雅黑" panose="020B0503020204020204" charset="-122"/>
                <a:cs typeface="+mn-cs"/>
              </a:rPr>
              <a:t>是类模板的类型参数</a:t>
            </a:r>
            <a:endParaRPr kumimoji="0" lang="zh-CN" altLang="en-GB" b="1" kern="1200" cap="none" spc="0" normalizeH="0" baseline="0" noProof="0" dirty="0">
              <a:effectLst>
                <a:outerShdw blurRad="38100" dist="38100" dir="2700000" algn="tl">
                  <a:srgbClr val="000000"/>
                </a:outerShdw>
              </a:effectLst>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a:t>
            </a:r>
            <a:r>
              <a:rPr kumimoji="0" lang="zh-CN" altLang="en-GB" sz="1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在类成员的说明中可以用</a:t>
            </a:r>
            <a:r>
              <a:rPr kumimoji="0" lang="en-GB" altLang="zh-CN" sz="1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T1, T2</a:t>
            </a:r>
            <a:r>
              <a:rPr kumimoji="0" lang="zh-CN" altLang="en-GB" sz="1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rPr>
              <a:t>来说明类型</a:t>
            </a:r>
            <a:endParaRPr kumimoji="0" lang="zh-CN" altLang="en-GB" sz="1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Grp="1" noChangeArrowheads="1"/>
          </p:cNvSpPr>
          <p:nvPr>
            <p:ph type="title"/>
          </p:nvPr>
        </p:nvSpPr>
        <p:spPr>
          <a:xfrm>
            <a:off x="457200" y="277813"/>
            <a:ext cx="8229600" cy="7747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带非类型参数的类模板</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96259" name="Rectangle 3"/>
          <p:cNvSpPr>
            <a:spLocks noGrp="1" noChangeArrowheads="1"/>
          </p:cNvSpPr>
          <p:nvPr>
            <p:ph idx="1"/>
          </p:nvPr>
        </p:nvSpPr>
        <p:spPr>
          <a:xfrm>
            <a:off x="457200" y="1268413"/>
            <a:ext cx="8229600" cy="52562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例子</a:t>
            </a:r>
            <a:endParaRPr kumimoji="0" lang="zh-CN" altLang="en-GB"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p:txBody>
      </p:sp>
      <p:sp>
        <p:nvSpPr>
          <p:cNvPr id="96260" name="Text Box 4"/>
          <p:cNvSpPr txBox="1">
            <a:spLocks noChangeArrowheads="1"/>
          </p:cNvSpPr>
          <p:nvPr/>
        </p:nvSpPr>
        <p:spPr bwMode="auto">
          <a:xfrm>
            <a:off x="1187450" y="1779588"/>
            <a:ext cx="7956550"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template &lt;</a:t>
            </a:r>
            <a:r>
              <a:rPr kumimoji="0" lang="en-US" altLang="zh-CN"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class T</a:t>
            </a: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a:t>
            </a:r>
            <a:r>
              <a:rPr kumimoji="0" lang="en-US" altLang="zh-CN" b="1" i="1" kern="1200" cap="none" spc="0" normalizeH="0" baseline="0" noProof="0" dirty="0" err="1">
                <a:effectLst>
                  <a:outerShdw blurRad="38100" dist="38100" dir="2700000" algn="tl">
                    <a:srgbClr val="000000"/>
                  </a:outerShdw>
                </a:effectLst>
                <a:latin typeface="Courier New" panose="02070309020205020404" pitchFamily="49" charset="0"/>
                <a:ea typeface="宋体" panose="02010600030101010101" pitchFamily="2" charset="-122"/>
                <a:cs typeface="+mn-cs"/>
              </a:rPr>
              <a:t>int</a:t>
            </a: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size&gt;</a:t>
            </a:r>
            <a:b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class Stack</a:t>
            </a:r>
            <a:b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a:t>
            </a:r>
            <a:b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a:t>
            </a:r>
            <a:r>
              <a:rPr kumimoji="0" lang="en-US" altLang="zh-CN"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T</a:t>
            </a: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buffer[size];</a:t>
            </a:r>
            <a:b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a:t>
            </a:r>
            <a:r>
              <a:rPr kumimoji="0" lang="en-US" altLang="zh-CN" b="1" i="1" kern="1200" cap="none" spc="0" normalizeH="0" baseline="0" noProof="0" dirty="0" err="1">
                <a:effectLst>
                  <a:outerShdw blurRad="38100" dist="38100" dir="2700000" algn="tl">
                    <a:srgbClr val="000000"/>
                  </a:outerShdw>
                </a:effectLst>
                <a:latin typeface="Courier New" panose="02070309020205020404" pitchFamily="49" charset="0"/>
                <a:ea typeface="宋体" panose="02010600030101010101" pitchFamily="2" charset="-122"/>
                <a:cs typeface="+mn-cs"/>
              </a:rPr>
              <a:t>int</a:t>
            </a: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top;</a:t>
            </a:r>
            <a:b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public:</a:t>
            </a:r>
            <a:b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Stack() { top = -1; }</a:t>
            </a:r>
            <a:b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a:t>
            </a:r>
            <a:r>
              <a:rPr kumimoji="0" lang="en-US" altLang="zh-CN" b="1" i="1" kern="1200" cap="none" spc="0" normalizeH="0" baseline="0" noProof="0" dirty="0" err="1">
                <a:effectLst>
                  <a:outerShdw blurRad="38100" dist="38100" dir="2700000" algn="tl">
                    <a:srgbClr val="000000"/>
                  </a:outerShdw>
                </a:effectLst>
                <a:latin typeface="Courier New" panose="02070309020205020404" pitchFamily="49" charset="0"/>
                <a:ea typeface="宋体" panose="02010600030101010101" pitchFamily="2" charset="-122"/>
                <a:cs typeface="+mn-cs"/>
              </a:rPr>
              <a:t>bool</a:t>
            </a: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push(</a:t>
            </a:r>
            <a:r>
              <a:rPr kumimoji="0" lang="en-US" altLang="zh-CN" b="1" i="1" kern="1200" cap="none" spc="0" normalizeH="0" baseline="0" noProof="0" dirty="0" err="1">
                <a:effectLst>
                  <a:outerShdw blurRad="38100" dist="38100" dir="2700000" algn="tl">
                    <a:srgbClr val="000000"/>
                  </a:outerShdw>
                </a:effectLst>
                <a:latin typeface="Courier New" panose="02070309020205020404" pitchFamily="49" charset="0"/>
                <a:ea typeface="宋体" panose="02010600030101010101" pitchFamily="2" charset="-122"/>
                <a:cs typeface="+mn-cs"/>
              </a:rPr>
              <a:t>const</a:t>
            </a: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T &amp;i);</a:t>
            </a:r>
            <a:b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a:t>
            </a:r>
            <a:r>
              <a:rPr kumimoji="0" lang="en-US" altLang="zh-CN" b="1" i="1" kern="1200" cap="none" spc="0" normalizeH="0" baseline="0" noProof="0" dirty="0" err="1">
                <a:effectLst>
                  <a:outerShdw blurRad="38100" dist="38100" dir="2700000" algn="tl">
                    <a:srgbClr val="000000"/>
                  </a:outerShdw>
                </a:effectLst>
                <a:latin typeface="Courier New" panose="02070309020205020404" pitchFamily="49" charset="0"/>
                <a:ea typeface="宋体" panose="02010600030101010101" pitchFamily="2" charset="-122"/>
                <a:cs typeface="+mn-cs"/>
              </a:rPr>
              <a:t>bool</a:t>
            </a: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pop(T &amp;i);</a:t>
            </a:r>
            <a:b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a:t>
            </a:r>
            <a:endPar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buClrTx/>
              <a:buSzTx/>
              <a:buFontTx/>
              <a:buNone/>
              <a:defRPr/>
            </a:pPr>
            <a:b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template &lt;class T, </a:t>
            </a:r>
            <a:r>
              <a:rPr kumimoji="0" lang="en-US" altLang="zh-CN" b="1" i="1" kern="1200" cap="none" spc="0" normalizeH="0" baseline="0" noProof="0" dirty="0" err="1">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int</a:t>
            </a:r>
            <a:r>
              <a:rPr kumimoji="0" lang="en-US" altLang="zh-CN"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 size&gt;</a:t>
            </a:r>
            <a:endParaRPr kumimoji="0" lang="en-US" altLang="zh-CN"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buClrTx/>
              <a:buSzTx/>
              <a:buFontTx/>
              <a:buNone/>
              <a:defRPr/>
            </a:pPr>
            <a:r>
              <a:rPr kumimoji="0" lang="en-US" altLang="zh-CN" b="1" i="1" kern="1200" cap="none" spc="0" normalizeH="0" baseline="0" noProof="0" dirty="0" err="1">
                <a:effectLst>
                  <a:outerShdw blurRad="38100" dist="38100" dir="2700000" algn="tl">
                    <a:srgbClr val="000000"/>
                  </a:outerShdw>
                </a:effectLst>
                <a:latin typeface="Courier New" panose="02070309020205020404" pitchFamily="49" charset="0"/>
                <a:ea typeface="宋体" panose="02010600030101010101" pitchFamily="2" charset="-122"/>
                <a:cs typeface="+mn-cs"/>
              </a:rPr>
              <a:t>bool</a:t>
            </a: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a:t>
            </a:r>
            <a:r>
              <a:rPr kumimoji="0" lang="en-US" altLang="zh-CN"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Stack&lt;T, size&gt;::</a:t>
            </a: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push(</a:t>
            </a:r>
            <a:r>
              <a:rPr kumimoji="0" lang="en-US" altLang="zh-CN" b="1" i="1" kern="1200" cap="none" spc="0" normalizeH="0" baseline="0" noProof="0" dirty="0" err="1">
                <a:effectLst>
                  <a:outerShdw blurRad="38100" dist="38100" dir="2700000" algn="tl">
                    <a:srgbClr val="000000"/>
                  </a:outerShdw>
                </a:effectLst>
                <a:latin typeface="Courier New" panose="02070309020205020404" pitchFamily="49" charset="0"/>
                <a:ea typeface="宋体" panose="02010600030101010101" pitchFamily="2" charset="-122"/>
                <a:cs typeface="+mn-cs"/>
              </a:rPr>
              <a:t>const</a:t>
            </a: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T&amp; i) {…}</a:t>
            </a:r>
            <a:endPar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buClrTx/>
              <a:buSzTx/>
              <a:buFontTx/>
              <a:buNone/>
              <a:defRPr/>
            </a:pPr>
            <a:b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Stack&lt;</a:t>
            </a:r>
            <a:r>
              <a:rPr kumimoji="0" lang="en-US" altLang="zh-CN" b="1" i="1" kern="1200" cap="none" spc="0" normalizeH="0" baseline="0" noProof="0" dirty="0" err="1">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int</a:t>
            </a:r>
            <a:r>
              <a:rPr kumimoji="0" lang="en-US" altLang="zh-CN"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 100&gt; </a:t>
            </a: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st1;</a:t>
            </a:r>
            <a:b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Stack&lt;double, 200&gt; </a:t>
            </a: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st2;</a:t>
            </a:r>
            <a:endPar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buClrTx/>
              <a:buSzTx/>
              <a:buFontTx/>
              <a:buNone/>
              <a:defRPr/>
            </a:pPr>
            <a:endParaRPr kumimoji="0" lang="zh-CN" altLang="en-GB" b="1" kern="1200" cap="none" spc="0" normalizeH="0" baseline="0" noProof="0" dirty="0">
              <a:effectLst>
                <a:outerShdw blurRad="38100" dist="38100" dir="2700000" algn="tl">
                  <a:srgbClr val="000000"/>
                </a:outerShdw>
              </a:effectLst>
              <a:latin typeface="微软雅黑" panose="020B0503020204020204" charset="-122"/>
              <a:ea typeface="微软雅黑" panose="020B0503020204020204" charset="-122"/>
              <a:cs typeface="+mn-cs"/>
            </a:endParaRPr>
          </a:p>
          <a:p>
            <a:pPr marR="0" defTabSz="914400">
              <a:buClrTx/>
              <a:buSzTx/>
              <a:buFontTx/>
              <a:buNone/>
              <a:defRPr/>
            </a:pPr>
            <a:r>
              <a:rPr lang="en-US" altLang="zh-CN" b="1" i="1"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Stack&lt;</a:t>
            </a:r>
            <a:r>
              <a:rPr lang="en-US" altLang="zh-CN" b="1" i="1" noProof="0" dirty="0" err="1">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int</a:t>
            </a:r>
            <a:r>
              <a:rPr lang="en-US" altLang="zh-CN" b="1" i="1"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 200&gt; </a:t>
            </a:r>
            <a:r>
              <a:rPr lang="en-US" altLang="zh-CN" b="1" i="1"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st3; // </a:t>
            </a:r>
            <a:r>
              <a:rPr lang="zh-CN" altLang="en-US" b="1" i="1"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与</a:t>
            </a:r>
            <a:r>
              <a:rPr lang="en-US" altLang="zh-CN" b="1" i="1"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Stack&lt;</a:t>
            </a:r>
            <a:r>
              <a:rPr lang="en-US" altLang="zh-CN" b="1" i="1" noProof="0" dirty="0" err="1">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int</a:t>
            </a:r>
            <a:r>
              <a:rPr lang="en-US" altLang="zh-CN" b="1" i="1"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 100&gt;</a:t>
            </a:r>
            <a:r>
              <a:rPr lang="zh-CN" altLang="en-US" b="1" i="1"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为不同类</a:t>
            </a:r>
            <a:endParaRPr lang="zh-CN" altLang="en-US" b="1" i="1" noProof="0" dirty="0">
              <a:effectLst>
                <a:outerShdw blurRad="38100" dist="38100" dir="2700000" algn="tl">
                  <a:srgbClr val="000000"/>
                </a:outerShdw>
              </a:effectLst>
              <a:latin typeface="Courier New" panose="02070309020205020404" pitchFamily="49" charset="0"/>
              <a:sym typeface="+mn-ea"/>
            </a:endParaRPr>
          </a:p>
        </p:txBody>
      </p:sp>
      <p:sp>
        <p:nvSpPr>
          <p:cNvPr id="2" name="Text Box 5"/>
          <p:cNvSpPr txBox="1">
            <a:spLocks noChangeArrowheads="1"/>
          </p:cNvSpPr>
          <p:nvPr/>
        </p:nvSpPr>
        <p:spPr bwMode="auto">
          <a:xfrm>
            <a:off x="4375150" y="2486025"/>
            <a:ext cx="465772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R="0" defTabSz="914400">
              <a:buClrTx/>
              <a:buSzTx/>
              <a:buFontTx/>
              <a:buNone/>
              <a:defRPr/>
            </a:pPr>
            <a:r>
              <a:rPr lang="zh-CN" altLang="en-US" sz="2000" b="1" i="1"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若要声明友元，注意要加上模板</a:t>
            </a:r>
            <a:endParaRPr lang="zh-CN" altLang="en-US" sz="2000" b="1" i="1"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endParaRPr>
          </a:p>
          <a:p>
            <a:pPr marR="0" defTabSz="914400">
              <a:buClrTx/>
              <a:buSzTx/>
              <a:buFontTx/>
              <a:buNone/>
              <a:defRPr/>
            </a:pPr>
            <a:r>
              <a:rPr lang="en-US" altLang="zh-CN" sz="2000" b="1" i="1"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template &lt;class T, </a:t>
            </a:r>
            <a:r>
              <a:rPr lang="en-US" altLang="zh-CN" sz="2000" b="1" i="1" noProof="0" dirty="0" err="1">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int</a:t>
            </a:r>
            <a:r>
              <a:rPr lang="en-US" altLang="zh-CN" sz="2000" b="1" i="1"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 size&gt;</a:t>
            </a:r>
            <a:endParaRPr kumimoji="0" lang="en-US" altLang="zh-CN" sz="2000"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buClrTx/>
              <a:buSzTx/>
              <a:buFontTx/>
              <a:buNone/>
              <a:defRPr/>
            </a:pPr>
            <a:r>
              <a:rPr lang="en-US" altLang="zh-CN" sz="2000" b="1" i="1" noProof="0" dirty="0" err="1">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friend class Stack;</a:t>
            </a:r>
            <a:r>
              <a:rPr lang="en-US" altLang="zh-CN" sz="2000" b="1" i="1"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 </a:t>
            </a:r>
            <a:endParaRPr lang="en-US" altLang="zh-CN" sz="2000" b="1" i="1" noProof="0" dirty="0">
              <a:solidFill>
                <a:srgbClr val="FFC000"/>
              </a:solidFill>
              <a:effectLst>
                <a:outerShdw blurRad="38100" dist="38100" dir="2700000" algn="tl">
                  <a:srgbClr val="000000"/>
                </a:outerShdw>
              </a:effectLst>
              <a:latin typeface="Courier New" panose="02070309020205020404" pitchFamily="49"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6260">
                                            <p:txEl>
                                              <p:charRg st="150" end="180"/>
                                            </p:txEl>
                                          </p:spTgt>
                                        </p:tgtEl>
                                        <p:attrNameLst>
                                          <p:attrName>style.visibility</p:attrName>
                                        </p:attrNameLst>
                                      </p:cBhvr>
                                      <p:to>
                                        <p:strVal val="visible"/>
                                      </p:to>
                                    </p:set>
                                    <p:anim calcmode="lin" valueType="num">
                                      <p:cBhvr additive="base">
                                        <p:cTn id="7" dur="500" fill="hold"/>
                                        <p:tgtEl>
                                          <p:spTgt spid="96260">
                                            <p:txEl>
                                              <p:charRg st="150" end="18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60">
                                            <p:txEl>
                                              <p:charRg st="150" end="18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6260">
                                            <p:txEl>
                                              <p:charRg st="180" end="222"/>
                                            </p:txEl>
                                          </p:spTgt>
                                        </p:tgtEl>
                                        <p:attrNameLst>
                                          <p:attrName>style.visibility</p:attrName>
                                        </p:attrNameLst>
                                      </p:cBhvr>
                                      <p:to>
                                        <p:strVal val="visible"/>
                                      </p:to>
                                    </p:set>
                                    <p:anim calcmode="lin" valueType="num">
                                      <p:cBhvr additive="base">
                                        <p:cTn id="11" dur="500" fill="hold"/>
                                        <p:tgtEl>
                                          <p:spTgt spid="96260">
                                            <p:txEl>
                                              <p:charRg st="180" end="22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6260">
                                            <p:txEl>
                                              <p:charRg st="180" end="22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charRg st="29" end="50"/>
                                            </p:txEl>
                                          </p:spTgt>
                                        </p:tgtEl>
                                        <p:attrNameLst>
                                          <p:attrName>style.visibility</p:attrName>
                                        </p:attrNameLst>
                                      </p:cBhvr>
                                      <p:to>
                                        <p:strVal val="visible"/>
                                      </p:to>
                                    </p:set>
                                    <p:anim calcmode="lin" valueType="num">
                                      <p:cBhvr>
                                        <p:cTn id="17" dur="500" fill="hold"/>
                                        <p:tgtEl>
                                          <p:spTgt spid="2">
                                            <p:txEl>
                                              <p:charRg st="29" end="50"/>
                                            </p:txEl>
                                          </p:spTgt>
                                        </p:tgtEl>
                                        <p:attrNameLst>
                                          <p:attrName>ppt_x</p:attrName>
                                        </p:attrNameLst>
                                      </p:cBhvr>
                                      <p:tavLst>
                                        <p:tav tm="0">
                                          <p:val>
                                            <p:strVal val="#ppt_x"/>
                                          </p:val>
                                        </p:tav>
                                        <p:tav tm="100000">
                                          <p:val>
                                            <p:strVal val="#ppt_x"/>
                                          </p:val>
                                        </p:tav>
                                      </p:tavLst>
                                    </p:anim>
                                    <p:anim calcmode="lin" valueType="num">
                                      <p:cBhvr>
                                        <p:cTn id="18" dur="500" fill="hold"/>
                                        <p:tgtEl>
                                          <p:spTgt spid="2">
                                            <p:txEl>
                                              <p:charRg st="29" end="5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charRg st="0" end="29"/>
                                            </p:txEl>
                                          </p:spTgt>
                                        </p:tgtEl>
                                        <p:attrNameLst>
                                          <p:attrName>style.visibility</p:attrName>
                                        </p:attrNameLst>
                                      </p:cBhvr>
                                      <p:to>
                                        <p:strVal val="visible"/>
                                      </p:to>
                                    </p:set>
                                    <p:anim calcmode="lin" valueType="num">
                                      <p:cBhvr>
                                        <p:cTn id="23" dur="500" fill="hold"/>
                                        <p:tgtEl>
                                          <p:spTgt spid="2">
                                            <p:txEl>
                                              <p:charRg st="0" end="29"/>
                                            </p:txEl>
                                          </p:spTgt>
                                        </p:tgtEl>
                                        <p:attrNameLst>
                                          <p:attrName>ppt_x</p:attrName>
                                        </p:attrNameLst>
                                      </p:cBhvr>
                                      <p:tavLst>
                                        <p:tav tm="0">
                                          <p:val>
                                            <p:strVal val="#ppt_x"/>
                                          </p:val>
                                        </p:tav>
                                        <p:tav tm="100000">
                                          <p:val>
                                            <p:strVal val="#ppt_x"/>
                                          </p:val>
                                        </p:tav>
                                      </p:tavLst>
                                    </p:anim>
                                    <p:anim calcmode="lin" valueType="num">
                                      <p:cBhvr>
                                        <p:cTn id="24" dur="500" fill="hold"/>
                                        <p:tgtEl>
                                          <p:spTgt spid="2">
                                            <p:txEl>
                                              <p:charRg st="0" end="2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xEl>
                                              <p:pRg st="0" end="0"/>
                                            </p:txEl>
                                          </p:spTgt>
                                        </p:tgtEl>
                                        <p:attrNameLst>
                                          <p:attrName>style.visibility</p:attrName>
                                        </p:attrNameLst>
                                      </p:cBhvr>
                                      <p:to>
                                        <p:strVal val="visible"/>
                                      </p:to>
                                    </p:set>
                                    <p:anim calcmode="lin" valueType="num">
                                      <p:cBhvr>
                                        <p:cTn id="29"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30"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6260">
                                            <p:txEl>
                                              <p:charRg st="222" end="268"/>
                                            </p:txEl>
                                          </p:spTgt>
                                        </p:tgtEl>
                                        <p:attrNameLst>
                                          <p:attrName>style.visibility</p:attrName>
                                        </p:attrNameLst>
                                      </p:cBhvr>
                                      <p:to>
                                        <p:strVal val="visible"/>
                                      </p:to>
                                    </p:set>
                                    <p:anim calcmode="lin" valueType="num">
                                      <p:cBhvr additive="base">
                                        <p:cTn id="35" dur="500" fill="hold"/>
                                        <p:tgtEl>
                                          <p:spTgt spid="96260">
                                            <p:txEl>
                                              <p:charRg st="222" end="26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6260">
                                            <p:txEl>
                                              <p:charRg st="222" end="26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96260">
                                            <p:txEl>
                                              <p:charRg st="269" end="314"/>
                                            </p:txEl>
                                          </p:spTgt>
                                        </p:tgtEl>
                                        <p:attrNameLst>
                                          <p:attrName>style.visibility</p:attrName>
                                        </p:attrNameLst>
                                      </p:cBhvr>
                                      <p:to>
                                        <p:strVal val="visible"/>
                                      </p:to>
                                    </p:set>
                                    <p:anim calcmode="lin" valueType="num">
                                      <p:cBhvr additive="base">
                                        <p:cTn id="41" dur="500" fill="hold"/>
                                        <p:tgtEl>
                                          <p:spTgt spid="96260">
                                            <p:txEl>
                                              <p:charRg st="269" end="31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6260">
                                            <p:txEl>
                                              <p:charRg st="269" end="3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Grp="1" noChangeArrowheads="1"/>
          </p:cNvSpPr>
          <p:nvPr>
            <p:ph type="title"/>
          </p:nvPr>
        </p:nvSpPr>
        <p:spPr>
          <a:xfrm>
            <a:off x="457200" y="277813"/>
            <a:ext cx="8229600" cy="7747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利用模板函数推演模板类参数</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96259" name="Rectangle 3"/>
          <p:cNvSpPr>
            <a:spLocks noGrp="1" noChangeArrowheads="1"/>
          </p:cNvSpPr>
          <p:nvPr>
            <p:ph idx="1"/>
          </p:nvPr>
        </p:nvSpPr>
        <p:spPr>
          <a:xfrm>
            <a:off x="457200" y="1268413"/>
            <a:ext cx="8229600" cy="52562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例子</a:t>
            </a:r>
            <a:endParaRPr kumimoji="0" lang="zh-CN" altLang="en-GB"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p:txBody>
      </p:sp>
      <p:sp>
        <p:nvSpPr>
          <p:cNvPr id="96260" name="Text Box 4"/>
          <p:cNvSpPr txBox="1">
            <a:spLocks noChangeArrowheads="1"/>
          </p:cNvSpPr>
          <p:nvPr/>
        </p:nvSpPr>
        <p:spPr bwMode="auto">
          <a:xfrm>
            <a:off x="1187450" y="1779588"/>
            <a:ext cx="7956550"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0" lang="en-US" altLang="zh-CN" sz="2400" b="1" i="1" kern="1200" cap="none" spc="0" normalizeH="0" baseline="0" noProof="0">
                <a:effectLst>
                  <a:outerShdw blurRad="38100" dist="38100" dir="2700000" algn="tl">
                    <a:srgbClr val="000000"/>
                  </a:outerShdw>
                </a:effectLst>
                <a:latin typeface="Courier New" panose="02070309020205020404" pitchFamily="49" charset="0"/>
                <a:ea typeface="宋体" panose="02010600030101010101" pitchFamily="2" charset="-122"/>
                <a:cs typeface="+mn-cs"/>
              </a:rPr>
              <a:t>class Base { ... };</a:t>
            </a:r>
            <a:endParaRPr kumimoji="0" lang="en-US" altLang="zh-CN" sz="2400" b="1" i="1" kern="1200" cap="none" spc="0" normalizeH="0" baseline="0" noProof="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buClrTx/>
              <a:buSzTx/>
              <a:buFontTx/>
              <a:buNone/>
              <a:defRPr/>
            </a:pPr>
            <a:endParaRPr kumimoji="0" lang="en-US" altLang="zh-CN" sz="2800" b="1" i="1" kern="1200" cap="none" spc="0" normalizeH="0" baseline="0" noProof="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buClrTx/>
              <a:buSzTx/>
              <a:buFontTx/>
              <a:buNone/>
              <a:defRPr/>
            </a:pPr>
            <a:r>
              <a:rPr kumimoji="0" lang="en-US" altLang="zh-CN" sz="2400" b="1" i="1" kern="1200" cap="none" spc="0" normalizeH="0" baseline="0" noProof="0">
                <a:effectLst>
                  <a:outerShdw blurRad="38100" dist="38100" dir="2700000" algn="tl">
                    <a:srgbClr val="000000"/>
                  </a:outerShdw>
                </a:effectLst>
                <a:latin typeface="Courier New" panose="02070309020205020404" pitchFamily="49" charset="0"/>
                <a:ea typeface="宋体" panose="02010600030101010101" pitchFamily="2" charset="-122"/>
                <a:cs typeface="+mn-cs"/>
              </a:rPr>
              <a:t>template&lt;class T&gt;</a:t>
            </a:r>
            <a:endParaRPr kumimoji="0" lang="en-US" altLang="zh-CN" sz="2400" b="1" i="1" kern="1200" cap="none" spc="0" normalizeH="0" baseline="0" noProof="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buClrTx/>
              <a:buSzTx/>
              <a:buFontTx/>
              <a:buNone/>
              <a:defRPr/>
            </a:pPr>
            <a:r>
              <a:rPr kumimoji="0" lang="en-US" altLang="zh-CN" sz="2400" b="1" i="1" kern="1200" cap="none" spc="0" normalizeH="0" baseline="0" noProof="0">
                <a:effectLst>
                  <a:outerShdw blurRad="38100" dist="38100" dir="2700000" algn="tl">
                    <a:srgbClr val="000000"/>
                  </a:outerShdw>
                </a:effectLst>
                <a:latin typeface="Courier New" panose="02070309020205020404" pitchFamily="49" charset="0"/>
                <a:ea typeface="宋体" panose="02010600030101010101" pitchFamily="2" charset="-122"/>
                <a:cs typeface="+mn-cs"/>
              </a:rPr>
              <a:t>class A : public </a:t>
            </a:r>
            <a:r>
              <a:rPr kumimoji="0" lang="en-US" altLang="zh-CN" sz="2400" b="1" i="1" kern="1200" cap="none" spc="0" normalizeH="0" baseline="0" noProof="0">
                <a:solidFill>
                  <a:srgbClr val="FFC0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Base</a:t>
            </a:r>
            <a:r>
              <a:rPr kumimoji="0" lang="en-US" altLang="zh-CN" sz="2400" b="1" i="1" kern="1200" cap="none" spc="0" normalizeH="0" baseline="0" noProof="0">
                <a:effectLst>
                  <a:outerShdw blurRad="38100" dist="38100" dir="2700000" algn="tl">
                    <a:srgbClr val="000000"/>
                  </a:outerShdw>
                </a:effectLst>
                <a:latin typeface="Courier New" panose="02070309020205020404" pitchFamily="49" charset="0"/>
                <a:ea typeface="宋体" panose="02010600030101010101" pitchFamily="2" charset="-122"/>
                <a:cs typeface="+mn-cs"/>
              </a:rPr>
              <a:t> { ... };</a:t>
            </a:r>
            <a:endParaRPr kumimoji="0" lang="en-US" altLang="zh-CN" sz="2400" b="1" i="1" kern="1200" cap="none" spc="0" normalizeH="0" baseline="0" noProof="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buClrTx/>
              <a:buSzTx/>
              <a:buFontTx/>
              <a:buNone/>
              <a:defRPr/>
            </a:pPr>
            <a:endParaRPr kumimoji="0" lang="en-US" altLang="zh-CN" sz="2800" b="1" i="1" kern="1200" cap="none" spc="0" normalizeH="0" baseline="0" noProof="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buClrTx/>
              <a:buSzTx/>
              <a:buFontTx/>
              <a:buNone/>
              <a:defRPr/>
            </a:pPr>
            <a:r>
              <a:rPr kumimoji="0" lang="en-US" altLang="zh-CN" sz="2400" b="1" i="1" kern="1200" cap="none" spc="0" normalizeH="0" baseline="0" noProof="0">
                <a:effectLst>
                  <a:outerShdw blurRad="38100" dist="38100" dir="2700000" algn="tl">
                    <a:srgbClr val="000000"/>
                  </a:outerShdw>
                </a:effectLst>
                <a:latin typeface="Courier New" panose="02070309020205020404" pitchFamily="49" charset="0"/>
                <a:ea typeface="宋体" panose="02010600030101010101" pitchFamily="2" charset="-122"/>
                <a:cs typeface="+mn-cs"/>
              </a:rPr>
              <a:t>template &lt;class T&gt;</a:t>
            </a:r>
            <a:endParaRPr kumimoji="0" lang="en-US" altLang="zh-CN" sz="2400" b="1" i="1" kern="1200" cap="none" spc="0" normalizeH="0" baseline="0" noProof="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buClrTx/>
              <a:buSzTx/>
              <a:buFontTx/>
              <a:buNone/>
              <a:defRPr/>
            </a:pPr>
            <a:r>
              <a:rPr kumimoji="0" lang="en-US" altLang="zh-CN" sz="2400" b="1" i="1" kern="1200" cap="none" spc="0" normalizeH="0" baseline="0" noProof="0">
                <a:effectLst>
                  <a:outerShdw blurRad="38100" dist="38100" dir="2700000" algn="tl">
                    <a:srgbClr val="000000"/>
                  </a:outerShdw>
                </a:effectLst>
                <a:latin typeface="Courier New" panose="02070309020205020404" pitchFamily="49" charset="0"/>
                <a:ea typeface="宋体" panose="02010600030101010101" pitchFamily="2" charset="-122"/>
                <a:cs typeface="+mn-cs"/>
              </a:rPr>
              <a:t>Base *generate(T a)</a:t>
            </a:r>
            <a:endParaRPr kumimoji="0" lang="en-US" altLang="zh-CN" sz="2400" b="1" i="1" kern="1200" cap="none" spc="0" normalizeH="0" baseline="0" noProof="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buClrTx/>
              <a:buSzTx/>
              <a:buFontTx/>
              <a:buNone/>
              <a:defRPr/>
            </a:pPr>
            <a:r>
              <a:rPr kumimoji="0" lang="en-US" altLang="zh-CN" sz="2400" b="1" i="1" kern="1200" cap="none" spc="0" normalizeH="0" baseline="0" noProof="0">
                <a:effectLst>
                  <a:outerShdw blurRad="38100" dist="38100" dir="2700000" algn="tl">
                    <a:srgbClr val="000000"/>
                  </a:outerShdw>
                </a:effectLst>
                <a:latin typeface="Courier New" panose="02070309020205020404" pitchFamily="49" charset="0"/>
                <a:ea typeface="宋体" panose="02010600030101010101" pitchFamily="2" charset="-122"/>
                <a:cs typeface="+mn-cs"/>
              </a:rPr>
              <a:t>{</a:t>
            </a:r>
            <a:endParaRPr kumimoji="0" lang="en-US" altLang="zh-CN" sz="2400" b="1" i="1" kern="1200" cap="none" spc="0" normalizeH="0" baseline="0" noProof="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lvl="1" defTabSz="914400" fontAlgn="base">
              <a:buClrTx/>
              <a:buSzTx/>
              <a:buFontTx/>
              <a:buNone/>
              <a:defRPr/>
            </a:pPr>
            <a:r>
              <a:rPr kumimoji="0" lang="en-US" altLang="zh-CN" sz="2400" b="1" i="1" strike="noStrike" kern="1200" cap="none" spc="0" normalizeH="0" baseline="0" noProof="0">
                <a:effectLst>
                  <a:outerShdw blurRad="38100" dist="38100" dir="2700000" algn="tl">
                    <a:srgbClr val="000000"/>
                  </a:outerShdw>
                </a:effectLst>
                <a:latin typeface="Courier New" panose="02070309020205020404" pitchFamily="49" charset="0"/>
                <a:ea typeface="宋体" panose="02010600030101010101" pitchFamily="2" charset="-122"/>
                <a:cs typeface="+mn-cs"/>
              </a:rPr>
              <a:t>return new A&lt;T&gt;(); </a:t>
            </a:r>
            <a:endParaRPr kumimoji="0" lang="en-US" altLang="zh-CN" sz="2400" b="1" i="1" strike="noStrike" kern="1200" cap="none" spc="0" normalizeH="0" baseline="0" noProof="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buClrTx/>
              <a:buSzTx/>
              <a:buFontTx/>
              <a:buNone/>
              <a:defRPr/>
            </a:pPr>
            <a:r>
              <a:rPr kumimoji="0" lang="en-US" altLang="zh-CN" sz="2400" b="1" i="1" kern="1200" cap="none" spc="0" normalizeH="0" baseline="0" noProof="0">
                <a:effectLst>
                  <a:outerShdw blurRad="38100" dist="38100" dir="2700000" algn="tl">
                    <a:srgbClr val="000000"/>
                  </a:outerShdw>
                </a:effectLst>
                <a:latin typeface="Courier New" panose="02070309020205020404" pitchFamily="49" charset="0"/>
                <a:ea typeface="宋体" panose="02010600030101010101" pitchFamily="2" charset="-122"/>
                <a:cs typeface="+mn-cs"/>
              </a:rPr>
              <a:t>}</a:t>
            </a:r>
            <a:endParaRPr kumimoji="0" lang="en-US" altLang="zh-CN" sz="2400" b="1" i="1" kern="1200" cap="none" spc="0" normalizeH="0" baseline="0" noProof="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buClrTx/>
              <a:buSzTx/>
              <a:buFontTx/>
              <a:buNone/>
              <a:defRPr/>
            </a:pPr>
            <a:endParaRPr kumimoji="0" lang="en-US" altLang="zh-CN" sz="2800" b="1" i="1" kern="1200" cap="none" spc="0" normalizeH="0" baseline="0" noProof="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buClrTx/>
              <a:buSzTx/>
              <a:buFontTx/>
              <a:buNone/>
              <a:defRPr/>
            </a:pPr>
            <a:r>
              <a:rPr kumimoji="0" lang="en-US" altLang="zh-CN" sz="2400" b="1" i="1" kern="1200" cap="none" spc="0" normalizeH="0" baseline="0" noProof="0">
                <a:solidFill>
                  <a:srgbClr val="FFC0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Base</a:t>
            </a:r>
            <a:r>
              <a:rPr kumimoji="0" lang="en-US" altLang="zh-CN" sz="2400" b="1" i="1" kern="1200" cap="none" spc="0" normalizeH="0" baseline="0" noProof="0">
                <a:effectLst>
                  <a:outerShdw blurRad="38100" dist="38100" dir="2700000" algn="tl">
                    <a:srgbClr val="000000"/>
                  </a:outerShdw>
                </a:effectLst>
                <a:latin typeface="Courier New" panose="02070309020205020404" pitchFamily="49" charset="0"/>
                <a:ea typeface="宋体" panose="02010600030101010101" pitchFamily="2" charset="-122"/>
                <a:cs typeface="+mn-cs"/>
              </a:rPr>
              <a:t> *base = generate(3);</a:t>
            </a:r>
            <a:endParaRPr kumimoji="0" lang="en-US" altLang="zh-CN" sz="2400" b="1" i="1" kern="1200" cap="none" spc="0" normalizeH="0" baseline="0" noProof="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buClrTx/>
              <a:buSzTx/>
              <a:buFontTx/>
              <a:buNone/>
              <a:defRPr/>
            </a:pPr>
            <a:endParaRPr kumimoji="0" lang="en-US" altLang="zh-CN" sz="2400" b="1" i="1" kern="1200" cap="none" spc="0" normalizeH="0" baseline="0" noProof="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p:txBody>
      </p:sp>
      <p:sp>
        <p:nvSpPr>
          <p:cNvPr id="2" name="Text Box 5"/>
          <p:cNvSpPr txBox="1">
            <a:spLocks noChangeArrowheads="1"/>
          </p:cNvSpPr>
          <p:nvPr/>
        </p:nvSpPr>
        <p:spPr bwMode="auto">
          <a:xfrm>
            <a:off x="5114925" y="3916363"/>
            <a:ext cx="394335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R="0" defTabSz="914400">
              <a:buClrTx/>
              <a:buSzTx/>
              <a:buFontTx/>
              <a:buNone/>
              <a:defRPr/>
            </a:pPr>
            <a:r>
              <a:rPr lang="zh-CN" altLang="en-US" sz="2000" b="1" i="1"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用</a:t>
            </a:r>
            <a:r>
              <a:rPr lang="en-US" altLang="zh-CN" sz="2000" b="1" i="1"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Base</a:t>
            </a:r>
            <a:r>
              <a:rPr lang="zh-CN" altLang="en-US" sz="2000" b="1" i="1"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做基类是避免保存</a:t>
            </a:r>
            <a:endParaRPr lang="zh-CN" altLang="en-US" sz="2000" b="1" i="1"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endParaRPr>
          </a:p>
          <a:p>
            <a:pPr marR="0" defTabSz="914400">
              <a:buClrTx/>
              <a:buSzTx/>
              <a:buFontTx/>
              <a:buNone/>
              <a:defRPr/>
            </a:pPr>
            <a:r>
              <a:rPr lang="zh-CN" altLang="en-US" sz="2000" b="1" i="1"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对象时需要</a:t>
            </a:r>
            <a:r>
              <a:rPr lang="en-US" altLang="zh-CN" sz="2000" b="1" i="1"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a:t>
            </a:r>
            <a:r>
              <a:rPr lang="zh-CN" altLang="en-US" sz="2000" b="1" i="1"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显式</a:t>
            </a:r>
            <a:r>
              <a:rPr lang="en-US" altLang="zh-CN" sz="2000" b="1" i="1"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a:t>
            </a:r>
            <a:r>
              <a:rPr lang="zh-CN" altLang="en-US" sz="2000" b="1" i="1"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写出模</a:t>
            </a:r>
            <a:endParaRPr lang="zh-CN" altLang="en-US" sz="2000" b="1" i="1"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endParaRPr>
          </a:p>
          <a:p>
            <a:pPr marR="0" defTabSz="914400">
              <a:buClrTx/>
              <a:buSzTx/>
              <a:buFontTx/>
              <a:buNone/>
              <a:defRPr/>
            </a:pPr>
            <a:r>
              <a:rPr lang="zh-CN" altLang="en-US" sz="2000" b="1" i="1"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板类的参数：</a:t>
            </a:r>
            <a:endParaRPr lang="zh-CN" altLang="en-US" sz="2000" b="1" i="1"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endParaRPr>
          </a:p>
          <a:p>
            <a:pPr marR="0" defTabSz="914400">
              <a:buClrTx/>
              <a:buSzTx/>
              <a:buFontTx/>
              <a:buNone/>
              <a:defRPr/>
            </a:pPr>
            <a:endParaRPr lang="zh-CN" altLang="en-US" sz="2000" b="1" i="1"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endParaRPr>
          </a:p>
          <a:p>
            <a:pPr marR="0" defTabSz="914400">
              <a:buClrTx/>
              <a:buSzTx/>
              <a:buFontTx/>
              <a:buNone/>
              <a:defRPr/>
            </a:pPr>
            <a:r>
              <a:rPr lang="en-US" altLang="zh-CN" sz="2000" b="1" i="1"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A</a:t>
            </a:r>
            <a:r>
              <a:rPr lang="en-US" altLang="zh-CN" sz="2000" b="1" i="1" noProof="0" dirty="0">
                <a:solidFill>
                  <a:srgbClr val="FFC0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&lt;int&gt;</a:t>
            </a:r>
            <a:r>
              <a:rPr lang="en-US" altLang="zh-CN" sz="2000" b="1" i="1"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 *a =</a:t>
            </a:r>
            <a:r>
              <a:rPr lang="zh-CN" altLang="en-US" sz="2000" b="1" i="1"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rPr>
              <a:t> generate(3); </a:t>
            </a:r>
            <a:endParaRPr lang="zh-CN" altLang="en-US" sz="2000" b="1" i="1"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sym typeface="+mn-e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noChangeArrowheads="1"/>
          </p:cNvSpPr>
          <p:nvPr>
            <p:ph type="title"/>
          </p:nvPr>
        </p:nvSpPr>
        <p:spPr>
          <a:xfrm>
            <a:off x="457200" y="277813"/>
            <a:ext cx="8229600" cy="7747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类模板中的静态成员</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97283" name="Rectangle 3"/>
          <p:cNvSpPr>
            <a:spLocks noGrp="1" noChangeArrowheads="1"/>
          </p:cNvSpPr>
          <p:nvPr>
            <p:ph idx="1"/>
          </p:nvPr>
        </p:nvSpPr>
        <p:spPr>
          <a:xfrm>
            <a:off x="457200" y="1268413"/>
            <a:ext cx="8229600" cy="52562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例子</a:t>
            </a:r>
            <a:endPar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p:txBody>
      </p:sp>
      <p:sp>
        <p:nvSpPr>
          <p:cNvPr id="97285" name="Text Box 5"/>
          <p:cNvSpPr txBox="1">
            <a:spLocks noChangeArrowheads="1"/>
          </p:cNvSpPr>
          <p:nvPr/>
        </p:nvSpPr>
        <p:spPr bwMode="auto">
          <a:xfrm>
            <a:off x="827088" y="1916113"/>
            <a:ext cx="5689600"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template &lt;class T&gt;</a:t>
            </a:r>
            <a:b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class A</a:t>
            </a:r>
            <a:b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a:t>
            </a:r>
            <a:b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a:t>
            </a:r>
            <a:r>
              <a:rPr kumimoji="0" lang="en-US" altLang="zh-CN"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static</a:t>
            </a: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a:t>
            </a:r>
            <a:r>
              <a:rPr kumimoji="0" lang="en-US" altLang="zh-CN" b="1" i="1" kern="1200" cap="none" spc="0" normalizeH="0" baseline="0" noProof="0" dirty="0" err="1">
                <a:effectLst>
                  <a:outerShdw blurRad="38100" dist="38100" dir="2700000" algn="tl">
                    <a:srgbClr val="000000"/>
                  </a:outerShdw>
                </a:effectLst>
                <a:latin typeface="Courier New" panose="02070309020205020404" pitchFamily="49" charset="0"/>
                <a:ea typeface="宋体" panose="02010600030101010101" pitchFamily="2" charset="-122"/>
                <a:cs typeface="+mn-cs"/>
              </a:rPr>
              <a:t>int</a:t>
            </a: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x;</a:t>
            </a:r>
            <a:b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a:t>
            </a:r>
            <a:r>
              <a:rPr kumimoji="0" lang="en-US" altLang="zh-CN"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T</a:t>
            </a: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y;</a:t>
            </a:r>
            <a:b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a:t>
            </a:r>
            <a:b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a:t>
            </a:r>
            <a:b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template &lt;class T&gt;</a:t>
            </a:r>
            <a:br>
              <a:rPr kumimoji="0" lang="en-US" altLang="zh-CN"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b="1" i="1" kern="1200" cap="none" spc="0" normalizeH="0" baseline="0" noProof="0" dirty="0" err="1">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int</a:t>
            </a:r>
            <a:r>
              <a:rPr kumimoji="0" lang="en-US" altLang="zh-CN"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 A&lt;T&gt;::x = 0;</a:t>
            </a:r>
            <a:b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b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A&lt;</a:t>
            </a:r>
            <a:r>
              <a:rPr kumimoji="0" lang="en-US" altLang="zh-CN" b="1" i="1" kern="1200" cap="none" spc="0" normalizeH="0" baseline="0" noProof="0" dirty="0" err="1">
                <a:effectLst>
                  <a:outerShdw blurRad="38100" dist="38100" dir="2700000" algn="tl">
                    <a:srgbClr val="000000"/>
                  </a:outerShdw>
                </a:effectLst>
                <a:latin typeface="Courier New" panose="02070309020205020404" pitchFamily="49" charset="0"/>
                <a:ea typeface="宋体" panose="02010600030101010101" pitchFamily="2" charset="-122"/>
                <a:cs typeface="+mn-cs"/>
              </a:rPr>
              <a:t>int</a:t>
            </a: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&gt; a1, a2; // </a:t>
            </a:r>
            <a:r>
              <a:rPr kumimoji="0" lang="en-US" altLang="zh-CN"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a1</a:t>
            </a:r>
            <a:r>
              <a:rPr kumimoji="0" lang="zh-CN" altLang="en-US"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和</a:t>
            </a:r>
            <a:r>
              <a:rPr kumimoji="0" lang="en-US" altLang="zh-CN"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a2</a:t>
            </a:r>
            <a:r>
              <a:rPr kumimoji="0" lang="zh-CN" altLang="en-US"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共享一个</a:t>
            </a:r>
            <a:r>
              <a:rPr kumimoji="0" lang="en-US" altLang="zh-CN"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x</a:t>
            </a:r>
            <a:b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A&lt;double&gt; a3, a4; // </a:t>
            </a:r>
            <a:r>
              <a:rPr kumimoji="0" lang="en-US" altLang="zh-CN"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a3</a:t>
            </a:r>
            <a:r>
              <a:rPr kumimoji="0" lang="zh-CN" altLang="en-US"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和</a:t>
            </a:r>
            <a:r>
              <a:rPr kumimoji="0" lang="en-US" altLang="zh-CN"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a4</a:t>
            </a:r>
            <a:r>
              <a:rPr kumimoji="0" lang="zh-CN" altLang="en-US"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共享另一个</a:t>
            </a:r>
            <a:r>
              <a:rPr kumimoji="0" lang="en-US" altLang="zh-CN"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x</a:t>
            </a:r>
            <a:endParaRPr kumimoji="0" lang="en-GB" altLang="zh-CN"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1"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1" u="none" strike="noStrike" kern="1200" cap="none" spc="0" normalizeH="0" baseline="0" noProof="0" dirty="0" smtClean="0">
                <a:ln>
                  <a:noFill/>
                </a:ln>
                <a:solidFill>
                  <a:schemeClr val="tx2"/>
                </a:solidFill>
                <a:effectLst>
                  <a:outerShdw blurRad="38100" dist="38100" dir="2700000" algn="tl">
                    <a:srgbClr val="000000"/>
                  </a:outerShdw>
                </a:effectLst>
                <a:uLnTx/>
                <a:uFillTx/>
                <a:latin typeface="Courier New" panose="02070309020205020404" pitchFamily="49" charset="0"/>
                <a:ea typeface="+mj-ea"/>
                <a:cs typeface="+mj-cs"/>
              </a:rPr>
              <a:t>模板函数的偏特化、特化</a:t>
            </a:r>
            <a:endParaRPr kumimoji="0"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468313" y="1268413"/>
            <a:ext cx="8229600" cy="4530725"/>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1"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template&lt;class </a:t>
            </a:r>
            <a:r>
              <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T1, class T2&gt;</a:t>
            </a:r>
            <a:endPar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defRPr/>
            </a:pPr>
            <a:r>
              <a:rPr kumimoji="0" lang="fr-FR"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void func(T1 a, T2 b</a:t>
            </a:r>
            <a:r>
              <a:rPr kumimoji="0" lang="fr-FR" altLang="zh-CN" sz="1800" b="1" i="1"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a:t>
            </a:r>
            <a:r>
              <a:rPr kumimoji="0" lang="en-US" altLang="zh-CN" sz="1800" b="1" i="1"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a:t>
            </a:r>
            <a:endPar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a:t>
            </a:r>
            <a:r>
              <a:rPr kumimoji="0" lang="en-US" altLang="zh-CN" sz="1800" b="1" i="1" u="none" strike="noStrike" kern="1200" cap="none" spc="0" normalizeH="0" baseline="0" noProof="0" dirty="0" err="1">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cout</a:t>
            </a:r>
            <a:r>
              <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&lt;&lt; "default" &lt;&lt; </a:t>
            </a:r>
            <a:r>
              <a:rPr kumimoji="0" lang="en-US" altLang="zh-CN" sz="1800" b="1" i="1" u="none" strike="noStrike" kern="1200" cap="none" spc="0" normalizeH="0" baseline="0" noProof="0" dirty="0" err="1">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endl</a:t>
            </a:r>
            <a:r>
              <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a:t>
            </a:r>
            <a:endPar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a:t>
            </a:r>
            <a:endPar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defRPr/>
            </a:pPr>
            <a:endParaRPr kumimoji="0" lang="zh-CN" altLang="en-US"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a:t>
            </a:r>
            <a:r>
              <a:rPr kumimoji="0" lang="zh-CN" altLang="en-US" sz="1800" b="1" i="1" u="none" strike="noStrike" kern="1200" cap="none" spc="0" normalizeH="0" baseline="0" noProof="0" dirty="0">
                <a:ln>
                  <a:noFill/>
                </a:ln>
                <a:solidFill>
                  <a:srgbClr val="FFC000"/>
                </a:solidFill>
                <a:effectLst>
                  <a:outerShdw blurRad="38100" dist="38100" dir="2700000" algn="tl">
                    <a:srgbClr val="000000"/>
                  </a:outerShdw>
                </a:effectLst>
                <a:uLnTx/>
                <a:uFillTx/>
                <a:latin typeface="Courier New" panose="02070309020205020404" pitchFamily="49" charset="0"/>
                <a:ea typeface="+mn-ea"/>
                <a:cs typeface="+mn-cs"/>
              </a:rPr>
              <a:t>特化</a:t>
            </a:r>
            <a:r>
              <a:rPr kumimoji="0" lang="zh-CN" altLang="en-US"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（全部模板参数特化）</a:t>
            </a:r>
            <a:endParaRPr kumimoji="0" lang="zh-CN" altLang="en-US"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template&lt;&gt;</a:t>
            </a:r>
            <a:endPar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void </a:t>
            </a:r>
            <a:r>
              <a:rPr kumimoji="0" lang="en-US" altLang="zh-CN" sz="1800" b="1" i="1" u="none" strike="noStrike" kern="1200" cap="none" spc="0" normalizeH="0" baseline="0" noProof="0" dirty="0" err="1">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func</a:t>
            </a:r>
            <a:r>
              <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(double a, </a:t>
            </a:r>
            <a:r>
              <a:rPr kumimoji="0" lang="en-US" altLang="zh-CN" sz="1800" b="1" i="1" u="none" strike="noStrike" kern="1200" cap="none" spc="0" normalizeH="0" baseline="0" noProof="0" dirty="0" err="1">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int</a:t>
            </a:r>
            <a:r>
              <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b</a:t>
            </a:r>
            <a:r>
              <a:rPr kumimoji="0" lang="en-US" altLang="zh-CN" sz="1800" b="1" i="1"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a:t>
            </a:r>
            <a:endPar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a:t>
            </a:r>
            <a:r>
              <a:rPr kumimoji="0" lang="en-US" altLang="zh-CN" sz="1800" b="1" i="1" u="none" strike="noStrike" kern="1200" cap="none" spc="0" normalizeH="0" baseline="0" noProof="0" dirty="0" err="1">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cout</a:t>
            </a:r>
            <a:r>
              <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&lt;&lt; "double </a:t>
            </a:r>
            <a:r>
              <a:rPr kumimoji="0" lang="en-US" altLang="zh-CN" sz="1800" b="1" i="1" u="none" strike="noStrike" kern="1200" cap="none" spc="0" normalizeH="0" baseline="0" noProof="0" dirty="0" err="1">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int</a:t>
            </a:r>
            <a:r>
              <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&lt;&lt; </a:t>
            </a:r>
            <a:r>
              <a:rPr kumimoji="0" lang="en-US" altLang="zh-CN" sz="1800" b="1" i="1" u="none" strike="noStrike" kern="1200" cap="none" spc="0" normalizeH="0" baseline="0" noProof="0" dirty="0" err="1">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endl</a:t>
            </a:r>
            <a:r>
              <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a:t>
            </a:r>
            <a:endPar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a:t>
            </a:r>
            <a:endPar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defRPr/>
            </a:pPr>
            <a:endParaRPr kumimoji="0" lang="zh-CN" altLang="en-US"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a:t>
            </a:r>
            <a:r>
              <a:rPr kumimoji="0" lang="zh-CN" altLang="en-US" sz="1800" b="1" i="1" u="none" strike="noStrike" kern="1200" cap="none" spc="0" normalizeH="0" baseline="0" noProof="0" dirty="0">
                <a:ln>
                  <a:noFill/>
                </a:ln>
                <a:solidFill>
                  <a:srgbClr val="FFC000"/>
                </a:solidFill>
                <a:effectLst>
                  <a:outerShdw blurRad="38100" dist="38100" dir="2700000" algn="tl">
                    <a:srgbClr val="000000"/>
                  </a:outerShdw>
                </a:effectLst>
                <a:uLnTx/>
                <a:uFillTx/>
                <a:latin typeface="Courier New" panose="02070309020205020404" pitchFamily="49" charset="0"/>
                <a:ea typeface="+mn-ea"/>
                <a:cs typeface="+mn-cs"/>
              </a:rPr>
              <a:t>偏特化</a:t>
            </a:r>
            <a:r>
              <a:rPr kumimoji="0" lang="zh-CN" altLang="en-US"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（部分模板参数特化）</a:t>
            </a:r>
            <a:endParaRPr kumimoji="0" lang="zh-CN" altLang="en-US"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template&lt;class T2&gt;</a:t>
            </a:r>
            <a:endPar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void </a:t>
            </a:r>
            <a:r>
              <a:rPr kumimoji="0" lang="en-US" altLang="zh-CN" sz="1800" b="1" i="1" u="none" strike="noStrike" kern="1200" cap="none" spc="0" normalizeH="0" baseline="0" noProof="0" dirty="0" err="1">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func</a:t>
            </a:r>
            <a:r>
              <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(float a, T2 b</a:t>
            </a:r>
            <a:r>
              <a:rPr kumimoji="0" lang="en-US" altLang="zh-CN" sz="1800" b="1" i="1"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a:t>
            </a:r>
            <a:endPar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a:t>
            </a:r>
            <a:r>
              <a:rPr kumimoji="0" lang="en-US" altLang="zh-CN" sz="1800" b="1" i="1" u="none" strike="noStrike" kern="1200" cap="none" spc="0" normalizeH="0" baseline="0" noProof="0" dirty="0" err="1">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cout</a:t>
            </a:r>
            <a:r>
              <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&lt;&lt; "float" &lt;&lt; </a:t>
            </a:r>
            <a:r>
              <a:rPr kumimoji="0" lang="en-US" altLang="zh-CN" sz="1800" b="1" i="1" u="none" strike="noStrike" kern="1200" cap="none" spc="0" normalizeH="0" baseline="0" noProof="0" dirty="0" err="1">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endl</a:t>
            </a:r>
            <a:r>
              <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 </a:t>
            </a:r>
            <a:endPar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defRPr/>
            </a:pPr>
            <a:r>
              <a:rPr kumimoji="0" lang="en-US" altLang="zh-CN"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rPr>
              <a:t>}</a:t>
            </a:r>
            <a:endParaRPr kumimoji="0" lang="zh-CN" altLang="en-US" sz="1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Courier New" panose="02070309020205020404" pitchFamily="49"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charRg st="94" end="105"/>
                                            </p:txEl>
                                          </p:spTgt>
                                        </p:tgtEl>
                                        <p:attrNameLst>
                                          <p:attrName>style.visibility</p:attrName>
                                        </p:attrNameLst>
                                      </p:cBhvr>
                                      <p:to>
                                        <p:strVal val="visible"/>
                                      </p:to>
                                    </p:set>
                                    <p:anim calcmode="lin" valueType="num">
                                      <p:cBhvr additive="base">
                                        <p:cTn id="7" dur="500" fill="hold"/>
                                        <p:tgtEl>
                                          <p:spTgt spid="3">
                                            <p:txEl>
                                              <p:charRg st="94" end="10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charRg st="94" end="10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charRg st="105" end="134"/>
                                            </p:txEl>
                                          </p:spTgt>
                                        </p:tgtEl>
                                        <p:attrNameLst>
                                          <p:attrName>style.visibility</p:attrName>
                                        </p:attrNameLst>
                                      </p:cBhvr>
                                      <p:to>
                                        <p:strVal val="visible"/>
                                      </p:to>
                                    </p:set>
                                    <p:anim calcmode="lin" valueType="num">
                                      <p:cBhvr additive="base">
                                        <p:cTn id="11" dur="500" fill="hold"/>
                                        <p:tgtEl>
                                          <p:spTgt spid="3">
                                            <p:txEl>
                                              <p:charRg st="105" end="13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charRg st="105" end="13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charRg st="134" end="169"/>
                                            </p:txEl>
                                          </p:spTgt>
                                        </p:tgtEl>
                                        <p:attrNameLst>
                                          <p:attrName>style.visibility</p:attrName>
                                        </p:attrNameLst>
                                      </p:cBhvr>
                                      <p:to>
                                        <p:strVal val="visible"/>
                                      </p:to>
                                    </p:set>
                                    <p:anim calcmode="lin" valueType="num">
                                      <p:cBhvr additive="base">
                                        <p:cTn id="15" dur="500" fill="hold"/>
                                        <p:tgtEl>
                                          <p:spTgt spid="3">
                                            <p:txEl>
                                              <p:charRg st="134" end="16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charRg st="134" end="16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charRg st="169" end="171"/>
                                            </p:txEl>
                                          </p:spTgt>
                                        </p:tgtEl>
                                        <p:attrNameLst>
                                          <p:attrName>style.visibility</p:attrName>
                                        </p:attrNameLst>
                                      </p:cBhvr>
                                      <p:to>
                                        <p:strVal val="visible"/>
                                      </p:to>
                                    </p:set>
                                    <p:anim calcmode="lin" valueType="num">
                                      <p:cBhvr additive="base">
                                        <p:cTn id="19" dur="500" fill="hold"/>
                                        <p:tgtEl>
                                          <p:spTgt spid="3">
                                            <p:txEl>
                                              <p:charRg st="169" end="17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charRg st="169" end="17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charRg st="88" end="94"/>
                                            </p:txEl>
                                          </p:spTgt>
                                        </p:tgtEl>
                                        <p:attrNameLst>
                                          <p:attrName>style.visibility</p:attrName>
                                        </p:attrNameLst>
                                      </p:cBhvr>
                                      <p:to>
                                        <p:strVal val="visible"/>
                                      </p:to>
                                    </p:set>
                                    <p:anim calcmode="lin" valueType="num">
                                      <p:cBhvr additive="base">
                                        <p:cTn id="25" dur="500" fill="hold"/>
                                        <p:tgtEl>
                                          <p:spTgt spid="3">
                                            <p:txEl>
                                              <p:charRg st="88" end="9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charRg st="88" end="9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charRg st="179" end="198"/>
                                            </p:txEl>
                                          </p:spTgt>
                                        </p:tgtEl>
                                        <p:attrNameLst>
                                          <p:attrName>style.visibility</p:attrName>
                                        </p:attrNameLst>
                                      </p:cBhvr>
                                      <p:to>
                                        <p:strVal val="visible"/>
                                      </p:to>
                                    </p:set>
                                    <p:anim calcmode="lin" valueType="num">
                                      <p:cBhvr additive="base">
                                        <p:cTn id="31" dur="500" fill="hold"/>
                                        <p:tgtEl>
                                          <p:spTgt spid="3">
                                            <p:txEl>
                                              <p:charRg st="179" end="19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charRg st="179" end="19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charRg st="198" end="225"/>
                                            </p:txEl>
                                          </p:spTgt>
                                        </p:tgtEl>
                                        <p:attrNameLst>
                                          <p:attrName>style.visibility</p:attrName>
                                        </p:attrNameLst>
                                      </p:cBhvr>
                                      <p:to>
                                        <p:strVal val="visible"/>
                                      </p:to>
                                    </p:set>
                                    <p:anim calcmode="lin" valueType="num">
                                      <p:cBhvr additive="base">
                                        <p:cTn id="35" dur="500" fill="hold"/>
                                        <p:tgtEl>
                                          <p:spTgt spid="3">
                                            <p:txEl>
                                              <p:charRg st="198" end="22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charRg st="198" end="22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charRg st="225" end="255"/>
                                            </p:txEl>
                                          </p:spTgt>
                                        </p:tgtEl>
                                        <p:attrNameLst>
                                          <p:attrName>style.visibility</p:attrName>
                                        </p:attrNameLst>
                                      </p:cBhvr>
                                      <p:to>
                                        <p:strVal val="visible"/>
                                      </p:to>
                                    </p:set>
                                    <p:anim calcmode="lin" valueType="num">
                                      <p:cBhvr additive="base">
                                        <p:cTn id="39" dur="500" fill="hold"/>
                                        <p:tgtEl>
                                          <p:spTgt spid="3">
                                            <p:txEl>
                                              <p:charRg st="225" end="25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charRg st="225" end="25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charRg st="255" end="257"/>
                                            </p:txEl>
                                          </p:spTgt>
                                        </p:tgtEl>
                                        <p:attrNameLst>
                                          <p:attrName>style.visibility</p:attrName>
                                        </p:attrNameLst>
                                      </p:cBhvr>
                                      <p:to>
                                        <p:strVal val="visible"/>
                                      </p:to>
                                    </p:set>
                                    <p:anim calcmode="lin" valueType="num">
                                      <p:cBhvr additive="base">
                                        <p:cTn id="43" dur="500" fill="hold"/>
                                        <p:tgtEl>
                                          <p:spTgt spid="3">
                                            <p:txEl>
                                              <p:charRg st="255" end="25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charRg st="255" end="25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charRg st="172" end="179"/>
                                            </p:txEl>
                                          </p:spTgt>
                                        </p:tgtEl>
                                        <p:attrNameLst>
                                          <p:attrName>style.visibility</p:attrName>
                                        </p:attrNameLst>
                                      </p:cBhvr>
                                      <p:to>
                                        <p:strVal val="visible"/>
                                      </p:to>
                                    </p:set>
                                    <p:anim calcmode="lin" valueType="num">
                                      <p:cBhvr additive="base">
                                        <p:cTn id="49" dur="500" fill="hold"/>
                                        <p:tgtEl>
                                          <p:spTgt spid="3">
                                            <p:txEl>
                                              <p:charRg st="172" end="17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charRg st="172" end="17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noChangeArrowheads="1"/>
          </p:cNvSpPr>
          <p:nvPr>
            <p:ph type="title"/>
          </p:nvPr>
        </p:nvSpPr>
        <p:spPr>
          <a:xfrm>
            <a:off x="457200" y="277813"/>
            <a:ext cx="8229600" cy="941388"/>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GB"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Times New Roman" panose="02020603050405020304" pitchFamily="18" charset="0"/>
                <a:ea typeface="+mj-ea"/>
                <a:cs typeface="+mj-cs"/>
              </a:rPr>
              <a:t>模板的复用</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98307" name="Rectangle 3"/>
          <p:cNvSpPr>
            <a:spLocks noGrp="1" noChangeArrowheads="1"/>
          </p:cNvSpPr>
          <p:nvPr>
            <p:ph idx="1"/>
          </p:nvPr>
        </p:nvSpPr>
        <p:spPr>
          <a:xfrm>
            <a:off x="304800" y="1295400"/>
            <a:ext cx="8382000" cy="51816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模板实现了代码复用</a:t>
            </a:r>
            <a:r>
              <a:rPr kumimoji="0" lang="en-GB"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 </a:t>
            </a:r>
            <a:r>
              <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使用前要实例化</a:t>
            </a:r>
            <a:endParaRPr kumimoji="0" lang="zh-CN" altLang="en-GB" sz="1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rPr>
              <a:t>类模板的定义和实现要在一个文件中</a:t>
            </a:r>
            <a:endParaRPr kumimoji="0" lang="zh-CN" altLang="en-GB"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将类模板的定义</a:t>
            </a:r>
            <a:r>
              <a:rPr kumimoji="0" lang="zh-CN" altLang="en-GB" sz="28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rPr>
              <a:t>放在</a:t>
            </a:r>
            <a:r>
              <a:rPr kumimoji="0" lang="en-GB" altLang="zh-CN" sz="28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rPr>
              <a:t>.h</a:t>
            </a:r>
            <a:r>
              <a:rPr kumimoji="0" lang="zh-CN" altLang="en-GB" sz="28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Times New Roman" panose="02020603050405020304" pitchFamily="18" charset="0"/>
                <a:ea typeface="+mn-ea"/>
              </a:rPr>
              <a:t>文件</a:t>
            </a: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 </a:t>
            </a:r>
            <a:r>
              <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将实现放在</a:t>
            </a: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a:t>
            </a:r>
            <a:r>
              <a:rPr kumimoji="0" lang="en-GB"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cpp</a:t>
            </a:r>
            <a:r>
              <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文件</a:t>
            </a:r>
            <a:r>
              <a:rPr kumimoji="0" lang="en-GB"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a:t>
            </a:r>
            <a:r>
              <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会产生错误</a:t>
            </a:r>
            <a:endParaRPr kumimoji="0" lang="zh-CN" altLang="en-GB"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除非只有这一个</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cpp</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rPr>
              <a:t>文件使用该模板类或模板函数</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mn-e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2"/>
          <p:cNvSpPr>
            <a:spLocks noGrp="1" noChangeArrowheads="1"/>
          </p:cNvSpPr>
          <p:nvPr>
            <p:ph type="title"/>
          </p:nvPr>
        </p:nvSpPr>
        <p:spPr>
          <a:xfrm>
            <a:off x="457200" y="277813"/>
            <a:ext cx="8229600" cy="7747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vector</a:t>
            </a:r>
            <a:endParaRPr kumimoji="0" lang="en-US" altLang="zh-CN"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11619" name="Rectangle 3"/>
          <p:cNvSpPr>
            <a:spLocks noGrp="1" noChangeArrowheads="1"/>
          </p:cNvSpPr>
          <p:nvPr>
            <p:ph idx="1"/>
          </p:nvPr>
        </p:nvSpPr>
        <p:spPr>
          <a:xfrm>
            <a:off x="457200" y="1268413"/>
            <a:ext cx="8229600" cy="52562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STL</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习惯</a:t>
            </a:r>
            <a:endPar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用</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begin()</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和</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end()</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所返回的迭代器</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p:txBody>
      </p:sp>
      <p:sp>
        <p:nvSpPr>
          <p:cNvPr id="111620" name="Text Box 4"/>
          <p:cNvSpPr txBox="1">
            <a:spLocks noChangeArrowheads="1"/>
          </p:cNvSpPr>
          <p:nvPr/>
        </p:nvSpPr>
        <p:spPr bwMode="auto">
          <a:xfrm>
            <a:off x="395288" y="2492375"/>
            <a:ext cx="8497888" cy="378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buNone/>
              <a:defRPr/>
            </a:pPr>
            <a:r>
              <a:rPr kumimoji="0" lang="en-US" altLang="zh-CN" sz="24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for (vector&lt;string&gt;::iterator it = </a:t>
            </a:r>
            <a:r>
              <a:rPr kumimoji="0" lang="en-US" altLang="zh-CN" sz="2400" b="1" i="1" kern="1200" cap="none" spc="0" normalizeH="0" baseline="0" noProof="0" dirty="0" err="1">
                <a:effectLst>
                  <a:outerShdw blurRad="38100" dist="38100" dir="2700000" algn="tl">
                    <a:srgbClr val="000000"/>
                  </a:outerShdw>
                </a:effectLst>
                <a:latin typeface="Courier New" panose="02070309020205020404" pitchFamily="49" charset="0"/>
                <a:ea typeface="宋体" panose="02010600030101010101" pitchFamily="2" charset="-122"/>
                <a:cs typeface="+mn-cs"/>
              </a:rPr>
              <a:t>text.begin</a:t>
            </a:r>
            <a:r>
              <a:rPr kumimoji="0" lang="en-US" altLang="zh-CN" sz="24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a:t>
            </a:r>
            <a:endParaRPr kumimoji="0" lang="en-US" altLang="zh-CN" sz="24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spcBef>
                <a:spcPct val="50000"/>
              </a:spcBef>
              <a:buClrTx/>
              <a:buSzTx/>
              <a:buFontTx/>
              <a:buNone/>
              <a:defRPr/>
            </a:pPr>
            <a:r>
              <a:rPr kumimoji="0" lang="en-US" altLang="zh-CN" sz="24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it != </a:t>
            </a:r>
            <a:r>
              <a:rPr kumimoji="0" lang="en-US" altLang="zh-CN" sz="2400" b="1" i="1" kern="1200" cap="none" spc="0" normalizeH="0" baseline="0" noProof="0" dirty="0" err="1">
                <a:effectLst>
                  <a:outerShdw blurRad="38100" dist="38100" dir="2700000" algn="tl">
                    <a:srgbClr val="000000"/>
                  </a:outerShdw>
                </a:effectLst>
                <a:latin typeface="Courier New" panose="02070309020205020404" pitchFamily="49" charset="0"/>
                <a:ea typeface="宋体" panose="02010600030101010101" pitchFamily="2" charset="-122"/>
                <a:cs typeface="+mn-cs"/>
              </a:rPr>
              <a:t>text.end</a:t>
            </a:r>
            <a:r>
              <a:rPr kumimoji="0" lang="en-US" altLang="zh-CN" sz="24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a:t>
            </a:r>
            <a:endParaRPr kumimoji="0" lang="en-US" altLang="zh-CN" sz="24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spcBef>
                <a:spcPct val="50000"/>
              </a:spcBef>
              <a:buClrTx/>
              <a:buSzTx/>
              <a:buFontTx/>
              <a:buNone/>
              <a:defRPr/>
            </a:pPr>
            <a:r>
              <a:rPr kumimoji="0" lang="en-US" altLang="zh-CN" sz="24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++it)</a:t>
            </a:r>
            <a:endParaRPr kumimoji="0" lang="en-US" altLang="zh-CN" sz="24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spcBef>
                <a:spcPct val="50000"/>
              </a:spcBef>
              <a:buClrTx/>
              <a:buSzTx/>
              <a:buFontTx/>
              <a:buNone/>
              <a:defRPr/>
            </a:pPr>
            <a:r>
              <a:rPr kumimoji="0" lang="en-US" altLang="zh-CN" sz="24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a:t>
            </a:r>
            <a:br>
              <a:rPr kumimoji="0" lang="en-US" altLang="zh-CN" sz="24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br>
            <a:r>
              <a:rPr kumimoji="0" lang="en-US" altLang="zh-CN" sz="24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a:t>
            </a:r>
            <a:r>
              <a:rPr kumimoji="0" lang="en-US" altLang="zh-CN" sz="2400" b="1" i="1" kern="1200" cap="none" spc="0" normalizeH="0" baseline="0" noProof="0" dirty="0" err="1">
                <a:effectLst>
                  <a:outerShdw blurRad="38100" dist="38100" dir="2700000" algn="tl">
                    <a:srgbClr val="000000"/>
                  </a:outerShdw>
                </a:effectLst>
                <a:latin typeface="Courier New" panose="02070309020205020404" pitchFamily="49" charset="0"/>
                <a:ea typeface="宋体" panose="02010600030101010101" pitchFamily="2" charset="-122"/>
                <a:cs typeface="+mn-cs"/>
              </a:rPr>
              <a:t>cout</a:t>
            </a:r>
            <a:r>
              <a:rPr kumimoji="0" lang="en-US" altLang="zh-CN" sz="24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 &lt;&lt; *it &lt;&lt; ‘ ’; // it</a:t>
            </a:r>
            <a:r>
              <a:rPr kumimoji="0" lang="zh-CN" altLang="en-US" sz="24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为</a:t>
            </a:r>
            <a:r>
              <a:rPr kumimoji="0" lang="en-US" altLang="zh-CN" sz="24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iterator, </a:t>
            </a:r>
            <a:r>
              <a:rPr kumimoji="0" lang="zh-CN" altLang="en-US" sz="24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具有</a:t>
            </a:r>
            <a:r>
              <a:rPr kumimoji="0" lang="zh-CN" altLang="en-US" sz="2400" b="1" i="1" kern="1200" cap="none" spc="0" normalizeH="0" baseline="0" noProof="0" dirty="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cs typeface="+mn-cs"/>
              </a:rPr>
              <a:t>指针语义</a:t>
            </a:r>
            <a:r>
              <a:rPr kumimoji="0" lang="zh-CN" altLang="en-US" sz="24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和功能</a:t>
            </a:r>
            <a:endParaRPr kumimoji="0" lang="en-US" altLang="zh-CN" sz="24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a:p>
            <a:pPr marR="0" defTabSz="914400">
              <a:spcBef>
                <a:spcPct val="50000"/>
              </a:spcBef>
              <a:buClrTx/>
              <a:buSzTx/>
              <a:buFontTx/>
              <a:buNone/>
              <a:defRPr/>
            </a:pPr>
            <a:r>
              <a:rPr kumimoji="0" lang="en-US" altLang="zh-CN" sz="24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rPr>
              <a:t>}</a:t>
            </a:r>
            <a:endParaRPr kumimoji="0" lang="zh-CN" altLang="en-US" sz="2400" b="1" i="1" kern="1200" cap="none" spc="0" normalizeH="0" baseline="0" noProof="0" dirty="0">
              <a:effectLst>
                <a:outerShdw blurRad="38100" dist="38100" dir="2700000" algn="tl">
                  <a:srgbClr val="000000"/>
                </a:outerShdw>
              </a:effectLst>
              <a:latin typeface="Courier New" panose="02070309020205020404" pitchFamily="49" charset="0"/>
              <a:ea typeface="宋体" panose="02010600030101010101" pitchFamily="2" charset="-122"/>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2"/>
          <p:cNvSpPr>
            <a:spLocks noGrp="1" noChangeArrowheads="1"/>
          </p:cNvSpPr>
          <p:nvPr>
            <p:ph type="title"/>
          </p:nvPr>
        </p:nvSpPr>
        <p:spPr>
          <a:xfrm>
            <a:off x="457200" y="277813"/>
            <a:ext cx="8229600" cy="7747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vector</a:t>
            </a: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还是</a:t>
            </a:r>
            <a:r>
              <a:rPr kumimoji="0" lang="en-US" altLang="zh-CN"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list</a:t>
            </a:r>
            <a:endParaRPr kumimoji="0" lang="en-US" altLang="zh-CN"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17763" name="Rectangle 3"/>
          <p:cNvSpPr>
            <a:spLocks noGrp="1" noChangeArrowheads="1"/>
          </p:cNvSpPr>
          <p:nvPr>
            <p:ph idx="1"/>
          </p:nvPr>
        </p:nvSpPr>
        <p:spPr>
          <a:xfrm>
            <a:off x="457200" y="1268413"/>
            <a:ext cx="8229600" cy="52562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vector</a:t>
            </a:r>
            <a:endPar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元素顺序存储在连续的内存区域</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随机访问效率高</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离</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vector</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起始处的位移固定</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在任意位置插入元素</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则效率很低</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list</a:t>
            </a:r>
            <a:endPar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元素存储在非连续的内存区域</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指向首尾元素的指针双向链接起来</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允许向前和向后两个方向进行遍历</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在任意位置插入和删除元素</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效率高</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随机访问效率低</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2"/>
          <p:cNvSpPr>
            <a:spLocks noGrp="1" noChangeArrowheads="1"/>
          </p:cNvSpPr>
          <p:nvPr>
            <p:ph type="title"/>
          </p:nvPr>
        </p:nvSpPr>
        <p:spPr>
          <a:xfrm>
            <a:off x="457200" y="277813"/>
            <a:ext cx="8229600" cy="7747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vector</a:t>
            </a: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还是</a:t>
            </a:r>
            <a:r>
              <a:rPr kumimoji="0" lang="en-US" altLang="zh-CN"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list</a:t>
            </a:r>
            <a:endParaRPr kumimoji="0" lang="en-US" altLang="zh-CN"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18787" name="Rectangle 3"/>
          <p:cNvSpPr>
            <a:spLocks noGrp="1" noChangeArrowheads="1"/>
          </p:cNvSpPr>
          <p:nvPr>
            <p:ph idx="1"/>
          </p:nvPr>
        </p:nvSpPr>
        <p:spPr>
          <a:xfrm>
            <a:off x="457200" y="1268413"/>
            <a:ext cx="8229600" cy="52562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选择准则</a:t>
            </a:r>
            <a:r>
              <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需要随机访问一个容器</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则</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vector</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比</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list</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要好</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已知要存储的元素个数</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则</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vector</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比</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list</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要好</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在容器任意点插入删除</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则</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list</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比</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vector</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要</a:t>
            </a:r>
            <a:endPar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有时需要考虑容器性能</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或者自己设计结构</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list</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以简单方式增长</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vector</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动态增长复杂</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endParaRPr kumimoji="0" lang="en-US" altLang="zh-CN" sz="32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8706" name="Rectangle 2"/>
          <p:cNvSpPr>
            <a:spLocks noGrp="1" noChangeArrowheads="1"/>
          </p:cNvSpPr>
          <p:nvPr>
            <p:ph type="title"/>
          </p:nvPr>
        </p:nvSpPr>
        <p:spPr>
          <a:xfrm>
            <a:off x="457200" y="152400"/>
            <a:ext cx="7772400" cy="6858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内联函数 </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28707" name="Rectangle 3"/>
          <p:cNvSpPr>
            <a:spLocks noGrp="1" noChangeArrowheads="1"/>
          </p:cNvSpPr>
          <p:nvPr>
            <p:ph idx="1"/>
          </p:nvPr>
        </p:nvSpPr>
        <p:spPr>
          <a:xfrm>
            <a:off x="323850" y="1066800"/>
            <a:ext cx="8496300" cy="5675313"/>
          </a:xfrm>
        </p:spPr>
        <p:txBody>
          <a:bodyPr vert="horz" wrap="square" lIns="91440" tIns="45720" rIns="91440" bIns="45720" numCol="1" anchor="t" anchorCtr="0" compatLnSpc="1">
            <a:normAutofit lnSpcReduction="10000"/>
          </a:bodyPr>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内联函数是指在定义函数定义时，在函数返回类型之前加上一个关键词</a:t>
            </a:r>
            <a:r>
              <a:rPr kumimoji="0" lang="en-US" altLang="zh-CN" sz="28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cs typeface="+mn-cs"/>
              </a:rPr>
              <a:t>inline</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，例如：</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r>
              <a:rPr kumimoji="0" lang="en-US" altLang="zh-CN" sz="28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mn-lt"/>
                <a:ea typeface="+mn-ea"/>
              </a:rPr>
              <a:t>inline</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en-US"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int</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max(</a:t>
            </a:r>
            <a:r>
              <a:rPr kumimoji="0" lang="en-US"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int</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 </a:t>
            </a:r>
            <a:r>
              <a:rPr kumimoji="0" lang="en-US"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int</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b)</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return a &gt; </a:t>
            </a:r>
            <a:r>
              <a:rPr kumimoji="0" lang="en-US"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b ? a : b</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内联函数的作用是</a:t>
            </a:r>
            <a:r>
              <a:rPr kumimoji="0" lang="zh-CN" altLang="en-US" sz="28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cs"/>
              </a:rPr>
              <a:t>建议</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编译程序把该函数的函数体展开到调用点，以提高函数调用的效率。</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内联函数形式上属于函数，它遵循函数的一些规定，如：参数传递、参数类型检查与转换。</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内联函数名具有文件作用域。</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28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cs"/>
              </a:rPr>
              <a:t>不能</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同时为虚函数</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8707">
                                            <p:txEl>
                                              <p:charRg st="42" end="71"/>
                                            </p:txEl>
                                          </p:spTgt>
                                        </p:tgtEl>
                                        <p:attrNameLst>
                                          <p:attrName>style.visibility</p:attrName>
                                        </p:attrNameLst>
                                      </p:cBhvr>
                                      <p:to>
                                        <p:strVal val="visible"/>
                                      </p:to>
                                    </p:set>
                                    <p:anim calcmode="lin" valueType="num">
                                      <p:cBhvr additive="base">
                                        <p:cTn id="7" dur="500" fill="hold"/>
                                        <p:tgtEl>
                                          <p:spTgt spid="328707">
                                            <p:txEl>
                                              <p:charRg st="42" end="7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8707">
                                            <p:txEl>
                                              <p:charRg st="42" end="7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8707">
                                            <p:txEl>
                                              <p:charRg st="71" end="89"/>
                                            </p:txEl>
                                          </p:spTgt>
                                        </p:tgtEl>
                                        <p:attrNameLst>
                                          <p:attrName>style.visibility</p:attrName>
                                        </p:attrNameLst>
                                      </p:cBhvr>
                                      <p:to>
                                        <p:strVal val="visible"/>
                                      </p:to>
                                    </p:set>
                                    <p:anim calcmode="lin" valueType="num">
                                      <p:cBhvr additive="base">
                                        <p:cTn id="11" dur="500" fill="hold"/>
                                        <p:tgtEl>
                                          <p:spTgt spid="328707">
                                            <p:txEl>
                                              <p:charRg st="71" end="8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8707">
                                            <p:txEl>
                                              <p:charRg st="71" end="8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28707">
                                            <p:txEl>
                                              <p:charRg st="3" end="3"/>
                                            </p:txEl>
                                          </p:spTgt>
                                        </p:tgtEl>
                                        <p:attrNameLst>
                                          <p:attrName>style.visibility</p:attrName>
                                        </p:attrNameLst>
                                      </p:cBhvr>
                                      <p:to>
                                        <p:strVal val="visible"/>
                                      </p:to>
                                    </p:set>
                                    <p:anim calcmode="lin" valueType="num">
                                      <p:cBhvr additive="base">
                                        <p:cTn id="15" dur="500" fill="hold"/>
                                        <p:tgtEl>
                                          <p:spTgt spid="328707">
                                            <p:txEl>
                                              <p:char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8707">
                                            <p:txEl>
                                              <p:char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8707">
                                            <p:txEl>
                                              <p:charRg st="89" end="91"/>
                                            </p:txEl>
                                          </p:spTgt>
                                        </p:tgtEl>
                                        <p:attrNameLst>
                                          <p:attrName>style.visibility</p:attrName>
                                        </p:attrNameLst>
                                      </p:cBhvr>
                                      <p:to>
                                        <p:strVal val="visible"/>
                                      </p:to>
                                    </p:set>
                                    <p:anim calcmode="lin" valueType="num">
                                      <p:cBhvr additive="base">
                                        <p:cTn id="19" dur="500" fill="hold"/>
                                        <p:tgtEl>
                                          <p:spTgt spid="328707">
                                            <p:txEl>
                                              <p:charRg st="89" end="9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8707">
                                            <p:txEl>
                                              <p:charRg st="89" end="9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8707">
                                            <p:txEl>
                                              <p:charRg st="91" end="132"/>
                                            </p:txEl>
                                          </p:spTgt>
                                        </p:tgtEl>
                                        <p:attrNameLst>
                                          <p:attrName>style.visibility</p:attrName>
                                        </p:attrNameLst>
                                      </p:cBhvr>
                                      <p:to>
                                        <p:strVal val="visible"/>
                                      </p:to>
                                    </p:set>
                                    <p:anim calcmode="lin" valueType="num">
                                      <p:cBhvr additive="base">
                                        <p:cTn id="25" dur="500" fill="hold"/>
                                        <p:tgtEl>
                                          <p:spTgt spid="328707">
                                            <p:txEl>
                                              <p:charRg st="91" end="13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8707">
                                            <p:txEl>
                                              <p:charRg st="91" end="13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28707">
                                            <p:txEl>
                                              <p:charRg st="132" end="173"/>
                                            </p:txEl>
                                          </p:spTgt>
                                        </p:tgtEl>
                                        <p:attrNameLst>
                                          <p:attrName>style.visibility</p:attrName>
                                        </p:attrNameLst>
                                      </p:cBhvr>
                                      <p:to>
                                        <p:strVal val="visible"/>
                                      </p:to>
                                    </p:set>
                                    <p:anim calcmode="lin" valueType="num">
                                      <p:cBhvr additive="base">
                                        <p:cTn id="31" dur="500" fill="hold"/>
                                        <p:tgtEl>
                                          <p:spTgt spid="328707">
                                            <p:txEl>
                                              <p:charRg st="132" end="17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8707">
                                            <p:txEl>
                                              <p:charRg st="132" end="17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28707">
                                            <p:txEl>
                                              <p:charRg st="173" end="187"/>
                                            </p:txEl>
                                          </p:spTgt>
                                        </p:tgtEl>
                                        <p:attrNameLst>
                                          <p:attrName>style.visibility</p:attrName>
                                        </p:attrNameLst>
                                      </p:cBhvr>
                                      <p:to>
                                        <p:strVal val="visible"/>
                                      </p:to>
                                    </p:set>
                                    <p:anim calcmode="lin" valueType="num">
                                      <p:cBhvr additive="base">
                                        <p:cTn id="37" dur="500" fill="hold"/>
                                        <p:tgtEl>
                                          <p:spTgt spid="328707">
                                            <p:txEl>
                                              <p:charRg st="173" end="18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28707">
                                            <p:txEl>
                                              <p:charRg st="173" end="18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2"/>
          <p:cNvSpPr>
            <a:spLocks noGrp="1" noChangeArrowheads="1"/>
          </p:cNvSpPr>
          <p:nvPr>
            <p:ph type="title"/>
          </p:nvPr>
        </p:nvSpPr>
        <p:spPr>
          <a:xfrm>
            <a:off x="457200" y="277813"/>
            <a:ext cx="8229600" cy="7747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Container ownership</a:t>
            </a: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问题</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25955" name="Rectangle 3"/>
          <p:cNvSpPr>
            <a:spLocks noGrp="1" noChangeArrowheads="1"/>
          </p:cNvSpPr>
          <p:nvPr>
            <p:ph idx="1"/>
          </p:nvPr>
        </p:nvSpPr>
        <p:spPr>
          <a:xfrm>
            <a:off x="457200" y="1268413"/>
            <a:ext cx="8229600" cy="52562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含义</a:t>
            </a: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容器中存放的是对象</a:t>
            </a: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容器和对象满足Ownership关系</a:t>
            </a:r>
            <a:endPar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当容器析构的时候, 对象会</a:t>
            </a:r>
            <a:r>
              <a:rPr kumimoji="0" lang="zh-CN" altLang="en-US" sz="2400" b="0" i="0" u="none" strike="noStrike" kern="0" cap="none" spc="0" normalizeH="0" baseline="0" noProof="0" smtClean="0">
                <a:ln>
                  <a:noFill/>
                </a:ln>
                <a:solidFill>
                  <a:srgbClr val="FFC000"/>
                </a:solidFill>
                <a:effectLst>
                  <a:outerShdw blurRad="38100" dist="38100" dir="2700000" algn="tl">
                    <a:srgbClr val="000000"/>
                  </a:outerShdw>
                </a:effectLst>
                <a:uLnTx/>
                <a:uFillTx/>
                <a:latin typeface="+mn-lt"/>
                <a:ea typeface="+mn-ea"/>
                <a:cs typeface="+mn-ea"/>
              </a:rPr>
              <a:t>自动析构</a:t>
            </a:r>
            <a:endParaRPr kumimoji="0" lang="zh-CN" altLang="en-US" sz="2400" b="0" i="0" u="none" strike="noStrike" kern="0" cap="none" spc="0" normalizeH="0" baseline="0" noProof="0" smtClean="0">
              <a:ln>
                <a:noFill/>
              </a:ln>
              <a:solidFill>
                <a:srgbClr val="FFC000"/>
              </a:solidFill>
              <a:effectLst>
                <a:outerShdw blurRad="38100" dist="38100" dir="2700000" algn="tl">
                  <a:srgbClr val="000000"/>
                </a:outerShdw>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容器中存放的是对象指针</a:t>
            </a: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容器和对象没有显式的Ownership关系</a:t>
            </a:r>
            <a:endPar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如果具有Ownership关系, 程序员必须保证容器析构时, 也析构掉这些被指向的对象</a:t>
            </a:r>
            <a:endPar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通常为遍历容器，依次取出指针delete</a:t>
            </a:r>
            <a:endPar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2"/>
          <p:cNvSpPr>
            <a:spLocks noGrp="1" noChangeArrowheads="1"/>
          </p:cNvSpPr>
          <p:nvPr>
            <p:ph type="title"/>
          </p:nvPr>
        </p:nvSpPr>
        <p:spPr>
          <a:xfrm>
            <a:off x="457200" y="277813"/>
            <a:ext cx="8229600" cy="7747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五种</a:t>
            </a:r>
            <a:r>
              <a:rPr kumimoji="0" lang="en-US" altLang="zh-CN"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iterator</a:t>
            </a:r>
            <a:endParaRPr kumimoji="0" lang="en-US" altLang="zh-CN"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29027" name="Rectangle 3"/>
          <p:cNvSpPr>
            <a:spLocks noGrp="1" noChangeArrowheads="1"/>
          </p:cNvSpPr>
          <p:nvPr>
            <p:ph idx="1"/>
          </p:nvPr>
        </p:nvSpPr>
        <p:spPr>
          <a:xfrm>
            <a:off x="457200" y="1268413"/>
            <a:ext cx="8229600" cy="52562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五种</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iterator</a:t>
            </a: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1. InputIterator</a:t>
            </a: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用来读取容器中的元素</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 </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不保证向容器的写入操作</a:t>
            </a:r>
            <a:endPar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最小支持</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 !=, ++(</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前置</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 </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后置</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 *(</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取内容</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支持算法</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:find, accumulate, equal</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传递第</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3, 4, 5</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项的</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iterator</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中的任一个作函数实参 </a:t>
            </a:r>
            <a:endPar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2. OutputIterator</a:t>
            </a: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用来向容器写入元素</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 </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不保证读取容器的内容</a:t>
            </a:r>
            <a:endPar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一般作算法的第三个实参</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 </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标记出起始写入的位置</a:t>
            </a:r>
            <a:endPar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传递第</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3, 4, 5</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项的</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iterator</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中的任一个作函数实参</a:t>
            </a:r>
            <a:endPar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Rectangle 2"/>
          <p:cNvSpPr>
            <a:spLocks noGrp="1" noChangeArrowheads="1"/>
          </p:cNvSpPr>
          <p:nvPr>
            <p:ph type="title"/>
          </p:nvPr>
        </p:nvSpPr>
        <p:spPr>
          <a:xfrm>
            <a:off x="457200" y="277813"/>
            <a:ext cx="8229600" cy="7747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五种</a:t>
            </a:r>
            <a:r>
              <a:rPr kumimoji="0" lang="en-US" altLang="zh-CN"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iterator(</a:t>
            </a: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续</a:t>
            </a:r>
            <a:r>
              <a:rPr kumimoji="0" lang="en-US" altLang="zh-CN"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a:t>
            </a:r>
            <a:endParaRPr kumimoji="0" lang="en-US" altLang="zh-CN"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41315" name="Rectangle 3"/>
          <p:cNvSpPr>
            <a:spLocks noGrp="1" noChangeArrowheads="1"/>
          </p:cNvSpPr>
          <p:nvPr>
            <p:ph idx="1"/>
          </p:nvPr>
        </p:nvSpPr>
        <p:spPr>
          <a:xfrm>
            <a:off x="457200" y="1268413"/>
            <a:ext cx="8229600" cy="5256213"/>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Char char="n"/>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五种</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iterator</a:t>
            </a: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tx1"/>
              </a:buClr>
              <a:buSzTx/>
              <a:buFontTx/>
              <a:buChar char="•"/>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3. ForwardIterator</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90000"/>
              </a:lnSpc>
              <a:spcBef>
                <a:spcPct val="20000"/>
              </a:spcBef>
              <a:spcAft>
                <a:spcPct val="0"/>
              </a:spcAft>
              <a:buClr>
                <a:schemeClr val="accent2"/>
              </a:buClr>
              <a:buSzPct val="60000"/>
              <a:buFont typeface="Wingdings" panose="05000000000000000000" pitchFamily="2" charset="2"/>
              <a:buChar char="n"/>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用来以某一个遍历方向向容器读或写</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90000"/>
              </a:lnSpc>
              <a:spcBef>
                <a:spcPct val="20000"/>
              </a:spcBef>
              <a:spcAft>
                <a:spcPct val="0"/>
              </a:spcAft>
              <a:buClr>
                <a:schemeClr val="accent2"/>
              </a:buClr>
              <a:buSzPct val="60000"/>
              <a:buFont typeface="Wingdings" panose="05000000000000000000" pitchFamily="2" charset="2"/>
              <a:buChar char="n"/>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有些算法至少要求该</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iterator, </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如</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adjacent_find, swap_range, replace</a:t>
            </a:r>
            <a:endPar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90000"/>
              </a:lnSpc>
              <a:spcBef>
                <a:spcPct val="20000"/>
              </a:spcBef>
              <a:spcAft>
                <a:spcPct val="0"/>
              </a:spcAft>
              <a:buClr>
                <a:schemeClr val="accent2"/>
              </a:buClr>
              <a:buSzPct val="60000"/>
              <a:buFont typeface="Wingdings" panose="05000000000000000000" pitchFamily="2" charset="2"/>
              <a:buChar char="n"/>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传递第</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4, 5</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项的</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iterator</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中的任一个作函数实参</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Char char="•"/>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4. BldirectionalIterator</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90000"/>
              </a:lnSpc>
              <a:spcBef>
                <a:spcPct val="20000"/>
              </a:spcBef>
              <a:spcAft>
                <a:spcPct val="0"/>
              </a:spcAft>
              <a:buClr>
                <a:schemeClr val="accent2"/>
              </a:buClr>
              <a:buSzPct val="60000"/>
              <a:buFont typeface="Wingdings" panose="05000000000000000000" pitchFamily="2" charset="2"/>
              <a:buChar char="n"/>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从两个方向读或写一个容器</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90000"/>
              </a:lnSpc>
              <a:spcBef>
                <a:spcPct val="20000"/>
              </a:spcBef>
              <a:spcAft>
                <a:spcPct val="0"/>
              </a:spcAft>
              <a:buClr>
                <a:schemeClr val="accent2"/>
              </a:buClr>
              <a:buSzPct val="60000"/>
              <a:buFont typeface="Wingdings" panose="05000000000000000000" pitchFamily="2" charset="2"/>
              <a:buChar char="n"/>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某些算法至少要求该</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iterator, </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如</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inplace_merge, next_permutation, reverse</a:t>
            </a:r>
            <a:endPar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Char char="•"/>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5. RandomAccessIterator</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90000"/>
              </a:lnSpc>
              <a:spcBef>
                <a:spcPct val="20000"/>
              </a:spcBef>
              <a:spcAft>
                <a:spcPct val="0"/>
              </a:spcAft>
              <a:buClr>
                <a:schemeClr val="accent2"/>
              </a:buClr>
              <a:buSzPct val="60000"/>
              <a:buFont typeface="Wingdings" panose="05000000000000000000" pitchFamily="2" charset="2"/>
              <a:buChar char="n"/>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支持</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BidirectionalIterator</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的所有功能</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90000"/>
              </a:lnSpc>
              <a:spcBef>
                <a:spcPct val="20000"/>
              </a:spcBef>
              <a:spcAft>
                <a:spcPct val="0"/>
              </a:spcAft>
              <a:buClr>
                <a:schemeClr val="accent2"/>
              </a:buClr>
              <a:buSzPct val="60000"/>
              <a:buFont typeface="Wingdings" panose="05000000000000000000" pitchFamily="2" charset="2"/>
              <a:buChar char="n"/>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提供了在常数时间内访问容器的任意位置</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90000"/>
              </a:lnSpc>
              <a:spcBef>
                <a:spcPct val="20000"/>
              </a:spcBef>
              <a:spcAft>
                <a:spcPct val="0"/>
              </a:spcAft>
              <a:buClr>
                <a:schemeClr val="accent2"/>
              </a:buClr>
              <a:buSzPct val="60000"/>
              <a:buFont typeface="Wingdings" panose="05000000000000000000" pitchFamily="2" charset="2"/>
              <a:buChar char="n"/>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某些算法要求该</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iterator, </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如</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binary_search, sort_heap, nth_element</a:t>
            </a:r>
            <a:endPar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fontAlgn="base"/>
            <a:r>
              <a:rPr lang="zh-CN" altLang="en-US" strike="noStrike" noProof="1"/>
              <a:t>仿函数与多态结合</a:t>
            </a:r>
            <a:endParaRPr lang="zh-CN" altLang="en-US" strike="noStrike" noProof="1"/>
          </a:p>
        </p:txBody>
      </p:sp>
      <p:sp>
        <p:nvSpPr>
          <p:cNvPr id="3" name="内容占位符 2"/>
          <p:cNvSpPr>
            <a:spLocks noGrp="1"/>
          </p:cNvSpPr>
          <p:nvPr>
            <p:ph idx="1"/>
          </p:nvPr>
        </p:nvSpPr>
        <p:spPr/>
        <p:txBody>
          <a:bodyPr/>
          <a:p>
            <a:pPr fontAlgn="base"/>
            <a:r>
              <a:rPr lang="zh-CN" altLang="en-US" sz="2800" strike="noStrike" noProof="1" dirty="0" smtClean="0">
                <a:solidFill>
                  <a:srgbClr val="FFC000"/>
                </a:solidFill>
                <a:sym typeface="+mn-ea"/>
              </a:rPr>
              <a:t>仿函数与多态结合</a:t>
            </a:r>
            <a:r>
              <a:rPr lang="zh-CN" altLang="en-US" sz="2800" strike="noStrike" noProof="1" dirty="0" smtClean="0">
                <a:sym typeface="+mn-ea"/>
              </a:rPr>
              <a:t>，也可以有指向作用</a:t>
            </a:r>
            <a:endParaRPr lang="zh-CN" altLang="en-US" sz="2800" strike="noStrike" noProof="1" dirty="0" smtClean="0">
              <a:sym typeface="+mn-ea"/>
            </a:endParaRPr>
          </a:p>
          <a:p>
            <a:pPr fontAlgn="base"/>
            <a:r>
              <a:rPr lang="zh-CN" altLang="en-US" sz="1600" strike="noStrike" noProof="1"/>
              <a:t>class Command {</a:t>
            </a:r>
            <a:endParaRPr lang="zh-CN" altLang="en-US" sz="1600" strike="noStrike" noProof="1"/>
          </a:p>
          <a:p>
            <a:pPr fontAlgn="base"/>
            <a:r>
              <a:rPr lang="zh-CN" altLang="en-US" sz="1600" strike="noStrike" noProof="1"/>
              <a:t>public:</a:t>
            </a:r>
            <a:endParaRPr lang="zh-CN" altLang="en-US" sz="1600" strike="noStrike" noProof="1"/>
          </a:p>
          <a:p>
            <a:pPr fontAlgn="base"/>
            <a:r>
              <a:rPr lang="zh-CN" altLang="en-US" sz="1600" strike="noStrike" noProof="1"/>
              <a:t>	virtual void operator()(int a) = 0; </a:t>
            </a:r>
            <a:endParaRPr lang="zh-CN" altLang="en-US" sz="1600" strike="noStrike" noProof="1"/>
          </a:p>
          <a:p>
            <a:pPr fontAlgn="base"/>
            <a:r>
              <a:rPr lang="zh-CN" altLang="en-US" sz="1600" strike="noStrike" noProof="1"/>
              <a:t>}; </a:t>
            </a:r>
            <a:endParaRPr lang="zh-CN" altLang="en-US" sz="1600" strike="noStrike" noProof="1"/>
          </a:p>
          <a:p>
            <a:pPr fontAlgn="base"/>
            <a:endParaRPr lang="zh-CN" altLang="en-US" sz="1600" strike="noStrike" noProof="1"/>
          </a:p>
          <a:p>
            <a:pPr fontAlgn="base"/>
            <a:r>
              <a:rPr lang="zh-CN" altLang="en-US" sz="1600" strike="noStrike" noProof="1"/>
              <a:t>class CommandComposite : public Command {</a:t>
            </a:r>
            <a:endParaRPr lang="zh-CN" altLang="en-US" sz="1600" strike="noStrike" noProof="1"/>
          </a:p>
          <a:p>
            <a:pPr fontAlgn="base"/>
            <a:r>
              <a:rPr lang="zh-CN" altLang="en-US" sz="1600" strike="noStrike" noProof="1"/>
              <a:t>public:</a:t>
            </a:r>
            <a:endParaRPr lang="zh-CN" altLang="en-US" sz="1600" strike="noStrike" noProof="1"/>
          </a:p>
          <a:p>
            <a:pPr fontAlgn="base"/>
            <a:r>
              <a:rPr lang="zh-CN" altLang="en-US" sz="1600" strike="noStrike" noProof="1"/>
              <a:t>	virtual void operator()(int a) { </a:t>
            </a:r>
            <a:r>
              <a:rPr lang="en-US" altLang="zh-CN" sz="1600" strike="noStrike" noProof="1"/>
              <a:t>for each command: *command(); </a:t>
            </a:r>
            <a:r>
              <a:rPr lang="zh-CN" altLang="en-US" sz="1600" strike="noStrike" noProof="1"/>
              <a:t>} </a:t>
            </a:r>
            <a:endParaRPr lang="zh-CN" altLang="en-US" sz="1600" strike="noStrike" noProof="1"/>
          </a:p>
          <a:p>
            <a:pPr fontAlgn="base"/>
            <a:r>
              <a:rPr lang="zh-CN" altLang="en-US" sz="1600" strike="noStrike" noProof="1"/>
              <a:t>	void add(Command *command) { commands.push_back(command); }</a:t>
            </a:r>
            <a:endParaRPr lang="zh-CN" altLang="en-US" sz="1600" strike="noStrike" noProof="1"/>
          </a:p>
          <a:p>
            <a:pPr fontAlgn="base"/>
            <a:r>
              <a:rPr lang="zh-CN" altLang="en-US" sz="1600" strike="noStrike" noProof="1"/>
              <a:t>private:</a:t>
            </a:r>
            <a:endParaRPr lang="zh-CN" altLang="en-US" sz="1600" strike="noStrike" noProof="1"/>
          </a:p>
          <a:p>
            <a:pPr fontAlgn="base"/>
            <a:r>
              <a:rPr lang="zh-CN" altLang="en-US" sz="1600" strike="noStrike" noProof="1"/>
              <a:t>	std::list&lt;Command *&gt; commands; </a:t>
            </a:r>
            <a:endParaRPr lang="zh-CN" altLang="en-US" sz="1600" strike="noStrike" noProof="1"/>
          </a:p>
          <a:p>
            <a:pPr fontAlgn="base"/>
            <a:r>
              <a:rPr lang="zh-CN" altLang="en-US" sz="1600" strike="noStrike" noProof="1"/>
              <a:t>}; </a:t>
            </a:r>
            <a:endParaRPr lang="zh-CN" altLang="en-US" sz="1600" strike="noStrike" noProof="1"/>
          </a:p>
          <a:p>
            <a:pPr fontAlgn="base"/>
            <a:endParaRPr lang="zh-CN" altLang="en-US" sz="1600" strike="noStrike" noProof="1"/>
          </a:p>
          <a:p>
            <a:pPr fontAlgn="base"/>
            <a:r>
              <a:rPr lang="zh-CN" altLang="en-US" sz="1600" strike="noStrike" noProof="1"/>
              <a:t>class CommandA : public Command { }; </a:t>
            </a:r>
            <a:endParaRPr lang="zh-CN" altLang="en-US" sz="1600" strike="noStrike" noProof="1"/>
          </a:p>
          <a:p>
            <a:pPr fontAlgn="base"/>
            <a:r>
              <a:rPr lang="zh-CN" altLang="en-US" sz="1600" strike="noStrike" noProof="1"/>
              <a:t>class CommandB : public Command { }; </a:t>
            </a:r>
            <a:endParaRPr lang="zh-CN" altLang="en-US" sz="1600" strike="noStrike" noProof="1"/>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fontAlgn="base"/>
            <a:r>
              <a:rPr lang="zh-CN" altLang="en-US" strike="noStrike" noProof="1" dirty="0" smtClean="0">
                <a:solidFill>
                  <a:schemeClr val="tx1"/>
                </a:solidFill>
                <a:sym typeface="+mn-ea"/>
              </a:rPr>
              <a:t>仿函数与模板结合</a:t>
            </a:r>
            <a:endParaRPr lang="zh-CN" altLang="en-US" strike="noStrike" noProof="1" dirty="0" smtClean="0">
              <a:solidFill>
                <a:schemeClr val="tx1"/>
              </a:solidFill>
              <a:sym typeface="+mn-ea"/>
            </a:endParaRPr>
          </a:p>
        </p:txBody>
      </p:sp>
      <p:sp>
        <p:nvSpPr>
          <p:cNvPr id="3" name="内容占位符 2"/>
          <p:cNvSpPr>
            <a:spLocks noGrp="1"/>
          </p:cNvSpPr>
          <p:nvPr>
            <p:ph idx="1"/>
          </p:nvPr>
        </p:nvSpPr>
        <p:spPr/>
        <p:txBody>
          <a:bodyPr/>
          <a:p>
            <a:pPr fontAlgn="base"/>
            <a:r>
              <a:rPr lang="zh-CN" altLang="en-US" sz="1200" strike="noStrike" noProof="1" dirty="0" smtClean="0">
                <a:sym typeface="+mn-ea"/>
              </a:rPr>
              <a:t>template&lt;class Key&gt;</a:t>
            </a:r>
            <a:endParaRPr lang="zh-CN" altLang="en-US" sz="1200" strike="noStrike" noProof="1" dirty="0" smtClean="0">
              <a:sym typeface="+mn-ea"/>
            </a:endParaRPr>
          </a:p>
          <a:p>
            <a:pPr fontAlgn="base"/>
            <a:r>
              <a:rPr lang="zh-CN" altLang="en-US" sz="1200" strike="noStrike" noProof="1" dirty="0" smtClean="0">
                <a:sym typeface="+mn-ea"/>
              </a:rPr>
              <a:t>class SortAssistant</a:t>
            </a:r>
            <a:endParaRPr lang="zh-CN" altLang="en-US" sz="1200" strike="noStrike" noProof="1" dirty="0" smtClean="0">
              <a:sym typeface="+mn-ea"/>
            </a:endParaRPr>
          </a:p>
          <a:p>
            <a:pPr fontAlgn="base"/>
            <a:r>
              <a:rPr lang="zh-CN" altLang="en-US" sz="1200" strike="noStrike" noProof="1" dirty="0" smtClean="0">
                <a:sym typeface="+mn-ea"/>
              </a:rPr>
              <a:t>{</a:t>
            </a:r>
            <a:endParaRPr lang="zh-CN" altLang="en-US" sz="1200" strike="noStrike" noProof="1" dirty="0" smtClean="0">
              <a:sym typeface="+mn-ea"/>
            </a:endParaRPr>
          </a:p>
          <a:p>
            <a:pPr fontAlgn="base"/>
            <a:r>
              <a:rPr lang="zh-CN" altLang="en-US" sz="1200" strike="noStrike" noProof="1" dirty="0" smtClean="0">
                <a:sym typeface="+mn-ea"/>
              </a:rPr>
              <a:t>public:</a:t>
            </a:r>
            <a:endParaRPr lang="zh-CN" altLang="en-US" sz="1200" strike="noStrike" noProof="1" dirty="0" smtClean="0">
              <a:sym typeface="+mn-ea"/>
            </a:endParaRPr>
          </a:p>
          <a:p>
            <a:pPr fontAlgn="base"/>
            <a:r>
              <a:rPr lang="zh-CN" altLang="en-US" sz="1200" strike="noStrike" noProof="1" dirty="0" smtClean="0">
                <a:sym typeface="+mn-ea"/>
              </a:rPr>
              <a:t>	SortAssistant(const std::vector&lt;Key&gt; &amp;keys) : _keys(keys) { }</a:t>
            </a:r>
            <a:endParaRPr lang="zh-CN" altLang="en-US" sz="1200" strike="noStrike" noProof="1" dirty="0" smtClean="0">
              <a:sym typeface="+mn-ea"/>
            </a:endParaRPr>
          </a:p>
          <a:p>
            <a:pPr fontAlgn="base"/>
            <a:r>
              <a:rPr lang="zh-CN" altLang="en-US" sz="1200" strike="noStrike" noProof="1" dirty="0" smtClean="0">
                <a:sym typeface="+mn-ea"/>
              </a:rPr>
              <a:t>	bool operator()(const unsigned int &amp;lhs, const unsigned int &amp;rhs) {</a:t>
            </a:r>
            <a:endParaRPr lang="zh-CN" altLang="en-US" sz="1200" strike="noStrike" noProof="1" dirty="0" smtClean="0">
              <a:sym typeface="+mn-ea"/>
            </a:endParaRPr>
          </a:p>
          <a:p>
            <a:pPr fontAlgn="base"/>
            <a:r>
              <a:rPr lang="zh-CN" altLang="en-US" sz="1200" strike="noStrike" noProof="1" dirty="0" smtClean="0">
                <a:sym typeface="+mn-ea"/>
              </a:rPr>
              <a:t>		return _keys[lhs] &lt; _keys[rhs];</a:t>
            </a:r>
            <a:endParaRPr lang="zh-CN" altLang="en-US" sz="1200" strike="noStrike" noProof="1" dirty="0" smtClean="0">
              <a:sym typeface="+mn-ea"/>
            </a:endParaRPr>
          </a:p>
          <a:p>
            <a:pPr fontAlgn="base"/>
            <a:r>
              <a:rPr lang="zh-CN" altLang="en-US" sz="1200" strike="noStrike" noProof="1" dirty="0" smtClean="0">
                <a:sym typeface="+mn-ea"/>
              </a:rPr>
              <a:t>	}</a:t>
            </a:r>
            <a:endParaRPr lang="zh-CN" altLang="en-US" sz="1200" strike="noStrike" noProof="1" dirty="0" smtClean="0">
              <a:sym typeface="+mn-ea"/>
            </a:endParaRPr>
          </a:p>
          <a:p>
            <a:pPr fontAlgn="base"/>
            <a:r>
              <a:rPr lang="zh-CN" altLang="en-US" sz="1200" strike="noStrike" noProof="1" dirty="0" smtClean="0">
                <a:sym typeface="+mn-ea"/>
              </a:rPr>
              <a:t>private:</a:t>
            </a:r>
            <a:endParaRPr lang="zh-CN" altLang="en-US" sz="1200" strike="noStrike" noProof="1" dirty="0" smtClean="0">
              <a:sym typeface="+mn-ea"/>
            </a:endParaRPr>
          </a:p>
          <a:p>
            <a:pPr fontAlgn="base"/>
            <a:r>
              <a:rPr lang="zh-CN" altLang="en-US" sz="1200" strike="noStrike" noProof="1" dirty="0" smtClean="0">
                <a:sym typeface="+mn-ea"/>
              </a:rPr>
              <a:t>	const std::vector&lt;Key&gt; &amp;_keys;</a:t>
            </a:r>
            <a:endParaRPr lang="zh-CN" altLang="en-US" sz="1200" strike="noStrike" noProof="1" dirty="0" smtClean="0">
              <a:sym typeface="+mn-ea"/>
            </a:endParaRPr>
          </a:p>
          <a:p>
            <a:pPr fontAlgn="base"/>
            <a:r>
              <a:rPr lang="zh-CN" altLang="en-US" sz="1200" strike="noStrike" noProof="1" dirty="0" smtClean="0">
                <a:sym typeface="+mn-ea"/>
              </a:rPr>
              <a:t>};</a:t>
            </a:r>
            <a:endParaRPr lang="zh-CN" altLang="en-US" sz="1200" strike="noStrike" noProof="1" dirty="0" smtClean="0">
              <a:sym typeface="+mn-ea"/>
            </a:endParaRPr>
          </a:p>
          <a:p>
            <a:pPr fontAlgn="base"/>
            <a:endParaRPr lang="zh-CN" altLang="en-US" sz="1200" strike="noStrike" noProof="1" dirty="0" smtClean="0">
              <a:sym typeface="+mn-ea"/>
            </a:endParaRPr>
          </a:p>
          <a:p>
            <a:pPr fontAlgn="base"/>
            <a:r>
              <a:rPr lang="zh-CN" altLang="en-US" sz="1200" strike="noStrike" noProof="1" dirty="0" smtClean="0">
                <a:sym typeface="+mn-ea"/>
              </a:rPr>
              <a:t>template&lt;class Containers&gt;</a:t>
            </a:r>
            <a:endParaRPr lang="zh-CN" altLang="en-US" sz="1200" strike="noStrike" noProof="1" dirty="0" smtClean="0">
              <a:sym typeface="+mn-ea"/>
            </a:endParaRPr>
          </a:p>
          <a:p>
            <a:pPr fontAlgn="base"/>
            <a:r>
              <a:rPr lang="zh-CN" altLang="en-US" sz="1200" strike="noStrike" noProof="1" dirty="0" smtClean="0">
                <a:sym typeface="+mn-ea"/>
              </a:rPr>
              <a:t>void indices_sort(const Containers &amp;keys, std::vector&lt;unsigned int&gt; &amp;indices)</a:t>
            </a:r>
            <a:endParaRPr lang="zh-CN" altLang="en-US" sz="1200" strike="noStrike" noProof="1" dirty="0" smtClean="0">
              <a:sym typeface="+mn-ea"/>
            </a:endParaRPr>
          </a:p>
          <a:p>
            <a:pPr fontAlgn="base"/>
            <a:r>
              <a:rPr lang="zh-CN" altLang="en-US" sz="1200" strike="noStrike" noProof="1" dirty="0" smtClean="0">
                <a:sym typeface="+mn-ea"/>
              </a:rPr>
              <a:t>{</a:t>
            </a:r>
            <a:endParaRPr lang="zh-CN" altLang="en-US" sz="1200" strike="noStrike" noProof="1" dirty="0" smtClean="0">
              <a:sym typeface="+mn-ea"/>
            </a:endParaRPr>
          </a:p>
          <a:p>
            <a:pPr fontAlgn="base"/>
            <a:r>
              <a:rPr lang="zh-CN" altLang="en-US" sz="1200" strike="noStrike" noProof="1" dirty="0" smtClean="0">
                <a:sym typeface="+mn-ea"/>
              </a:rPr>
              <a:t>        indices.resize(keys.size());</a:t>
            </a:r>
            <a:endParaRPr lang="zh-CN" altLang="en-US" sz="1200" strike="noStrike" noProof="1" dirty="0" smtClean="0">
              <a:sym typeface="+mn-ea"/>
            </a:endParaRPr>
          </a:p>
          <a:p>
            <a:pPr fontAlgn="base"/>
            <a:r>
              <a:rPr lang="zh-CN" altLang="en-US" sz="1200" strike="noStrike" noProof="1" dirty="0" smtClean="0">
                <a:sym typeface="+mn-ea"/>
              </a:rPr>
              <a:t>        for (int i = 0; i &lt; keys.size(); ++i)</a:t>
            </a:r>
            <a:endParaRPr lang="zh-CN" altLang="en-US" sz="1200" strike="noStrike" noProof="1" dirty="0" smtClean="0">
              <a:sym typeface="+mn-ea"/>
            </a:endParaRPr>
          </a:p>
          <a:p>
            <a:pPr fontAlgn="base"/>
            <a:r>
              <a:rPr lang="zh-CN" altLang="en-US" sz="1200" strike="noStrike" noProof="1" dirty="0" smtClean="0">
                <a:sym typeface="+mn-ea"/>
              </a:rPr>
              <a:t>       {</a:t>
            </a:r>
            <a:endParaRPr lang="zh-CN" altLang="en-US" sz="1200" strike="noStrike" noProof="1" dirty="0" smtClean="0">
              <a:sym typeface="+mn-ea"/>
            </a:endParaRPr>
          </a:p>
          <a:p>
            <a:pPr fontAlgn="base"/>
            <a:r>
              <a:rPr lang="zh-CN" altLang="en-US" sz="1200" strike="noStrike" noProof="1" dirty="0" smtClean="0">
                <a:sym typeface="+mn-ea"/>
              </a:rPr>
              <a:t>              indices[i] = i;</a:t>
            </a:r>
            <a:endParaRPr lang="zh-CN" altLang="en-US" sz="1200" strike="noStrike" noProof="1" dirty="0" smtClean="0">
              <a:sym typeface="+mn-ea"/>
            </a:endParaRPr>
          </a:p>
          <a:p>
            <a:pPr fontAlgn="base"/>
            <a:r>
              <a:rPr lang="zh-CN" altLang="en-US" sz="1200" strike="noStrike" noProof="1" dirty="0" smtClean="0">
                <a:sym typeface="+mn-ea"/>
              </a:rPr>
              <a:t>       }</a:t>
            </a:r>
            <a:endParaRPr lang="zh-CN" altLang="en-US" sz="1200" strike="noStrike" noProof="1" dirty="0" smtClean="0">
              <a:sym typeface="+mn-ea"/>
            </a:endParaRPr>
          </a:p>
          <a:p>
            <a:pPr fontAlgn="base"/>
            <a:r>
              <a:rPr lang="zh-CN" altLang="en-US" sz="1200" strike="noStrike" noProof="1" dirty="0" smtClean="0">
                <a:sym typeface="+mn-ea"/>
              </a:rPr>
              <a:t>       std::sort(indices.begin(), indices.end(), SortAssistant&lt;typename Containers::value_type&gt;(keys));</a:t>
            </a:r>
            <a:endParaRPr lang="zh-CN" altLang="en-US" sz="1200" strike="noStrike" noProof="1" dirty="0" smtClean="0">
              <a:sym typeface="+mn-ea"/>
            </a:endParaRPr>
          </a:p>
          <a:p>
            <a:pPr fontAlgn="base"/>
            <a:r>
              <a:rPr lang="zh-CN" altLang="en-US" sz="1200" strike="noStrike" noProof="1" dirty="0" smtClean="0">
                <a:sym typeface="+mn-ea"/>
              </a:rPr>
              <a:t>}</a:t>
            </a:r>
            <a:endParaRPr lang="zh-CN" altLang="en-US" sz="1200" strike="noStrike" noProof="1" dirty="0" smtClean="0">
              <a:sym typeface="+mn-e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fontAlgn="base"/>
            <a:r>
              <a:rPr lang="zh-CN" altLang="en-US" strike="noStrike" noProof="1" dirty="0" smtClean="0">
                <a:solidFill>
                  <a:schemeClr val="tx1"/>
                </a:solidFill>
                <a:sym typeface="+mn-ea"/>
              </a:rPr>
              <a:t>仿函数与模板、多态结合</a:t>
            </a:r>
            <a:endParaRPr lang="zh-CN" altLang="en-US" strike="noStrike" noProof="1" dirty="0" smtClean="0">
              <a:solidFill>
                <a:schemeClr val="tx1"/>
              </a:solidFill>
              <a:sym typeface="+mn-ea"/>
            </a:endParaRPr>
          </a:p>
        </p:txBody>
      </p:sp>
      <p:sp>
        <p:nvSpPr>
          <p:cNvPr id="3" name="内容占位符 2"/>
          <p:cNvSpPr>
            <a:spLocks noGrp="1"/>
          </p:cNvSpPr>
          <p:nvPr>
            <p:ph idx="1"/>
          </p:nvPr>
        </p:nvSpPr>
        <p:spPr/>
        <p:txBody>
          <a:bodyPr/>
          <a:p>
            <a:pPr fontAlgn="base"/>
            <a:r>
              <a:rPr lang="zh-CN" altLang="en-US" sz="1600" strike="noStrike" noProof="1" dirty="0" smtClean="0">
                <a:latin typeface="Microsoft YaHei UI" panose="020B0503020204020204" charset="-122"/>
                <a:ea typeface="Microsoft YaHei UI" panose="020B0503020204020204" charset="-122"/>
                <a:sym typeface="+mn-ea"/>
              </a:rPr>
              <a:t>class FuncCounter {</a:t>
            </a:r>
            <a:endParaRPr lang="zh-CN" altLang="en-US" sz="1600" strike="noStrike" noProof="1" dirty="0" smtClean="0">
              <a:latin typeface="Microsoft YaHei UI" panose="020B0503020204020204" charset="-122"/>
              <a:ea typeface="Microsoft YaHei UI" panose="020B0503020204020204" charset="-122"/>
              <a:sym typeface="+mn-ea"/>
            </a:endParaRPr>
          </a:p>
          <a:p>
            <a:pPr fontAlgn="base"/>
            <a:r>
              <a:rPr lang="zh-CN" altLang="en-US" sz="1600" strike="noStrike" noProof="1" dirty="0" smtClean="0">
                <a:latin typeface="Microsoft YaHei UI" panose="020B0503020204020204" charset="-122"/>
                <a:ea typeface="Microsoft YaHei UI" panose="020B0503020204020204" charset="-122"/>
                <a:sym typeface="+mn-ea"/>
              </a:rPr>
              <a:t>public:</a:t>
            </a:r>
            <a:endParaRPr lang="zh-CN" altLang="en-US" sz="1600" strike="noStrike" noProof="1" dirty="0" smtClean="0">
              <a:latin typeface="Microsoft YaHei UI" panose="020B0503020204020204" charset="-122"/>
              <a:ea typeface="Microsoft YaHei UI" panose="020B0503020204020204" charset="-122"/>
              <a:sym typeface="+mn-ea"/>
            </a:endParaRPr>
          </a:p>
          <a:p>
            <a:pPr fontAlgn="base"/>
            <a:r>
              <a:rPr lang="zh-CN" altLang="en-US" sz="1600" strike="noStrike" noProof="1" dirty="0" smtClean="0">
                <a:latin typeface="Microsoft YaHei UI" panose="020B0503020204020204" charset="-122"/>
                <a:ea typeface="Microsoft YaHei UI" panose="020B0503020204020204" charset="-122"/>
                <a:sym typeface="+mn-ea"/>
              </a:rPr>
              <a:t>	virtual void operator()() = 0; </a:t>
            </a:r>
            <a:endParaRPr lang="zh-CN" altLang="en-US" sz="1600" strike="noStrike" noProof="1" dirty="0" smtClean="0">
              <a:latin typeface="Microsoft YaHei UI" panose="020B0503020204020204" charset="-122"/>
              <a:ea typeface="Microsoft YaHei UI" panose="020B0503020204020204" charset="-122"/>
              <a:sym typeface="+mn-ea"/>
            </a:endParaRPr>
          </a:p>
          <a:p>
            <a:pPr fontAlgn="base"/>
            <a:r>
              <a:rPr lang="zh-CN" altLang="en-US" sz="1600" strike="noStrike" noProof="1" dirty="0" smtClean="0">
                <a:latin typeface="Microsoft YaHei UI" panose="020B0503020204020204" charset="-122"/>
                <a:ea typeface="Microsoft YaHei UI" panose="020B0503020204020204" charset="-122"/>
                <a:sym typeface="+mn-ea"/>
              </a:rPr>
              <a:t>}; </a:t>
            </a:r>
            <a:endParaRPr lang="zh-CN" altLang="en-US" sz="1800" strike="noStrike" noProof="1" dirty="0" smtClean="0">
              <a:latin typeface="Microsoft YaHei UI" panose="020B0503020204020204" charset="-122"/>
              <a:ea typeface="Microsoft YaHei UI" panose="020B0503020204020204" charset="-122"/>
              <a:sym typeface="+mn-ea"/>
            </a:endParaRPr>
          </a:p>
          <a:p>
            <a:pPr fontAlgn="base"/>
            <a:r>
              <a:rPr lang="zh-CN" altLang="en-US" sz="1600" strike="noStrike" noProof="1" dirty="0" smtClean="0">
                <a:latin typeface="Microsoft YaHei UI" panose="020B0503020204020204" charset="-122"/>
                <a:ea typeface="Microsoft YaHei UI" panose="020B0503020204020204" charset="-122"/>
                <a:sym typeface="+mn-ea"/>
              </a:rPr>
              <a:t>template&lt;class Function&gt;</a:t>
            </a:r>
            <a:endParaRPr lang="zh-CN" altLang="en-US" sz="1600" strike="noStrike" noProof="1" dirty="0" smtClean="0">
              <a:latin typeface="Microsoft YaHei UI" panose="020B0503020204020204" charset="-122"/>
              <a:ea typeface="Microsoft YaHei UI" panose="020B0503020204020204" charset="-122"/>
              <a:sym typeface="+mn-ea"/>
            </a:endParaRPr>
          </a:p>
          <a:p>
            <a:pPr fontAlgn="base"/>
            <a:r>
              <a:rPr lang="zh-CN" altLang="en-US" sz="1600" strike="noStrike" noProof="1" dirty="0" smtClean="0">
                <a:latin typeface="Microsoft YaHei UI" panose="020B0503020204020204" charset="-122"/>
                <a:ea typeface="Microsoft YaHei UI" panose="020B0503020204020204" charset="-122"/>
                <a:sym typeface="+mn-ea"/>
              </a:rPr>
              <a:t>class FCImpl : public FuncCounter {</a:t>
            </a:r>
            <a:endParaRPr lang="zh-CN" altLang="en-US" sz="1600" strike="noStrike" noProof="1" dirty="0" smtClean="0">
              <a:latin typeface="Microsoft YaHei UI" panose="020B0503020204020204" charset="-122"/>
              <a:ea typeface="Microsoft YaHei UI" panose="020B0503020204020204" charset="-122"/>
              <a:sym typeface="+mn-ea"/>
            </a:endParaRPr>
          </a:p>
          <a:p>
            <a:pPr fontAlgn="base"/>
            <a:r>
              <a:rPr lang="zh-CN" altLang="en-US" sz="1600" strike="noStrike" noProof="1" dirty="0" smtClean="0">
                <a:latin typeface="Microsoft YaHei UI" panose="020B0503020204020204" charset="-122"/>
                <a:ea typeface="Microsoft YaHei UI" panose="020B0503020204020204" charset="-122"/>
                <a:sym typeface="+mn-ea"/>
              </a:rPr>
              <a:t>public:</a:t>
            </a:r>
            <a:endParaRPr lang="zh-CN" altLang="en-US" sz="1600" strike="noStrike" noProof="1" dirty="0" smtClean="0">
              <a:latin typeface="Microsoft YaHei UI" panose="020B0503020204020204" charset="-122"/>
              <a:ea typeface="Microsoft YaHei UI" panose="020B0503020204020204" charset="-122"/>
              <a:sym typeface="+mn-ea"/>
            </a:endParaRPr>
          </a:p>
          <a:p>
            <a:pPr fontAlgn="base"/>
            <a:r>
              <a:rPr lang="zh-CN" altLang="en-US" sz="1600" strike="noStrike" noProof="1" dirty="0" smtClean="0">
                <a:latin typeface="Microsoft YaHei UI" panose="020B0503020204020204" charset="-122"/>
                <a:ea typeface="Microsoft YaHei UI" panose="020B0503020204020204" charset="-122"/>
                <a:sym typeface="+mn-ea"/>
              </a:rPr>
              <a:t>	FCImpl(Function ptr) : _ptr(ptr), _counter(0) { }</a:t>
            </a:r>
            <a:endParaRPr lang="zh-CN" altLang="en-US" sz="1600" strike="noStrike" noProof="1" dirty="0" smtClean="0">
              <a:latin typeface="Microsoft YaHei UI" panose="020B0503020204020204" charset="-122"/>
              <a:ea typeface="Microsoft YaHei UI" panose="020B0503020204020204" charset="-122"/>
              <a:sym typeface="+mn-ea"/>
            </a:endParaRPr>
          </a:p>
          <a:p>
            <a:pPr fontAlgn="base"/>
            <a:r>
              <a:rPr lang="zh-CN" altLang="en-US" sz="1600" strike="noStrike" noProof="1" dirty="0" smtClean="0">
                <a:latin typeface="Microsoft YaHei UI" panose="020B0503020204020204" charset="-122"/>
                <a:ea typeface="Microsoft YaHei UI" panose="020B0503020204020204" charset="-122"/>
                <a:sym typeface="+mn-ea"/>
              </a:rPr>
              <a:t>	virtual void operator()() { _ptr(); </a:t>
            </a:r>
            <a:r>
              <a:rPr lang="en-US" altLang="zh-CN" sz="1600" strike="noStrike" noProof="1" dirty="0" smtClean="0">
                <a:latin typeface="Microsoft YaHei UI" panose="020B0503020204020204" charset="-122"/>
                <a:ea typeface="Microsoft YaHei UI" panose="020B0503020204020204" charset="-122"/>
                <a:sym typeface="+mn-ea"/>
              </a:rPr>
              <a:t>++</a:t>
            </a:r>
            <a:r>
              <a:rPr lang="zh-CN" altLang="en-US" sz="1600" strike="noStrike" noProof="1" dirty="0" smtClean="0">
                <a:latin typeface="Microsoft YaHei UI" panose="020B0503020204020204" charset="-122"/>
                <a:ea typeface="Microsoft YaHei UI" panose="020B0503020204020204" charset="-122"/>
                <a:sym typeface="+mn-ea"/>
              </a:rPr>
              <a:t>_counter</a:t>
            </a:r>
            <a:r>
              <a:rPr lang="en-US" altLang="zh-CN" sz="1600" strike="noStrike" noProof="1" dirty="0" smtClean="0">
                <a:latin typeface="Microsoft YaHei UI" panose="020B0503020204020204" charset="-122"/>
                <a:ea typeface="Microsoft YaHei UI" panose="020B0503020204020204" charset="-122"/>
                <a:sym typeface="+mn-ea"/>
              </a:rPr>
              <a:t>; </a:t>
            </a:r>
            <a:r>
              <a:rPr lang="zh-CN" altLang="en-US" sz="1600" strike="noStrike" noProof="1" dirty="0" smtClean="0">
                <a:latin typeface="Microsoft YaHei UI" panose="020B0503020204020204" charset="-122"/>
                <a:ea typeface="Microsoft YaHei UI" panose="020B0503020204020204" charset="-122"/>
                <a:sym typeface="+mn-ea"/>
              </a:rPr>
              <a:t>}</a:t>
            </a:r>
            <a:endParaRPr lang="zh-CN" altLang="en-US" sz="1600" strike="noStrike" noProof="1" dirty="0" smtClean="0">
              <a:latin typeface="Microsoft YaHei UI" panose="020B0503020204020204" charset="-122"/>
              <a:ea typeface="Microsoft YaHei UI" panose="020B0503020204020204" charset="-122"/>
              <a:sym typeface="+mn-ea"/>
            </a:endParaRPr>
          </a:p>
          <a:p>
            <a:pPr fontAlgn="base"/>
            <a:r>
              <a:rPr lang="zh-CN" altLang="en-US" sz="1600" strike="noStrike" noProof="1" dirty="0" smtClean="0">
                <a:latin typeface="Microsoft YaHei UI" panose="020B0503020204020204" charset="-122"/>
                <a:ea typeface="Microsoft YaHei UI" panose="020B0503020204020204" charset="-122"/>
                <a:sym typeface="+mn-ea"/>
              </a:rPr>
              <a:t>private:</a:t>
            </a:r>
            <a:endParaRPr lang="zh-CN" altLang="en-US" sz="1600" strike="noStrike" noProof="1" dirty="0" smtClean="0">
              <a:latin typeface="Microsoft YaHei UI" panose="020B0503020204020204" charset="-122"/>
              <a:ea typeface="Microsoft YaHei UI" panose="020B0503020204020204" charset="-122"/>
              <a:sym typeface="+mn-ea"/>
            </a:endParaRPr>
          </a:p>
          <a:p>
            <a:pPr fontAlgn="base"/>
            <a:r>
              <a:rPr lang="zh-CN" altLang="en-US" sz="1600" strike="noStrike" noProof="1" dirty="0" smtClean="0">
                <a:latin typeface="Microsoft YaHei UI" panose="020B0503020204020204" charset="-122"/>
                <a:ea typeface="Microsoft YaHei UI" panose="020B0503020204020204" charset="-122"/>
                <a:sym typeface="+mn-ea"/>
              </a:rPr>
              <a:t>	Function _ptr;</a:t>
            </a:r>
            <a:endParaRPr lang="zh-CN" altLang="en-US" sz="1600" strike="noStrike" noProof="1" dirty="0" smtClean="0">
              <a:latin typeface="Microsoft YaHei UI" panose="020B0503020204020204" charset="-122"/>
              <a:ea typeface="Microsoft YaHei UI" panose="020B0503020204020204" charset="-122"/>
              <a:sym typeface="+mn-ea"/>
            </a:endParaRPr>
          </a:p>
          <a:p>
            <a:pPr fontAlgn="base"/>
            <a:r>
              <a:rPr lang="zh-CN" altLang="en-US" sz="1600" strike="noStrike" noProof="1" dirty="0" smtClean="0">
                <a:latin typeface="Microsoft YaHei UI" panose="020B0503020204020204" charset="-122"/>
                <a:ea typeface="Microsoft YaHei UI" panose="020B0503020204020204" charset="-122"/>
                <a:sym typeface="+mn-ea"/>
              </a:rPr>
              <a:t>	int _counter; </a:t>
            </a:r>
            <a:endParaRPr lang="zh-CN" altLang="en-US" sz="1600" strike="noStrike" noProof="1" dirty="0" smtClean="0">
              <a:latin typeface="Microsoft YaHei UI" panose="020B0503020204020204" charset="-122"/>
              <a:ea typeface="Microsoft YaHei UI" panose="020B0503020204020204" charset="-122"/>
              <a:sym typeface="+mn-ea"/>
            </a:endParaRPr>
          </a:p>
          <a:p>
            <a:pPr fontAlgn="base"/>
            <a:r>
              <a:rPr lang="zh-CN" altLang="en-US" sz="1600" strike="noStrike" noProof="1" dirty="0" smtClean="0">
                <a:latin typeface="Microsoft YaHei UI" panose="020B0503020204020204" charset="-122"/>
                <a:ea typeface="Microsoft YaHei UI" panose="020B0503020204020204" charset="-122"/>
                <a:sym typeface="+mn-ea"/>
              </a:rPr>
              <a:t>}; </a:t>
            </a:r>
            <a:endParaRPr lang="zh-CN" altLang="en-US" sz="1800" strike="noStrike" noProof="1" dirty="0" smtClean="0">
              <a:latin typeface="Microsoft YaHei UI" panose="020B0503020204020204" charset="-122"/>
              <a:ea typeface="Microsoft YaHei UI" panose="020B0503020204020204" charset="-122"/>
              <a:sym typeface="+mn-ea"/>
            </a:endParaRPr>
          </a:p>
          <a:p>
            <a:pPr fontAlgn="base"/>
            <a:r>
              <a:rPr lang="zh-CN" altLang="en-US" sz="1600" strike="noStrike" noProof="1" dirty="0" smtClean="0">
                <a:latin typeface="Microsoft YaHei UI" panose="020B0503020204020204" charset="-122"/>
                <a:ea typeface="Microsoft YaHei UI" panose="020B0503020204020204" charset="-122"/>
                <a:sym typeface="+mn-ea"/>
              </a:rPr>
              <a:t>template&lt;class Fuction&gt;</a:t>
            </a:r>
            <a:endParaRPr lang="zh-CN" altLang="en-US" sz="1600" strike="noStrike" noProof="1" dirty="0" smtClean="0">
              <a:latin typeface="Microsoft YaHei UI" panose="020B0503020204020204" charset="-122"/>
              <a:ea typeface="Microsoft YaHei UI" panose="020B0503020204020204" charset="-122"/>
              <a:sym typeface="+mn-ea"/>
            </a:endParaRPr>
          </a:p>
          <a:p>
            <a:pPr fontAlgn="base"/>
            <a:r>
              <a:rPr lang="zh-CN" altLang="en-US" sz="1600" strike="noStrike" noProof="1" dirty="0" smtClean="0">
                <a:latin typeface="Microsoft YaHei UI" panose="020B0503020204020204" charset="-122"/>
                <a:ea typeface="Microsoft YaHei UI" panose="020B0503020204020204" charset="-122"/>
                <a:sym typeface="+mn-ea"/>
              </a:rPr>
              <a:t>FuncCounter *buildCounter(Fuction ptr) {</a:t>
            </a:r>
            <a:endParaRPr lang="zh-CN" altLang="en-US" sz="1600" strike="noStrike" noProof="1" dirty="0" smtClean="0">
              <a:latin typeface="Microsoft YaHei UI" panose="020B0503020204020204" charset="-122"/>
              <a:ea typeface="Microsoft YaHei UI" panose="020B0503020204020204" charset="-122"/>
              <a:sym typeface="+mn-ea"/>
            </a:endParaRPr>
          </a:p>
          <a:p>
            <a:pPr fontAlgn="base"/>
            <a:r>
              <a:rPr lang="zh-CN" altLang="en-US" sz="1600" strike="noStrike" noProof="1" dirty="0" smtClean="0">
                <a:latin typeface="Microsoft YaHei UI" panose="020B0503020204020204" charset="-122"/>
                <a:ea typeface="Microsoft YaHei UI" panose="020B0503020204020204" charset="-122"/>
                <a:sym typeface="+mn-ea"/>
              </a:rPr>
              <a:t>	return new FCImpl&lt;Fuction&gt;(ptr); </a:t>
            </a:r>
            <a:endParaRPr lang="zh-CN" altLang="en-US" sz="1600" strike="noStrike" noProof="1" dirty="0" smtClean="0">
              <a:latin typeface="Microsoft YaHei UI" panose="020B0503020204020204" charset="-122"/>
              <a:ea typeface="Microsoft YaHei UI" panose="020B0503020204020204" charset="-122"/>
              <a:sym typeface="+mn-ea"/>
            </a:endParaRPr>
          </a:p>
          <a:p>
            <a:pPr fontAlgn="base"/>
            <a:r>
              <a:rPr lang="zh-CN" altLang="en-US" sz="1600" strike="noStrike" noProof="1" dirty="0" smtClean="0">
                <a:latin typeface="Microsoft YaHei UI" panose="020B0503020204020204" charset="-122"/>
                <a:ea typeface="Microsoft YaHei UI" panose="020B0503020204020204" charset="-122"/>
                <a:sym typeface="+mn-ea"/>
              </a:rPr>
              <a:t>}</a:t>
            </a:r>
            <a:endParaRPr lang="zh-CN" altLang="en-US" sz="1600" strike="noStrike" noProof="1" dirty="0" smtClean="0">
              <a:latin typeface="Microsoft YaHei UI" panose="020B0503020204020204" charset="-122"/>
              <a:ea typeface="Microsoft YaHei UI" panose="020B050302020402020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3" name="Rectangle 3"/>
          <p:cNvSpPr>
            <a:spLocks noGrp="1" noChangeArrowheads="1"/>
          </p:cNvSpPr>
          <p:nvPr>
            <p:ph idx="1"/>
          </p:nvPr>
        </p:nvSpPr>
        <p:spPr>
          <a:xfrm>
            <a:off x="457200" y="160338"/>
            <a:ext cx="3394075" cy="3197225"/>
          </a:xfrm>
          <a:solidFill>
            <a:srgbClr val="996633"/>
          </a:solidFill>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模块</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namespace </a:t>
            </a:r>
            <a:r>
              <a:rPr kumimoji="0" lang="en-US" altLang="zh-CN" sz="24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cs typeface="+mn-cs"/>
              </a:rPr>
              <a:t>A</a:t>
            </a:r>
            <a:endParaRPr kumimoji="0" lang="en-US" altLang="zh-CN" sz="24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int x=1;</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void f() { ...... }</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56324" name="Rectangle 4"/>
          <p:cNvSpPr>
            <a:spLocks noChangeArrowheads="1"/>
          </p:cNvSpPr>
          <p:nvPr/>
        </p:nvSpPr>
        <p:spPr bwMode="auto">
          <a:xfrm>
            <a:off x="468313" y="3579813"/>
            <a:ext cx="3394075" cy="3162300"/>
          </a:xfrm>
          <a:prstGeom prst="rect">
            <a:avLst/>
          </a:prstGeom>
          <a:solidFill>
            <a:srgbClr val="99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None/>
              <a:defRPr/>
            </a:pPr>
            <a:r>
              <a:rPr kumimoji="0" lang="en-US" altLang="zh-CN" sz="32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a:t>
            </a:r>
            <a:r>
              <a:rPr kumimoji="0" lang="zh-CN" altLang="en-US" sz="32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模块</a:t>
            </a:r>
            <a:r>
              <a:rPr kumimoji="0" lang="en-US" altLang="zh-CN" sz="32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2</a:t>
            </a:r>
            <a:endParaRPr kumimoji="0" lang="en-US" altLang="zh-CN" sz="32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None/>
              <a:defRPr/>
            </a:pPr>
            <a:r>
              <a:rPr kumimoji="0" lang="en-US" altLang="zh-CN" sz="2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namespace </a:t>
            </a:r>
            <a:r>
              <a:rPr kumimoji="0" lang="en-US" altLang="zh-CN" sz="2000" b="0" i="0" u="none" strike="noStrike" kern="1200" cap="none" spc="0" normalizeH="0" baseline="0" noProof="0">
                <a:ln>
                  <a:noFill/>
                </a:ln>
                <a:solidFill>
                  <a:srgbClr val="FF0000"/>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B</a:t>
            </a:r>
            <a:endParaRPr kumimoji="0" lang="en-US" altLang="zh-CN" sz="2000" b="0" i="0" u="none" strike="noStrike" kern="1200" cap="none" spc="0" normalizeH="0" baseline="0" noProof="0">
              <a:ln>
                <a:noFill/>
              </a:ln>
              <a:solidFill>
                <a:srgbClr val="FF0000"/>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None/>
              <a:defRPr/>
            </a:pPr>
            <a:r>
              <a:rPr kumimoji="0" lang="en-US" altLang="zh-CN" sz="2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	int x=0;</a:t>
            </a:r>
            <a:endParaRPr kumimoji="0" lang="en-US" altLang="zh-CN" sz="2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None/>
              <a:defRPr/>
            </a:pPr>
            <a:r>
              <a:rPr kumimoji="0" lang="en-US" altLang="zh-CN" sz="2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	void f()</a:t>
            </a:r>
            <a:endParaRPr kumimoji="0" lang="en-US" altLang="zh-CN" sz="2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None/>
              <a:defRPr/>
            </a:pPr>
            <a:r>
              <a:rPr kumimoji="0" lang="en-US" altLang="zh-CN" sz="2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	{ ......</a:t>
            </a:r>
            <a:endParaRPr kumimoji="0" lang="en-US" altLang="zh-CN" sz="2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None/>
              <a:defRPr/>
            </a:pPr>
            <a:r>
              <a:rPr kumimoji="0" lang="en-US" altLang="zh-CN" sz="2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       </a:t>
            </a:r>
            <a:r>
              <a:rPr kumimoji="0" lang="en-US" altLang="zh-CN"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x = 3; </a:t>
            </a:r>
            <a:endParaRPr kumimoji="0" lang="en-US" altLang="zh-CN"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None/>
              <a:defRPr/>
            </a:pPr>
            <a:r>
              <a:rPr kumimoji="0" lang="en-US" altLang="zh-CN" sz="2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	}</a:t>
            </a:r>
            <a:endParaRPr kumimoji="0" lang="en-US" altLang="zh-CN" sz="2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None/>
              <a:defRPr/>
            </a:pPr>
            <a:r>
              <a:rPr kumimoji="0" lang="en-US" altLang="zh-CN" sz="2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  </a:t>
            </a:r>
            <a:endParaRPr kumimoji="0" lang="en-US" altLang="zh-CN" sz="2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
                <a:schemeClr val="hlink"/>
              </a:buClr>
              <a:buSzPct val="60000"/>
              <a:buFont typeface="Wingdings" panose="05000000000000000000" pitchFamily="2" charset="2"/>
              <a:buNone/>
              <a:defRPr/>
            </a:pPr>
            <a:r>
              <a:rPr kumimoji="0" lang="en-US" altLang="zh-CN" sz="2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a:t>
            </a:r>
            <a:endParaRPr kumimoji="0" lang="en-US" altLang="zh-CN" sz="2000" b="0" i="0" u="none" strike="noStrike" kern="1200" cap="none" spc="0" normalizeH="0" baseline="0" noProof="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
        <p:nvSpPr>
          <p:cNvPr id="56325" name="Text Box 5"/>
          <p:cNvSpPr txBox="1">
            <a:spLocks noChangeArrowheads="1"/>
          </p:cNvSpPr>
          <p:nvPr/>
        </p:nvSpPr>
        <p:spPr bwMode="auto">
          <a:xfrm>
            <a:off x="4716463" y="823913"/>
            <a:ext cx="3959225" cy="1552575"/>
          </a:xfrm>
          <a:prstGeom prst="rect">
            <a:avLst/>
          </a:prstGeom>
          <a:solidFill>
            <a:srgbClr val="99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 </a:t>
            </a:r>
            <a:r>
              <a:rPr kumimoji="0" lang="en-US" altLang="zh-CN" kern="1200" cap="none" spc="0" normalizeH="0" baseline="0" noProof="0">
                <a:solidFill>
                  <a:srgbClr val="FF0000"/>
                </a:solidFill>
                <a:effectLst>
                  <a:outerShdw blurRad="38100" dist="38100" dir="2700000" algn="tl">
                    <a:srgbClr val="000000"/>
                  </a:outerShdw>
                </a:effectLst>
                <a:latin typeface="Verdana" panose="020B0604030504040204" pitchFamily="34" charset="0"/>
                <a:ea typeface="宋体" panose="02010600030101010101" pitchFamily="2" charset="-122"/>
                <a:cs typeface="+mn-cs"/>
              </a:rPr>
              <a:t>A::</a:t>
            </a: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x ...  //A</a:t>
            </a:r>
            <a:r>
              <a:rPr kumimoji="0" lang="zh-CN" altLang="en-US"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中的</a:t>
            </a: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x </a:t>
            </a:r>
            <a:endPar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a:solidFill>
                  <a:srgbClr val="FF0000"/>
                </a:solidFill>
                <a:effectLst>
                  <a:outerShdw blurRad="38100" dist="38100" dir="2700000" algn="tl">
                    <a:srgbClr val="000000"/>
                  </a:outerShdw>
                </a:effectLst>
                <a:latin typeface="Verdana" panose="020B0604030504040204" pitchFamily="34" charset="0"/>
                <a:ea typeface="宋体" panose="02010600030101010101" pitchFamily="2" charset="-122"/>
                <a:cs typeface="+mn-cs"/>
              </a:rPr>
              <a:t>A::</a:t>
            </a: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f();  //A</a:t>
            </a:r>
            <a:r>
              <a:rPr kumimoji="0" lang="zh-CN" altLang="en-US"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中的</a:t>
            </a: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f</a:t>
            </a:r>
            <a:endPar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 </a:t>
            </a:r>
            <a:r>
              <a:rPr kumimoji="0" lang="en-US" altLang="zh-CN" kern="1200" cap="none" spc="0" normalizeH="0" baseline="0" noProof="0">
                <a:solidFill>
                  <a:srgbClr val="FF0000"/>
                </a:solidFill>
                <a:effectLst>
                  <a:outerShdw blurRad="38100" dist="38100" dir="2700000" algn="tl">
                    <a:srgbClr val="000000"/>
                  </a:outerShdw>
                </a:effectLst>
                <a:latin typeface="Verdana" panose="020B0604030504040204" pitchFamily="34" charset="0"/>
                <a:ea typeface="宋体" panose="02010600030101010101" pitchFamily="2" charset="-122"/>
                <a:cs typeface="+mn-cs"/>
              </a:rPr>
              <a:t>B::</a:t>
            </a: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x ...  //B</a:t>
            </a:r>
            <a:r>
              <a:rPr kumimoji="0" lang="zh-CN" altLang="en-US"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中的</a:t>
            </a: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x</a:t>
            </a:r>
            <a:endPar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a:solidFill>
                  <a:srgbClr val="FF0000"/>
                </a:solidFill>
                <a:effectLst>
                  <a:outerShdw blurRad="38100" dist="38100" dir="2700000" algn="tl">
                    <a:srgbClr val="000000"/>
                  </a:outerShdw>
                </a:effectLst>
                <a:latin typeface="Verdana" panose="020B0604030504040204" pitchFamily="34" charset="0"/>
                <a:ea typeface="宋体" panose="02010600030101010101" pitchFamily="2" charset="-122"/>
                <a:cs typeface="+mn-cs"/>
              </a:rPr>
              <a:t>B::</a:t>
            </a: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f();  //B</a:t>
            </a:r>
            <a:r>
              <a:rPr kumimoji="0" lang="zh-CN" altLang="en-US"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中的</a:t>
            </a: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f</a:t>
            </a:r>
            <a:endPar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p:txBody>
      </p:sp>
      <p:sp>
        <p:nvSpPr>
          <p:cNvPr id="56329" name="Text Box 9"/>
          <p:cNvSpPr txBox="1">
            <a:spLocks noChangeArrowheads="1"/>
          </p:cNvSpPr>
          <p:nvPr/>
        </p:nvSpPr>
        <p:spPr bwMode="auto">
          <a:xfrm>
            <a:off x="4716463" y="2592388"/>
            <a:ext cx="3981450" cy="1917700"/>
          </a:xfrm>
          <a:prstGeom prst="rect">
            <a:avLst/>
          </a:prstGeom>
          <a:solidFill>
            <a:srgbClr val="99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0" lang="en-US" altLang="zh-CN" kern="1200" cap="none" spc="0" normalizeH="0" baseline="0" noProof="0">
                <a:solidFill>
                  <a:srgbClr val="FF0000"/>
                </a:solidFill>
                <a:effectLst>
                  <a:outerShdw blurRad="38100" dist="38100" dir="2700000" algn="tl">
                    <a:srgbClr val="000000"/>
                  </a:outerShdw>
                </a:effectLst>
                <a:latin typeface="Verdana" panose="020B0604030504040204" pitchFamily="34" charset="0"/>
                <a:ea typeface="宋体" panose="02010600030101010101" pitchFamily="2" charset="-122"/>
                <a:cs typeface="+mn-cs"/>
              </a:rPr>
              <a:t>using namespace A</a:t>
            </a: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a:t>
            </a:r>
            <a:endPar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 x ...  //A</a:t>
            </a:r>
            <a:r>
              <a:rPr kumimoji="0" lang="zh-CN" altLang="en-US"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中的</a:t>
            </a: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x </a:t>
            </a:r>
            <a:endPar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f();  //A</a:t>
            </a:r>
            <a:r>
              <a:rPr kumimoji="0" lang="zh-CN" altLang="en-US"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中的</a:t>
            </a: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f</a:t>
            </a:r>
            <a:endPar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 </a:t>
            </a:r>
            <a:r>
              <a:rPr kumimoji="0" lang="en-US" altLang="zh-CN" kern="1200" cap="none" spc="0" normalizeH="0" baseline="0" noProof="0">
                <a:solidFill>
                  <a:srgbClr val="FF0000"/>
                </a:solidFill>
                <a:effectLst>
                  <a:outerShdw blurRad="38100" dist="38100" dir="2700000" algn="tl">
                    <a:srgbClr val="000000"/>
                  </a:outerShdw>
                </a:effectLst>
                <a:latin typeface="Verdana" panose="020B0604030504040204" pitchFamily="34" charset="0"/>
                <a:ea typeface="宋体" panose="02010600030101010101" pitchFamily="2" charset="-122"/>
                <a:cs typeface="+mn-cs"/>
              </a:rPr>
              <a:t>B::</a:t>
            </a: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x ...  //B</a:t>
            </a:r>
            <a:r>
              <a:rPr kumimoji="0" lang="zh-CN" altLang="en-US"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中的</a:t>
            </a: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x</a:t>
            </a:r>
            <a:endPar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a:solidFill>
                  <a:srgbClr val="FF0000"/>
                </a:solidFill>
                <a:effectLst>
                  <a:outerShdw blurRad="38100" dist="38100" dir="2700000" algn="tl">
                    <a:srgbClr val="000000"/>
                  </a:outerShdw>
                </a:effectLst>
                <a:latin typeface="Verdana" panose="020B0604030504040204" pitchFamily="34" charset="0"/>
                <a:ea typeface="宋体" panose="02010600030101010101" pitchFamily="2" charset="-122"/>
                <a:cs typeface="+mn-cs"/>
              </a:rPr>
              <a:t>B::</a:t>
            </a: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f();  //B</a:t>
            </a:r>
            <a:r>
              <a:rPr kumimoji="0" lang="zh-CN" altLang="en-US"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中的</a:t>
            </a: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f</a:t>
            </a:r>
            <a:endPar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p:txBody>
      </p:sp>
      <p:sp>
        <p:nvSpPr>
          <p:cNvPr id="56330" name="Text Box 10"/>
          <p:cNvSpPr txBox="1">
            <a:spLocks noChangeArrowheads="1"/>
          </p:cNvSpPr>
          <p:nvPr/>
        </p:nvSpPr>
        <p:spPr bwMode="auto">
          <a:xfrm>
            <a:off x="4716463" y="4751388"/>
            <a:ext cx="3959225" cy="1917700"/>
          </a:xfrm>
          <a:prstGeom prst="rect">
            <a:avLst/>
          </a:prstGeom>
          <a:solidFill>
            <a:srgbClr val="99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0" lang="en-US" altLang="zh-CN" kern="1200" cap="none" spc="0" normalizeH="0" baseline="0" noProof="0">
                <a:solidFill>
                  <a:srgbClr val="FF0000"/>
                </a:solidFill>
                <a:latin typeface="Verdana" panose="020B0604030504040204" pitchFamily="34" charset="0"/>
                <a:ea typeface="宋体" panose="02010600030101010101" pitchFamily="2" charset="-122"/>
                <a:cs typeface="+mn-cs"/>
              </a:rPr>
              <a:t>using A::f</a:t>
            </a:r>
            <a:r>
              <a:rPr kumimoji="0" lang="en-US" altLang="zh-CN" kern="1200" cap="none" spc="0" normalizeH="0" baseline="0" noProof="0">
                <a:latin typeface="Verdana" panose="020B0604030504040204" pitchFamily="34" charset="0"/>
                <a:ea typeface="宋体" panose="02010600030101010101" pitchFamily="2" charset="-122"/>
                <a:cs typeface="+mn-cs"/>
              </a:rPr>
              <a:t>;</a:t>
            </a:r>
            <a:endParaRPr kumimoji="0" lang="en-US" altLang="zh-CN" kern="1200" cap="none" spc="0" normalizeH="0" baseline="0" noProof="0">
              <a:latin typeface="Verdana" panose="020B060403050404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a:latin typeface="Verdana" panose="020B0604030504040204" pitchFamily="34" charset="0"/>
                <a:ea typeface="宋体" panose="02010600030101010101" pitchFamily="2" charset="-122"/>
                <a:cs typeface="+mn-cs"/>
              </a:rPr>
              <a:t>... </a:t>
            </a:r>
            <a:r>
              <a:rPr kumimoji="0" lang="en-US" altLang="zh-CN" kern="1200" cap="none" spc="0" normalizeH="0" baseline="0" noProof="0">
                <a:solidFill>
                  <a:srgbClr val="FF0000"/>
                </a:solidFill>
                <a:latin typeface="Verdana" panose="020B0604030504040204" pitchFamily="34" charset="0"/>
                <a:ea typeface="宋体" panose="02010600030101010101" pitchFamily="2" charset="-122"/>
                <a:cs typeface="+mn-cs"/>
              </a:rPr>
              <a:t>A::</a:t>
            </a:r>
            <a:r>
              <a:rPr kumimoji="0" lang="en-US" altLang="zh-CN" kern="1200" cap="none" spc="0" normalizeH="0" baseline="0" noProof="0">
                <a:latin typeface="Verdana" panose="020B0604030504040204" pitchFamily="34" charset="0"/>
                <a:ea typeface="宋体" panose="02010600030101010101" pitchFamily="2" charset="-122"/>
                <a:cs typeface="+mn-cs"/>
              </a:rPr>
              <a:t>x ... </a:t>
            </a: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//A</a:t>
            </a:r>
            <a:r>
              <a:rPr kumimoji="0" lang="zh-CN" altLang="en-US"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中的</a:t>
            </a: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x</a:t>
            </a:r>
            <a:r>
              <a:rPr kumimoji="0" lang="en-US" altLang="zh-CN" kern="1200" cap="none" spc="0" normalizeH="0" baseline="0" noProof="0">
                <a:latin typeface="Verdana" panose="020B0604030504040204" pitchFamily="34" charset="0"/>
                <a:ea typeface="宋体" panose="02010600030101010101" pitchFamily="2" charset="-122"/>
                <a:cs typeface="+mn-cs"/>
              </a:rPr>
              <a:t> </a:t>
            </a:r>
            <a:endParaRPr kumimoji="0" lang="en-US" altLang="zh-CN" kern="1200" cap="none" spc="0" normalizeH="0" baseline="0" noProof="0">
              <a:latin typeface="Verdana" panose="020B060403050404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a:latin typeface="Verdana" panose="020B0604030504040204" pitchFamily="34" charset="0"/>
                <a:ea typeface="宋体" panose="02010600030101010101" pitchFamily="2" charset="-122"/>
                <a:cs typeface="+mn-cs"/>
              </a:rPr>
              <a:t>f(); </a:t>
            </a: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//A</a:t>
            </a:r>
            <a:r>
              <a:rPr kumimoji="0" lang="zh-CN" altLang="en-US"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中的</a:t>
            </a: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f</a:t>
            </a:r>
            <a:endParaRPr kumimoji="0" lang="en-US" altLang="zh-CN" kern="1200" cap="none" spc="0" normalizeH="0" baseline="0" noProof="0">
              <a:latin typeface="Verdana" panose="020B060403050404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 </a:t>
            </a:r>
            <a:r>
              <a:rPr kumimoji="0" lang="en-US" altLang="zh-CN" kern="1200" cap="none" spc="0" normalizeH="0" baseline="0" noProof="0">
                <a:solidFill>
                  <a:srgbClr val="FF0000"/>
                </a:solidFill>
                <a:effectLst>
                  <a:outerShdw blurRad="38100" dist="38100" dir="2700000" algn="tl">
                    <a:srgbClr val="000000"/>
                  </a:outerShdw>
                </a:effectLst>
                <a:latin typeface="Verdana" panose="020B0604030504040204" pitchFamily="34" charset="0"/>
                <a:ea typeface="宋体" panose="02010600030101010101" pitchFamily="2" charset="-122"/>
                <a:cs typeface="+mn-cs"/>
              </a:rPr>
              <a:t>B::</a:t>
            </a: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x ...  //B</a:t>
            </a:r>
            <a:r>
              <a:rPr kumimoji="0" lang="zh-CN" altLang="en-US"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中的</a:t>
            </a: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x</a:t>
            </a:r>
            <a:endPar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endParaRPr>
          </a:p>
          <a:p>
            <a:pPr marR="0" defTabSz="914400">
              <a:buClrTx/>
              <a:buSzTx/>
              <a:buFontTx/>
              <a:buNone/>
              <a:defRPr/>
            </a:pPr>
            <a:r>
              <a:rPr kumimoji="0" lang="en-US" altLang="zh-CN" kern="1200" cap="none" spc="0" normalizeH="0" baseline="0" noProof="0">
                <a:solidFill>
                  <a:srgbClr val="FF0000"/>
                </a:solidFill>
                <a:effectLst>
                  <a:outerShdw blurRad="38100" dist="38100" dir="2700000" algn="tl">
                    <a:srgbClr val="000000"/>
                  </a:outerShdw>
                </a:effectLst>
                <a:latin typeface="Verdana" panose="020B0604030504040204" pitchFamily="34" charset="0"/>
                <a:ea typeface="宋体" panose="02010600030101010101" pitchFamily="2" charset="-122"/>
                <a:cs typeface="+mn-cs"/>
              </a:rPr>
              <a:t>B::</a:t>
            </a: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f();  //B</a:t>
            </a:r>
            <a:r>
              <a:rPr kumimoji="0" lang="zh-CN" altLang="en-US"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中的</a:t>
            </a:r>
            <a:r>
              <a:rPr kumimoji="0" lang="en-US" altLang="zh-CN" kern="1200" cap="none" spc="0" normalizeH="0" baseline="0" noProof="0">
                <a:effectLst>
                  <a:outerShdw blurRad="38100" dist="38100" dir="2700000" algn="tl">
                    <a:srgbClr val="000000"/>
                  </a:outerShdw>
                </a:effectLst>
                <a:latin typeface="Verdana" panose="020B0604030504040204" pitchFamily="34" charset="0"/>
                <a:ea typeface="宋体" panose="02010600030101010101" pitchFamily="2" charset="-122"/>
                <a:cs typeface="+mn-cs"/>
              </a:rPr>
              <a:t>f</a:t>
            </a:r>
            <a:endParaRPr kumimoji="0" lang="en-US" altLang="zh-CN" kern="1200" cap="none" spc="0" normalizeH="0" baseline="0" noProof="0">
              <a:latin typeface="Verdana" panose="020B0604030504040204" pitchFamily="34" charset="0"/>
              <a:ea typeface="宋体" panose="02010600030101010101" pitchFamily="2" charset="-122"/>
              <a:cs typeface="+mn-cs"/>
            </a:endParaRPr>
          </a:p>
        </p:txBody>
      </p:sp>
      <p:sp>
        <p:nvSpPr>
          <p:cNvPr id="28678" name="Text Box 0"/>
          <p:cNvSpPr txBox="1"/>
          <p:nvPr/>
        </p:nvSpPr>
        <p:spPr>
          <a:xfrm>
            <a:off x="4664075" y="234950"/>
            <a:ext cx="1263650" cy="457200"/>
          </a:xfrm>
          <a:prstGeom prst="rect">
            <a:avLst/>
          </a:prstGeom>
          <a:solidFill>
            <a:srgbClr val="996633"/>
          </a:solidFill>
          <a:ln w="9525">
            <a:noFill/>
          </a:ln>
        </p:spPr>
        <p:txBody>
          <a:bodyPr wrap="none" anchor="t">
            <a:spAutoFit/>
          </a:bodyPr>
          <a:p>
            <a:r>
              <a:rPr lang="en-US" altLang="zh-CN" sz="2400" dirty="0">
                <a:latin typeface="Verdana" panose="020B0604030504040204" pitchFamily="34" charset="0"/>
                <a:ea typeface="宋体" panose="02010600030101010101" pitchFamily="2" charset="-122"/>
              </a:rPr>
              <a:t>//</a:t>
            </a:r>
            <a:r>
              <a:rPr lang="zh-CN" altLang="en-US" sz="2400" dirty="0">
                <a:latin typeface="Verdana" panose="020B0604030504040204" pitchFamily="34" charset="0"/>
                <a:ea typeface="宋体" panose="02010600030101010101" pitchFamily="2" charset="-122"/>
              </a:rPr>
              <a:t>模块</a:t>
            </a:r>
            <a:r>
              <a:rPr lang="en-US" altLang="zh-CN" sz="2400" dirty="0">
                <a:latin typeface="Verdana" panose="020B0604030504040204" pitchFamily="34" charset="0"/>
                <a:ea typeface="宋体" panose="02010600030101010101" pitchFamily="2" charset="-122"/>
              </a:rPr>
              <a:t>3</a:t>
            </a:r>
            <a:endParaRPr lang="en-US" altLang="zh-CN" sz="2400" dirty="0">
              <a:latin typeface="Verdana" panose="020B0604030504040204" pitchFamily="34" charset="0"/>
              <a:ea typeface="宋体" panose="02010600030101010101" pitchFamily="2" charset="-122"/>
            </a:endParaRPr>
          </a:p>
        </p:txBody>
      </p:sp>
      <p:sp>
        <p:nvSpPr>
          <p:cNvPr id="28679" name="Text Box 1"/>
          <p:cNvSpPr txBox="1"/>
          <p:nvPr/>
        </p:nvSpPr>
        <p:spPr>
          <a:xfrm>
            <a:off x="4229100" y="779463"/>
            <a:ext cx="558800" cy="366712"/>
          </a:xfrm>
          <a:prstGeom prst="rect">
            <a:avLst/>
          </a:prstGeom>
          <a:noFill/>
          <a:ln w="9525">
            <a:noFill/>
          </a:ln>
        </p:spPr>
        <p:txBody>
          <a:bodyPr wrap="none" anchor="t">
            <a:spAutoFit/>
          </a:bodyPr>
          <a:p>
            <a:r>
              <a:rPr lang="en-US" altLang="zh-CN" dirty="0">
                <a:latin typeface="Verdana" panose="020B0604030504040204" pitchFamily="34" charset="0"/>
                <a:ea typeface="宋体" panose="02010600030101010101" pitchFamily="2" charset="-122"/>
              </a:rPr>
              <a:t>1</a:t>
            </a:r>
            <a:r>
              <a:rPr lang="zh-CN" altLang="en-US" dirty="0">
                <a:latin typeface="Verdana" panose="020B0604030504040204" pitchFamily="34" charset="0"/>
                <a:ea typeface="宋体" panose="02010600030101010101" pitchFamily="2" charset="-122"/>
              </a:rPr>
              <a:t>、</a:t>
            </a:r>
            <a:endParaRPr lang="zh-CN" altLang="en-US" dirty="0">
              <a:latin typeface="Verdana" panose="020B0604030504040204" pitchFamily="34" charset="0"/>
              <a:ea typeface="宋体" panose="02010600030101010101" pitchFamily="2" charset="-122"/>
            </a:endParaRPr>
          </a:p>
        </p:txBody>
      </p:sp>
      <p:sp>
        <p:nvSpPr>
          <p:cNvPr id="28680" name="Text Box 2"/>
          <p:cNvSpPr txBox="1"/>
          <p:nvPr/>
        </p:nvSpPr>
        <p:spPr>
          <a:xfrm>
            <a:off x="4157663" y="2579688"/>
            <a:ext cx="558800" cy="366712"/>
          </a:xfrm>
          <a:prstGeom prst="rect">
            <a:avLst/>
          </a:prstGeom>
          <a:noFill/>
          <a:ln w="9525">
            <a:noFill/>
          </a:ln>
        </p:spPr>
        <p:txBody>
          <a:bodyPr wrap="none" anchor="t">
            <a:spAutoFit/>
          </a:bodyPr>
          <a:p>
            <a:r>
              <a:rPr lang="en-US" altLang="zh-CN" dirty="0">
                <a:latin typeface="Verdana" panose="020B0604030504040204" pitchFamily="34" charset="0"/>
                <a:ea typeface="宋体" panose="02010600030101010101" pitchFamily="2" charset="-122"/>
              </a:rPr>
              <a:t>2</a:t>
            </a:r>
            <a:r>
              <a:rPr lang="zh-CN" altLang="en-US" dirty="0">
                <a:latin typeface="Verdana" panose="020B0604030504040204" pitchFamily="34" charset="0"/>
                <a:ea typeface="宋体" panose="02010600030101010101" pitchFamily="2" charset="-122"/>
              </a:rPr>
              <a:t>、</a:t>
            </a:r>
            <a:endParaRPr lang="zh-CN" altLang="en-US" dirty="0">
              <a:latin typeface="Verdana" panose="020B0604030504040204" pitchFamily="34" charset="0"/>
              <a:ea typeface="宋体" panose="02010600030101010101" pitchFamily="2" charset="-122"/>
            </a:endParaRPr>
          </a:p>
        </p:txBody>
      </p:sp>
      <p:sp>
        <p:nvSpPr>
          <p:cNvPr id="28681" name="Text Box 3"/>
          <p:cNvSpPr txBox="1"/>
          <p:nvPr/>
        </p:nvSpPr>
        <p:spPr>
          <a:xfrm>
            <a:off x="4157663" y="4740275"/>
            <a:ext cx="558800" cy="366713"/>
          </a:xfrm>
          <a:prstGeom prst="rect">
            <a:avLst/>
          </a:prstGeom>
          <a:noFill/>
          <a:ln w="9525">
            <a:noFill/>
          </a:ln>
        </p:spPr>
        <p:txBody>
          <a:bodyPr wrap="none" anchor="t">
            <a:spAutoFit/>
          </a:bodyPr>
          <a:p>
            <a:r>
              <a:rPr lang="en-US" altLang="zh-CN" dirty="0">
                <a:latin typeface="Verdana" panose="020B0604030504040204" pitchFamily="34" charset="0"/>
                <a:ea typeface="宋体" panose="02010600030101010101" pitchFamily="2" charset="-122"/>
              </a:rPr>
              <a:t>3</a:t>
            </a:r>
            <a:r>
              <a:rPr lang="zh-CN" altLang="en-US" dirty="0">
                <a:latin typeface="Verdana" panose="020B0604030504040204" pitchFamily="34" charset="0"/>
                <a:ea typeface="宋体" panose="02010600030101010101" pitchFamily="2" charset="-122"/>
              </a:rPr>
              <a:t>、</a:t>
            </a:r>
            <a:endParaRPr lang="zh-CN" altLang="en-US" dirty="0">
              <a:latin typeface="Verdana" panose="020B0604030504040204" pitchFamily="34" charset="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TEMPLATE_TOPIC_ID" val="280617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Globe">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2075" tIns="46038" rIns="92075" bIns="46038"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2075" tIns="46038" rIns="92075" bIns="46038"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Globe</Template>
  <TotalTime>0</TotalTime>
  <Words>18984</Words>
  <Application>WPS 演示</Application>
  <PresentationFormat>全屏显示(4:3)</PresentationFormat>
  <Paragraphs>1300</Paragraphs>
  <Slides>85</Slides>
  <Notes>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85</vt:i4>
      </vt:variant>
    </vt:vector>
  </HeadingPairs>
  <TitlesOfParts>
    <vt:vector size="99" baseType="lpstr">
      <vt:lpstr>Arial</vt:lpstr>
      <vt:lpstr>宋体</vt:lpstr>
      <vt:lpstr>Wingdings</vt:lpstr>
      <vt:lpstr>Verdana</vt:lpstr>
      <vt:lpstr>Times New Roman</vt:lpstr>
      <vt:lpstr>Wingdings</vt:lpstr>
      <vt:lpstr>微软雅黑</vt:lpstr>
      <vt:lpstr>Arial Unicode MS</vt:lpstr>
      <vt:lpstr>Wingdings 2</vt:lpstr>
      <vt:lpstr>Arial</vt:lpstr>
      <vt:lpstr>Tahoma</vt:lpstr>
      <vt:lpstr>Courier New</vt:lpstr>
      <vt:lpstr>Microsoft YaHei UI</vt:lpstr>
      <vt:lpstr>Globe</vt:lpstr>
      <vt:lpstr>C++程序设计范式</vt:lpstr>
      <vt:lpstr>三种传参方式</vt:lpstr>
      <vt:lpstr>引用返回？</vt:lpstr>
      <vt:lpstr>const </vt:lpstr>
      <vt:lpstr>动态变量 </vt:lpstr>
      <vt:lpstr>函数名重载</vt:lpstr>
      <vt:lpstr>函数的参数默认值</vt:lpstr>
      <vt:lpstr>内联函数 </vt:lpstr>
      <vt:lpstr>PowerPoint 演示文稿</vt:lpstr>
      <vt:lpstr>类</vt:lpstr>
      <vt:lpstr>PowerPoint 演示文稿</vt:lpstr>
      <vt:lpstr>成员函数</vt:lpstr>
      <vt:lpstr>类成员的访问控制 </vt:lpstr>
      <vt:lpstr>PowerPoint 演示文稿</vt:lpstr>
      <vt:lpstr>对象的创建和标识 </vt:lpstr>
      <vt:lpstr>对象的操作 </vt:lpstr>
      <vt:lpstr>this指针</vt:lpstr>
      <vt:lpstr>PowerPoint 演示文稿</vt:lpstr>
      <vt:lpstr>PowerPoint 演示文稿</vt:lpstr>
      <vt:lpstr>PowerPoint 演示文稿</vt:lpstr>
      <vt:lpstr>PowerPoint 演示文稿</vt:lpstr>
      <vt:lpstr>析构函数 ( Destructors )</vt:lpstr>
      <vt:lpstr>PowerPoint 演示文稿</vt:lpstr>
      <vt:lpstr>拷贝构造函数</vt:lpstr>
      <vt:lpstr>PowerPoint 演示文稿</vt:lpstr>
      <vt:lpstr>隐式拷贝构造函数</vt:lpstr>
      <vt:lpstr>PowerPoint 演示文稿</vt:lpstr>
      <vt:lpstr> </vt:lpstr>
      <vt:lpstr>友元</vt:lpstr>
      <vt:lpstr>关于友元的几点说明</vt:lpstr>
      <vt:lpstr>类中的嵌套类型</vt:lpstr>
      <vt:lpstr>本章内容</vt:lpstr>
      <vt:lpstr>操作符重载的基本原则 </vt:lpstr>
      <vt:lpstr>操作符重载的实现途径</vt:lpstr>
      <vt:lpstr>操作符++和-- 的重载</vt:lpstr>
      <vt:lpstr>PowerPoint 演示文稿</vt:lpstr>
      <vt:lpstr>赋值操作符“=”的重载</vt:lpstr>
      <vt:lpstr>PowerPoint 演示文稿</vt:lpstr>
      <vt:lpstr>数组元素访问操作符 “[]”的重载 </vt:lpstr>
      <vt:lpstr>PowerPoint 演示文稿</vt:lpstr>
      <vt:lpstr>自定义类型转换操作符 </vt:lpstr>
      <vt:lpstr>PowerPoint 演示文稿</vt:lpstr>
      <vt:lpstr>函数调用操作符“()” </vt:lpstr>
      <vt:lpstr>PowerPoint 演示文稿</vt:lpstr>
      <vt:lpstr>流式输出（入）“&lt;&lt;”(“&gt;&gt;”) </vt:lpstr>
      <vt:lpstr>继承的概念 </vt:lpstr>
      <vt:lpstr>继承机制的作用 </vt:lpstr>
      <vt:lpstr>单继承的定义 </vt:lpstr>
      <vt:lpstr>派生类几点规定 </vt:lpstr>
      <vt:lpstr>派生类几点规定 </vt:lpstr>
      <vt:lpstr>派生类几点规定 </vt:lpstr>
      <vt:lpstr>派生类几点规定 </vt:lpstr>
      <vt:lpstr>类和类之间的关系</vt:lpstr>
      <vt:lpstr>Liskov替代法则</vt:lpstr>
      <vt:lpstr>继承方式的含义</vt:lpstr>
      <vt:lpstr>派生类对象的初始化</vt:lpstr>
      <vt:lpstr>派生类对象的构造和析构顺序</vt:lpstr>
      <vt:lpstr>派生类的拷贝构造函数</vt:lpstr>
      <vt:lpstr>派生类的赋值操作</vt:lpstr>
      <vt:lpstr>派生类=操作符重载</vt:lpstr>
      <vt:lpstr>多态性 </vt:lpstr>
      <vt:lpstr>三种多态的形式</vt:lpstr>
      <vt:lpstr>两种绑定方案</vt:lpstr>
      <vt:lpstr>虚函数 </vt:lpstr>
      <vt:lpstr>虚函数</vt:lpstr>
      <vt:lpstr>显式类型提升</vt:lpstr>
      <vt:lpstr>纯虚函数和抽象类</vt:lpstr>
      <vt:lpstr>函数模板</vt:lpstr>
      <vt:lpstr>函数模板（续）</vt:lpstr>
      <vt:lpstr>函数模板结合函数重载</vt:lpstr>
      <vt:lpstr>类模板</vt:lpstr>
      <vt:lpstr>带非类型参数的类模板</vt:lpstr>
      <vt:lpstr>利用模板函数推演模板类参数</vt:lpstr>
      <vt:lpstr>类模板中的静态成员</vt:lpstr>
      <vt:lpstr>模板函数的偏特化、特化</vt:lpstr>
      <vt:lpstr>模板的复用</vt:lpstr>
      <vt:lpstr>vector</vt:lpstr>
      <vt:lpstr>vector还是list</vt:lpstr>
      <vt:lpstr>vector还是list</vt:lpstr>
      <vt:lpstr>Container ownership问题</vt:lpstr>
      <vt:lpstr>五种iterator</vt:lpstr>
      <vt:lpstr>五种iterator(续)</vt:lpstr>
      <vt:lpstr>仿函数与多态结合</vt:lpstr>
      <vt:lpstr>仿函数与模板结合</vt:lpstr>
      <vt:lpstr>仿函数与模板、多态结合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Chapter12   Derived Classes</dc:title>
  <dc:creator>zjs</dc:creator>
  <cp:lastModifiedBy>Allan</cp:lastModifiedBy>
  <cp:revision>1293</cp:revision>
  <dcterms:created xsi:type="dcterms:W3CDTF">1999-06-07T07:18:00Z</dcterms:created>
  <dcterms:modified xsi:type="dcterms:W3CDTF">2018-01-03T17:09:15Z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y fmtid="{D5CDD505-2E9C-101B-9397-08002B2CF9AE}" pid="3" name="KSORubyTemplateID">
    <vt:lpwstr>2</vt:lpwstr>
  </property>
</Properties>
</file>