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League Spartan Medium"/>
      <p:regular r:id="rId20"/>
      <p:bold r:id="rId21"/>
    </p:embeddedFont>
    <p:embeddedFont>
      <p:font typeface="League Spartan"/>
      <p:regular r:id="rId22"/>
      <p:bold r:id="rId23"/>
    </p:embeddedFont>
    <p:embeddedFont>
      <p:font typeface="Lexend Deca Light"/>
      <p:regular r:id="rId24"/>
      <p:bold r:id="rId25"/>
    </p:embeddedFont>
    <p:embeddedFont>
      <p:font typeface="Inter"/>
      <p:regular r:id="rId26"/>
      <p:bold r:id="rId27"/>
    </p:embeddedFont>
    <p:embeddedFont>
      <p:font typeface="Poppins"/>
      <p:regular r:id="rId28"/>
      <p:bold r:id="rId29"/>
      <p:italic r:id="rId30"/>
      <p:boldItalic r:id="rId31"/>
    </p:embeddedFont>
    <p:embeddedFont>
      <p:font typeface="Montserrat"/>
      <p:regular r:id="rId32"/>
      <p:bold r:id="rId33"/>
      <p:italic r:id="rId34"/>
      <p:boldItalic r:id="rId35"/>
    </p:embeddedFont>
    <p:embeddedFont>
      <p:font typeface="Lato Light"/>
      <p:regular r:id="rId36"/>
      <p:bold r:id="rId37"/>
      <p:italic r:id="rId38"/>
      <p:boldItalic r:id="rId39"/>
    </p:embeddedFont>
    <p:embeddedFont>
      <p:font typeface="Open Sans Medium"/>
      <p:regular r:id="rId40"/>
      <p:bold r:id="rId41"/>
      <p:italic r:id="rId42"/>
      <p:boldItalic r:id="rId43"/>
    </p:embeddedFont>
    <p:embeddedFont>
      <p:font typeface="Lexend Dec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Medium-regular.fntdata"/><Relationship Id="rId20" Type="http://schemas.openxmlformats.org/officeDocument/2006/relationships/font" Target="fonts/LeagueSpartanMedium-regular.fntdata"/><Relationship Id="rId42" Type="http://schemas.openxmlformats.org/officeDocument/2006/relationships/font" Target="fonts/OpenSansMedium-italic.fntdata"/><Relationship Id="rId41" Type="http://schemas.openxmlformats.org/officeDocument/2006/relationships/font" Target="fonts/OpenSansMedium-bold.fntdata"/><Relationship Id="rId22" Type="http://schemas.openxmlformats.org/officeDocument/2006/relationships/font" Target="fonts/LeagueSpartan-regular.fntdata"/><Relationship Id="rId44" Type="http://schemas.openxmlformats.org/officeDocument/2006/relationships/font" Target="fonts/LexendDeca-regular.fntdata"/><Relationship Id="rId21" Type="http://schemas.openxmlformats.org/officeDocument/2006/relationships/font" Target="fonts/LeagueSpartanMedium-bold.fntdata"/><Relationship Id="rId43" Type="http://schemas.openxmlformats.org/officeDocument/2006/relationships/font" Target="fonts/OpenSansMedium-boldItalic.fntdata"/><Relationship Id="rId24" Type="http://schemas.openxmlformats.org/officeDocument/2006/relationships/font" Target="fonts/LexendDecaLight-regular.fntdata"/><Relationship Id="rId23" Type="http://schemas.openxmlformats.org/officeDocument/2006/relationships/font" Target="fonts/LeagueSpartan-bold.fntdata"/><Relationship Id="rId45" Type="http://schemas.openxmlformats.org/officeDocument/2006/relationships/font" Target="fonts/LexendDe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regular.fntdata"/><Relationship Id="rId25" Type="http://schemas.openxmlformats.org/officeDocument/2006/relationships/font" Target="fonts/LexendDecaLight-bold.fntdata"/><Relationship Id="rId28" Type="http://schemas.openxmlformats.org/officeDocument/2006/relationships/font" Target="fonts/Poppins-regular.fntdata"/><Relationship Id="rId27" Type="http://schemas.openxmlformats.org/officeDocument/2006/relationships/font" Target="fonts/Inter-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LatoLight-bold.fntdata"/><Relationship Id="rId14" Type="http://schemas.openxmlformats.org/officeDocument/2006/relationships/slide" Target="slides/slide8.xml"/><Relationship Id="rId36" Type="http://schemas.openxmlformats.org/officeDocument/2006/relationships/font" Target="fonts/LatoLight-regular.fntdata"/><Relationship Id="rId17" Type="http://schemas.openxmlformats.org/officeDocument/2006/relationships/slide" Target="slides/slide11.xml"/><Relationship Id="rId39" Type="http://schemas.openxmlformats.org/officeDocument/2006/relationships/font" Target="fonts/LatoLight-boldItalic.fntdata"/><Relationship Id="rId16" Type="http://schemas.openxmlformats.org/officeDocument/2006/relationships/slide" Target="slides/slide10.xml"/><Relationship Id="rId38" Type="http://schemas.openxmlformats.org/officeDocument/2006/relationships/font" Target="fonts/Lato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Kadesh is Nigeria’s best Online Destination marketplace for Farmers, Chefs, Restaurants, Gift Items, and lots more. We create an online store for merchants and customers in need of buying or selling Agricultural Products, food products, and enjoying classic meals. all items on Kadesh are fresh farm products such as; poultry, fish, livestock, crops, and Quality meal from highly professional chefs and registered food vendors, all our partner logistic providers are timely and make your order delivery easy.</a:t>
            </a:r>
            <a:endParaRPr sz="1200"/>
          </a:p>
          <a:p>
            <a:pPr indent="0" lvl="0" marL="0" rtl="0" algn="l">
              <a:spcBef>
                <a:spcPts val="0"/>
              </a:spcBef>
              <a:spcAft>
                <a:spcPts val="0"/>
              </a:spcAft>
              <a:buNone/>
            </a:pPr>
            <a:r>
              <a:rPr lang="en-GB" sz="1200"/>
              <a:t>We also provide access for you to order your groceries and gift items.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All vendors on our platform are mandated to ensure quality, easy, and fresh products and services for our consumer's enjoyment.</a:t>
            </a:r>
            <a:endParaRPr sz="1200"/>
          </a:p>
          <a:p>
            <a:pPr indent="0" lvl="0" marL="0" rtl="0" algn="l">
              <a:spcBef>
                <a:spcPts val="0"/>
              </a:spcBef>
              <a:spcAft>
                <a:spcPts val="0"/>
              </a:spcAft>
              <a:buNone/>
            </a:pPr>
            <a:r>
              <a:rPr lang="en-GB" sz="1200"/>
              <a:t>It was established in the year 2023 with the aim of connecting farmers, and vendors to their target customers by selling their products with good profit.</a:t>
            </a:r>
            <a:endParaRPr sz="1200"/>
          </a:p>
          <a:p>
            <a:pPr indent="0" lvl="0" marL="0" rtl="0" algn="l">
              <a:spcBef>
                <a:spcPts val="0"/>
              </a:spcBef>
              <a:spcAft>
                <a:spcPts val="0"/>
              </a:spcAft>
              <a:buNone/>
            </a:pPr>
            <a:r>
              <a:rPr lang="en-GB" sz="1200"/>
              <a:t> </a:t>
            </a:r>
            <a:endParaRPr sz="1200"/>
          </a:p>
          <a:p>
            <a:pPr indent="0" lvl="0" marL="0" rtl="0" algn="l">
              <a:spcBef>
                <a:spcPts val="0"/>
              </a:spcBef>
              <a:spcAft>
                <a:spcPts val="0"/>
              </a:spcAft>
              <a:buNone/>
            </a:pPr>
            <a:r>
              <a:rPr lang="en-GB" sz="1200"/>
              <a:t>What we do</a:t>
            </a:r>
            <a:endParaRPr sz="1200"/>
          </a:p>
          <a:p>
            <a:pPr indent="0" lvl="0" marL="0" rtl="0" algn="l">
              <a:spcBef>
                <a:spcPts val="0"/>
              </a:spcBef>
              <a:spcAft>
                <a:spcPts val="0"/>
              </a:spcAft>
              <a:buNone/>
            </a:pPr>
            <a:r>
              <a:rPr lang="en-GB" sz="1200"/>
              <a:t>Our range of services is designed to ensure optimum levels of convenience and customer satisfaction with farmer processes and other vendors; these services include our lowest price, fresh farm product, home delivery, dedicated customer service support, and many other premium services.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Who We Are</a:t>
            </a:r>
            <a:endParaRPr sz="1200"/>
          </a:p>
          <a:p>
            <a:pPr indent="0" lvl="0" marL="0" rtl="0" algn="l">
              <a:spcBef>
                <a:spcPts val="0"/>
              </a:spcBef>
              <a:spcAft>
                <a:spcPts val="0"/>
              </a:spcAft>
              <a:buNone/>
            </a:pPr>
            <a:r>
              <a:rPr lang="en-GB" sz="1200"/>
              <a:t>We are making a tangible impact on agriculture by stopping wastage, creating space for farmers with the desired value for their products, sellers, and consumers access to a wider range of products directly from suppliers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Mission</a:t>
            </a:r>
            <a:endParaRPr sz="1200"/>
          </a:p>
          <a:p>
            <a:pPr indent="0" lvl="0" marL="0" rtl="0" algn="l">
              <a:spcBef>
                <a:spcPts val="0"/>
              </a:spcBef>
              <a:spcAft>
                <a:spcPts val="0"/>
              </a:spcAft>
              <a:buNone/>
            </a:pPr>
            <a:r>
              <a:rPr lang="en-GB" sz="1200"/>
              <a:t>We aim to continue to let our farmers have a good profit on their farm produce and let our customers get fresh farm products from us.</a:t>
            </a:r>
            <a:endParaRPr sz="1200"/>
          </a:p>
          <a:p>
            <a:pPr indent="0" lvl="0" marL="0" rtl="0" algn="l">
              <a:spcBef>
                <a:spcPts val="0"/>
              </a:spcBef>
              <a:spcAft>
                <a:spcPts val="0"/>
              </a:spcAft>
              <a:buNone/>
            </a:pPr>
            <a:r>
              <a:rPr lang="en-GB" sz="1200"/>
              <a:t> </a:t>
            </a:r>
            <a:endParaRPr sz="1200"/>
          </a:p>
          <a:p>
            <a:pPr indent="0" lvl="0" marL="0" rtl="0" algn="l">
              <a:spcBef>
                <a:spcPts val="0"/>
              </a:spcBef>
              <a:spcAft>
                <a:spcPts val="0"/>
              </a:spcAft>
              <a:buNone/>
            </a:pPr>
            <a:r>
              <a:rPr lang="en-GB" sz="1200"/>
              <a:t>We are also committed to finding innovative ways to ensure food,  groceries, and other vendors selling of their products, and our customers have a good shopping experience with us.</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e4b3c5b6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e4b3c5b6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e4b3c5b62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e4b3c5b62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SLIDES_API116953207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SLIDES_API116953207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SLIDES_API116953207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SLIDES_API116953207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064fbd04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4064fbd04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064fbd0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064fbd0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SLIDES_API116953207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SLIDES_API116953207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SLIDES_API116953207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SLIDES_API116953207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e4aba1e65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e4aba1e65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3bf9a64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3bf9a64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4aba1e65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4aba1e65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e4aba1e65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e4aba1e65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57" name="Google Shape;57;p14"/>
          <p:cNvSpPr txBox="1"/>
          <p:nvPr>
            <p:ph idx="1" type="body"/>
          </p:nvPr>
        </p:nvSpPr>
        <p:spPr>
          <a:xfrm>
            <a:off x="632175" y="1717350"/>
            <a:ext cx="5520900" cy="26523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62" name="Google Shape;62;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63" name="Google Shape;63;p15"/>
          <p:cNvSpPr/>
          <p:nvPr>
            <p:ph idx="2" type="pic"/>
          </p:nvPr>
        </p:nvSpPr>
        <p:spPr>
          <a:xfrm>
            <a:off x="5843075" y="632300"/>
            <a:ext cx="2615100" cy="3918900"/>
          </a:xfrm>
          <a:prstGeom prst="roundRect">
            <a:avLst>
              <a:gd fmla="val 16667" name="adj"/>
            </a:avLst>
          </a:prstGeom>
          <a:noFill/>
          <a:ln>
            <a:noFill/>
          </a:ln>
        </p:spPr>
      </p:sp>
      <p:sp>
        <p:nvSpPr>
          <p:cNvPr id="64" name="Google Shape;64;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65" name="Google Shape;65;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66" name="Google Shape;66;p15"/>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67" name="Shape 67"/>
        <p:cNvGrpSpPr/>
        <p:nvPr/>
      </p:nvGrpSpPr>
      <p:grpSpPr>
        <a:xfrm>
          <a:off x="0" y="0"/>
          <a:ext cx="0" cy="0"/>
          <a:chOff x="0" y="0"/>
          <a:chExt cx="0" cy="0"/>
        </a:xfrm>
      </p:grpSpPr>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69" name="Google Shape;69;p16"/>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70" name="Google Shape;70;p1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71" name="Google Shape;71;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2" name="Google Shape;72;p16"/>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75" name="Google Shape;75;p17"/>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7" name="Google Shape;77;p17"/>
          <p:cNvSpPr/>
          <p:nvPr>
            <p:ph idx="2" type="pic"/>
          </p:nvPr>
        </p:nvSpPr>
        <p:spPr>
          <a:xfrm>
            <a:off x="642700" y="632300"/>
            <a:ext cx="2615100" cy="3918900"/>
          </a:xfrm>
          <a:prstGeom prst="roundRect">
            <a:avLst>
              <a:gd fmla="val 16667" name="adj"/>
            </a:avLst>
          </a:prstGeom>
          <a:noFill/>
          <a:ln>
            <a:noFill/>
          </a:ln>
        </p:spPr>
      </p:sp>
      <p:sp>
        <p:nvSpPr>
          <p:cNvPr id="78" name="Google Shape;78;p17"/>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79" name="Google Shape;79;p17"/>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7"/>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84" name="Google Shape;84;p18"/>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5" name="Google Shape;85;p18"/>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86" name="Google Shape;86;p18"/>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7" name="Google Shape;87;p18"/>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88" name="Google Shape;88;p18"/>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9" name="Google Shape;89;p18"/>
          <p:cNvSpPr/>
          <p:nvPr>
            <p:ph idx="3" type="pic"/>
          </p:nvPr>
        </p:nvSpPr>
        <p:spPr>
          <a:xfrm>
            <a:off x="642700" y="632300"/>
            <a:ext cx="2615100" cy="3918900"/>
          </a:xfrm>
          <a:prstGeom prst="roundRect">
            <a:avLst>
              <a:gd fmla="val 16667" name="adj"/>
            </a:avLst>
          </a:prstGeom>
          <a:noFill/>
          <a:ln>
            <a:noFill/>
          </a:ln>
        </p:spPr>
      </p:sp>
      <p:pic>
        <p:nvPicPr>
          <p:cNvPr id="90" name="Google Shape;90;p18"/>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91" name="Google Shape;91;p18"/>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92" name="Google Shape;92;p18"/>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93" name="Shape 93"/>
        <p:cNvGrpSpPr/>
        <p:nvPr/>
      </p:nvGrpSpPr>
      <p:grpSpPr>
        <a:xfrm>
          <a:off x="0" y="0"/>
          <a:ext cx="0" cy="0"/>
          <a:chOff x="0" y="0"/>
          <a:chExt cx="0" cy="0"/>
        </a:xfrm>
      </p:grpSpPr>
      <p:sp>
        <p:nvSpPr>
          <p:cNvPr id="94" name="Google Shape;9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5" name="Google Shape;95;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6" name="Google Shape;96;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01</a:t>
            </a:r>
            <a:endParaRPr sz="2000">
              <a:solidFill>
                <a:schemeClr val="accent4"/>
              </a:solidFill>
            </a:endParaRPr>
          </a:p>
        </p:txBody>
      </p:sp>
      <p:sp>
        <p:nvSpPr>
          <p:cNvPr id="97" name="Google Shape;97;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8" name="Google Shape;98;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02</a:t>
            </a:r>
            <a:endParaRPr sz="2000">
              <a:solidFill>
                <a:schemeClr val="accent4"/>
              </a:solidFill>
            </a:endParaRPr>
          </a:p>
        </p:txBody>
      </p:sp>
      <p:sp>
        <p:nvSpPr>
          <p:cNvPr id="99" name="Google Shape;99;p19"/>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0" name="Google Shape;100;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03</a:t>
            </a:r>
            <a:endParaRPr sz="2000">
              <a:solidFill>
                <a:schemeClr val="accent4"/>
              </a:solidFill>
            </a:endParaRPr>
          </a:p>
        </p:txBody>
      </p:sp>
      <p:sp>
        <p:nvSpPr>
          <p:cNvPr id="101" name="Google Shape;101;p19"/>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02" name="Google Shape;102;p19"/>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03" name="Google Shape;103;p19"/>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104" name="Shape 104"/>
        <p:cNvGrpSpPr/>
        <p:nvPr/>
      </p:nvGrpSpPr>
      <p:grpSpPr>
        <a:xfrm>
          <a:off x="0" y="0"/>
          <a:ext cx="0" cy="0"/>
          <a:chOff x="0" y="0"/>
          <a:chExt cx="0" cy="0"/>
        </a:xfrm>
      </p:grpSpPr>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06" name="Google Shape;106;p20"/>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07" name="Google Shape;107;p20"/>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08" name="Google Shape;108;p20"/>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9" name="Google Shape;109;p20"/>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10" name="Google Shape;110;p20"/>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11" name="Google Shape;111;p20"/>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12" name="Google Shape;112;p20"/>
          <p:cNvSpPr/>
          <p:nvPr>
            <p:ph idx="3"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113" name="Shape 113"/>
        <p:cNvGrpSpPr/>
        <p:nvPr/>
      </p:nvGrpSpPr>
      <p:grpSpPr>
        <a:xfrm>
          <a:off x="0" y="0"/>
          <a:ext cx="0" cy="0"/>
          <a:chOff x="0" y="0"/>
          <a:chExt cx="0" cy="0"/>
        </a:xfrm>
      </p:grpSpPr>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15" name="Google Shape;115;p21"/>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6" name="Google Shape;116;p21"/>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17" name="Google Shape;117;p21"/>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118" name="Google Shape;118;p21"/>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19" name="Google Shape;119;p21"/>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20" name="Google Shape;120;p21"/>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21" name="Shape 121"/>
        <p:cNvGrpSpPr/>
        <p:nvPr/>
      </p:nvGrpSpPr>
      <p:grpSpPr>
        <a:xfrm>
          <a:off x="0" y="0"/>
          <a:ext cx="0" cy="0"/>
          <a:chOff x="0" y="0"/>
          <a:chExt cx="0" cy="0"/>
        </a:xfrm>
      </p:grpSpPr>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23" name="Google Shape;123;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124" name="Google Shape;124;p22"/>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25" name="Shape 1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26" name="Shape 126"/>
        <p:cNvGrpSpPr/>
        <p:nvPr/>
      </p:nvGrpSpPr>
      <p:grpSpPr>
        <a:xfrm>
          <a:off x="0" y="0"/>
          <a:ext cx="0" cy="0"/>
          <a:chOff x="0" y="0"/>
          <a:chExt cx="0" cy="0"/>
        </a:xfrm>
      </p:grpSpPr>
      <p:sp>
        <p:nvSpPr>
          <p:cNvPr id="127" name="Google Shape;127;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8" name="Google Shape;128;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29" name="Google Shape;129;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0" name="Google Shape;130;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1" name="Google Shape;131;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2" name="Google Shape;132;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3" name="Google Shape;133;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4" name="Google Shape;134;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35" name="Google Shape;135;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36" name="Google Shape;136;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37" name="Shape 137"/>
        <p:cNvGrpSpPr/>
        <p:nvPr/>
      </p:nvGrpSpPr>
      <p:grpSpPr>
        <a:xfrm>
          <a:off x="0" y="0"/>
          <a:ext cx="0" cy="0"/>
          <a:chOff x="0" y="0"/>
          <a:chExt cx="0" cy="0"/>
        </a:xfrm>
      </p:grpSpPr>
      <p:sp>
        <p:nvSpPr>
          <p:cNvPr id="138" name="Google Shape;138;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39" name="Google Shape;139;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0" name="Google Shape;140;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1" name="Google Shape;141;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2" name="Google Shape;142;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3" name="Google Shape;143;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44" name="Google Shape;144;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45" name="Google Shape;145;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46" name="Google Shape;146;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147" name="Google Shape;147;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8" name="Google Shape;148;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9" name="Google Shape;149;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0" name="Google Shape;150;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51" name="Shape 151"/>
        <p:cNvGrpSpPr/>
        <p:nvPr/>
      </p:nvGrpSpPr>
      <p:grpSpPr>
        <a:xfrm>
          <a:off x="0" y="0"/>
          <a:ext cx="0" cy="0"/>
          <a:chOff x="0" y="0"/>
          <a:chExt cx="0" cy="0"/>
        </a:xfrm>
      </p:grpSpPr>
      <p:sp>
        <p:nvSpPr>
          <p:cNvPr id="152" name="Google Shape;152;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3" name="Google Shape;153;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4" name="Google Shape;154;p26"/>
          <p:cNvSpPr/>
          <p:nvPr/>
        </p:nvSpPr>
        <p:spPr>
          <a:xfrm>
            <a:off x="2902137" y="2119803"/>
            <a:ext cx="1623325"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5" name="Google Shape;155;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6" name="Google Shape;156;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7" name="Google Shape;157;p26"/>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8" name="Google Shape;158;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9" name="Google Shape;159;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0" name="Google Shape;160;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1" name="Google Shape;161;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01</a:t>
            </a:r>
            <a:endParaRPr b="1" sz="1500">
              <a:solidFill>
                <a:schemeClr val="accent2"/>
              </a:solidFill>
              <a:latin typeface="League Spartan"/>
              <a:ea typeface="League Spartan"/>
              <a:cs typeface="League Spartan"/>
              <a:sym typeface="League Spartan"/>
            </a:endParaRPr>
          </a:p>
        </p:txBody>
      </p:sp>
      <p:sp>
        <p:nvSpPr>
          <p:cNvPr id="162" name="Google Shape;162;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03</a:t>
            </a:r>
            <a:endParaRPr b="1" sz="1500">
              <a:solidFill>
                <a:schemeClr val="accent2"/>
              </a:solidFill>
              <a:latin typeface="League Spartan"/>
              <a:ea typeface="League Spartan"/>
              <a:cs typeface="League Spartan"/>
              <a:sym typeface="League Spartan"/>
            </a:endParaRPr>
          </a:p>
        </p:txBody>
      </p:sp>
      <p:sp>
        <p:nvSpPr>
          <p:cNvPr id="163" name="Google Shape;163;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02</a:t>
            </a:r>
            <a:endParaRPr b="1" sz="1500">
              <a:solidFill>
                <a:schemeClr val="accent2"/>
              </a:solidFill>
              <a:latin typeface="League Spartan"/>
              <a:ea typeface="League Spartan"/>
              <a:cs typeface="League Spartan"/>
              <a:sym typeface="League Spartan"/>
            </a:endParaRPr>
          </a:p>
        </p:txBody>
      </p:sp>
      <p:sp>
        <p:nvSpPr>
          <p:cNvPr id="164" name="Google Shape;164;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04</a:t>
            </a:r>
            <a:endParaRPr b="1" sz="1500">
              <a:solidFill>
                <a:schemeClr val="accent2"/>
              </a:solidFill>
              <a:latin typeface="League Spartan"/>
              <a:ea typeface="League Spartan"/>
              <a:cs typeface="League Spartan"/>
              <a:sym typeface="League Spartan"/>
            </a:endParaRPr>
          </a:p>
        </p:txBody>
      </p:sp>
      <p:sp>
        <p:nvSpPr>
          <p:cNvPr id="165" name="Google Shape;165;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6" name="Google Shape;166;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7" name="Google Shape;167;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8" name="Google Shape;168;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7"/>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71" name="Google Shape;171;p27"/>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7"/>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7"/>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74" name="Google Shape;174;p27"/>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7"/>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76" name="Google Shape;176;p27"/>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7"/>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04</a:t>
            </a:r>
            <a:endParaRPr b="1" sz="2000">
              <a:solidFill>
                <a:schemeClr val="accent4"/>
              </a:solidFill>
              <a:latin typeface="League Spartan"/>
              <a:ea typeface="League Spartan"/>
              <a:cs typeface="League Spartan"/>
              <a:sym typeface="League Spartan"/>
            </a:endParaRPr>
          </a:p>
        </p:txBody>
      </p:sp>
      <p:sp>
        <p:nvSpPr>
          <p:cNvPr id="178" name="Google Shape;178;p27"/>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79" name="Shape 179"/>
        <p:cNvGrpSpPr/>
        <p:nvPr/>
      </p:nvGrpSpPr>
      <p:grpSpPr>
        <a:xfrm>
          <a:off x="0" y="0"/>
          <a:ext cx="0" cy="0"/>
          <a:chOff x="0" y="0"/>
          <a:chExt cx="0" cy="0"/>
        </a:xfrm>
      </p:grpSpPr>
      <p:sp>
        <p:nvSpPr>
          <p:cNvPr id="180" name="Google Shape;180;p28"/>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1" name="Google Shape;181;p28"/>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2" name="Google Shape;182;p28"/>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3" name="Google Shape;183;p2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4" name="Google Shape;184;p2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85" name="Google Shape;185;p28"/>
          <p:cNvGrpSpPr/>
          <p:nvPr/>
        </p:nvGrpSpPr>
        <p:grpSpPr>
          <a:xfrm>
            <a:off x="3095387" y="1241947"/>
            <a:ext cx="2953226" cy="2951755"/>
            <a:chOff x="3102288" y="1429998"/>
            <a:chExt cx="2953226" cy="2951755"/>
          </a:xfrm>
        </p:grpSpPr>
        <p:sp>
          <p:nvSpPr>
            <p:cNvPr id="186" name="Google Shape;186;p28"/>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87" name="Google Shape;187;p28"/>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8" name="Google Shape;188;p28"/>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9" name="Google Shape;189;p28"/>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90" name="Google Shape;190;p28"/>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91" name="Google Shape;191;p28"/>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192" name="Google Shape;192;p28"/>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193" name="Google Shape;193;p28"/>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194" name="Google Shape;194;p28"/>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195" name="Google Shape;195;p28"/>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196" name="Google Shape;196;p28"/>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indent="-304800" lvl="1" marL="914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4.jp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1.png"/><Relationship Id="rId9" Type="http://schemas.openxmlformats.org/officeDocument/2006/relationships/image" Target="../media/image27.jpg"/><Relationship Id="rId5" Type="http://schemas.openxmlformats.org/officeDocument/2006/relationships/image" Target="../media/image32.png"/><Relationship Id="rId6" Type="http://schemas.openxmlformats.org/officeDocument/2006/relationships/image" Target="../media/image6.png"/><Relationship Id="rId7" Type="http://schemas.openxmlformats.org/officeDocument/2006/relationships/image" Target="../media/image20.png"/><Relationship Id="rId8" Type="http://schemas.openxmlformats.org/officeDocument/2006/relationships/image" Target="../media/image30.png"/></Relationships>
</file>

<file path=ppt/slides/_rels/slide11.xml.rels><?xml version="1.0" encoding="UTF-8" standalone="yes"?><Relationships xmlns="http://schemas.openxmlformats.org/package/2006/relationships"><Relationship Id="rId10"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31.png"/><Relationship Id="rId9" Type="http://schemas.openxmlformats.org/officeDocument/2006/relationships/image" Target="../media/image6.png"/><Relationship Id="rId5" Type="http://schemas.openxmlformats.org/officeDocument/2006/relationships/image" Target="../media/image34.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3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6.png"/><Relationship Id="rId9" Type="http://schemas.openxmlformats.org/officeDocument/2006/relationships/image" Target="../media/image22.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4.jpg"/><Relationship Id="rId6" Type="http://schemas.openxmlformats.org/officeDocument/2006/relationships/image" Target="../media/image24.jpg"/><Relationship Id="rId7" Type="http://schemas.openxmlformats.org/officeDocument/2006/relationships/image" Target="../media/image15.png"/><Relationship Id="rId8" Type="http://schemas.openxmlformats.org/officeDocument/2006/relationships/image" Target="../media/image2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4.jpg"/><Relationship Id="rId6" Type="http://schemas.openxmlformats.org/officeDocument/2006/relationships/image" Target="../media/image24.jpg"/><Relationship Id="rId7" Type="http://schemas.openxmlformats.org/officeDocument/2006/relationships/image" Target="../media/image15.png"/><Relationship Id="rId8" Type="http://schemas.openxmlformats.org/officeDocument/2006/relationships/image" Target="../media/image27.jpg"/></Relationships>
</file>

<file path=ppt/slides/_rels/slide9.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14.png"/><Relationship Id="rId12"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5.png"/><Relationship Id="rId9" Type="http://schemas.openxmlformats.org/officeDocument/2006/relationships/image" Target="../media/image18.png"/><Relationship Id="rId5" Type="http://schemas.openxmlformats.org/officeDocument/2006/relationships/image" Target="../media/image25.jpg"/><Relationship Id="rId6" Type="http://schemas.openxmlformats.org/officeDocument/2006/relationships/image" Target="../media/image19.png"/><Relationship Id="rId7" Type="http://schemas.openxmlformats.org/officeDocument/2006/relationships/image" Target="../media/image17.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nvSpPr>
        <p:spPr>
          <a:xfrm>
            <a:off x="3105750" y="2838450"/>
            <a:ext cx="3539700" cy="71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500">
                <a:solidFill>
                  <a:schemeClr val="dk1"/>
                </a:solidFill>
                <a:latin typeface="Montserrat"/>
                <a:ea typeface="Montserrat"/>
                <a:cs typeface="Montserrat"/>
                <a:sym typeface="Montserrat"/>
              </a:rPr>
              <a:t>Kadesh Stores</a:t>
            </a:r>
            <a:endParaRPr b="1" sz="3500">
              <a:solidFill>
                <a:schemeClr val="dk1"/>
              </a:solidFill>
              <a:latin typeface="Montserrat"/>
              <a:ea typeface="Montserrat"/>
              <a:cs typeface="Montserrat"/>
              <a:sym typeface="Montserrat"/>
            </a:endParaRPr>
          </a:p>
        </p:txBody>
      </p:sp>
      <p:sp>
        <p:nvSpPr>
          <p:cNvPr id="202" name="Google Shape;202;p29"/>
          <p:cNvSpPr txBox="1"/>
          <p:nvPr/>
        </p:nvSpPr>
        <p:spPr>
          <a:xfrm>
            <a:off x="2572600" y="4743450"/>
            <a:ext cx="42555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rgbClr val="990000"/>
                </a:solidFill>
                <a:latin typeface="Montserrat"/>
                <a:ea typeface="Montserrat"/>
                <a:cs typeface="Montserrat"/>
                <a:sym typeface="Montserrat"/>
              </a:rPr>
              <a:t>…Quality, Easy and Fresh</a:t>
            </a:r>
            <a:endParaRPr b="1" sz="1100">
              <a:solidFill>
                <a:srgbClr val="990000"/>
              </a:solidFill>
              <a:latin typeface="Montserrat"/>
              <a:ea typeface="Montserrat"/>
              <a:cs typeface="Montserrat"/>
              <a:sym typeface="Montserrat"/>
            </a:endParaRPr>
          </a:p>
        </p:txBody>
      </p:sp>
      <p:pic>
        <p:nvPicPr>
          <p:cNvPr id="203" name="Google Shape;203;p29"/>
          <p:cNvPicPr preferRelativeResize="0"/>
          <p:nvPr/>
        </p:nvPicPr>
        <p:blipFill>
          <a:blip r:embed="rId3">
            <a:alphaModFix/>
          </a:blip>
          <a:stretch>
            <a:fillRect/>
          </a:stretch>
        </p:blipFill>
        <p:spPr>
          <a:xfrm>
            <a:off x="4114800" y="1447800"/>
            <a:ext cx="1231200" cy="123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38"/>
          <p:cNvPicPr preferRelativeResize="0"/>
          <p:nvPr/>
        </p:nvPicPr>
        <p:blipFill>
          <a:blip r:embed="rId3">
            <a:alphaModFix/>
          </a:blip>
          <a:stretch>
            <a:fillRect/>
          </a:stretch>
        </p:blipFill>
        <p:spPr>
          <a:xfrm>
            <a:off x="304800" y="2438400"/>
            <a:ext cx="598200" cy="598200"/>
          </a:xfrm>
          <a:prstGeom prst="rect">
            <a:avLst/>
          </a:prstGeom>
          <a:noFill/>
          <a:ln>
            <a:noFill/>
          </a:ln>
        </p:spPr>
      </p:pic>
      <p:sp>
        <p:nvSpPr>
          <p:cNvPr id="387" name="Google Shape;387;p38"/>
          <p:cNvSpPr txBox="1"/>
          <p:nvPr>
            <p:ph idx="4294967295" type="title"/>
          </p:nvPr>
        </p:nvSpPr>
        <p:spPr>
          <a:xfrm>
            <a:off x="55250" y="3134500"/>
            <a:ext cx="1468800" cy="3546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Food Assembly</a:t>
            </a:r>
            <a:endParaRPr b="1" sz="1210">
              <a:solidFill>
                <a:srgbClr val="990000"/>
              </a:solidFill>
              <a:latin typeface="Montserrat"/>
              <a:ea typeface="Montserrat"/>
              <a:cs typeface="Montserrat"/>
              <a:sym typeface="Montserrat"/>
            </a:endParaRPr>
          </a:p>
        </p:txBody>
      </p:sp>
      <p:sp>
        <p:nvSpPr>
          <p:cNvPr id="388" name="Google Shape;388;p38"/>
          <p:cNvSpPr txBox="1"/>
          <p:nvPr>
            <p:ph idx="4294967295" type="title"/>
          </p:nvPr>
        </p:nvSpPr>
        <p:spPr>
          <a:xfrm>
            <a:off x="55250" y="4506100"/>
            <a:ext cx="1370700" cy="3546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Food Fresh</a:t>
            </a:r>
            <a:endParaRPr b="1" sz="1210">
              <a:solidFill>
                <a:srgbClr val="990000"/>
              </a:solidFill>
              <a:latin typeface="Montserrat"/>
              <a:ea typeface="Montserrat"/>
              <a:cs typeface="Montserrat"/>
              <a:sym typeface="Montserrat"/>
            </a:endParaRPr>
          </a:p>
        </p:txBody>
      </p:sp>
      <p:sp>
        <p:nvSpPr>
          <p:cNvPr id="389" name="Google Shape;389;p38"/>
          <p:cNvSpPr txBox="1"/>
          <p:nvPr/>
        </p:nvSpPr>
        <p:spPr>
          <a:xfrm>
            <a:off x="757000" y="3439300"/>
            <a:ext cx="648600" cy="354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666666"/>
                </a:solidFill>
                <a:latin typeface="Montserrat"/>
                <a:ea typeface="Montserrat"/>
                <a:cs typeface="Montserrat"/>
                <a:sym typeface="Montserrat"/>
              </a:rPr>
              <a:t>7 Days</a:t>
            </a:r>
            <a:endParaRPr b="1" sz="900">
              <a:solidFill>
                <a:srgbClr val="666666"/>
              </a:solidFill>
              <a:latin typeface="Montserrat"/>
              <a:ea typeface="Montserrat"/>
              <a:cs typeface="Montserrat"/>
              <a:sym typeface="Montserrat"/>
            </a:endParaRPr>
          </a:p>
        </p:txBody>
      </p:sp>
      <p:pic>
        <p:nvPicPr>
          <p:cNvPr id="390" name="Google Shape;390;p38"/>
          <p:cNvPicPr preferRelativeResize="0"/>
          <p:nvPr/>
        </p:nvPicPr>
        <p:blipFill>
          <a:blip r:embed="rId4">
            <a:alphaModFix/>
          </a:blip>
          <a:stretch>
            <a:fillRect/>
          </a:stretch>
        </p:blipFill>
        <p:spPr>
          <a:xfrm>
            <a:off x="381050" y="3429000"/>
            <a:ext cx="290779" cy="354600"/>
          </a:xfrm>
          <a:prstGeom prst="rect">
            <a:avLst/>
          </a:prstGeom>
          <a:noFill/>
          <a:ln>
            <a:noFill/>
          </a:ln>
        </p:spPr>
      </p:pic>
      <p:pic>
        <p:nvPicPr>
          <p:cNvPr id="391" name="Google Shape;391;p38"/>
          <p:cNvPicPr preferRelativeResize="0"/>
          <p:nvPr/>
        </p:nvPicPr>
        <p:blipFill>
          <a:blip r:embed="rId4">
            <a:alphaModFix/>
          </a:blip>
          <a:stretch>
            <a:fillRect/>
          </a:stretch>
        </p:blipFill>
        <p:spPr>
          <a:xfrm>
            <a:off x="381050" y="4800600"/>
            <a:ext cx="290779" cy="354600"/>
          </a:xfrm>
          <a:prstGeom prst="rect">
            <a:avLst/>
          </a:prstGeom>
          <a:noFill/>
          <a:ln>
            <a:noFill/>
          </a:ln>
        </p:spPr>
      </p:pic>
      <p:sp>
        <p:nvSpPr>
          <p:cNvPr id="392" name="Google Shape;392;p38"/>
          <p:cNvSpPr txBox="1"/>
          <p:nvPr/>
        </p:nvSpPr>
        <p:spPr>
          <a:xfrm>
            <a:off x="757000" y="4810900"/>
            <a:ext cx="938400" cy="354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666666"/>
                </a:solidFill>
                <a:latin typeface="Montserrat"/>
                <a:ea typeface="Montserrat"/>
                <a:cs typeface="Montserrat"/>
                <a:sym typeface="Montserrat"/>
              </a:rPr>
              <a:t>By App timeline</a:t>
            </a:r>
            <a:endParaRPr b="1" sz="900">
              <a:solidFill>
                <a:srgbClr val="666666"/>
              </a:solidFill>
              <a:latin typeface="Montserrat"/>
              <a:ea typeface="Montserrat"/>
              <a:cs typeface="Montserrat"/>
              <a:sym typeface="Montserrat"/>
            </a:endParaRPr>
          </a:p>
        </p:txBody>
      </p:sp>
      <p:cxnSp>
        <p:nvCxnSpPr>
          <p:cNvPr id="393" name="Google Shape;393;p38"/>
          <p:cNvCxnSpPr/>
          <p:nvPr/>
        </p:nvCxnSpPr>
        <p:spPr>
          <a:xfrm>
            <a:off x="253125" y="3574875"/>
            <a:ext cx="0" cy="881700"/>
          </a:xfrm>
          <a:prstGeom prst="straightConnector1">
            <a:avLst/>
          </a:prstGeom>
          <a:noFill/>
          <a:ln cap="flat" cmpd="sng" w="9525">
            <a:solidFill>
              <a:schemeClr val="dk2"/>
            </a:solidFill>
            <a:prstDash val="solid"/>
            <a:round/>
            <a:headEnd len="med" w="med" type="oval"/>
            <a:tailEnd len="med" w="med" type="oval"/>
          </a:ln>
        </p:spPr>
      </p:cxnSp>
      <p:pic>
        <p:nvPicPr>
          <p:cNvPr id="394" name="Google Shape;394;p38"/>
          <p:cNvPicPr preferRelativeResize="0"/>
          <p:nvPr/>
        </p:nvPicPr>
        <p:blipFill>
          <a:blip r:embed="rId5">
            <a:alphaModFix/>
          </a:blip>
          <a:stretch>
            <a:fillRect/>
          </a:stretch>
        </p:blipFill>
        <p:spPr>
          <a:xfrm>
            <a:off x="2609800" y="3657600"/>
            <a:ext cx="545725" cy="545725"/>
          </a:xfrm>
          <a:prstGeom prst="rect">
            <a:avLst/>
          </a:prstGeom>
          <a:noFill/>
          <a:ln>
            <a:noFill/>
          </a:ln>
        </p:spPr>
      </p:pic>
      <p:cxnSp>
        <p:nvCxnSpPr>
          <p:cNvPr id="395" name="Google Shape;395;p38"/>
          <p:cNvCxnSpPr/>
          <p:nvPr/>
        </p:nvCxnSpPr>
        <p:spPr>
          <a:xfrm>
            <a:off x="299375" y="4052475"/>
            <a:ext cx="2253300" cy="0"/>
          </a:xfrm>
          <a:prstGeom prst="straightConnector1">
            <a:avLst/>
          </a:prstGeom>
          <a:noFill/>
          <a:ln cap="flat" cmpd="sng" w="9525">
            <a:solidFill>
              <a:schemeClr val="dk2"/>
            </a:solidFill>
            <a:prstDash val="solid"/>
            <a:round/>
            <a:headEnd len="med" w="med" type="oval"/>
            <a:tailEnd len="med" w="med" type="oval"/>
          </a:ln>
          <a:effectLst>
            <a:outerShdw blurRad="57150" rotWithShape="0" algn="bl" dir="5400000" dist="19050">
              <a:srgbClr val="000000">
                <a:alpha val="50000"/>
              </a:srgbClr>
            </a:outerShdw>
          </a:effectLst>
        </p:spPr>
      </p:cxnSp>
      <p:sp>
        <p:nvSpPr>
          <p:cNvPr id="396" name="Google Shape;396;p38"/>
          <p:cNvSpPr txBox="1"/>
          <p:nvPr/>
        </p:nvSpPr>
        <p:spPr>
          <a:xfrm>
            <a:off x="2433400" y="4277500"/>
            <a:ext cx="938400" cy="354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666666"/>
                </a:solidFill>
                <a:latin typeface="Montserrat"/>
                <a:ea typeface="Montserrat"/>
                <a:cs typeface="Montserrat"/>
                <a:sym typeface="Montserrat"/>
              </a:rPr>
              <a:t>Automatic &amp; Manual  Match</a:t>
            </a:r>
            <a:endParaRPr b="1" sz="900">
              <a:solidFill>
                <a:srgbClr val="666666"/>
              </a:solidFill>
              <a:latin typeface="Montserrat"/>
              <a:ea typeface="Montserrat"/>
              <a:cs typeface="Montserrat"/>
              <a:sym typeface="Montserrat"/>
            </a:endParaRPr>
          </a:p>
        </p:txBody>
      </p:sp>
      <p:cxnSp>
        <p:nvCxnSpPr>
          <p:cNvPr id="397" name="Google Shape;397;p38"/>
          <p:cNvCxnSpPr/>
          <p:nvPr/>
        </p:nvCxnSpPr>
        <p:spPr>
          <a:xfrm flipH="1" rot="10800000">
            <a:off x="3231725" y="2801863"/>
            <a:ext cx="1143000" cy="900000"/>
          </a:xfrm>
          <a:prstGeom prst="curvedConnector3">
            <a:avLst>
              <a:gd fmla="val 50000" name="adj1"/>
            </a:avLst>
          </a:prstGeom>
          <a:noFill/>
          <a:ln cap="flat" cmpd="sng" w="9525">
            <a:solidFill>
              <a:schemeClr val="dk2"/>
            </a:solidFill>
            <a:prstDash val="solid"/>
            <a:round/>
            <a:headEnd len="med" w="med" type="oval"/>
            <a:tailEnd len="med" w="med" type="oval"/>
          </a:ln>
          <a:effectLst>
            <a:outerShdw blurRad="57150" rotWithShape="0" algn="bl" dir="5400000" dist="19050">
              <a:srgbClr val="000000">
                <a:alpha val="50000"/>
              </a:srgbClr>
            </a:outerShdw>
          </a:effectLst>
        </p:spPr>
      </p:cxnSp>
      <p:grpSp>
        <p:nvGrpSpPr>
          <p:cNvPr id="398" name="Google Shape;398;p38"/>
          <p:cNvGrpSpPr/>
          <p:nvPr/>
        </p:nvGrpSpPr>
        <p:grpSpPr>
          <a:xfrm>
            <a:off x="4419600" y="1962150"/>
            <a:ext cx="868200" cy="984550"/>
            <a:chOff x="4572000" y="2571750"/>
            <a:chExt cx="868200" cy="984550"/>
          </a:xfrm>
        </p:grpSpPr>
        <p:pic>
          <p:nvPicPr>
            <p:cNvPr id="399" name="Google Shape;399;p38"/>
            <p:cNvPicPr preferRelativeResize="0"/>
            <p:nvPr/>
          </p:nvPicPr>
          <p:blipFill>
            <a:blip r:embed="rId6">
              <a:alphaModFix/>
            </a:blip>
            <a:stretch>
              <a:fillRect/>
            </a:stretch>
          </p:blipFill>
          <p:spPr>
            <a:xfrm>
              <a:off x="4572000" y="2571750"/>
              <a:ext cx="868200" cy="984550"/>
            </a:xfrm>
            <a:prstGeom prst="rect">
              <a:avLst/>
            </a:prstGeom>
            <a:noFill/>
            <a:ln>
              <a:noFill/>
            </a:ln>
          </p:spPr>
        </p:pic>
        <p:pic>
          <p:nvPicPr>
            <p:cNvPr id="400" name="Google Shape;400;p38"/>
            <p:cNvPicPr preferRelativeResize="0"/>
            <p:nvPr/>
          </p:nvPicPr>
          <p:blipFill>
            <a:blip r:embed="rId7">
              <a:alphaModFix/>
            </a:blip>
            <a:stretch>
              <a:fillRect/>
            </a:stretch>
          </p:blipFill>
          <p:spPr>
            <a:xfrm>
              <a:off x="5059200" y="2819400"/>
              <a:ext cx="290775" cy="300210"/>
            </a:xfrm>
            <a:prstGeom prst="rect">
              <a:avLst/>
            </a:prstGeom>
            <a:noFill/>
            <a:ln>
              <a:noFill/>
            </a:ln>
          </p:spPr>
        </p:pic>
      </p:grpSp>
      <p:sp>
        <p:nvSpPr>
          <p:cNvPr id="401" name="Google Shape;401;p38"/>
          <p:cNvSpPr txBox="1"/>
          <p:nvPr>
            <p:ph idx="4294967295" type="title"/>
          </p:nvPr>
        </p:nvSpPr>
        <p:spPr>
          <a:xfrm>
            <a:off x="4170050" y="2982100"/>
            <a:ext cx="1370700" cy="3546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Food Network</a:t>
            </a:r>
            <a:endParaRPr b="1" sz="1210">
              <a:solidFill>
                <a:srgbClr val="990000"/>
              </a:solidFill>
              <a:latin typeface="Montserrat"/>
              <a:ea typeface="Montserrat"/>
              <a:cs typeface="Montserrat"/>
              <a:sym typeface="Montserrat"/>
            </a:endParaRPr>
          </a:p>
        </p:txBody>
      </p:sp>
      <p:grpSp>
        <p:nvGrpSpPr>
          <p:cNvPr id="402" name="Google Shape;402;p38"/>
          <p:cNvGrpSpPr/>
          <p:nvPr/>
        </p:nvGrpSpPr>
        <p:grpSpPr>
          <a:xfrm>
            <a:off x="4518708" y="3294772"/>
            <a:ext cx="483666" cy="354560"/>
            <a:chOff x="-62890750" y="2296300"/>
            <a:chExt cx="330825" cy="317450"/>
          </a:xfrm>
        </p:grpSpPr>
        <p:sp>
          <p:nvSpPr>
            <p:cNvPr id="403" name="Google Shape;403;p38"/>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6" name="Google Shape;406;p38"/>
          <p:cNvCxnSpPr>
            <a:stCxn id="399" idx="0"/>
          </p:cNvCxnSpPr>
          <p:nvPr/>
        </p:nvCxnSpPr>
        <p:spPr>
          <a:xfrm rot="-5400000">
            <a:off x="5224650" y="577500"/>
            <a:ext cx="1013700" cy="1755600"/>
          </a:xfrm>
          <a:prstGeom prst="bentConnector2">
            <a:avLst/>
          </a:prstGeom>
          <a:noFill/>
          <a:ln cap="flat" cmpd="sng" w="9525">
            <a:solidFill>
              <a:schemeClr val="dk2"/>
            </a:solidFill>
            <a:prstDash val="solid"/>
            <a:round/>
            <a:headEnd len="med" w="med" type="oval"/>
            <a:tailEnd len="med" w="med" type="oval"/>
          </a:ln>
          <a:effectLst>
            <a:outerShdw blurRad="57150" rotWithShape="0" algn="bl" dir="5400000" dist="19050">
              <a:srgbClr val="000000">
                <a:alpha val="50000"/>
              </a:srgbClr>
            </a:outerShdw>
          </a:effectLst>
        </p:spPr>
      </p:cxnSp>
      <p:pic>
        <p:nvPicPr>
          <p:cNvPr id="407" name="Google Shape;407;p38"/>
          <p:cNvPicPr preferRelativeResize="0"/>
          <p:nvPr/>
        </p:nvPicPr>
        <p:blipFill>
          <a:blip r:embed="rId8">
            <a:alphaModFix/>
          </a:blip>
          <a:stretch>
            <a:fillRect/>
          </a:stretch>
        </p:blipFill>
        <p:spPr>
          <a:xfrm>
            <a:off x="5083550" y="1123950"/>
            <a:ext cx="483675" cy="399714"/>
          </a:xfrm>
          <a:prstGeom prst="rect">
            <a:avLst/>
          </a:prstGeom>
          <a:noFill/>
          <a:ln>
            <a:noFill/>
          </a:ln>
        </p:spPr>
      </p:pic>
      <p:sp>
        <p:nvSpPr>
          <p:cNvPr id="408" name="Google Shape;408;p38"/>
          <p:cNvSpPr txBox="1"/>
          <p:nvPr/>
        </p:nvSpPr>
        <p:spPr>
          <a:xfrm>
            <a:off x="5024200" y="1534300"/>
            <a:ext cx="648600" cy="354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666666"/>
                </a:solidFill>
                <a:latin typeface="Montserrat"/>
                <a:ea typeface="Montserrat"/>
                <a:cs typeface="Montserrat"/>
                <a:sym typeface="Montserrat"/>
              </a:rPr>
              <a:t>Cart ready</a:t>
            </a:r>
            <a:endParaRPr b="1" sz="900">
              <a:solidFill>
                <a:srgbClr val="666666"/>
              </a:solidFill>
              <a:latin typeface="Montserrat"/>
              <a:ea typeface="Montserrat"/>
              <a:cs typeface="Montserrat"/>
              <a:sym typeface="Montserrat"/>
            </a:endParaRPr>
          </a:p>
        </p:txBody>
      </p:sp>
      <p:cxnSp>
        <p:nvCxnSpPr>
          <p:cNvPr id="409" name="Google Shape;409;p38"/>
          <p:cNvCxnSpPr/>
          <p:nvPr/>
        </p:nvCxnSpPr>
        <p:spPr>
          <a:xfrm>
            <a:off x="3271175" y="4052475"/>
            <a:ext cx="2253300" cy="0"/>
          </a:xfrm>
          <a:prstGeom prst="straightConnector1">
            <a:avLst/>
          </a:prstGeom>
          <a:noFill/>
          <a:ln cap="flat" cmpd="sng" w="9525">
            <a:solidFill>
              <a:schemeClr val="dk2"/>
            </a:solidFill>
            <a:prstDash val="solid"/>
            <a:round/>
            <a:headEnd len="med" w="med" type="oval"/>
            <a:tailEnd len="med" w="med" type="oval"/>
          </a:ln>
          <a:effectLst>
            <a:outerShdw blurRad="57150" rotWithShape="0" algn="bl" dir="5400000" dist="19050">
              <a:srgbClr val="000000">
                <a:alpha val="50000"/>
              </a:srgbClr>
            </a:outerShdw>
          </a:effectLst>
        </p:spPr>
      </p:cxnSp>
      <p:sp>
        <p:nvSpPr>
          <p:cNvPr id="410" name="Google Shape;410;p38"/>
          <p:cNvSpPr/>
          <p:nvPr/>
        </p:nvSpPr>
        <p:spPr>
          <a:xfrm>
            <a:off x="6050803" y="3815608"/>
            <a:ext cx="775800" cy="4695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1" name="Google Shape;411;p38"/>
          <p:cNvSpPr txBox="1"/>
          <p:nvPr/>
        </p:nvSpPr>
        <p:spPr>
          <a:xfrm>
            <a:off x="5710000" y="1229500"/>
            <a:ext cx="648600" cy="354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990000"/>
                </a:solidFill>
                <a:latin typeface="Montserrat"/>
                <a:ea typeface="Montserrat"/>
                <a:cs typeface="Montserrat"/>
                <a:sym typeface="Montserrat"/>
              </a:rPr>
              <a:t>24 to 48 hours</a:t>
            </a:r>
            <a:endParaRPr b="1" sz="900">
              <a:solidFill>
                <a:srgbClr val="990000"/>
              </a:solidFill>
              <a:latin typeface="Montserrat"/>
              <a:ea typeface="Montserrat"/>
              <a:cs typeface="Montserrat"/>
              <a:sym typeface="Montserrat"/>
            </a:endParaRPr>
          </a:p>
        </p:txBody>
      </p:sp>
      <p:cxnSp>
        <p:nvCxnSpPr>
          <p:cNvPr id="412" name="Google Shape;412;p38"/>
          <p:cNvCxnSpPr/>
          <p:nvPr/>
        </p:nvCxnSpPr>
        <p:spPr>
          <a:xfrm rot="10800000">
            <a:off x="6618575" y="2007350"/>
            <a:ext cx="0" cy="16410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413" name="Google Shape;413;p38"/>
          <p:cNvSpPr/>
          <p:nvPr/>
        </p:nvSpPr>
        <p:spPr>
          <a:xfrm>
            <a:off x="6355603" y="1148608"/>
            <a:ext cx="775800" cy="4695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4" name="Google Shape;414;p38"/>
          <p:cNvSpPr txBox="1"/>
          <p:nvPr>
            <p:ph idx="4294967295" type="title"/>
          </p:nvPr>
        </p:nvSpPr>
        <p:spPr>
          <a:xfrm>
            <a:off x="5998850" y="4201300"/>
            <a:ext cx="1143000" cy="3546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3PL Logistics</a:t>
            </a:r>
            <a:endParaRPr b="1" sz="1210">
              <a:solidFill>
                <a:srgbClr val="990000"/>
              </a:solidFill>
              <a:latin typeface="Montserrat"/>
              <a:ea typeface="Montserrat"/>
              <a:cs typeface="Montserrat"/>
              <a:sym typeface="Montserrat"/>
            </a:endParaRPr>
          </a:p>
        </p:txBody>
      </p:sp>
      <p:sp>
        <p:nvSpPr>
          <p:cNvPr id="415" name="Google Shape;415;p38"/>
          <p:cNvSpPr txBox="1"/>
          <p:nvPr>
            <p:ph idx="4294967295" type="title"/>
          </p:nvPr>
        </p:nvSpPr>
        <p:spPr>
          <a:xfrm>
            <a:off x="6303650" y="1534300"/>
            <a:ext cx="868200" cy="4695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Picks Up Order</a:t>
            </a:r>
            <a:endParaRPr b="1" sz="1210">
              <a:solidFill>
                <a:srgbClr val="990000"/>
              </a:solidFill>
              <a:latin typeface="Montserrat"/>
              <a:ea typeface="Montserrat"/>
              <a:cs typeface="Montserrat"/>
              <a:sym typeface="Montserrat"/>
            </a:endParaRPr>
          </a:p>
        </p:txBody>
      </p:sp>
      <p:cxnSp>
        <p:nvCxnSpPr>
          <p:cNvPr id="416" name="Google Shape;416;p38"/>
          <p:cNvCxnSpPr>
            <a:stCxn id="413" idx="3"/>
          </p:cNvCxnSpPr>
          <p:nvPr/>
        </p:nvCxnSpPr>
        <p:spPr>
          <a:xfrm>
            <a:off x="7131403" y="1383358"/>
            <a:ext cx="907800" cy="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417" name="Google Shape;417;p38"/>
          <p:cNvSpPr/>
          <p:nvPr/>
        </p:nvSpPr>
        <p:spPr>
          <a:xfrm>
            <a:off x="8237225" y="905250"/>
            <a:ext cx="648600" cy="6945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8" name="Google Shape;418;p38"/>
          <p:cNvSpPr txBox="1"/>
          <p:nvPr>
            <p:ph idx="4294967295" type="title"/>
          </p:nvPr>
        </p:nvSpPr>
        <p:spPr>
          <a:xfrm>
            <a:off x="7980050" y="1610500"/>
            <a:ext cx="1143000" cy="4695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Door to Door Delivery</a:t>
            </a:r>
            <a:endParaRPr b="1" sz="1210">
              <a:solidFill>
                <a:srgbClr val="990000"/>
              </a:solidFill>
              <a:latin typeface="Montserrat"/>
              <a:ea typeface="Montserrat"/>
              <a:cs typeface="Montserrat"/>
              <a:sym typeface="Montserrat"/>
            </a:endParaRPr>
          </a:p>
        </p:txBody>
      </p:sp>
      <p:pic>
        <p:nvPicPr>
          <p:cNvPr id="419" name="Google Shape;419;p38"/>
          <p:cNvPicPr preferRelativeResize="0"/>
          <p:nvPr/>
        </p:nvPicPr>
        <p:blipFill>
          <a:blip r:embed="rId11">
            <a:alphaModFix/>
          </a:blip>
          <a:stretch>
            <a:fillRect/>
          </a:stretch>
        </p:blipFill>
        <p:spPr>
          <a:xfrm>
            <a:off x="8115475" y="2580350"/>
            <a:ext cx="907800" cy="832547"/>
          </a:xfrm>
          <a:prstGeom prst="rect">
            <a:avLst/>
          </a:prstGeom>
          <a:noFill/>
          <a:ln>
            <a:noFill/>
          </a:ln>
        </p:spPr>
      </p:pic>
      <p:cxnSp>
        <p:nvCxnSpPr>
          <p:cNvPr id="420" name="Google Shape;420;p38"/>
          <p:cNvCxnSpPr/>
          <p:nvPr/>
        </p:nvCxnSpPr>
        <p:spPr>
          <a:xfrm flipH="1" rot="-5400000">
            <a:off x="6878213" y="2106498"/>
            <a:ext cx="1530900" cy="554100"/>
          </a:xfrm>
          <a:prstGeom prst="bentConnector3">
            <a:avLst>
              <a:gd fmla="val 100621" name="adj1"/>
            </a:avLst>
          </a:prstGeom>
          <a:noFill/>
          <a:ln cap="flat" cmpd="sng" w="9525">
            <a:solidFill>
              <a:schemeClr val="dk2"/>
            </a:solidFill>
            <a:prstDash val="solid"/>
            <a:round/>
            <a:headEnd len="med" w="med" type="none"/>
            <a:tailEnd len="med" w="med" type="diamond"/>
          </a:ln>
          <a:effectLst>
            <a:outerShdw blurRad="57150" rotWithShape="0" algn="bl" dir="5400000" dist="19050">
              <a:srgbClr val="000000">
                <a:alpha val="50000"/>
              </a:srgbClr>
            </a:outerShdw>
          </a:effectLst>
        </p:spPr>
      </p:cxnSp>
      <p:sp>
        <p:nvSpPr>
          <p:cNvPr id="421" name="Google Shape;421;p38"/>
          <p:cNvSpPr txBox="1"/>
          <p:nvPr>
            <p:ph idx="4294967295" type="title"/>
          </p:nvPr>
        </p:nvSpPr>
        <p:spPr>
          <a:xfrm>
            <a:off x="7980050" y="3515500"/>
            <a:ext cx="1143000" cy="6945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Food Assembly point</a:t>
            </a:r>
            <a:endParaRPr b="1" sz="1210">
              <a:solidFill>
                <a:srgbClr val="990000"/>
              </a:solidFill>
              <a:latin typeface="Montserrat"/>
              <a:ea typeface="Montserrat"/>
              <a:cs typeface="Montserrat"/>
              <a:sym typeface="Montserrat"/>
            </a:endParaRPr>
          </a:p>
        </p:txBody>
      </p:sp>
      <p:sp>
        <p:nvSpPr>
          <p:cNvPr id="422" name="Google Shape;422;p38"/>
          <p:cNvSpPr txBox="1"/>
          <p:nvPr/>
        </p:nvSpPr>
        <p:spPr>
          <a:xfrm>
            <a:off x="2672425" y="113525"/>
            <a:ext cx="4180200" cy="3516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1" lang="en-GB" sz="2200">
                <a:solidFill>
                  <a:srgbClr val="38761D"/>
                </a:solidFill>
              </a:rPr>
              <a:t>Use Case</a:t>
            </a:r>
            <a:endParaRPr sz="2200">
              <a:solidFill>
                <a:srgbClr val="38761D"/>
              </a:solidFill>
            </a:endParaRPr>
          </a:p>
        </p:txBody>
      </p:sp>
      <p:sp>
        <p:nvSpPr>
          <p:cNvPr id="423" name="Google Shape;423;p38"/>
          <p:cNvSpPr txBox="1"/>
          <p:nvPr>
            <p:ph idx="4294967295" type="title"/>
          </p:nvPr>
        </p:nvSpPr>
        <p:spPr>
          <a:xfrm>
            <a:off x="207650" y="86500"/>
            <a:ext cx="2253300" cy="3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891"/>
              <a:buNone/>
            </a:pPr>
            <a:r>
              <a:rPr b="1" lang="en-GB" sz="1289">
                <a:solidFill>
                  <a:srgbClr val="990000"/>
                </a:solidFill>
                <a:latin typeface="Montserrat"/>
                <a:ea typeface="Montserrat"/>
                <a:cs typeface="Montserrat"/>
                <a:sym typeface="Montserrat"/>
              </a:rPr>
              <a:t>Farmers Connect</a:t>
            </a:r>
            <a:endParaRPr b="1" sz="1289">
              <a:solidFill>
                <a:srgbClr val="990000"/>
              </a:solidFill>
              <a:latin typeface="Montserrat"/>
              <a:ea typeface="Montserrat"/>
              <a:cs typeface="Montserrat"/>
              <a:sym typeface="Montserrat"/>
            </a:endParaRPr>
          </a:p>
        </p:txBody>
      </p:sp>
      <p:sp>
        <p:nvSpPr>
          <p:cNvPr id="424" name="Google Shape;424;p38"/>
          <p:cNvSpPr txBox="1"/>
          <p:nvPr/>
        </p:nvSpPr>
        <p:spPr>
          <a:xfrm>
            <a:off x="122200" y="476476"/>
            <a:ext cx="1903200" cy="1412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Group Chat</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Product category.</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Farm size.</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Order Notification</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Payment Settlement</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Recurring Order</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Connect with other Famers</a:t>
            </a:r>
            <a:endParaRPr sz="10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Lexend Deca Light"/>
              <a:ea typeface="Lexend Deca Light"/>
              <a:cs typeface="Lexend Deca Light"/>
              <a:sym typeface="Lexend Deca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39"/>
          <p:cNvPicPr preferRelativeResize="0"/>
          <p:nvPr/>
        </p:nvPicPr>
        <p:blipFill>
          <a:blip r:embed="rId3">
            <a:alphaModFix/>
          </a:blip>
          <a:stretch>
            <a:fillRect/>
          </a:stretch>
        </p:blipFill>
        <p:spPr>
          <a:xfrm>
            <a:off x="304800" y="2438400"/>
            <a:ext cx="598200" cy="598200"/>
          </a:xfrm>
          <a:prstGeom prst="rect">
            <a:avLst/>
          </a:prstGeom>
          <a:noFill/>
          <a:ln>
            <a:noFill/>
          </a:ln>
        </p:spPr>
      </p:pic>
      <p:sp>
        <p:nvSpPr>
          <p:cNvPr id="430" name="Google Shape;430;p39"/>
          <p:cNvSpPr txBox="1"/>
          <p:nvPr>
            <p:ph idx="4294967295" type="title"/>
          </p:nvPr>
        </p:nvSpPr>
        <p:spPr>
          <a:xfrm>
            <a:off x="55250" y="3134500"/>
            <a:ext cx="1755600" cy="3546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Community Selection</a:t>
            </a:r>
            <a:endParaRPr b="1" sz="1210">
              <a:solidFill>
                <a:srgbClr val="990000"/>
              </a:solidFill>
              <a:latin typeface="Montserrat"/>
              <a:ea typeface="Montserrat"/>
              <a:cs typeface="Montserrat"/>
              <a:sym typeface="Montserrat"/>
            </a:endParaRPr>
          </a:p>
        </p:txBody>
      </p:sp>
      <p:sp>
        <p:nvSpPr>
          <p:cNvPr id="431" name="Google Shape;431;p39"/>
          <p:cNvSpPr txBox="1"/>
          <p:nvPr>
            <p:ph idx="4294967295" type="title"/>
          </p:nvPr>
        </p:nvSpPr>
        <p:spPr>
          <a:xfrm>
            <a:off x="55250" y="4506100"/>
            <a:ext cx="1640100" cy="3546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Pick up Location</a:t>
            </a:r>
            <a:endParaRPr b="1" sz="1210">
              <a:solidFill>
                <a:srgbClr val="990000"/>
              </a:solidFill>
              <a:latin typeface="Montserrat"/>
              <a:ea typeface="Montserrat"/>
              <a:cs typeface="Montserrat"/>
              <a:sym typeface="Montserrat"/>
            </a:endParaRPr>
          </a:p>
        </p:txBody>
      </p:sp>
      <p:sp>
        <p:nvSpPr>
          <p:cNvPr id="432" name="Google Shape;432;p39"/>
          <p:cNvSpPr txBox="1"/>
          <p:nvPr/>
        </p:nvSpPr>
        <p:spPr>
          <a:xfrm>
            <a:off x="757000" y="3439300"/>
            <a:ext cx="648600" cy="354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666666"/>
                </a:solidFill>
                <a:latin typeface="Montserrat"/>
                <a:ea typeface="Montserrat"/>
                <a:cs typeface="Montserrat"/>
                <a:sym typeface="Montserrat"/>
              </a:rPr>
              <a:t>7 Days</a:t>
            </a:r>
            <a:endParaRPr b="1" sz="900">
              <a:solidFill>
                <a:srgbClr val="666666"/>
              </a:solidFill>
              <a:latin typeface="Montserrat"/>
              <a:ea typeface="Montserrat"/>
              <a:cs typeface="Montserrat"/>
              <a:sym typeface="Montserrat"/>
            </a:endParaRPr>
          </a:p>
        </p:txBody>
      </p:sp>
      <p:pic>
        <p:nvPicPr>
          <p:cNvPr id="433" name="Google Shape;433;p39"/>
          <p:cNvPicPr preferRelativeResize="0"/>
          <p:nvPr/>
        </p:nvPicPr>
        <p:blipFill>
          <a:blip r:embed="rId4">
            <a:alphaModFix/>
          </a:blip>
          <a:stretch>
            <a:fillRect/>
          </a:stretch>
        </p:blipFill>
        <p:spPr>
          <a:xfrm>
            <a:off x="381050" y="3429000"/>
            <a:ext cx="290779" cy="354600"/>
          </a:xfrm>
          <a:prstGeom prst="rect">
            <a:avLst/>
          </a:prstGeom>
          <a:noFill/>
          <a:ln>
            <a:noFill/>
          </a:ln>
        </p:spPr>
      </p:pic>
      <p:pic>
        <p:nvPicPr>
          <p:cNvPr id="434" name="Google Shape;434;p39"/>
          <p:cNvPicPr preferRelativeResize="0"/>
          <p:nvPr/>
        </p:nvPicPr>
        <p:blipFill>
          <a:blip r:embed="rId4">
            <a:alphaModFix/>
          </a:blip>
          <a:stretch>
            <a:fillRect/>
          </a:stretch>
        </p:blipFill>
        <p:spPr>
          <a:xfrm>
            <a:off x="381050" y="4800600"/>
            <a:ext cx="290779" cy="354600"/>
          </a:xfrm>
          <a:prstGeom prst="rect">
            <a:avLst/>
          </a:prstGeom>
          <a:noFill/>
          <a:ln>
            <a:noFill/>
          </a:ln>
        </p:spPr>
      </p:pic>
      <p:sp>
        <p:nvSpPr>
          <p:cNvPr id="435" name="Google Shape;435;p39"/>
          <p:cNvSpPr txBox="1"/>
          <p:nvPr/>
        </p:nvSpPr>
        <p:spPr>
          <a:xfrm>
            <a:off x="757000" y="4810900"/>
            <a:ext cx="938400" cy="354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666666"/>
                </a:solidFill>
                <a:latin typeface="Montserrat"/>
                <a:ea typeface="Montserrat"/>
                <a:cs typeface="Montserrat"/>
                <a:sym typeface="Montserrat"/>
              </a:rPr>
              <a:t>By App timeline</a:t>
            </a:r>
            <a:endParaRPr b="1" sz="900">
              <a:solidFill>
                <a:srgbClr val="666666"/>
              </a:solidFill>
              <a:latin typeface="Montserrat"/>
              <a:ea typeface="Montserrat"/>
              <a:cs typeface="Montserrat"/>
              <a:sym typeface="Montserrat"/>
            </a:endParaRPr>
          </a:p>
        </p:txBody>
      </p:sp>
      <p:cxnSp>
        <p:nvCxnSpPr>
          <p:cNvPr id="436" name="Google Shape;436;p39"/>
          <p:cNvCxnSpPr/>
          <p:nvPr/>
        </p:nvCxnSpPr>
        <p:spPr>
          <a:xfrm>
            <a:off x="253125" y="3574875"/>
            <a:ext cx="0" cy="881700"/>
          </a:xfrm>
          <a:prstGeom prst="straightConnector1">
            <a:avLst/>
          </a:prstGeom>
          <a:noFill/>
          <a:ln cap="flat" cmpd="sng" w="9525">
            <a:solidFill>
              <a:schemeClr val="dk2"/>
            </a:solidFill>
            <a:prstDash val="solid"/>
            <a:round/>
            <a:headEnd len="med" w="med" type="oval"/>
            <a:tailEnd len="med" w="med" type="oval"/>
          </a:ln>
        </p:spPr>
      </p:cxnSp>
      <p:cxnSp>
        <p:nvCxnSpPr>
          <p:cNvPr id="437" name="Google Shape;437;p39"/>
          <p:cNvCxnSpPr/>
          <p:nvPr/>
        </p:nvCxnSpPr>
        <p:spPr>
          <a:xfrm>
            <a:off x="299375" y="4052475"/>
            <a:ext cx="2253300" cy="0"/>
          </a:xfrm>
          <a:prstGeom prst="straightConnector1">
            <a:avLst/>
          </a:prstGeom>
          <a:noFill/>
          <a:ln cap="flat" cmpd="sng" w="9525">
            <a:solidFill>
              <a:schemeClr val="dk2"/>
            </a:solidFill>
            <a:prstDash val="solid"/>
            <a:round/>
            <a:headEnd len="med" w="med" type="oval"/>
            <a:tailEnd len="med" w="med" type="oval"/>
          </a:ln>
          <a:effectLst>
            <a:outerShdw blurRad="57150" rotWithShape="0" algn="bl" dir="5400000" dist="19050">
              <a:srgbClr val="000000">
                <a:alpha val="50000"/>
              </a:srgbClr>
            </a:outerShdw>
          </a:effectLst>
        </p:spPr>
      </p:cxnSp>
      <p:sp>
        <p:nvSpPr>
          <p:cNvPr id="438" name="Google Shape;438;p39"/>
          <p:cNvSpPr txBox="1"/>
          <p:nvPr/>
        </p:nvSpPr>
        <p:spPr>
          <a:xfrm>
            <a:off x="2433400" y="4277500"/>
            <a:ext cx="938400" cy="354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666666"/>
                </a:solidFill>
                <a:latin typeface="Montserrat"/>
                <a:ea typeface="Montserrat"/>
                <a:cs typeface="Montserrat"/>
                <a:sym typeface="Montserrat"/>
              </a:rPr>
              <a:t>Publicity- </a:t>
            </a:r>
            <a:r>
              <a:rPr b="1" lang="en-GB" sz="800">
                <a:solidFill>
                  <a:srgbClr val="990000"/>
                </a:solidFill>
                <a:latin typeface="Montserrat"/>
                <a:ea typeface="Montserrat"/>
                <a:cs typeface="Montserrat"/>
                <a:sym typeface="Montserrat"/>
              </a:rPr>
              <a:t>Offline &amp; Online</a:t>
            </a:r>
            <a:endParaRPr b="1" sz="800">
              <a:solidFill>
                <a:srgbClr val="990000"/>
              </a:solidFill>
              <a:latin typeface="Montserrat"/>
              <a:ea typeface="Montserrat"/>
              <a:cs typeface="Montserrat"/>
              <a:sym typeface="Montserrat"/>
            </a:endParaRPr>
          </a:p>
        </p:txBody>
      </p:sp>
      <p:cxnSp>
        <p:nvCxnSpPr>
          <p:cNvPr id="439" name="Google Shape;439;p39"/>
          <p:cNvCxnSpPr/>
          <p:nvPr/>
        </p:nvCxnSpPr>
        <p:spPr>
          <a:xfrm flipH="1" rot="10800000">
            <a:off x="3231725" y="2801863"/>
            <a:ext cx="1143000" cy="900000"/>
          </a:xfrm>
          <a:prstGeom prst="curvedConnector3">
            <a:avLst>
              <a:gd fmla="val 50000" name="adj1"/>
            </a:avLst>
          </a:prstGeom>
          <a:noFill/>
          <a:ln cap="flat" cmpd="sng" w="9525">
            <a:solidFill>
              <a:schemeClr val="dk2"/>
            </a:solidFill>
            <a:prstDash val="solid"/>
            <a:round/>
            <a:headEnd len="med" w="med" type="oval"/>
            <a:tailEnd len="med" w="med" type="oval"/>
          </a:ln>
          <a:effectLst>
            <a:outerShdw blurRad="57150" rotWithShape="0" algn="bl" dir="5400000" dist="19050">
              <a:srgbClr val="000000">
                <a:alpha val="50000"/>
              </a:srgbClr>
            </a:outerShdw>
          </a:effectLst>
        </p:spPr>
      </p:cxnSp>
      <p:sp>
        <p:nvSpPr>
          <p:cNvPr id="440" name="Google Shape;440;p39"/>
          <p:cNvSpPr txBox="1"/>
          <p:nvPr>
            <p:ph idx="4294967295" type="title"/>
          </p:nvPr>
        </p:nvSpPr>
        <p:spPr>
          <a:xfrm>
            <a:off x="4170050" y="2982100"/>
            <a:ext cx="1202400" cy="4695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Target Communities</a:t>
            </a:r>
            <a:endParaRPr b="1" sz="1210">
              <a:solidFill>
                <a:srgbClr val="990000"/>
              </a:solidFill>
              <a:latin typeface="Montserrat"/>
              <a:ea typeface="Montserrat"/>
              <a:cs typeface="Montserrat"/>
              <a:sym typeface="Montserrat"/>
            </a:endParaRPr>
          </a:p>
        </p:txBody>
      </p:sp>
      <p:grpSp>
        <p:nvGrpSpPr>
          <p:cNvPr id="441" name="Google Shape;441;p39"/>
          <p:cNvGrpSpPr/>
          <p:nvPr/>
        </p:nvGrpSpPr>
        <p:grpSpPr>
          <a:xfrm>
            <a:off x="4518708" y="3599572"/>
            <a:ext cx="483666" cy="354560"/>
            <a:chOff x="-62890750" y="2296300"/>
            <a:chExt cx="330825" cy="317450"/>
          </a:xfrm>
        </p:grpSpPr>
        <p:sp>
          <p:nvSpPr>
            <p:cNvPr id="442" name="Google Shape;442;p39"/>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9"/>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39"/>
          <p:cNvSpPr txBox="1"/>
          <p:nvPr/>
        </p:nvSpPr>
        <p:spPr>
          <a:xfrm>
            <a:off x="2672425" y="113525"/>
            <a:ext cx="4180200" cy="3516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1" lang="en-GB" sz="2200">
                <a:solidFill>
                  <a:srgbClr val="38761D"/>
                </a:solidFill>
              </a:rPr>
              <a:t>Use Case</a:t>
            </a:r>
            <a:endParaRPr sz="2200">
              <a:solidFill>
                <a:srgbClr val="38761D"/>
              </a:solidFill>
            </a:endParaRPr>
          </a:p>
        </p:txBody>
      </p:sp>
      <p:sp>
        <p:nvSpPr>
          <p:cNvPr id="446" name="Google Shape;446;p39"/>
          <p:cNvSpPr txBox="1"/>
          <p:nvPr>
            <p:ph idx="4294967295" type="title"/>
          </p:nvPr>
        </p:nvSpPr>
        <p:spPr>
          <a:xfrm>
            <a:off x="207650" y="86500"/>
            <a:ext cx="2253300" cy="3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891"/>
              <a:buNone/>
            </a:pPr>
            <a:r>
              <a:rPr b="1" lang="en-GB" sz="1289">
                <a:solidFill>
                  <a:srgbClr val="990000"/>
                </a:solidFill>
                <a:latin typeface="Montserrat"/>
                <a:ea typeface="Montserrat"/>
                <a:cs typeface="Montserrat"/>
                <a:sym typeface="Montserrat"/>
              </a:rPr>
              <a:t>Food Assembly</a:t>
            </a:r>
            <a:endParaRPr b="1" sz="1289">
              <a:solidFill>
                <a:srgbClr val="990000"/>
              </a:solidFill>
              <a:latin typeface="Montserrat"/>
              <a:ea typeface="Montserrat"/>
              <a:cs typeface="Montserrat"/>
              <a:sym typeface="Montserrat"/>
            </a:endParaRPr>
          </a:p>
        </p:txBody>
      </p:sp>
      <p:sp>
        <p:nvSpPr>
          <p:cNvPr id="447" name="Google Shape;447;p39"/>
          <p:cNvSpPr txBox="1"/>
          <p:nvPr/>
        </p:nvSpPr>
        <p:spPr>
          <a:xfrm>
            <a:off x="122200" y="476475"/>
            <a:ext cx="1801800" cy="1412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Group Chat</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Product category.</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Order size.</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Order Notification</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Payment Settlement</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Recurring Order</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Community Network</a:t>
            </a:r>
            <a:endParaRPr sz="10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Lexend Deca Light"/>
              <a:ea typeface="Lexend Deca Light"/>
              <a:cs typeface="Lexend Deca Light"/>
              <a:sym typeface="Lexend Deca Light"/>
            </a:endParaRPr>
          </a:p>
        </p:txBody>
      </p:sp>
      <p:pic>
        <p:nvPicPr>
          <p:cNvPr id="448" name="Google Shape;448;p39"/>
          <p:cNvPicPr preferRelativeResize="0"/>
          <p:nvPr/>
        </p:nvPicPr>
        <p:blipFill>
          <a:blip r:embed="rId5">
            <a:alphaModFix/>
          </a:blip>
          <a:stretch>
            <a:fillRect/>
          </a:stretch>
        </p:blipFill>
        <p:spPr>
          <a:xfrm>
            <a:off x="2587624" y="3574874"/>
            <a:ext cx="648600" cy="670295"/>
          </a:xfrm>
          <a:prstGeom prst="rect">
            <a:avLst/>
          </a:prstGeom>
          <a:noFill/>
          <a:ln>
            <a:noFill/>
          </a:ln>
        </p:spPr>
      </p:pic>
      <p:pic>
        <p:nvPicPr>
          <p:cNvPr id="449" name="Google Shape;449;p39"/>
          <p:cNvPicPr preferRelativeResize="0"/>
          <p:nvPr/>
        </p:nvPicPr>
        <p:blipFill>
          <a:blip r:embed="rId6">
            <a:alphaModFix/>
          </a:blip>
          <a:stretch>
            <a:fillRect/>
          </a:stretch>
        </p:blipFill>
        <p:spPr>
          <a:xfrm>
            <a:off x="4616125" y="2267775"/>
            <a:ext cx="441213" cy="634650"/>
          </a:xfrm>
          <a:prstGeom prst="rect">
            <a:avLst/>
          </a:prstGeom>
          <a:noFill/>
          <a:ln>
            <a:noFill/>
          </a:ln>
        </p:spPr>
      </p:pic>
      <p:cxnSp>
        <p:nvCxnSpPr>
          <p:cNvPr id="450" name="Google Shape;450;p39"/>
          <p:cNvCxnSpPr/>
          <p:nvPr/>
        </p:nvCxnSpPr>
        <p:spPr>
          <a:xfrm rot="10800000">
            <a:off x="4836732" y="1661775"/>
            <a:ext cx="0" cy="5298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451" name="Google Shape;451;p39"/>
          <p:cNvPicPr preferRelativeResize="0"/>
          <p:nvPr/>
        </p:nvPicPr>
        <p:blipFill>
          <a:blip r:embed="rId3">
            <a:alphaModFix/>
          </a:blip>
          <a:stretch>
            <a:fillRect/>
          </a:stretch>
        </p:blipFill>
        <p:spPr>
          <a:xfrm>
            <a:off x="4377697" y="788825"/>
            <a:ext cx="441225" cy="441225"/>
          </a:xfrm>
          <a:prstGeom prst="rect">
            <a:avLst/>
          </a:prstGeom>
          <a:noFill/>
          <a:ln>
            <a:noFill/>
          </a:ln>
        </p:spPr>
      </p:pic>
      <p:pic>
        <p:nvPicPr>
          <p:cNvPr id="452" name="Google Shape;452;p39"/>
          <p:cNvPicPr preferRelativeResize="0"/>
          <p:nvPr/>
        </p:nvPicPr>
        <p:blipFill>
          <a:blip r:embed="rId7">
            <a:alphaModFix/>
          </a:blip>
          <a:stretch>
            <a:fillRect/>
          </a:stretch>
        </p:blipFill>
        <p:spPr>
          <a:xfrm>
            <a:off x="4872700" y="775371"/>
            <a:ext cx="483675" cy="390786"/>
          </a:xfrm>
          <a:prstGeom prst="rect">
            <a:avLst/>
          </a:prstGeom>
          <a:noFill/>
          <a:ln>
            <a:noFill/>
          </a:ln>
        </p:spPr>
      </p:pic>
      <p:sp>
        <p:nvSpPr>
          <p:cNvPr id="453" name="Google Shape;453;p39"/>
          <p:cNvSpPr txBox="1"/>
          <p:nvPr/>
        </p:nvSpPr>
        <p:spPr>
          <a:xfrm>
            <a:off x="4338400" y="1305700"/>
            <a:ext cx="938400" cy="354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666666"/>
                </a:solidFill>
                <a:latin typeface="Montserrat"/>
                <a:ea typeface="Montserrat"/>
                <a:cs typeface="Montserrat"/>
                <a:sym typeface="Montserrat"/>
              </a:rPr>
              <a:t>Kadesh</a:t>
            </a:r>
            <a:r>
              <a:rPr b="1" lang="en-GB" sz="900">
                <a:solidFill>
                  <a:srgbClr val="666666"/>
                </a:solidFill>
                <a:latin typeface="Montserrat"/>
                <a:ea typeface="Montserrat"/>
                <a:cs typeface="Montserrat"/>
                <a:sym typeface="Montserrat"/>
              </a:rPr>
              <a:t>- </a:t>
            </a:r>
            <a:r>
              <a:rPr b="1" lang="en-GB" sz="800">
                <a:solidFill>
                  <a:srgbClr val="990000"/>
                </a:solidFill>
                <a:latin typeface="Montserrat"/>
                <a:ea typeface="Montserrat"/>
                <a:cs typeface="Montserrat"/>
                <a:sym typeface="Montserrat"/>
              </a:rPr>
              <a:t>Payment Stacks</a:t>
            </a:r>
            <a:endParaRPr b="1" sz="800">
              <a:solidFill>
                <a:srgbClr val="990000"/>
              </a:solidFill>
              <a:latin typeface="Montserrat"/>
              <a:ea typeface="Montserrat"/>
              <a:cs typeface="Montserrat"/>
              <a:sym typeface="Montserrat"/>
            </a:endParaRPr>
          </a:p>
        </p:txBody>
      </p:sp>
      <p:cxnSp>
        <p:nvCxnSpPr>
          <p:cNvPr id="454" name="Google Shape;454;p39"/>
          <p:cNvCxnSpPr/>
          <p:nvPr/>
        </p:nvCxnSpPr>
        <p:spPr>
          <a:xfrm>
            <a:off x="5133538" y="2585100"/>
            <a:ext cx="581400" cy="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455" name="Google Shape;455;p39"/>
          <p:cNvPicPr preferRelativeResize="0"/>
          <p:nvPr/>
        </p:nvPicPr>
        <p:blipFill>
          <a:blip r:embed="rId3">
            <a:alphaModFix/>
          </a:blip>
          <a:stretch>
            <a:fillRect/>
          </a:stretch>
        </p:blipFill>
        <p:spPr>
          <a:xfrm>
            <a:off x="5791150" y="2191575"/>
            <a:ext cx="598200" cy="598200"/>
          </a:xfrm>
          <a:prstGeom prst="rect">
            <a:avLst/>
          </a:prstGeom>
          <a:noFill/>
          <a:ln>
            <a:noFill/>
          </a:ln>
        </p:spPr>
      </p:pic>
      <p:sp>
        <p:nvSpPr>
          <p:cNvPr id="456" name="Google Shape;456;p39"/>
          <p:cNvSpPr txBox="1"/>
          <p:nvPr>
            <p:ph idx="4294967295" type="title"/>
          </p:nvPr>
        </p:nvSpPr>
        <p:spPr>
          <a:xfrm>
            <a:off x="5541650" y="2905900"/>
            <a:ext cx="1202400" cy="4695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Kadesh Food Assembly</a:t>
            </a:r>
            <a:endParaRPr b="1" sz="1210">
              <a:solidFill>
                <a:srgbClr val="990000"/>
              </a:solidFill>
              <a:latin typeface="Montserrat"/>
              <a:ea typeface="Montserrat"/>
              <a:cs typeface="Montserrat"/>
              <a:sym typeface="Montserrat"/>
            </a:endParaRPr>
          </a:p>
        </p:txBody>
      </p:sp>
      <p:cxnSp>
        <p:nvCxnSpPr>
          <p:cNvPr id="457" name="Google Shape;457;p39"/>
          <p:cNvCxnSpPr/>
          <p:nvPr/>
        </p:nvCxnSpPr>
        <p:spPr>
          <a:xfrm>
            <a:off x="6505138" y="2585100"/>
            <a:ext cx="581400" cy="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458" name="Google Shape;458;p39"/>
          <p:cNvPicPr preferRelativeResize="0"/>
          <p:nvPr/>
        </p:nvPicPr>
        <p:blipFill>
          <a:blip r:embed="rId8">
            <a:alphaModFix/>
          </a:blip>
          <a:stretch>
            <a:fillRect/>
          </a:stretch>
        </p:blipFill>
        <p:spPr>
          <a:xfrm>
            <a:off x="7202350" y="2343261"/>
            <a:ext cx="483675" cy="483675"/>
          </a:xfrm>
          <a:prstGeom prst="rect">
            <a:avLst/>
          </a:prstGeom>
          <a:noFill/>
          <a:ln>
            <a:noFill/>
          </a:ln>
        </p:spPr>
      </p:pic>
      <p:sp>
        <p:nvSpPr>
          <p:cNvPr id="459" name="Google Shape;459;p39"/>
          <p:cNvSpPr txBox="1"/>
          <p:nvPr/>
        </p:nvSpPr>
        <p:spPr>
          <a:xfrm>
            <a:off x="7005400" y="2905900"/>
            <a:ext cx="938400" cy="354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666666"/>
                </a:solidFill>
                <a:latin typeface="Montserrat"/>
                <a:ea typeface="Montserrat"/>
                <a:cs typeface="Montserrat"/>
                <a:sym typeface="Montserrat"/>
              </a:rPr>
              <a:t>Automatic &amp; Manual  Match</a:t>
            </a:r>
            <a:endParaRPr b="1" sz="900">
              <a:solidFill>
                <a:srgbClr val="666666"/>
              </a:solidFill>
              <a:latin typeface="Montserrat"/>
              <a:ea typeface="Montserrat"/>
              <a:cs typeface="Montserrat"/>
              <a:sym typeface="Montserrat"/>
            </a:endParaRPr>
          </a:p>
        </p:txBody>
      </p:sp>
      <p:cxnSp>
        <p:nvCxnSpPr>
          <p:cNvPr id="460" name="Google Shape;460;p39"/>
          <p:cNvCxnSpPr/>
          <p:nvPr/>
        </p:nvCxnSpPr>
        <p:spPr>
          <a:xfrm>
            <a:off x="7724338" y="2585100"/>
            <a:ext cx="581400" cy="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grpSp>
        <p:nvGrpSpPr>
          <p:cNvPr id="461" name="Google Shape;461;p39"/>
          <p:cNvGrpSpPr/>
          <p:nvPr/>
        </p:nvGrpSpPr>
        <p:grpSpPr>
          <a:xfrm>
            <a:off x="8344422" y="1998307"/>
            <a:ext cx="648632" cy="881664"/>
            <a:chOff x="4572000" y="2571750"/>
            <a:chExt cx="868200" cy="984550"/>
          </a:xfrm>
        </p:grpSpPr>
        <p:pic>
          <p:nvPicPr>
            <p:cNvPr id="462" name="Google Shape;462;p39"/>
            <p:cNvPicPr preferRelativeResize="0"/>
            <p:nvPr/>
          </p:nvPicPr>
          <p:blipFill>
            <a:blip r:embed="rId9">
              <a:alphaModFix/>
            </a:blip>
            <a:stretch>
              <a:fillRect/>
            </a:stretch>
          </p:blipFill>
          <p:spPr>
            <a:xfrm>
              <a:off x="4572000" y="2571750"/>
              <a:ext cx="868200" cy="984550"/>
            </a:xfrm>
            <a:prstGeom prst="rect">
              <a:avLst/>
            </a:prstGeom>
            <a:noFill/>
            <a:ln>
              <a:noFill/>
            </a:ln>
          </p:spPr>
        </p:pic>
        <p:pic>
          <p:nvPicPr>
            <p:cNvPr id="463" name="Google Shape;463;p39"/>
            <p:cNvPicPr preferRelativeResize="0"/>
            <p:nvPr/>
          </p:nvPicPr>
          <p:blipFill>
            <a:blip r:embed="rId10">
              <a:alphaModFix/>
            </a:blip>
            <a:stretch>
              <a:fillRect/>
            </a:stretch>
          </p:blipFill>
          <p:spPr>
            <a:xfrm>
              <a:off x="5059200" y="2819400"/>
              <a:ext cx="290775" cy="300210"/>
            </a:xfrm>
            <a:prstGeom prst="rect">
              <a:avLst/>
            </a:prstGeom>
            <a:noFill/>
            <a:ln>
              <a:noFill/>
            </a:ln>
          </p:spPr>
        </p:pic>
      </p:grpSp>
      <p:sp>
        <p:nvSpPr>
          <p:cNvPr id="464" name="Google Shape;464;p39"/>
          <p:cNvSpPr txBox="1"/>
          <p:nvPr>
            <p:ph idx="4294967295" type="title"/>
          </p:nvPr>
        </p:nvSpPr>
        <p:spPr>
          <a:xfrm>
            <a:off x="7980050" y="2982100"/>
            <a:ext cx="1143000" cy="4413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SzPct val="81818"/>
              <a:buNone/>
            </a:pPr>
            <a:r>
              <a:rPr b="1" lang="en-GB" sz="1210">
                <a:solidFill>
                  <a:srgbClr val="990000"/>
                </a:solidFill>
                <a:latin typeface="Montserrat"/>
                <a:ea typeface="Montserrat"/>
                <a:cs typeface="Montserrat"/>
                <a:sym typeface="Montserrat"/>
              </a:rPr>
              <a:t>Food Network</a:t>
            </a:r>
            <a:endParaRPr b="1" sz="1210">
              <a:solidFill>
                <a:srgbClr val="990000"/>
              </a:solidFill>
              <a:latin typeface="Montserrat"/>
              <a:ea typeface="Montserrat"/>
              <a:cs typeface="Montserrat"/>
              <a:sym typeface="Montserrat"/>
            </a:endParaRPr>
          </a:p>
        </p:txBody>
      </p:sp>
      <p:grpSp>
        <p:nvGrpSpPr>
          <p:cNvPr id="465" name="Google Shape;465;p39"/>
          <p:cNvGrpSpPr/>
          <p:nvPr/>
        </p:nvGrpSpPr>
        <p:grpSpPr>
          <a:xfrm>
            <a:off x="8328708" y="3523372"/>
            <a:ext cx="483666" cy="354560"/>
            <a:chOff x="-62890750" y="2296300"/>
            <a:chExt cx="330825" cy="317450"/>
          </a:xfrm>
        </p:grpSpPr>
        <p:sp>
          <p:nvSpPr>
            <p:cNvPr id="466" name="Google Shape;466;p39"/>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9" name="Google Shape;469;p39"/>
          <p:cNvCxnSpPr>
            <a:endCxn id="462" idx="0"/>
          </p:cNvCxnSpPr>
          <p:nvPr/>
        </p:nvCxnSpPr>
        <p:spPr>
          <a:xfrm>
            <a:off x="5553238" y="966307"/>
            <a:ext cx="3115500" cy="1032000"/>
          </a:xfrm>
          <a:prstGeom prst="bentConnector2">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470" name="Google Shape;470;p39"/>
          <p:cNvSpPr txBox="1"/>
          <p:nvPr/>
        </p:nvSpPr>
        <p:spPr>
          <a:xfrm>
            <a:off x="5938600" y="1077100"/>
            <a:ext cx="938400" cy="483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900">
                <a:solidFill>
                  <a:srgbClr val="666666"/>
                </a:solidFill>
                <a:latin typeface="Montserrat"/>
                <a:ea typeface="Montserrat"/>
                <a:cs typeface="Montserrat"/>
                <a:sym typeface="Montserrat"/>
              </a:rPr>
              <a:t>Direct Split by Manual Settlement- </a:t>
            </a:r>
            <a:r>
              <a:rPr b="1" lang="en-GB" sz="700">
                <a:solidFill>
                  <a:srgbClr val="990000"/>
                </a:solidFill>
                <a:latin typeface="Montserrat"/>
                <a:ea typeface="Montserrat"/>
                <a:cs typeface="Montserrat"/>
                <a:sym typeface="Montserrat"/>
              </a:rPr>
              <a:t> within 24 hours</a:t>
            </a:r>
            <a:endParaRPr b="1" sz="700">
              <a:solidFill>
                <a:srgbClr val="990000"/>
              </a:solidFill>
              <a:latin typeface="Montserrat"/>
              <a:ea typeface="Montserrat"/>
              <a:cs typeface="Montserrat"/>
              <a:sym typeface="Montserrat"/>
            </a:endParaRPr>
          </a:p>
        </p:txBody>
      </p:sp>
      <p:sp>
        <p:nvSpPr>
          <p:cNvPr id="471" name="Google Shape;471;p39"/>
          <p:cNvSpPr txBox="1"/>
          <p:nvPr>
            <p:ph idx="4294967295" type="title"/>
          </p:nvPr>
        </p:nvSpPr>
        <p:spPr>
          <a:xfrm>
            <a:off x="7686025" y="1022050"/>
            <a:ext cx="1035000" cy="4413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891"/>
              <a:buNone/>
            </a:pPr>
            <a:r>
              <a:rPr b="1" lang="en-GB" sz="889">
                <a:solidFill>
                  <a:srgbClr val="990000"/>
                </a:solidFill>
                <a:latin typeface="Montserrat"/>
                <a:ea typeface="Montserrat"/>
                <a:cs typeface="Montserrat"/>
                <a:sym typeface="Montserrat"/>
              </a:rPr>
              <a:t>@ 5% Commission to Kadesh</a:t>
            </a:r>
            <a:endParaRPr b="1" sz="889">
              <a:solidFill>
                <a:srgbClr val="990000"/>
              </a:solidFill>
              <a:latin typeface="Montserrat"/>
              <a:ea typeface="Montserrat"/>
              <a:cs typeface="Montserrat"/>
              <a:sym typeface="Montserrat"/>
            </a:endParaRPr>
          </a:p>
        </p:txBody>
      </p:sp>
      <p:cxnSp>
        <p:nvCxnSpPr>
          <p:cNvPr id="472" name="Google Shape;472;p39"/>
          <p:cNvCxnSpPr/>
          <p:nvPr/>
        </p:nvCxnSpPr>
        <p:spPr>
          <a:xfrm>
            <a:off x="7038538" y="1289700"/>
            <a:ext cx="581400" cy="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473" name="Google Shape;473;p39"/>
          <p:cNvSpPr txBox="1"/>
          <p:nvPr/>
        </p:nvSpPr>
        <p:spPr>
          <a:xfrm>
            <a:off x="5303800" y="3448276"/>
            <a:ext cx="1903200" cy="1412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User Onboarding</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Receive Order</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Track Order Count</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Cost items</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Cost L</a:t>
            </a:r>
            <a:r>
              <a:rPr lang="en-GB" sz="1000">
                <a:solidFill>
                  <a:schemeClr val="dk1"/>
                </a:solidFill>
                <a:latin typeface="Lexend Deca Light"/>
                <a:ea typeface="Lexend Deca Light"/>
                <a:cs typeface="Lexend Deca Light"/>
                <a:sym typeface="Lexend Deca Light"/>
              </a:rPr>
              <a:t>ogistics</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Assign Order ID</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Track Order status</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Receive Payments</a:t>
            </a:r>
            <a:endParaRPr sz="10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Lexend Deca Light"/>
              <a:ea typeface="Lexend Deca Light"/>
              <a:cs typeface="Lexend Deca Light"/>
              <a:sym typeface="Lexend Deca Light"/>
            </a:endParaRPr>
          </a:p>
        </p:txBody>
      </p:sp>
      <p:sp>
        <p:nvSpPr>
          <p:cNvPr id="474" name="Google Shape;474;p39"/>
          <p:cNvSpPr txBox="1"/>
          <p:nvPr/>
        </p:nvSpPr>
        <p:spPr>
          <a:xfrm>
            <a:off x="2204800" y="4582300"/>
            <a:ext cx="1344000" cy="529800"/>
          </a:xfrm>
          <a:prstGeom prst="rect">
            <a:avLst/>
          </a:prstGeom>
          <a:noFill/>
          <a:ln>
            <a:noFill/>
          </a:ln>
        </p:spPr>
        <p:txBody>
          <a:bodyPr anchorCtr="0" anchor="ctr" bIns="0" lIns="0" spcFirstLastPara="1" rIns="0" wrap="square" tIns="0">
            <a:noAutofit/>
          </a:bodyPr>
          <a:lstStyle/>
          <a:p>
            <a:pPr indent="-266700" lvl="0" marL="457200" rtl="0" algn="l">
              <a:lnSpc>
                <a:spcPct val="70000"/>
              </a:lnSpc>
              <a:spcBef>
                <a:spcPts val="0"/>
              </a:spcBef>
              <a:spcAft>
                <a:spcPts val="0"/>
              </a:spcAft>
              <a:buClr>
                <a:srgbClr val="990000"/>
              </a:buClr>
              <a:buSzPts val="600"/>
              <a:buFont typeface="Montserrat"/>
              <a:buChar char="●"/>
            </a:pPr>
            <a:r>
              <a:rPr b="1" lang="en-GB" sz="600">
                <a:solidFill>
                  <a:srgbClr val="990000"/>
                </a:solidFill>
                <a:latin typeface="Montserrat"/>
                <a:ea typeface="Montserrat"/>
                <a:cs typeface="Montserrat"/>
                <a:sym typeface="Montserrat"/>
              </a:rPr>
              <a:t>Communities</a:t>
            </a:r>
            <a:endParaRPr b="1" sz="600">
              <a:solidFill>
                <a:srgbClr val="990000"/>
              </a:solidFill>
              <a:latin typeface="Montserrat"/>
              <a:ea typeface="Montserrat"/>
              <a:cs typeface="Montserrat"/>
              <a:sym typeface="Montserrat"/>
            </a:endParaRPr>
          </a:p>
          <a:p>
            <a:pPr indent="-266700" lvl="0" marL="457200" rtl="0" algn="l">
              <a:lnSpc>
                <a:spcPct val="70000"/>
              </a:lnSpc>
              <a:spcBef>
                <a:spcPts val="0"/>
              </a:spcBef>
              <a:spcAft>
                <a:spcPts val="0"/>
              </a:spcAft>
              <a:buClr>
                <a:srgbClr val="990000"/>
              </a:buClr>
              <a:buSzPts val="600"/>
              <a:buFont typeface="Montserrat"/>
              <a:buChar char="●"/>
            </a:pPr>
            <a:r>
              <a:rPr b="1" lang="en-GB" sz="600">
                <a:solidFill>
                  <a:srgbClr val="990000"/>
                </a:solidFill>
                <a:latin typeface="Montserrat"/>
                <a:ea typeface="Montserrat"/>
                <a:cs typeface="Montserrat"/>
                <a:sym typeface="Montserrat"/>
              </a:rPr>
              <a:t>Households</a:t>
            </a:r>
            <a:endParaRPr b="1" sz="600">
              <a:solidFill>
                <a:srgbClr val="990000"/>
              </a:solidFill>
              <a:latin typeface="Montserrat"/>
              <a:ea typeface="Montserrat"/>
              <a:cs typeface="Montserrat"/>
              <a:sym typeface="Montserrat"/>
            </a:endParaRPr>
          </a:p>
          <a:p>
            <a:pPr indent="-266700" lvl="0" marL="457200" rtl="0" algn="l">
              <a:lnSpc>
                <a:spcPct val="70000"/>
              </a:lnSpc>
              <a:spcBef>
                <a:spcPts val="0"/>
              </a:spcBef>
              <a:spcAft>
                <a:spcPts val="0"/>
              </a:spcAft>
              <a:buClr>
                <a:srgbClr val="990000"/>
              </a:buClr>
              <a:buSzPts val="600"/>
              <a:buFont typeface="Montserrat"/>
              <a:buChar char="●"/>
            </a:pPr>
            <a:r>
              <a:rPr b="1" lang="en-GB" sz="600">
                <a:solidFill>
                  <a:srgbClr val="990000"/>
                </a:solidFill>
                <a:latin typeface="Montserrat"/>
                <a:ea typeface="Montserrat"/>
                <a:cs typeface="Montserrat"/>
                <a:sym typeface="Montserrat"/>
              </a:rPr>
              <a:t>Organisations</a:t>
            </a:r>
            <a:endParaRPr b="1" sz="600">
              <a:solidFill>
                <a:srgbClr val="990000"/>
              </a:solidFill>
              <a:latin typeface="Montserrat"/>
              <a:ea typeface="Montserrat"/>
              <a:cs typeface="Montserrat"/>
              <a:sym typeface="Montserrat"/>
            </a:endParaRPr>
          </a:p>
          <a:p>
            <a:pPr indent="-266700" lvl="0" marL="457200" rtl="0" algn="l">
              <a:lnSpc>
                <a:spcPct val="70000"/>
              </a:lnSpc>
              <a:spcBef>
                <a:spcPts val="0"/>
              </a:spcBef>
              <a:spcAft>
                <a:spcPts val="0"/>
              </a:spcAft>
              <a:buClr>
                <a:srgbClr val="990000"/>
              </a:buClr>
              <a:buSzPts val="600"/>
              <a:buFont typeface="Montserrat"/>
              <a:buChar char="●"/>
            </a:pPr>
            <a:r>
              <a:rPr b="1" lang="en-GB" sz="600">
                <a:solidFill>
                  <a:srgbClr val="990000"/>
                </a:solidFill>
                <a:latin typeface="Montserrat"/>
                <a:ea typeface="Montserrat"/>
                <a:cs typeface="Montserrat"/>
                <a:sym typeface="Montserrat"/>
              </a:rPr>
              <a:t>Religious</a:t>
            </a:r>
            <a:r>
              <a:rPr b="1" lang="en-GB" sz="600">
                <a:solidFill>
                  <a:srgbClr val="990000"/>
                </a:solidFill>
                <a:latin typeface="Montserrat"/>
                <a:ea typeface="Montserrat"/>
                <a:cs typeface="Montserrat"/>
                <a:sym typeface="Montserrat"/>
              </a:rPr>
              <a:t> bodies</a:t>
            </a:r>
            <a:endParaRPr b="1" sz="600">
              <a:solidFill>
                <a:srgbClr val="990000"/>
              </a:solidFill>
              <a:latin typeface="Montserrat"/>
              <a:ea typeface="Montserrat"/>
              <a:cs typeface="Montserrat"/>
              <a:sym typeface="Montserrat"/>
            </a:endParaRPr>
          </a:p>
          <a:p>
            <a:pPr indent="-266700" lvl="0" marL="457200" rtl="0" algn="l">
              <a:lnSpc>
                <a:spcPct val="70000"/>
              </a:lnSpc>
              <a:spcBef>
                <a:spcPts val="0"/>
              </a:spcBef>
              <a:spcAft>
                <a:spcPts val="0"/>
              </a:spcAft>
              <a:buClr>
                <a:srgbClr val="990000"/>
              </a:buClr>
              <a:buSzPts val="600"/>
              <a:buFont typeface="Montserrat"/>
              <a:buChar char="●"/>
            </a:pPr>
            <a:r>
              <a:rPr b="1" lang="en-GB" sz="600">
                <a:solidFill>
                  <a:srgbClr val="990000"/>
                </a:solidFill>
                <a:latin typeface="Montserrat"/>
                <a:ea typeface="Montserrat"/>
                <a:cs typeface="Montserrat"/>
                <a:sym typeface="Montserrat"/>
              </a:rPr>
              <a:t>Cooperatives</a:t>
            </a:r>
            <a:endParaRPr b="1" sz="600">
              <a:solidFill>
                <a:srgbClr val="99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0"/>
          <p:cNvSpPr txBox="1"/>
          <p:nvPr>
            <p:ph type="title"/>
          </p:nvPr>
        </p:nvSpPr>
        <p:spPr>
          <a:xfrm>
            <a:off x="4722075" y="9974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990000"/>
                </a:solidFill>
                <a:latin typeface="Montserrat"/>
                <a:ea typeface="Montserrat"/>
                <a:cs typeface="Montserrat"/>
                <a:sym typeface="Montserrat"/>
              </a:rPr>
              <a:t>Join Kadesh Today!</a:t>
            </a:r>
            <a:endParaRPr b="1">
              <a:solidFill>
                <a:srgbClr val="990000"/>
              </a:solidFill>
              <a:latin typeface="Montserrat"/>
              <a:ea typeface="Montserrat"/>
              <a:cs typeface="Montserrat"/>
              <a:sym typeface="Montserrat"/>
            </a:endParaRPr>
          </a:p>
        </p:txBody>
      </p:sp>
      <p:sp>
        <p:nvSpPr>
          <p:cNvPr id="480" name="Google Shape;480;p40"/>
          <p:cNvSpPr txBox="1"/>
          <p:nvPr>
            <p:ph idx="1" type="subTitle"/>
          </p:nvPr>
        </p:nvSpPr>
        <p:spPr>
          <a:xfrm>
            <a:off x="4722075" y="1959150"/>
            <a:ext cx="3589800" cy="27423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GB"/>
              <a:t>Experience the best in fresh farm products and customer satisfaction.</a:t>
            </a:r>
            <a:endParaRPr/>
          </a:p>
          <a:p>
            <a:pPr indent="-311150" lvl="0" marL="457200" rtl="0" algn="l">
              <a:lnSpc>
                <a:spcPct val="110000"/>
              </a:lnSpc>
              <a:spcBef>
                <a:spcPts val="0"/>
              </a:spcBef>
              <a:spcAft>
                <a:spcPts val="0"/>
              </a:spcAft>
              <a:buSzPts val="1300"/>
              <a:buChar char="●"/>
            </a:pPr>
            <a:r>
              <a:rPr lang="en-GB"/>
              <a:t>Join us to create a tangible impact on agriculture and other vendors selling of their products.</a:t>
            </a:r>
            <a:endParaRPr/>
          </a:p>
          <a:p>
            <a:pPr indent="-311150" lvl="0" marL="457200" rtl="0" algn="l">
              <a:lnSpc>
                <a:spcPct val="110000"/>
              </a:lnSpc>
              <a:spcBef>
                <a:spcPts val="0"/>
              </a:spcBef>
              <a:spcAft>
                <a:spcPts val="0"/>
              </a:spcAft>
              <a:buSzPts val="1300"/>
              <a:buChar char="●"/>
            </a:pPr>
            <a:r>
              <a:rPr lang="en-GB"/>
              <a:t>Direct access to target customers and suppliers.</a:t>
            </a:r>
            <a:endParaRPr/>
          </a:p>
        </p:txBody>
      </p:sp>
      <p:pic>
        <p:nvPicPr>
          <p:cNvPr id="481" name="Google Shape;481;p40"/>
          <p:cNvPicPr preferRelativeResize="0"/>
          <p:nvPr/>
        </p:nvPicPr>
        <p:blipFill>
          <a:blip r:embed="rId3">
            <a:alphaModFix/>
          </a:blip>
          <a:stretch>
            <a:fillRect/>
          </a:stretch>
        </p:blipFill>
        <p:spPr>
          <a:xfrm>
            <a:off x="91150" y="997400"/>
            <a:ext cx="4360650" cy="290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1"/>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rgbClr val="990000"/>
                </a:solidFill>
                <a:latin typeface="Montserrat"/>
                <a:ea typeface="Montserrat"/>
                <a:cs typeface="Montserrat"/>
                <a:sym typeface="Montserrat"/>
              </a:rPr>
              <a:t>Thank you for your time</a:t>
            </a: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 name="Shape 207"/>
        <p:cNvGrpSpPr/>
        <p:nvPr/>
      </p:nvGrpSpPr>
      <p:grpSpPr>
        <a:xfrm>
          <a:off x="0" y="0"/>
          <a:ext cx="0" cy="0"/>
          <a:chOff x="0" y="0"/>
          <a:chExt cx="0" cy="0"/>
        </a:xfrm>
      </p:grpSpPr>
      <p:sp>
        <p:nvSpPr>
          <p:cNvPr id="208" name="Google Shape;208;p30"/>
          <p:cNvSpPr txBox="1"/>
          <p:nvPr/>
        </p:nvSpPr>
        <p:spPr>
          <a:xfrm>
            <a:off x="2572600" y="4743450"/>
            <a:ext cx="42555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900">
                <a:solidFill>
                  <a:srgbClr val="D9D9D9"/>
                </a:solidFill>
                <a:latin typeface="Montserrat"/>
                <a:ea typeface="Montserrat"/>
                <a:cs typeface="Montserrat"/>
                <a:sym typeface="Montserrat"/>
              </a:rPr>
              <a:t>…Quality, Easy and Fresh</a:t>
            </a:r>
            <a:endParaRPr b="1" sz="900">
              <a:solidFill>
                <a:srgbClr val="D9D9D9"/>
              </a:solidFill>
              <a:latin typeface="Montserrat"/>
              <a:ea typeface="Montserrat"/>
              <a:cs typeface="Montserrat"/>
              <a:sym typeface="Montserrat"/>
            </a:endParaRPr>
          </a:p>
          <a:p>
            <a:pPr indent="0" lvl="0" marL="0" rtl="0" algn="ctr">
              <a:spcBef>
                <a:spcPts val="0"/>
              </a:spcBef>
              <a:spcAft>
                <a:spcPts val="0"/>
              </a:spcAft>
              <a:buNone/>
            </a:pPr>
            <a:r>
              <a:t/>
            </a:r>
            <a:endParaRPr b="1" sz="600">
              <a:solidFill>
                <a:srgbClr val="D9D9D9"/>
              </a:solidFill>
              <a:latin typeface="Montserrat"/>
              <a:ea typeface="Montserrat"/>
              <a:cs typeface="Montserrat"/>
              <a:sym typeface="Montserrat"/>
            </a:endParaRPr>
          </a:p>
        </p:txBody>
      </p:sp>
      <p:sp>
        <p:nvSpPr>
          <p:cNvPr id="209" name="Google Shape;209;p30"/>
          <p:cNvSpPr txBox="1"/>
          <p:nvPr/>
        </p:nvSpPr>
        <p:spPr>
          <a:xfrm>
            <a:off x="5849200" y="3752850"/>
            <a:ext cx="14631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990000"/>
                </a:solidFill>
                <a:latin typeface="Montserrat"/>
                <a:ea typeface="Montserrat"/>
                <a:cs typeface="Montserrat"/>
                <a:sym typeface="Montserrat"/>
              </a:rPr>
              <a:t>Lagos, Nigeria</a:t>
            </a:r>
            <a:endParaRPr b="1" sz="1100">
              <a:solidFill>
                <a:srgbClr val="990000"/>
              </a:solidFill>
              <a:latin typeface="Montserrat"/>
              <a:ea typeface="Montserrat"/>
              <a:cs typeface="Montserrat"/>
              <a:sym typeface="Montserrat"/>
            </a:endParaRPr>
          </a:p>
        </p:txBody>
      </p:sp>
      <p:sp>
        <p:nvSpPr>
          <p:cNvPr id="210" name="Google Shape;210;p30"/>
          <p:cNvSpPr txBox="1"/>
          <p:nvPr/>
        </p:nvSpPr>
        <p:spPr>
          <a:xfrm>
            <a:off x="1113150" y="1534650"/>
            <a:ext cx="5404800" cy="19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D9D9D9"/>
                </a:solidFill>
                <a:latin typeface="Lexend Deca Light"/>
                <a:ea typeface="Lexend Deca Light"/>
                <a:cs typeface="Lexend Deca Light"/>
                <a:sym typeface="Lexend Deca Light"/>
              </a:rPr>
              <a:t>We are making a tangible impact on agriculture by stopping wastage, creating space for farmers with the desired value for their products, sellers, and consumers access to a wider range of products directly from suppliers</a:t>
            </a:r>
            <a:endParaRPr sz="1800">
              <a:solidFill>
                <a:srgbClr val="D9D9D9"/>
              </a:solidFill>
              <a:latin typeface="Lexend Deca Light"/>
              <a:ea typeface="Lexend Deca Light"/>
              <a:cs typeface="Lexend Deca Light"/>
              <a:sym typeface="Lexend Deca Light"/>
            </a:endParaRPr>
          </a:p>
        </p:txBody>
      </p:sp>
      <p:sp>
        <p:nvSpPr>
          <p:cNvPr id="211" name="Google Shape;211;p30"/>
          <p:cNvSpPr txBox="1"/>
          <p:nvPr/>
        </p:nvSpPr>
        <p:spPr>
          <a:xfrm>
            <a:off x="1185725" y="485725"/>
            <a:ext cx="3114300" cy="784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None/>
            </a:pPr>
            <a:r>
              <a:rPr b="1" lang="en-GB" sz="3800">
                <a:solidFill>
                  <a:srgbClr val="990000"/>
                </a:solidFill>
                <a:latin typeface="Montserrat"/>
                <a:ea typeface="Montserrat"/>
                <a:cs typeface="Montserrat"/>
                <a:sym typeface="Montserrat"/>
              </a:rPr>
              <a:t>Who we are</a:t>
            </a:r>
            <a:endParaRPr b="1" sz="3800">
              <a:solidFill>
                <a:srgbClr val="990000"/>
              </a:solidFill>
              <a:latin typeface="Montserrat"/>
              <a:ea typeface="Montserrat"/>
              <a:cs typeface="Montserrat"/>
              <a:sym typeface="Montserrat"/>
            </a:endParaRPr>
          </a:p>
        </p:txBody>
      </p:sp>
      <p:grpSp>
        <p:nvGrpSpPr>
          <p:cNvPr id="212" name="Google Shape;212;p30"/>
          <p:cNvGrpSpPr/>
          <p:nvPr/>
        </p:nvGrpSpPr>
        <p:grpSpPr>
          <a:xfrm>
            <a:off x="7368072" y="3228392"/>
            <a:ext cx="1110712" cy="1025677"/>
            <a:chOff x="6000718" y="3070557"/>
            <a:chExt cx="587865" cy="517731"/>
          </a:xfrm>
        </p:grpSpPr>
        <p:sp>
          <p:nvSpPr>
            <p:cNvPr id="213" name="Google Shape;213;p30"/>
            <p:cNvSpPr/>
            <p:nvPr/>
          </p:nvSpPr>
          <p:spPr>
            <a:xfrm>
              <a:off x="6161116" y="3104229"/>
              <a:ext cx="410235" cy="449911"/>
            </a:xfrm>
            <a:custGeom>
              <a:rect b="b" l="l" r="r" t="t"/>
              <a:pathLst>
                <a:path extrusionOk="0" h="78008" w="71098">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lt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6032245" y="3317811"/>
              <a:ext cx="62149" cy="151155"/>
            </a:xfrm>
            <a:custGeom>
              <a:rect b="b" l="l" r="r" t="t"/>
              <a:pathLst>
                <a:path extrusionOk="0" h="26208" w="10771">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lt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6189159" y="3073176"/>
              <a:ext cx="117131" cy="35868"/>
            </a:xfrm>
            <a:custGeom>
              <a:rect b="b" l="l" r="r" t="t"/>
              <a:pathLst>
                <a:path extrusionOk="0" h="6219" w="2030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lt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6123036" y="3116815"/>
              <a:ext cx="22734" cy="17095"/>
            </a:xfrm>
            <a:custGeom>
              <a:rect b="b" l="l" r="r" t="t"/>
              <a:pathLst>
                <a:path extrusionOk="0" h="2964" w="394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solidFill>
              <a:schemeClr val="lt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6099493" y="3152223"/>
              <a:ext cx="3999" cy="4205"/>
            </a:xfrm>
            <a:custGeom>
              <a:rect b="b" l="l" r="r" t="t"/>
              <a:pathLst>
                <a:path extrusionOk="0" h="729" w="693">
                  <a:moveTo>
                    <a:pt x="693" y="1"/>
                  </a:moveTo>
                  <a:cubicBezTo>
                    <a:pt x="462" y="231"/>
                    <a:pt x="231" y="480"/>
                    <a:pt x="1" y="728"/>
                  </a:cubicBezTo>
                  <a:cubicBezTo>
                    <a:pt x="284" y="533"/>
                    <a:pt x="533" y="285"/>
                    <a:pt x="693" y="1"/>
                  </a:cubicBezTo>
                  <a:close/>
                </a:path>
              </a:pathLst>
            </a:custGeom>
            <a:solidFill>
              <a:schemeClr val="lt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6350890" y="3500386"/>
              <a:ext cx="45156" cy="42581"/>
            </a:xfrm>
            <a:custGeom>
              <a:rect b="b" l="l" r="r" t="t"/>
              <a:pathLst>
                <a:path extrusionOk="0" h="7383" w="7826">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lt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6263064" y="3138409"/>
              <a:ext cx="28469" cy="38688"/>
            </a:xfrm>
            <a:custGeom>
              <a:rect b="b" l="l" r="r" t="t"/>
              <a:pathLst>
                <a:path extrusionOk="0" h="6708" w="4934">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lt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6251907" y="3097504"/>
              <a:ext cx="26011" cy="13686"/>
            </a:xfrm>
            <a:custGeom>
              <a:rect b="b" l="l" r="r" t="t"/>
              <a:pathLst>
                <a:path extrusionOk="0" h="2373" w="4508">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lt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6251498" y="3152108"/>
              <a:ext cx="21609" cy="17008"/>
            </a:xfrm>
            <a:custGeom>
              <a:rect b="b" l="l" r="r" t="t"/>
              <a:pathLst>
                <a:path extrusionOk="0" h="2949" w="3745">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lt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6000718" y="3070557"/>
              <a:ext cx="587865" cy="517731"/>
            </a:xfrm>
            <a:custGeom>
              <a:rect b="b" l="l" r="r" t="t"/>
              <a:pathLst>
                <a:path extrusionOk="0" h="89767" w="101883">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solidFill>
              <a:schemeClr val="lt1"/>
            </a:solid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3" name="Google Shape;223;p30"/>
          <p:cNvPicPr preferRelativeResize="0"/>
          <p:nvPr/>
        </p:nvPicPr>
        <p:blipFill>
          <a:blip r:embed="rId3">
            <a:alphaModFix/>
          </a:blip>
          <a:stretch>
            <a:fillRect/>
          </a:stretch>
        </p:blipFill>
        <p:spPr>
          <a:xfrm>
            <a:off x="152400" y="152400"/>
            <a:ext cx="598200" cy="59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31"/>
          <p:cNvSpPr txBox="1"/>
          <p:nvPr/>
        </p:nvSpPr>
        <p:spPr>
          <a:xfrm>
            <a:off x="5849200" y="3752850"/>
            <a:ext cx="14970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990000"/>
                </a:solidFill>
                <a:latin typeface="Montserrat"/>
                <a:ea typeface="Montserrat"/>
                <a:cs typeface="Montserrat"/>
                <a:sym typeface="Montserrat"/>
              </a:rPr>
              <a:t>Lagos, Nigeria</a:t>
            </a:r>
            <a:endParaRPr b="1" sz="1100">
              <a:solidFill>
                <a:srgbClr val="990000"/>
              </a:solidFill>
              <a:latin typeface="Montserrat"/>
              <a:ea typeface="Montserrat"/>
              <a:cs typeface="Montserrat"/>
              <a:sym typeface="Montserrat"/>
            </a:endParaRPr>
          </a:p>
        </p:txBody>
      </p:sp>
      <p:sp>
        <p:nvSpPr>
          <p:cNvPr id="229" name="Google Shape;229;p31"/>
          <p:cNvSpPr txBox="1"/>
          <p:nvPr/>
        </p:nvSpPr>
        <p:spPr>
          <a:xfrm>
            <a:off x="1113150" y="1534650"/>
            <a:ext cx="5404800" cy="19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Lexend Deca Light"/>
                <a:ea typeface="Lexend Deca Light"/>
                <a:cs typeface="Lexend Deca Light"/>
                <a:sym typeface="Lexend Deca Light"/>
              </a:rPr>
              <a:t>We aim to continue to let our farmers have a good profit on their farm produce and let our customers get fresh farm products from us.</a:t>
            </a:r>
            <a:endParaRPr>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rPr lang="en-GB">
                <a:solidFill>
                  <a:schemeClr val="dk1"/>
                </a:solidFill>
                <a:latin typeface="Lexend Deca Light"/>
                <a:ea typeface="Lexend Deca Light"/>
                <a:cs typeface="Lexend Deca Light"/>
                <a:sym typeface="Lexend Deca Light"/>
              </a:rPr>
              <a:t> </a:t>
            </a:r>
            <a:endParaRPr>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rPr lang="en-GB">
                <a:solidFill>
                  <a:schemeClr val="dk1"/>
                </a:solidFill>
                <a:latin typeface="Lexend Deca Light"/>
                <a:ea typeface="Lexend Deca Light"/>
                <a:cs typeface="Lexend Deca Light"/>
                <a:sym typeface="Lexend Deca Light"/>
              </a:rPr>
              <a:t>We are also committed to finding innovative ways to ensure food,  groceries, and other vendors selling of their products, and our customers have a good shopping experience with us</a:t>
            </a:r>
            <a:endParaRPr>
              <a:solidFill>
                <a:schemeClr val="dk1"/>
              </a:solidFill>
              <a:latin typeface="Lexend Deca Light"/>
              <a:ea typeface="Lexend Deca Light"/>
              <a:cs typeface="Lexend Deca Light"/>
              <a:sym typeface="Lexend Deca Light"/>
            </a:endParaRPr>
          </a:p>
          <a:p>
            <a:pPr indent="0" lvl="0" marL="0" rtl="0" algn="l">
              <a:spcBef>
                <a:spcPts val="0"/>
              </a:spcBef>
              <a:spcAft>
                <a:spcPts val="0"/>
              </a:spcAft>
              <a:buNone/>
            </a:pPr>
            <a:r>
              <a:t/>
            </a:r>
            <a:endParaRPr>
              <a:solidFill>
                <a:schemeClr val="dk1"/>
              </a:solidFill>
              <a:latin typeface="Lexend Deca Light"/>
              <a:ea typeface="Lexend Deca Light"/>
              <a:cs typeface="Lexend Deca Light"/>
              <a:sym typeface="Lexend Deca Light"/>
            </a:endParaRPr>
          </a:p>
        </p:txBody>
      </p:sp>
      <p:sp>
        <p:nvSpPr>
          <p:cNvPr id="230" name="Google Shape;230;p31"/>
          <p:cNvSpPr txBox="1"/>
          <p:nvPr/>
        </p:nvSpPr>
        <p:spPr>
          <a:xfrm>
            <a:off x="1185725" y="485725"/>
            <a:ext cx="3114300" cy="7842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None/>
            </a:pPr>
            <a:r>
              <a:rPr b="1" lang="en-GB" sz="3800">
                <a:solidFill>
                  <a:srgbClr val="990000"/>
                </a:solidFill>
                <a:latin typeface="Montserrat"/>
                <a:ea typeface="Montserrat"/>
                <a:cs typeface="Montserrat"/>
                <a:sym typeface="Montserrat"/>
              </a:rPr>
              <a:t>Our Mission</a:t>
            </a:r>
            <a:endParaRPr b="1" sz="3800">
              <a:solidFill>
                <a:srgbClr val="990000"/>
              </a:solidFill>
              <a:latin typeface="Montserrat"/>
              <a:ea typeface="Montserrat"/>
              <a:cs typeface="Montserrat"/>
              <a:sym typeface="Montserrat"/>
            </a:endParaRPr>
          </a:p>
        </p:txBody>
      </p:sp>
      <p:grpSp>
        <p:nvGrpSpPr>
          <p:cNvPr id="231" name="Google Shape;231;p31"/>
          <p:cNvGrpSpPr/>
          <p:nvPr/>
        </p:nvGrpSpPr>
        <p:grpSpPr>
          <a:xfrm>
            <a:off x="7368072" y="3228392"/>
            <a:ext cx="1110712" cy="1025677"/>
            <a:chOff x="6000718" y="3070557"/>
            <a:chExt cx="587865" cy="517731"/>
          </a:xfrm>
        </p:grpSpPr>
        <p:sp>
          <p:nvSpPr>
            <p:cNvPr id="232" name="Google Shape;232;p31"/>
            <p:cNvSpPr/>
            <p:nvPr/>
          </p:nvSpPr>
          <p:spPr>
            <a:xfrm>
              <a:off x="6161116" y="3104229"/>
              <a:ext cx="410235" cy="449911"/>
            </a:xfrm>
            <a:custGeom>
              <a:rect b="b" l="l" r="r" t="t"/>
              <a:pathLst>
                <a:path extrusionOk="0" h="78008" w="71098">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6032245" y="3317811"/>
              <a:ext cx="62149" cy="151155"/>
            </a:xfrm>
            <a:custGeom>
              <a:rect b="b" l="l" r="r" t="t"/>
              <a:pathLst>
                <a:path extrusionOk="0" h="26208" w="10771">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6189159" y="3073176"/>
              <a:ext cx="117131" cy="35868"/>
            </a:xfrm>
            <a:custGeom>
              <a:rect b="b" l="l" r="r" t="t"/>
              <a:pathLst>
                <a:path extrusionOk="0" h="6219" w="2030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6123036" y="3116815"/>
              <a:ext cx="22734" cy="17095"/>
            </a:xfrm>
            <a:custGeom>
              <a:rect b="b" l="l" r="r" t="t"/>
              <a:pathLst>
                <a:path extrusionOk="0" h="2964" w="394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6099493" y="3152223"/>
              <a:ext cx="3999" cy="4205"/>
            </a:xfrm>
            <a:custGeom>
              <a:rect b="b" l="l" r="r" t="t"/>
              <a:pathLst>
                <a:path extrusionOk="0" h="729" w="693">
                  <a:moveTo>
                    <a:pt x="693" y="1"/>
                  </a:moveTo>
                  <a:cubicBezTo>
                    <a:pt x="462" y="231"/>
                    <a:pt x="231" y="480"/>
                    <a:pt x="1" y="728"/>
                  </a:cubicBezTo>
                  <a:cubicBezTo>
                    <a:pt x="284" y="533"/>
                    <a:pt x="533" y="285"/>
                    <a:pt x="693"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6350890" y="3500386"/>
              <a:ext cx="45156" cy="42581"/>
            </a:xfrm>
            <a:custGeom>
              <a:rect b="b" l="l" r="r" t="t"/>
              <a:pathLst>
                <a:path extrusionOk="0" h="7383" w="7826">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6263064" y="3138409"/>
              <a:ext cx="28469" cy="38688"/>
            </a:xfrm>
            <a:custGeom>
              <a:rect b="b" l="l" r="r" t="t"/>
              <a:pathLst>
                <a:path extrusionOk="0" h="6708" w="4934">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6251907" y="3097504"/>
              <a:ext cx="26011" cy="13686"/>
            </a:xfrm>
            <a:custGeom>
              <a:rect b="b" l="l" r="r" t="t"/>
              <a:pathLst>
                <a:path extrusionOk="0" h="2373" w="4508">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6251498" y="3152108"/>
              <a:ext cx="21609" cy="17008"/>
            </a:xfrm>
            <a:custGeom>
              <a:rect b="b" l="l" r="r" t="t"/>
              <a:pathLst>
                <a:path extrusionOk="0" h="2949" w="3745">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dk1"/>
            </a:solid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6000718" y="3070557"/>
              <a:ext cx="587865" cy="517731"/>
            </a:xfrm>
            <a:custGeom>
              <a:rect b="b" l="l" r="r" t="t"/>
              <a:pathLst>
                <a:path extrusionOk="0" h="89767" w="101883">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solidFill>
              <a:schemeClr val="dk1"/>
            </a:solid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2" name="Google Shape;242;p31"/>
          <p:cNvPicPr preferRelativeResize="0"/>
          <p:nvPr/>
        </p:nvPicPr>
        <p:blipFill>
          <a:blip r:embed="rId3">
            <a:alphaModFix/>
          </a:blip>
          <a:stretch>
            <a:fillRect/>
          </a:stretch>
        </p:blipFill>
        <p:spPr>
          <a:xfrm>
            <a:off x="152400" y="76200"/>
            <a:ext cx="598200" cy="598200"/>
          </a:xfrm>
          <a:prstGeom prst="rect">
            <a:avLst/>
          </a:prstGeom>
          <a:noFill/>
          <a:ln>
            <a:noFill/>
          </a:ln>
        </p:spPr>
      </p:pic>
      <p:sp>
        <p:nvSpPr>
          <p:cNvPr id="243" name="Google Shape;243;p31"/>
          <p:cNvSpPr txBox="1"/>
          <p:nvPr/>
        </p:nvSpPr>
        <p:spPr>
          <a:xfrm>
            <a:off x="2572600" y="4743450"/>
            <a:ext cx="42555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900">
                <a:solidFill>
                  <a:srgbClr val="990000"/>
                </a:solidFill>
                <a:latin typeface="Montserrat"/>
                <a:ea typeface="Montserrat"/>
                <a:cs typeface="Montserrat"/>
                <a:sym typeface="Montserrat"/>
              </a:rPr>
              <a:t>…Quality, Easy and Fresh</a:t>
            </a:r>
            <a:endParaRPr b="1" sz="900">
              <a:solidFill>
                <a:srgbClr val="99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32"/>
          <p:cNvSpPr txBox="1"/>
          <p:nvPr>
            <p:ph idx="1" type="subTitle"/>
          </p:nvPr>
        </p:nvSpPr>
        <p:spPr>
          <a:xfrm>
            <a:off x="467425" y="1394975"/>
            <a:ext cx="2198400" cy="1089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000">
                <a:solidFill>
                  <a:schemeClr val="dk1"/>
                </a:solidFill>
                <a:latin typeface="Lexend Deca"/>
                <a:ea typeface="Lexend Deca"/>
                <a:cs typeface="Lexend Deca"/>
                <a:sym typeface="Lexend Deca"/>
              </a:rPr>
              <a:t>COVID 19 Effect</a:t>
            </a:r>
            <a:r>
              <a:rPr lang="en-GB" sz="1000">
                <a:solidFill>
                  <a:schemeClr val="dk1"/>
                </a:solidFill>
                <a:latin typeface="Lexend Deca Light"/>
                <a:ea typeface="Lexend Deca Light"/>
                <a:cs typeface="Lexend Deca Light"/>
                <a:sym typeface="Lexend Deca Light"/>
              </a:rPr>
              <a:t>. This has </a:t>
            </a:r>
            <a:r>
              <a:rPr lang="en-GB" sz="1000">
                <a:solidFill>
                  <a:schemeClr val="dk1"/>
                </a:solidFill>
                <a:latin typeface="Lexend Deca Light"/>
                <a:ea typeface="Lexend Deca Light"/>
                <a:cs typeface="Lexend Deca Light"/>
                <a:sym typeface="Lexend Deca Light"/>
              </a:rPr>
              <a:t>eroded</a:t>
            </a:r>
            <a:r>
              <a:rPr lang="en-GB" sz="1000">
                <a:solidFill>
                  <a:schemeClr val="dk1"/>
                </a:solidFill>
                <a:latin typeface="Lexend Deca Light"/>
                <a:ea typeface="Lexend Deca Light"/>
                <a:cs typeface="Lexend Deca Light"/>
                <a:sym typeface="Lexend Deca Light"/>
              </a:rPr>
              <a:t> the food Market by</a:t>
            </a:r>
            <a:r>
              <a:rPr b="1" lang="en-GB" sz="1000">
                <a:solidFill>
                  <a:schemeClr val="dk1"/>
                </a:solidFill>
                <a:latin typeface="Lexend Deca"/>
                <a:ea typeface="Lexend Deca"/>
                <a:cs typeface="Lexend Deca"/>
                <a:sym typeface="Lexend Deca"/>
              </a:rPr>
              <a:t> 28%</a:t>
            </a:r>
            <a:r>
              <a:rPr lang="en-GB" sz="1000">
                <a:solidFill>
                  <a:schemeClr val="dk1"/>
                </a:solidFill>
                <a:latin typeface="Lexend Deca Light"/>
                <a:ea typeface="Lexend Deca Light"/>
                <a:cs typeface="Lexend Deca Light"/>
                <a:sym typeface="Lexend Deca Light"/>
              </a:rPr>
              <a:t> and has shifted consumer’s focus to Fresh Alternatives direct from Farmers.</a:t>
            </a:r>
            <a:endParaRPr sz="1000">
              <a:solidFill>
                <a:schemeClr val="dk1"/>
              </a:solidFill>
              <a:latin typeface="Lexend Deca Light"/>
              <a:ea typeface="Lexend Deca Light"/>
              <a:cs typeface="Lexend Deca Light"/>
              <a:sym typeface="Lexend Deca Light"/>
            </a:endParaRPr>
          </a:p>
        </p:txBody>
      </p:sp>
      <p:sp>
        <p:nvSpPr>
          <p:cNvPr id="249" name="Google Shape;249;p32"/>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990000"/>
                </a:solidFill>
                <a:latin typeface="Montserrat"/>
                <a:ea typeface="Montserrat"/>
                <a:cs typeface="Montserrat"/>
                <a:sym typeface="Montserrat"/>
              </a:rPr>
              <a:t>Market Problems</a:t>
            </a:r>
            <a:endParaRPr b="1">
              <a:solidFill>
                <a:srgbClr val="990000"/>
              </a:solidFill>
              <a:latin typeface="Montserrat"/>
              <a:ea typeface="Montserrat"/>
              <a:cs typeface="Montserrat"/>
              <a:sym typeface="Montserrat"/>
            </a:endParaRPr>
          </a:p>
        </p:txBody>
      </p:sp>
      <p:sp>
        <p:nvSpPr>
          <p:cNvPr id="250" name="Google Shape;250;p32"/>
          <p:cNvSpPr txBox="1"/>
          <p:nvPr>
            <p:ph idx="2" type="subTitle"/>
          </p:nvPr>
        </p:nvSpPr>
        <p:spPr>
          <a:xfrm>
            <a:off x="6400150" y="3395775"/>
            <a:ext cx="2667600" cy="1373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000">
                <a:solidFill>
                  <a:schemeClr val="dk1"/>
                </a:solidFill>
                <a:latin typeface="Lexend Deca"/>
                <a:ea typeface="Lexend Deca"/>
                <a:cs typeface="Lexend Deca"/>
                <a:sym typeface="Lexend Deca"/>
              </a:rPr>
              <a:t>Farmers &amp; Investors Market Re-focusing Re-Focusing.</a:t>
            </a:r>
            <a:r>
              <a:rPr lang="en-GB" sz="1000">
                <a:solidFill>
                  <a:schemeClr val="dk1"/>
                </a:solidFill>
                <a:latin typeface="Lexend Deca Light"/>
                <a:ea typeface="Lexend Deca Light"/>
                <a:cs typeface="Lexend Deca Light"/>
                <a:sym typeface="Lexend Deca Light"/>
              </a:rPr>
              <a:t> Farmers are constantly on the search for alternative farming </a:t>
            </a:r>
            <a:r>
              <a:rPr lang="en-GB" sz="1000">
                <a:solidFill>
                  <a:schemeClr val="dk1"/>
                </a:solidFill>
                <a:latin typeface="Lexend Deca Light"/>
                <a:ea typeface="Lexend Deca Light"/>
                <a:cs typeface="Lexend Deca Light"/>
                <a:sym typeface="Lexend Deca Light"/>
              </a:rPr>
              <a:t>techniques</a:t>
            </a:r>
            <a:r>
              <a:rPr lang="en-GB" sz="1000">
                <a:solidFill>
                  <a:schemeClr val="dk1"/>
                </a:solidFill>
                <a:latin typeface="Lexend Deca Light"/>
                <a:ea typeface="Lexend Deca Light"/>
                <a:cs typeface="Lexend Deca Light"/>
                <a:sym typeface="Lexend Deca Light"/>
              </a:rPr>
              <a:t> in the Urban, their outskirts and more </a:t>
            </a:r>
            <a:r>
              <a:rPr lang="en-GB" sz="1000">
                <a:solidFill>
                  <a:schemeClr val="dk1"/>
                </a:solidFill>
                <a:latin typeface="Lexend Deca Light"/>
                <a:ea typeface="Lexend Deca Light"/>
                <a:cs typeface="Lexend Deca Light"/>
                <a:sym typeface="Lexend Deca Light"/>
              </a:rPr>
              <a:t>discrete</a:t>
            </a:r>
            <a:r>
              <a:rPr lang="en-GB" sz="1000">
                <a:solidFill>
                  <a:schemeClr val="dk1"/>
                </a:solidFill>
                <a:latin typeface="Lexend Deca Light"/>
                <a:ea typeface="Lexend Deca Light"/>
                <a:cs typeface="Lexend Deca Light"/>
                <a:sym typeface="Lexend Deca Light"/>
              </a:rPr>
              <a:t> &amp; potential community to sell their products at premium price.</a:t>
            </a:r>
            <a:endParaRPr sz="900"/>
          </a:p>
        </p:txBody>
      </p:sp>
      <p:sp>
        <p:nvSpPr>
          <p:cNvPr id="251" name="Google Shape;251;p32"/>
          <p:cNvSpPr txBox="1"/>
          <p:nvPr>
            <p:ph idx="2" type="subTitle"/>
          </p:nvPr>
        </p:nvSpPr>
        <p:spPr>
          <a:xfrm>
            <a:off x="467425" y="3670650"/>
            <a:ext cx="2667600" cy="1173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000">
                <a:solidFill>
                  <a:schemeClr val="dk1"/>
                </a:solidFill>
                <a:latin typeface="Lexend Deca"/>
                <a:ea typeface="Lexend Deca"/>
                <a:cs typeface="Lexend Deca"/>
                <a:sym typeface="Lexend Deca"/>
              </a:rPr>
              <a:t>Food </a:t>
            </a:r>
            <a:r>
              <a:rPr b="1" lang="en-GB" sz="1000">
                <a:solidFill>
                  <a:schemeClr val="dk1"/>
                </a:solidFill>
                <a:latin typeface="Lexend Deca"/>
                <a:ea typeface="Lexend Deca"/>
                <a:cs typeface="Lexend Deca"/>
                <a:sym typeface="Lexend Deca"/>
              </a:rPr>
              <a:t>Wastages and Shortage in Supply</a:t>
            </a:r>
            <a:r>
              <a:rPr lang="en-GB" sz="1000">
                <a:solidFill>
                  <a:schemeClr val="dk1"/>
                </a:solidFill>
                <a:latin typeface="Lexend Deca Light"/>
                <a:ea typeface="Lexend Deca Light"/>
                <a:cs typeface="Lexend Deca Light"/>
                <a:sym typeface="Lexend Deca Light"/>
              </a:rPr>
              <a:t>. The </a:t>
            </a:r>
            <a:r>
              <a:rPr lang="en-GB" sz="1000">
                <a:solidFill>
                  <a:schemeClr val="dk1"/>
                </a:solidFill>
                <a:latin typeface="Lexend Deca Light"/>
                <a:ea typeface="Lexend Deca Light"/>
                <a:cs typeface="Lexend Deca Light"/>
                <a:sym typeface="Lexend Deca Light"/>
              </a:rPr>
              <a:t>profound</a:t>
            </a:r>
            <a:r>
              <a:rPr lang="en-GB" sz="1000">
                <a:solidFill>
                  <a:schemeClr val="dk1"/>
                </a:solidFill>
                <a:latin typeface="Lexend Deca Light"/>
                <a:ea typeface="Lexend Deca Light"/>
                <a:cs typeface="Lexend Deca Light"/>
                <a:sym typeface="Lexend Deca Light"/>
              </a:rPr>
              <a:t> distance and the increasing influence of thugery &amp; high Billable Checkpoints on the routes from farm to the market has been overwhelming and unattractive.</a:t>
            </a:r>
            <a:endParaRPr sz="900"/>
          </a:p>
        </p:txBody>
      </p:sp>
      <p:sp>
        <p:nvSpPr>
          <p:cNvPr id="252" name="Google Shape;252;p32"/>
          <p:cNvSpPr txBox="1"/>
          <p:nvPr>
            <p:ph idx="2" type="subTitle"/>
          </p:nvPr>
        </p:nvSpPr>
        <p:spPr>
          <a:xfrm>
            <a:off x="6326675" y="945125"/>
            <a:ext cx="2198400" cy="1173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000">
                <a:solidFill>
                  <a:schemeClr val="dk1"/>
                </a:solidFill>
                <a:latin typeface="Lexend Deca"/>
                <a:ea typeface="Lexend Deca"/>
                <a:cs typeface="Lexend Deca"/>
                <a:sym typeface="Lexend Deca"/>
              </a:rPr>
              <a:t>Insecurity in the Farming Region in Nigeria</a:t>
            </a:r>
            <a:r>
              <a:rPr lang="en-GB" sz="1000">
                <a:solidFill>
                  <a:schemeClr val="dk1"/>
                </a:solidFill>
                <a:latin typeface="Lexend Deca Light"/>
                <a:ea typeface="Lexend Deca Light"/>
                <a:cs typeface="Lexend Deca Light"/>
                <a:sym typeface="Lexend Deca Light"/>
              </a:rPr>
              <a:t>. This has lead to displacement of rural communities, Scarcity, Pull back of investment and Increase in food price by </a:t>
            </a:r>
            <a:r>
              <a:rPr b="1" lang="en-GB" sz="1000">
                <a:solidFill>
                  <a:schemeClr val="dk1"/>
                </a:solidFill>
                <a:latin typeface="Lexend Deca"/>
                <a:ea typeface="Lexend Deca"/>
                <a:cs typeface="Lexend Deca"/>
                <a:sym typeface="Lexend Deca"/>
              </a:rPr>
              <a:t>102%</a:t>
            </a:r>
            <a:r>
              <a:rPr lang="en-GB" sz="1000">
                <a:solidFill>
                  <a:schemeClr val="dk1"/>
                </a:solidFill>
                <a:latin typeface="Lexend Deca Light"/>
                <a:ea typeface="Lexend Deca Light"/>
                <a:cs typeface="Lexend Deca Light"/>
                <a:sym typeface="Lexend Deca Light"/>
              </a:rPr>
              <a:t>.</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632175" y="920625"/>
            <a:ext cx="3671700" cy="7269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rgbClr val="990000"/>
                </a:solidFill>
                <a:latin typeface="Montserrat"/>
                <a:ea typeface="Montserrat"/>
                <a:cs typeface="Montserrat"/>
                <a:sym typeface="Montserrat"/>
              </a:rPr>
              <a:t>Agricultural Agencies &amp; private intervention</a:t>
            </a:r>
            <a:endParaRPr b="1">
              <a:solidFill>
                <a:srgbClr val="990000"/>
              </a:solidFill>
              <a:latin typeface="Montserrat"/>
              <a:ea typeface="Montserrat"/>
              <a:cs typeface="Montserrat"/>
              <a:sym typeface="Montserrat"/>
            </a:endParaRPr>
          </a:p>
        </p:txBody>
      </p:sp>
      <p:sp>
        <p:nvSpPr>
          <p:cNvPr id="258" name="Google Shape;258;p33"/>
          <p:cNvSpPr txBox="1"/>
          <p:nvPr>
            <p:ph idx="1" type="subTitle"/>
          </p:nvPr>
        </p:nvSpPr>
        <p:spPr>
          <a:xfrm>
            <a:off x="642700" y="1723725"/>
            <a:ext cx="4677600" cy="3137100"/>
          </a:xfrm>
          <a:prstGeom prst="rect">
            <a:avLst/>
          </a:prstGeom>
        </p:spPr>
        <p:txBody>
          <a:bodyPr anchorCtr="0" anchor="t" bIns="91425" lIns="91425" spcFirstLastPara="1" rIns="91425" wrap="square" tIns="91425">
            <a:noAutofit/>
          </a:bodyPr>
          <a:lstStyle/>
          <a:p>
            <a:pPr indent="0" lvl="0" marL="0" marR="0" rtl="0" algn="l">
              <a:lnSpc>
                <a:spcPct val="110000"/>
              </a:lnSpc>
              <a:spcBef>
                <a:spcPts val="0"/>
              </a:spcBef>
              <a:spcAft>
                <a:spcPts val="0"/>
              </a:spcAft>
              <a:buNone/>
            </a:pPr>
            <a:r>
              <a:rPr lang="en-GB" sz="1100">
                <a:solidFill>
                  <a:schemeClr val="dk1"/>
                </a:solidFill>
                <a:latin typeface="Lexend Deca Light"/>
                <a:ea typeface="Lexend Deca Light"/>
                <a:cs typeface="Lexend Deca Light"/>
                <a:sym typeface="Lexend Deca Light"/>
              </a:rPr>
              <a:t>Agricultural agencies and private interventions such as </a:t>
            </a:r>
            <a:r>
              <a:rPr lang="en-GB" sz="1100">
                <a:solidFill>
                  <a:schemeClr val="dk1"/>
                </a:solidFill>
                <a:latin typeface="Lexend Deca Light"/>
                <a:ea typeface="Lexend Deca Light"/>
                <a:cs typeface="Lexend Deca Light"/>
                <a:sym typeface="Lexend Deca Light"/>
              </a:rPr>
              <a:t>Mastercard</a:t>
            </a:r>
            <a:r>
              <a:rPr lang="en-GB" sz="1100">
                <a:solidFill>
                  <a:schemeClr val="dk1"/>
                </a:solidFill>
                <a:latin typeface="Lexend Deca Light"/>
                <a:ea typeface="Lexend Deca Light"/>
                <a:cs typeface="Lexend Deca Light"/>
                <a:sym typeface="Lexend Deca Light"/>
              </a:rPr>
              <a:t> Foundation often focus on improving agricultural practices and techniques. They provide farmers with access to modern technologies, improved seeds, fertilizers, and irrigation systems. These interventions help increase agricultural productivity by enhancing crop yields and reducing post-harvest losses. As a result, more food is produced, contributing to the overall food supplies in Nigeria.</a:t>
            </a:r>
            <a:br>
              <a:rPr lang="en-GB" sz="1100">
                <a:solidFill>
                  <a:schemeClr val="dk1"/>
                </a:solidFill>
                <a:latin typeface="Lexend Deca Light"/>
                <a:ea typeface="Lexend Deca Light"/>
                <a:cs typeface="Lexend Deca Light"/>
                <a:sym typeface="Lexend Deca Light"/>
              </a:rPr>
            </a:br>
            <a:br>
              <a:rPr lang="en-GB" sz="1100">
                <a:solidFill>
                  <a:schemeClr val="dk1"/>
                </a:solidFill>
                <a:latin typeface="Lexend Deca Light"/>
                <a:ea typeface="Lexend Deca Light"/>
                <a:cs typeface="Lexend Deca Light"/>
                <a:sym typeface="Lexend Deca Light"/>
              </a:rPr>
            </a:br>
            <a:r>
              <a:rPr lang="en-GB" sz="1100">
                <a:solidFill>
                  <a:schemeClr val="dk1"/>
                </a:solidFill>
                <a:latin typeface="Lexend Deca Light"/>
                <a:ea typeface="Lexend Deca Light"/>
                <a:cs typeface="Lexend Deca Light"/>
                <a:sym typeface="Lexend Deca Light"/>
              </a:rPr>
              <a:t>This has become attractive to Farmers in the Urban Cities who can now utilize available Farm lands in the government approved areas urban cities and their Outskirts for farming.</a:t>
            </a:r>
            <a:endParaRPr sz="1100">
              <a:solidFill>
                <a:schemeClr val="dk1"/>
              </a:solidFill>
              <a:latin typeface="Lexend Deca Light"/>
              <a:ea typeface="Lexend Deca Light"/>
              <a:cs typeface="Lexend Deca Light"/>
              <a:sym typeface="Lexend Deca Light"/>
            </a:endParaRPr>
          </a:p>
          <a:p>
            <a:pPr indent="0" lvl="0" marL="0" marR="0" rtl="0" algn="l">
              <a:lnSpc>
                <a:spcPct val="110000"/>
              </a:lnSpc>
              <a:spcBef>
                <a:spcPts val="1200"/>
              </a:spcBef>
              <a:spcAft>
                <a:spcPts val="1200"/>
              </a:spcAft>
              <a:buNone/>
            </a:pPr>
            <a:r>
              <a:rPr lang="en-GB" sz="1100">
                <a:solidFill>
                  <a:schemeClr val="dk1"/>
                </a:solidFill>
                <a:latin typeface="Lexend Deca Light"/>
                <a:ea typeface="Lexend Deca Light"/>
                <a:cs typeface="Lexend Deca Light"/>
                <a:sym typeface="Lexend Deca Light"/>
              </a:rPr>
              <a:t>Our Goal at Kadesh is to connect these local farmers in the urban regions and their outskirts to Consumers and retailers situated in the urban cities where the price of Farm food is very high.</a:t>
            </a:r>
            <a:endParaRPr sz="1100">
              <a:solidFill>
                <a:schemeClr val="dk1"/>
              </a:solidFill>
              <a:latin typeface="Lexend Deca Light"/>
              <a:ea typeface="Lexend Deca Light"/>
              <a:cs typeface="Lexend Deca Light"/>
              <a:sym typeface="Lexend Deca Light"/>
            </a:endParaRPr>
          </a:p>
        </p:txBody>
      </p:sp>
      <p:pic>
        <p:nvPicPr>
          <p:cNvPr id="259" name="Google Shape;259;p33"/>
          <p:cNvPicPr preferRelativeResize="0"/>
          <p:nvPr/>
        </p:nvPicPr>
        <p:blipFill>
          <a:blip r:embed="rId3">
            <a:alphaModFix/>
          </a:blip>
          <a:stretch>
            <a:fillRect/>
          </a:stretch>
        </p:blipFill>
        <p:spPr>
          <a:xfrm>
            <a:off x="5792525" y="1286275"/>
            <a:ext cx="1793500" cy="437450"/>
          </a:xfrm>
          <a:prstGeom prst="rect">
            <a:avLst/>
          </a:prstGeom>
          <a:noFill/>
          <a:ln>
            <a:noFill/>
          </a:ln>
        </p:spPr>
      </p:pic>
      <p:pic>
        <p:nvPicPr>
          <p:cNvPr id="260" name="Google Shape;260;p33"/>
          <p:cNvPicPr preferRelativeResize="0"/>
          <p:nvPr/>
        </p:nvPicPr>
        <p:blipFill>
          <a:blip r:embed="rId4">
            <a:alphaModFix/>
          </a:blip>
          <a:stretch>
            <a:fillRect/>
          </a:stretch>
        </p:blipFill>
        <p:spPr>
          <a:xfrm>
            <a:off x="5792525" y="1851625"/>
            <a:ext cx="1509050" cy="634125"/>
          </a:xfrm>
          <a:prstGeom prst="rect">
            <a:avLst/>
          </a:prstGeom>
          <a:noFill/>
          <a:ln>
            <a:noFill/>
          </a:ln>
        </p:spPr>
      </p:pic>
      <p:pic>
        <p:nvPicPr>
          <p:cNvPr id="261" name="Google Shape;261;p33"/>
          <p:cNvPicPr preferRelativeResize="0"/>
          <p:nvPr/>
        </p:nvPicPr>
        <p:blipFill>
          <a:blip r:embed="rId5">
            <a:alphaModFix/>
          </a:blip>
          <a:stretch>
            <a:fillRect/>
          </a:stretch>
        </p:blipFill>
        <p:spPr>
          <a:xfrm>
            <a:off x="5792525" y="2667000"/>
            <a:ext cx="1646525" cy="805300"/>
          </a:xfrm>
          <a:prstGeom prst="rect">
            <a:avLst/>
          </a:prstGeom>
          <a:noFill/>
          <a:ln>
            <a:noFill/>
          </a:ln>
        </p:spPr>
      </p:pic>
      <p:pic>
        <p:nvPicPr>
          <p:cNvPr id="262" name="Google Shape;262;p33"/>
          <p:cNvPicPr preferRelativeResize="0"/>
          <p:nvPr/>
        </p:nvPicPr>
        <p:blipFill>
          <a:blip r:embed="rId6">
            <a:alphaModFix/>
          </a:blip>
          <a:stretch>
            <a:fillRect/>
          </a:stretch>
        </p:blipFill>
        <p:spPr>
          <a:xfrm>
            <a:off x="5927225" y="3653550"/>
            <a:ext cx="924000" cy="1417325"/>
          </a:xfrm>
          <a:prstGeom prst="rect">
            <a:avLst/>
          </a:prstGeom>
          <a:noFill/>
          <a:ln>
            <a:noFill/>
          </a:ln>
        </p:spPr>
      </p:pic>
      <p:pic>
        <p:nvPicPr>
          <p:cNvPr id="263" name="Google Shape;263;p33"/>
          <p:cNvPicPr preferRelativeResize="0"/>
          <p:nvPr/>
        </p:nvPicPr>
        <p:blipFill>
          <a:blip r:embed="rId7">
            <a:alphaModFix/>
          </a:blip>
          <a:stretch>
            <a:fillRect/>
          </a:stretch>
        </p:blipFill>
        <p:spPr>
          <a:xfrm>
            <a:off x="5792525" y="641650"/>
            <a:ext cx="2699675" cy="516725"/>
          </a:xfrm>
          <a:prstGeom prst="rect">
            <a:avLst/>
          </a:prstGeom>
          <a:noFill/>
          <a:ln>
            <a:noFill/>
          </a:ln>
        </p:spPr>
      </p:pic>
      <p:pic>
        <p:nvPicPr>
          <p:cNvPr id="264" name="Google Shape;264;p33"/>
          <p:cNvPicPr preferRelativeResize="0"/>
          <p:nvPr/>
        </p:nvPicPr>
        <p:blipFill>
          <a:blip r:embed="rId8">
            <a:alphaModFix/>
          </a:blip>
          <a:stretch>
            <a:fillRect/>
          </a:stretch>
        </p:blipFill>
        <p:spPr>
          <a:xfrm>
            <a:off x="7439050" y="1851625"/>
            <a:ext cx="1164788" cy="634125"/>
          </a:xfrm>
          <a:prstGeom prst="rect">
            <a:avLst/>
          </a:prstGeom>
          <a:noFill/>
          <a:ln>
            <a:noFill/>
          </a:ln>
        </p:spPr>
      </p:pic>
      <p:pic>
        <p:nvPicPr>
          <p:cNvPr id="265" name="Google Shape;265;p33"/>
          <p:cNvPicPr preferRelativeResize="0"/>
          <p:nvPr/>
        </p:nvPicPr>
        <p:blipFill>
          <a:blip r:embed="rId9">
            <a:alphaModFix/>
          </a:blip>
          <a:stretch>
            <a:fillRect/>
          </a:stretch>
        </p:blipFill>
        <p:spPr>
          <a:xfrm>
            <a:off x="7586025" y="2667000"/>
            <a:ext cx="982375" cy="869467"/>
          </a:xfrm>
          <a:prstGeom prst="rect">
            <a:avLst/>
          </a:prstGeom>
          <a:noFill/>
          <a:ln>
            <a:noFill/>
          </a:ln>
        </p:spPr>
      </p:pic>
      <p:pic>
        <p:nvPicPr>
          <p:cNvPr id="266" name="Google Shape;266;p33"/>
          <p:cNvPicPr preferRelativeResize="0"/>
          <p:nvPr/>
        </p:nvPicPr>
        <p:blipFill>
          <a:blip r:embed="rId10">
            <a:alphaModFix/>
          </a:blip>
          <a:stretch>
            <a:fillRect/>
          </a:stretch>
        </p:blipFill>
        <p:spPr>
          <a:xfrm>
            <a:off x="6995425" y="3653544"/>
            <a:ext cx="1147905" cy="634125"/>
          </a:xfrm>
          <a:prstGeom prst="rect">
            <a:avLst/>
          </a:prstGeom>
          <a:noFill/>
          <a:ln>
            <a:noFill/>
          </a:ln>
        </p:spPr>
      </p:pic>
      <p:pic>
        <p:nvPicPr>
          <p:cNvPr id="267" name="Google Shape;267;p33"/>
          <p:cNvPicPr preferRelativeResize="0"/>
          <p:nvPr/>
        </p:nvPicPr>
        <p:blipFill>
          <a:blip r:embed="rId11">
            <a:alphaModFix/>
          </a:blip>
          <a:stretch>
            <a:fillRect/>
          </a:stretch>
        </p:blipFill>
        <p:spPr>
          <a:xfrm>
            <a:off x="7055675" y="4404746"/>
            <a:ext cx="1554934" cy="72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632175" y="920625"/>
            <a:ext cx="3671700" cy="7269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rgbClr val="990000"/>
                </a:solidFill>
                <a:latin typeface="Montserrat"/>
                <a:ea typeface="Montserrat"/>
                <a:cs typeface="Montserrat"/>
                <a:sym typeface="Montserrat"/>
              </a:rPr>
              <a:t>Our Solutions</a:t>
            </a:r>
            <a:endParaRPr b="1">
              <a:solidFill>
                <a:srgbClr val="990000"/>
              </a:solidFill>
              <a:latin typeface="Montserrat"/>
              <a:ea typeface="Montserrat"/>
              <a:cs typeface="Montserrat"/>
              <a:sym typeface="Montserrat"/>
            </a:endParaRPr>
          </a:p>
        </p:txBody>
      </p:sp>
      <p:sp>
        <p:nvSpPr>
          <p:cNvPr id="273" name="Google Shape;273;p34"/>
          <p:cNvSpPr txBox="1"/>
          <p:nvPr>
            <p:ph idx="1" type="subTitle"/>
          </p:nvPr>
        </p:nvSpPr>
        <p:spPr>
          <a:xfrm>
            <a:off x="642700" y="1723725"/>
            <a:ext cx="3759300" cy="1655100"/>
          </a:xfrm>
          <a:prstGeom prst="rect">
            <a:avLst/>
          </a:prstGeom>
        </p:spPr>
        <p:txBody>
          <a:bodyPr anchorCtr="0" anchor="t" bIns="91425" lIns="91425" spcFirstLastPara="1" rIns="91425" wrap="square" tIns="91425">
            <a:noAutofit/>
          </a:bodyPr>
          <a:lstStyle/>
          <a:p>
            <a:pPr indent="0" lvl="0" marL="0" marR="0" rtl="0" algn="l">
              <a:lnSpc>
                <a:spcPct val="110000"/>
              </a:lnSpc>
              <a:spcBef>
                <a:spcPts val="0"/>
              </a:spcBef>
              <a:spcAft>
                <a:spcPts val="1200"/>
              </a:spcAft>
              <a:buNone/>
            </a:pPr>
            <a:r>
              <a:rPr b="1" lang="en-GB" sz="1200">
                <a:solidFill>
                  <a:srgbClr val="666666"/>
                </a:solidFill>
                <a:latin typeface="Montserrat"/>
                <a:ea typeface="Montserrat"/>
                <a:cs typeface="Montserrat"/>
                <a:sym typeface="Montserrat"/>
              </a:rPr>
              <a:t>Kadesh Farmers Hubs</a:t>
            </a:r>
            <a:br>
              <a:rPr b="1" lang="en-GB" sz="1200">
                <a:solidFill>
                  <a:srgbClr val="666666"/>
                </a:solidFill>
                <a:latin typeface="Montserrat"/>
                <a:ea typeface="Montserrat"/>
                <a:cs typeface="Montserrat"/>
                <a:sym typeface="Montserrat"/>
              </a:rPr>
            </a:br>
            <a:br>
              <a:rPr b="1" lang="en-GB" sz="1200">
                <a:solidFill>
                  <a:srgbClr val="666666"/>
                </a:solidFill>
                <a:latin typeface="Montserrat"/>
                <a:ea typeface="Montserrat"/>
                <a:cs typeface="Montserrat"/>
                <a:sym typeface="Montserrat"/>
              </a:rPr>
            </a:br>
            <a:r>
              <a:rPr b="1" lang="en-GB" sz="1200">
                <a:solidFill>
                  <a:srgbClr val="666666"/>
                </a:solidFill>
                <a:latin typeface="Montserrat"/>
                <a:ea typeface="Montserrat"/>
                <a:cs typeface="Montserrat"/>
                <a:sym typeface="Montserrat"/>
              </a:rPr>
              <a:t>Kadesh Food </a:t>
            </a:r>
            <a:r>
              <a:rPr b="1" lang="en-GB" sz="1200">
                <a:solidFill>
                  <a:srgbClr val="666666"/>
                </a:solidFill>
                <a:latin typeface="Montserrat"/>
                <a:ea typeface="Montserrat"/>
                <a:cs typeface="Montserrat"/>
                <a:sym typeface="Montserrat"/>
              </a:rPr>
              <a:t>Assembly</a:t>
            </a:r>
            <a:br>
              <a:rPr b="1" lang="en-GB" sz="1200">
                <a:solidFill>
                  <a:srgbClr val="666666"/>
                </a:solidFill>
                <a:latin typeface="Montserrat"/>
                <a:ea typeface="Montserrat"/>
                <a:cs typeface="Montserrat"/>
                <a:sym typeface="Montserrat"/>
              </a:rPr>
            </a:br>
            <a:br>
              <a:rPr b="1" lang="en-GB" sz="1200">
                <a:solidFill>
                  <a:srgbClr val="666666"/>
                </a:solidFill>
                <a:latin typeface="Montserrat"/>
                <a:ea typeface="Montserrat"/>
                <a:cs typeface="Montserrat"/>
                <a:sym typeface="Montserrat"/>
              </a:rPr>
            </a:br>
            <a:r>
              <a:rPr b="1" lang="en-GB" sz="1200">
                <a:solidFill>
                  <a:srgbClr val="666666"/>
                </a:solidFill>
                <a:latin typeface="Montserrat"/>
                <a:ea typeface="Montserrat"/>
                <a:cs typeface="Montserrat"/>
                <a:sym typeface="Montserrat"/>
              </a:rPr>
              <a:t>Kadesh Farm Fresh</a:t>
            </a:r>
            <a:br>
              <a:rPr b="1" lang="en-GB" sz="1200">
                <a:solidFill>
                  <a:srgbClr val="666666"/>
                </a:solidFill>
                <a:latin typeface="Montserrat"/>
                <a:ea typeface="Montserrat"/>
                <a:cs typeface="Montserrat"/>
                <a:sym typeface="Montserrat"/>
              </a:rPr>
            </a:br>
            <a:br>
              <a:rPr b="1" lang="en-GB" sz="1200">
                <a:solidFill>
                  <a:srgbClr val="666666"/>
                </a:solidFill>
                <a:latin typeface="Montserrat"/>
                <a:ea typeface="Montserrat"/>
                <a:cs typeface="Montserrat"/>
                <a:sym typeface="Montserrat"/>
              </a:rPr>
            </a:br>
            <a:r>
              <a:rPr b="1" lang="en-GB" sz="1200">
                <a:solidFill>
                  <a:srgbClr val="666666"/>
                </a:solidFill>
                <a:latin typeface="Montserrat"/>
                <a:ea typeface="Montserrat"/>
                <a:cs typeface="Montserrat"/>
                <a:sym typeface="Montserrat"/>
              </a:rPr>
              <a:t>Kadesh Groceries</a:t>
            </a:r>
            <a:endParaRPr b="1" sz="1200">
              <a:solidFill>
                <a:srgbClr val="666666"/>
              </a:solidFill>
              <a:latin typeface="Montserrat"/>
              <a:ea typeface="Montserrat"/>
              <a:cs typeface="Montserrat"/>
              <a:sym typeface="Montserrat"/>
            </a:endParaRPr>
          </a:p>
        </p:txBody>
      </p:sp>
      <p:pic>
        <p:nvPicPr>
          <p:cNvPr id="274" name="Google Shape;274;p34"/>
          <p:cNvPicPr preferRelativeResize="0"/>
          <p:nvPr/>
        </p:nvPicPr>
        <p:blipFill>
          <a:blip r:embed="rId3">
            <a:alphaModFix/>
          </a:blip>
          <a:stretch>
            <a:fillRect/>
          </a:stretch>
        </p:blipFill>
        <p:spPr>
          <a:xfrm>
            <a:off x="5792525" y="1885375"/>
            <a:ext cx="1646525" cy="805300"/>
          </a:xfrm>
          <a:prstGeom prst="rect">
            <a:avLst/>
          </a:prstGeom>
          <a:noFill/>
          <a:ln>
            <a:noFill/>
          </a:ln>
        </p:spPr>
      </p:pic>
      <p:pic>
        <p:nvPicPr>
          <p:cNvPr id="275" name="Google Shape;275;p34"/>
          <p:cNvPicPr preferRelativeResize="0"/>
          <p:nvPr/>
        </p:nvPicPr>
        <p:blipFill>
          <a:blip r:embed="rId4">
            <a:alphaModFix/>
          </a:blip>
          <a:stretch>
            <a:fillRect/>
          </a:stretch>
        </p:blipFill>
        <p:spPr>
          <a:xfrm>
            <a:off x="7439050" y="1851625"/>
            <a:ext cx="1164788" cy="634125"/>
          </a:xfrm>
          <a:prstGeom prst="rect">
            <a:avLst/>
          </a:prstGeom>
          <a:noFill/>
          <a:ln>
            <a:noFill/>
          </a:ln>
        </p:spPr>
      </p:pic>
      <p:pic>
        <p:nvPicPr>
          <p:cNvPr id="276" name="Google Shape;276;p34"/>
          <p:cNvPicPr preferRelativeResize="0"/>
          <p:nvPr/>
        </p:nvPicPr>
        <p:blipFill>
          <a:blip r:embed="rId5">
            <a:alphaModFix/>
          </a:blip>
          <a:stretch>
            <a:fillRect/>
          </a:stretch>
        </p:blipFill>
        <p:spPr>
          <a:xfrm>
            <a:off x="5792525" y="2979994"/>
            <a:ext cx="1147905" cy="634125"/>
          </a:xfrm>
          <a:prstGeom prst="rect">
            <a:avLst/>
          </a:prstGeom>
          <a:noFill/>
          <a:ln>
            <a:noFill/>
          </a:ln>
        </p:spPr>
      </p:pic>
      <p:pic>
        <p:nvPicPr>
          <p:cNvPr id="277" name="Google Shape;277;p34"/>
          <p:cNvPicPr preferRelativeResize="0"/>
          <p:nvPr/>
        </p:nvPicPr>
        <p:blipFill>
          <a:blip r:embed="rId6">
            <a:alphaModFix/>
          </a:blip>
          <a:stretch>
            <a:fillRect/>
          </a:stretch>
        </p:blipFill>
        <p:spPr>
          <a:xfrm>
            <a:off x="7048925" y="2979996"/>
            <a:ext cx="1554934" cy="726900"/>
          </a:xfrm>
          <a:prstGeom prst="rect">
            <a:avLst/>
          </a:prstGeom>
          <a:noFill/>
          <a:ln>
            <a:noFill/>
          </a:ln>
        </p:spPr>
      </p:pic>
      <p:sp>
        <p:nvSpPr>
          <p:cNvPr id="278" name="Google Shape;278;p34"/>
          <p:cNvSpPr txBox="1"/>
          <p:nvPr>
            <p:ph type="title"/>
          </p:nvPr>
        </p:nvSpPr>
        <p:spPr>
          <a:xfrm>
            <a:off x="632175" y="3282825"/>
            <a:ext cx="4308600" cy="7269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rgbClr val="990000"/>
                </a:solidFill>
                <a:latin typeface="Montserrat"/>
                <a:ea typeface="Montserrat"/>
                <a:cs typeface="Montserrat"/>
                <a:sym typeface="Montserrat"/>
              </a:rPr>
              <a:t>Other </a:t>
            </a:r>
            <a:r>
              <a:rPr b="1" lang="en-GB">
                <a:solidFill>
                  <a:srgbClr val="990000"/>
                </a:solidFill>
                <a:latin typeface="Montserrat"/>
                <a:ea typeface="Montserrat"/>
                <a:cs typeface="Montserrat"/>
                <a:sym typeface="Montserrat"/>
              </a:rPr>
              <a:t>Premium</a:t>
            </a:r>
            <a:r>
              <a:rPr b="1" lang="en-GB">
                <a:solidFill>
                  <a:srgbClr val="990000"/>
                </a:solidFill>
                <a:latin typeface="Montserrat"/>
                <a:ea typeface="Montserrat"/>
                <a:cs typeface="Montserrat"/>
                <a:sym typeface="Montserrat"/>
              </a:rPr>
              <a:t> Service</a:t>
            </a:r>
            <a:endParaRPr b="1">
              <a:solidFill>
                <a:srgbClr val="990000"/>
              </a:solidFill>
              <a:latin typeface="Montserrat"/>
              <a:ea typeface="Montserrat"/>
              <a:cs typeface="Montserrat"/>
              <a:sym typeface="Montserrat"/>
            </a:endParaRPr>
          </a:p>
        </p:txBody>
      </p:sp>
      <p:sp>
        <p:nvSpPr>
          <p:cNvPr id="279" name="Google Shape;279;p34"/>
          <p:cNvSpPr txBox="1"/>
          <p:nvPr>
            <p:ph idx="1" type="subTitle"/>
          </p:nvPr>
        </p:nvSpPr>
        <p:spPr>
          <a:xfrm>
            <a:off x="807350" y="3946800"/>
            <a:ext cx="4677600" cy="1054200"/>
          </a:xfrm>
          <a:prstGeom prst="rect">
            <a:avLst/>
          </a:prstGeom>
        </p:spPr>
        <p:txBody>
          <a:bodyPr anchorCtr="0" anchor="t" bIns="91425" lIns="91425" spcFirstLastPara="1" rIns="91425" wrap="square" tIns="91425">
            <a:noAutofit/>
          </a:bodyPr>
          <a:lstStyle/>
          <a:p>
            <a:pPr indent="0" lvl="0" marL="0" marR="0" rtl="0" algn="l">
              <a:lnSpc>
                <a:spcPct val="110000"/>
              </a:lnSpc>
              <a:spcBef>
                <a:spcPts val="0"/>
              </a:spcBef>
              <a:spcAft>
                <a:spcPts val="1200"/>
              </a:spcAft>
              <a:buNone/>
            </a:pPr>
            <a:r>
              <a:rPr b="1" lang="en-GB" sz="1100">
                <a:solidFill>
                  <a:schemeClr val="dk1"/>
                </a:solidFill>
                <a:latin typeface="Lexend Deca"/>
                <a:ea typeface="Lexend Deca"/>
                <a:cs typeface="Lexend Deca"/>
                <a:sym typeface="Lexend Deca"/>
              </a:rPr>
              <a:t>Kadesh Smart Farm Farm</a:t>
            </a:r>
            <a:r>
              <a:rPr lang="en-GB" sz="1100">
                <a:solidFill>
                  <a:schemeClr val="dk1"/>
                </a:solidFill>
                <a:latin typeface="Lexend Deca Light"/>
                <a:ea typeface="Lexend Deca Light"/>
                <a:cs typeface="Lexend Deca Light"/>
                <a:sym typeface="Lexend Deca Light"/>
              </a:rPr>
              <a:t> </a:t>
            </a:r>
            <a:r>
              <a:rPr b="1" lang="en-GB" sz="1100">
                <a:solidFill>
                  <a:schemeClr val="dk1"/>
                </a:solidFill>
                <a:latin typeface="Lexend Deca"/>
                <a:ea typeface="Lexend Deca"/>
                <a:cs typeface="Lexend Deca"/>
                <a:sym typeface="Lexend Deca"/>
              </a:rPr>
              <a:t>Development program</a:t>
            </a:r>
            <a:r>
              <a:rPr lang="en-GB" sz="1100">
                <a:solidFill>
                  <a:schemeClr val="dk1"/>
                </a:solidFill>
                <a:latin typeface="Lexend Deca Light"/>
                <a:ea typeface="Lexend Deca Light"/>
                <a:cs typeface="Lexend Deca Light"/>
                <a:sym typeface="Lexend Deca Light"/>
              </a:rPr>
              <a:t> is committed to help farmers improve their farming methods, techniques and maximize Land space via Smart Model &amp; </a:t>
            </a:r>
            <a:r>
              <a:rPr lang="en-GB" sz="1100">
                <a:solidFill>
                  <a:schemeClr val="dk1"/>
                </a:solidFill>
                <a:latin typeface="Lexend Deca Light"/>
                <a:ea typeface="Lexend Deca Light"/>
                <a:cs typeface="Lexend Deca Light"/>
                <a:sym typeface="Lexend Deca Light"/>
              </a:rPr>
              <a:t>Soiless</a:t>
            </a:r>
            <a:r>
              <a:rPr lang="en-GB" sz="1100">
                <a:solidFill>
                  <a:schemeClr val="dk1"/>
                </a:solidFill>
                <a:latin typeface="Lexend Deca Light"/>
                <a:ea typeface="Lexend Deca Light"/>
                <a:cs typeface="Lexend Deca Light"/>
                <a:sym typeface="Lexend Deca Light"/>
              </a:rPr>
              <a:t> Farming. We are considering future collaborations with; Mastercard foundation, IITA and FC4S in line with the provisions of the Ministry of </a:t>
            </a:r>
            <a:r>
              <a:rPr lang="en-GB" sz="1100">
                <a:solidFill>
                  <a:schemeClr val="dk1"/>
                </a:solidFill>
                <a:latin typeface="Lexend Deca Light"/>
                <a:ea typeface="Lexend Deca Light"/>
                <a:cs typeface="Lexend Deca Light"/>
                <a:sym typeface="Lexend Deca Light"/>
              </a:rPr>
              <a:t>Agriculture</a:t>
            </a:r>
            <a:r>
              <a:rPr lang="en-GB" sz="1100">
                <a:solidFill>
                  <a:schemeClr val="dk1"/>
                </a:solidFill>
                <a:latin typeface="Lexend Deca Light"/>
                <a:ea typeface="Lexend Deca Light"/>
                <a:cs typeface="Lexend Deca Light"/>
                <a:sym typeface="Lexend Deca Light"/>
              </a:rPr>
              <a:t>.</a:t>
            </a:r>
            <a:br>
              <a:rPr lang="en-GB" sz="1100">
                <a:solidFill>
                  <a:schemeClr val="dk1"/>
                </a:solidFill>
                <a:latin typeface="Lexend Deca Light"/>
                <a:ea typeface="Lexend Deca Light"/>
                <a:cs typeface="Lexend Deca Light"/>
                <a:sym typeface="Lexend Deca Light"/>
              </a:rPr>
            </a:br>
            <a:endParaRPr sz="1100">
              <a:solidFill>
                <a:schemeClr val="dk1"/>
              </a:solidFill>
              <a:latin typeface="Lexend Deca Light"/>
              <a:ea typeface="Lexend Deca Light"/>
              <a:cs typeface="Lexend Deca Light"/>
              <a:sym typeface="Lexend Deca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35"/>
          <p:cNvSpPr txBox="1"/>
          <p:nvPr/>
        </p:nvSpPr>
        <p:spPr>
          <a:xfrm>
            <a:off x="1947725" y="104725"/>
            <a:ext cx="5642400" cy="501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2500">
                <a:solidFill>
                  <a:srgbClr val="990000"/>
                </a:solidFill>
                <a:latin typeface="Montserrat"/>
                <a:ea typeface="Montserrat"/>
                <a:cs typeface="Montserrat"/>
                <a:sym typeface="Montserrat"/>
              </a:rPr>
              <a:t>Our </a:t>
            </a:r>
            <a:r>
              <a:rPr b="1" lang="en-GB" sz="2500">
                <a:solidFill>
                  <a:srgbClr val="990000"/>
                </a:solidFill>
                <a:latin typeface="Montserrat"/>
                <a:ea typeface="Montserrat"/>
                <a:cs typeface="Montserrat"/>
                <a:sym typeface="Montserrat"/>
              </a:rPr>
              <a:t>Ecosystem</a:t>
            </a:r>
            <a:endParaRPr b="1" sz="2500">
              <a:solidFill>
                <a:srgbClr val="990000"/>
              </a:solidFill>
              <a:latin typeface="Montserrat"/>
              <a:ea typeface="Montserrat"/>
              <a:cs typeface="Montserrat"/>
              <a:sym typeface="Montserrat"/>
            </a:endParaRPr>
          </a:p>
        </p:txBody>
      </p:sp>
      <p:sp>
        <p:nvSpPr>
          <p:cNvPr id="285" name="Google Shape;285;p35"/>
          <p:cNvSpPr txBox="1"/>
          <p:nvPr/>
        </p:nvSpPr>
        <p:spPr>
          <a:xfrm>
            <a:off x="149700" y="1573075"/>
            <a:ext cx="2344200" cy="15162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Seamless onboarding to Farmers to the Kadesh Farmers </a:t>
            </a:r>
            <a:r>
              <a:rPr lang="en-GB" sz="900">
                <a:solidFill>
                  <a:schemeClr val="dk1"/>
                </a:solidFill>
                <a:latin typeface="Lexend Deca Light"/>
                <a:ea typeface="Lexend Deca Light"/>
                <a:cs typeface="Lexend Deca Light"/>
                <a:sym typeface="Lexend Deca Light"/>
              </a:rPr>
              <a:t>proximity</a:t>
            </a:r>
            <a:r>
              <a:rPr lang="en-GB" sz="900">
                <a:solidFill>
                  <a:schemeClr val="dk1"/>
                </a:solidFill>
                <a:latin typeface="Lexend Deca Light"/>
                <a:ea typeface="Lexend Deca Light"/>
                <a:cs typeface="Lexend Deca Light"/>
                <a:sym typeface="Lexend Deca Light"/>
              </a:rPr>
              <a:t> Network.</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E-wallet with possible withdrawal and FX functions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Access to a secured Dashboard</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Order tracking and Farmer’s rating</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Instant Account Opening.</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Terms of reference applies</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p:txBody>
      </p:sp>
      <p:pic>
        <p:nvPicPr>
          <p:cNvPr id="286" name="Google Shape;286;p35"/>
          <p:cNvPicPr preferRelativeResize="0"/>
          <p:nvPr/>
        </p:nvPicPr>
        <p:blipFill>
          <a:blip r:embed="rId3">
            <a:alphaModFix/>
          </a:blip>
          <a:stretch>
            <a:fillRect/>
          </a:stretch>
        </p:blipFill>
        <p:spPr>
          <a:xfrm>
            <a:off x="770575" y="301000"/>
            <a:ext cx="868200" cy="984550"/>
          </a:xfrm>
          <a:prstGeom prst="rect">
            <a:avLst/>
          </a:prstGeom>
          <a:noFill/>
          <a:ln>
            <a:noFill/>
          </a:ln>
        </p:spPr>
      </p:pic>
      <p:sp>
        <p:nvSpPr>
          <p:cNvPr id="287" name="Google Shape;287;p35"/>
          <p:cNvSpPr txBox="1"/>
          <p:nvPr/>
        </p:nvSpPr>
        <p:spPr>
          <a:xfrm>
            <a:off x="711125" y="1235975"/>
            <a:ext cx="8682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rgbClr val="990000"/>
                </a:solidFill>
                <a:latin typeface="Montserrat"/>
                <a:ea typeface="Montserrat"/>
                <a:cs typeface="Montserrat"/>
                <a:sym typeface="Montserrat"/>
              </a:rPr>
              <a:t>Farmers</a:t>
            </a:r>
            <a:endParaRPr b="1" sz="1100">
              <a:solidFill>
                <a:srgbClr val="990000"/>
              </a:solidFill>
              <a:latin typeface="Montserrat"/>
              <a:ea typeface="Montserrat"/>
              <a:cs typeface="Montserrat"/>
              <a:sym typeface="Montserrat"/>
            </a:endParaRPr>
          </a:p>
        </p:txBody>
      </p:sp>
      <p:pic>
        <p:nvPicPr>
          <p:cNvPr id="288" name="Google Shape;288;p35"/>
          <p:cNvPicPr preferRelativeResize="0"/>
          <p:nvPr/>
        </p:nvPicPr>
        <p:blipFill>
          <a:blip r:embed="rId4">
            <a:alphaModFix/>
          </a:blip>
          <a:stretch>
            <a:fillRect/>
          </a:stretch>
        </p:blipFill>
        <p:spPr>
          <a:xfrm>
            <a:off x="998525" y="3423450"/>
            <a:ext cx="441213" cy="634650"/>
          </a:xfrm>
          <a:prstGeom prst="rect">
            <a:avLst/>
          </a:prstGeom>
          <a:noFill/>
          <a:ln>
            <a:noFill/>
          </a:ln>
        </p:spPr>
      </p:pic>
      <p:sp>
        <p:nvSpPr>
          <p:cNvPr id="289" name="Google Shape;289;p35"/>
          <p:cNvSpPr txBox="1"/>
          <p:nvPr/>
        </p:nvSpPr>
        <p:spPr>
          <a:xfrm>
            <a:off x="302275" y="4134300"/>
            <a:ext cx="19572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rgbClr val="990000"/>
                </a:solidFill>
                <a:latin typeface="Montserrat"/>
                <a:ea typeface="Montserrat"/>
                <a:cs typeface="Montserrat"/>
                <a:sym typeface="Montserrat"/>
              </a:rPr>
              <a:t>Regulations &amp; License</a:t>
            </a:r>
            <a:endParaRPr b="1" sz="1100">
              <a:solidFill>
                <a:srgbClr val="990000"/>
              </a:solidFill>
              <a:latin typeface="Montserrat"/>
              <a:ea typeface="Montserrat"/>
              <a:cs typeface="Montserrat"/>
              <a:sym typeface="Montserrat"/>
            </a:endParaRPr>
          </a:p>
        </p:txBody>
      </p:sp>
      <p:sp>
        <p:nvSpPr>
          <p:cNvPr id="290" name="Google Shape;290;p35"/>
          <p:cNvSpPr txBox="1"/>
          <p:nvPr/>
        </p:nvSpPr>
        <p:spPr>
          <a:xfrm>
            <a:off x="156725" y="4392475"/>
            <a:ext cx="2344200" cy="5016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Ministry of Agriculture</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Farmers Association</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Terms of reference Applies</a:t>
            </a:r>
            <a:endParaRPr sz="900">
              <a:solidFill>
                <a:schemeClr val="dk1"/>
              </a:solidFill>
              <a:latin typeface="Lexend Deca Light"/>
              <a:ea typeface="Lexend Deca Light"/>
              <a:cs typeface="Lexend Deca Light"/>
              <a:sym typeface="Lexend Deca Light"/>
            </a:endParaRPr>
          </a:p>
        </p:txBody>
      </p:sp>
      <p:pic>
        <p:nvPicPr>
          <p:cNvPr id="291" name="Google Shape;291;p35"/>
          <p:cNvPicPr preferRelativeResize="0"/>
          <p:nvPr/>
        </p:nvPicPr>
        <p:blipFill>
          <a:blip r:embed="rId5">
            <a:alphaModFix/>
          </a:blip>
          <a:stretch>
            <a:fillRect/>
          </a:stretch>
        </p:blipFill>
        <p:spPr>
          <a:xfrm>
            <a:off x="3101275" y="781225"/>
            <a:ext cx="868200" cy="868200"/>
          </a:xfrm>
          <a:prstGeom prst="rect">
            <a:avLst/>
          </a:prstGeom>
          <a:noFill/>
          <a:ln>
            <a:noFill/>
          </a:ln>
        </p:spPr>
      </p:pic>
      <p:sp>
        <p:nvSpPr>
          <p:cNvPr id="292" name="Google Shape;292;p35"/>
          <p:cNvSpPr txBox="1"/>
          <p:nvPr/>
        </p:nvSpPr>
        <p:spPr>
          <a:xfrm>
            <a:off x="2290325" y="1954075"/>
            <a:ext cx="2410200" cy="15162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Receive customer’s orders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Receive Payment into payment stacks (e-Naira Wallet, Paystack, Flutterwave)</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Merge Orders with Nearest farmer.</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Onboarding</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Backend reconciliation.</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Delivery </a:t>
            </a:r>
            <a:r>
              <a:rPr lang="en-GB" sz="900">
                <a:solidFill>
                  <a:schemeClr val="dk1"/>
                </a:solidFill>
                <a:latin typeface="Lexend Deca Light"/>
                <a:ea typeface="Lexend Deca Light"/>
                <a:cs typeface="Lexend Deca Light"/>
                <a:sym typeface="Lexend Deca Light"/>
              </a:rPr>
              <a:t>Partners</a:t>
            </a:r>
            <a:r>
              <a:rPr lang="en-GB" sz="900">
                <a:solidFill>
                  <a:schemeClr val="dk1"/>
                </a:solidFill>
                <a:latin typeface="Lexend Deca Light"/>
                <a:ea typeface="Lexend Deca Light"/>
                <a:cs typeface="Lexend Deca Light"/>
                <a:sym typeface="Lexend Deca Light"/>
              </a:rPr>
              <a:t> Integrations.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Reporting.</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p:txBody>
      </p:sp>
      <p:sp>
        <p:nvSpPr>
          <p:cNvPr id="293" name="Google Shape;293;p35"/>
          <p:cNvSpPr txBox="1"/>
          <p:nvPr/>
        </p:nvSpPr>
        <p:spPr>
          <a:xfrm>
            <a:off x="3149525" y="1693175"/>
            <a:ext cx="8682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dk1"/>
                </a:solidFill>
                <a:latin typeface="Montserrat"/>
                <a:ea typeface="Montserrat"/>
                <a:cs typeface="Montserrat"/>
                <a:sym typeface="Montserrat"/>
              </a:rPr>
              <a:t>Kadesh</a:t>
            </a:r>
            <a:endParaRPr b="1" sz="1100">
              <a:solidFill>
                <a:schemeClr val="dk1"/>
              </a:solidFill>
              <a:latin typeface="Montserrat"/>
              <a:ea typeface="Montserrat"/>
              <a:cs typeface="Montserrat"/>
              <a:sym typeface="Montserrat"/>
            </a:endParaRPr>
          </a:p>
        </p:txBody>
      </p:sp>
      <p:sp>
        <p:nvSpPr>
          <p:cNvPr id="294" name="Google Shape;294;p35"/>
          <p:cNvSpPr/>
          <p:nvPr/>
        </p:nvSpPr>
        <p:spPr>
          <a:xfrm>
            <a:off x="5341625" y="829050"/>
            <a:ext cx="868200" cy="868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5" name="Google Shape;295;p35"/>
          <p:cNvSpPr txBox="1"/>
          <p:nvPr/>
        </p:nvSpPr>
        <p:spPr>
          <a:xfrm>
            <a:off x="5206925" y="1693175"/>
            <a:ext cx="11232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rgbClr val="990000"/>
                </a:solidFill>
                <a:latin typeface="Montserrat"/>
                <a:ea typeface="Montserrat"/>
                <a:cs typeface="Montserrat"/>
                <a:sym typeface="Montserrat"/>
              </a:rPr>
              <a:t>Customers</a:t>
            </a:r>
            <a:endParaRPr b="1" sz="1100">
              <a:solidFill>
                <a:srgbClr val="990000"/>
              </a:solidFill>
              <a:latin typeface="Montserrat"/>
              <a:ea typeface="Montserrat"/>
              <a:cs typeface="Montserrat"/>
              <a:sym typeface="Montserrat"/>
            </a:endParaRPr>
          </a:p>
        </p:txBody>
      </p:sp>
      <p:sp>
        <p:nvSpPr>
          <p:cNvPr id="296" name="Google Shape;296;p35"/>
          <p:cNvSpPr txBox="1"/>
          <p:nvPr/>
        </p:nvSpPr>
        <p:spPr>
          <a:xfrm>
            <a:off x="4709450" y="1954075"/>
            <a:ext cx="2505600" cy="18045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Customers place orders via our channels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Payment is made via e-naira or other platform to e-butchers.ng’s  wallet</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Immediate order notification prompt to admin and butchers.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Orders are merged to nearest Butcher</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Orders are merged to nearest delivery agent.</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Fulfill delivery within 24 hours.</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p:txBody>
      </p:sp>
      <p:pic>
        <p:nvPicPr>
          <p:cNvPr id="297" name="Google Shape;297;p35"/>
          <p:cNvPicPr preferRelativeResize="0"/>
          <p:nvPr/>
        </p:nvPicPr>
        <p:blipFill>
          <a:blip r:embed="rId7">
            <a:alphaModFix/>
          </a:blip>
          <a:stretch>
            <a:fillRect/>
          </a:stretch>
        </p:blipFill>
        <p:spPr>
          <a:xfrm>
            <a:off x="7837700" y="529025"/>
            <a:ext cx="868200" cy="701498"/>
          </a:xfrm>
          <a:prstGeom prst="rect">
            <a:avLst/>
          </a:prstGeom>
          <a:noFill/>
          <a:ln>
            <a:noFill/>
          </a:ln>
        </p:spPr>
      </p:pic>
      <p:sp>
        <p:nvSpPr>
          <p:cNvPr id="298" name="Google Shape;298;p35"/>
          <p:cNvSpPr txBox="1"/>
          <p:nvPr/>
        </p:nvSpPr>
        <p:spPr>
          <a:xfrm>
            <a:off x="7569125" y="1312175"/>
            <a:ext cx="14811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rgbClr val="990000"/>
                </a:solidFill>
                <a:latin typeface="Montserrat"/>
                <a:ea typeface="Montserrat"/>
                <a:cs typeface="Montserrat"/>
                <a:sym typeface="Montserrat"/>
              </a:rPr>
              <a:t>Payment Stacks</a:t>
            </a:r>
            <a:endParaRPr b="1" sz="1100">
              <a:solidFill>
                <a:srgbClr val="990000"/>
              </a:solidFill>
              <a:latin typeface="Montserrat"/>
              <a:ea typeface="Montserrat"/>
              <a:cs typeface="Montserrat"/>
              <a:sym typeface="Montserrat"/>
            </a:endParaRPr>
          </a:p>
        </p:txBody>
      </p:sp>
      <p:sp>
        <p:nvSpPr>
          <p:cNvPr id="299" name="Google Shape;299;p35"/>
          <p:cNvSpPr/>
          <p:nvPr/>
        </p:nvSpPr>
        <p:spPr>
          <a:xfrm>
            <a:off x="7651003" y="3434608"/>
            <a:ext cx="775800" cy="4695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0" name="Google Shape;300;p35"/>
          <p:cNvSpPr txBox="1"/>
          <p:nvPr/>
        </p:nvSpPr>
        <p:spPr>
          <a:xfrm>
            <a:off x="7062650" y="3902975"/>
            <a:ext cx="18246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rgbClr val="990000"/>
                </a:solidFill>
                <a:latin typeface="Montserrat"/>
                <a:ea typeface="Montserrat"/>
                <a:cs typeface="Montserrat"/>
                <a:sym typeface="Montserrat"/>
              </a:rPr>
              <a:t>Platform Operators</a:t>
            </a:r>
            <a:endParaRPr b="1" sz="1100">
              <a:solidFill>
                <a:srgbClr val="990000"/>
              </a:solidFill>
              <a:latin typeface="Montserrat"/>
              <a:ea typeface="Montserrat"/>
              <a:cs typeface="Montserrat"/>
              <a:sym typeface="Montserrat"/>
            </a:endParaRPr>
          </a:p>
        </p:txBody>
      </p:sp>
      <p:sp>
        <p:nvSpPr>
          <p:cNvPr id="301" name="Google Shape;301;p35"/>
          <p:cNvSpPr txBox="1"/>
          <p:nvPr/>
        </p:nvSpPr>
        <p:spPr>
          <a:xfrm>
            <a:off x="7090925" y="1573075"/>
            <a:ext cx="2053200" cy="12480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API Integration to our platform</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Wallets with Automatic and Manual  split function.</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Instant bank account integration.</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Instant Account Opening.</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p:txBody>
      </p:sp>
      <p:grpSp>
        <p:nvGrpSpPr>
          <p:cNvPr id="302" name="Google Shape;302;p35"/>
          <p:cNvGrpSpPr/>
          <p:nvPr/>
        </p:nvGrpSpPr>
        <p:grpSpPr>
          <a:xfrm>
            <a:off x="3742901" y="3851073"/>
            <a:ext cx="1123184" cy="984539"/>
            <a:chOff x="-62890750" y="2296300"/>
            <a:chExt cx="330825" cy="317450"/>
          </a:xfrm>
        </p:grpSpPr>
        <p:sp>
          <p:nvSpPr>
            <p:cNvPr id="303" name="Google Shape;303;p35"/>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35"/>
          <p:cNvSpPr txBox="1"/>
          <p:nvPr/>
        </p:nvSpPr>
        <p:spPr>
          <a:xfrm>
            <a:off x="2925125" y="4838900"/>
            <a:ext cx="28743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dk1"/>
                </a:solidFill>
                <a:latin typeface="Montserrat"/>
                <a:ea typeface="Montserrat"/>
                <a:cs typeface="Montserrat"/>
                <a:sym typeface="Montserrat"/>
              </a:rPr>
              <a:t>Messengers</a:t>
            </a:r>
            <a:r>
              <a:rPr b="1" lang="en-GB" sz="1100">
                <a:solidFill>
                  <a:schemeClr val="dk1"/>
                </a:solidFill>
                <a:latin typeface="Montserrat"/>
                <a:ea typeface="Montserrat"/>
                <a:cs typeface="Montserrat"/>
                <a:sym typeface="Montserrat"/>
              </a:rPr>
              <a:t>, Mobile App, Wed App</a:t>
            </a:r>
            <a:endParaRPr b="1" sz="1100">
              <a:solidFill>
                <a:schemeClr val="dk1"/>
              </a:solidFill>
              <a:latin typeface="Montserrat"/>
              <a:ea typeface="Montserrat"/>
              <a:cs typeface="Montserrat"/>
              <a:sym typeface="Montserrat"/>
            </a:endParaRPr>
          </a:p>
        </p:txBody>
      </p:sp>
      <p:sp>
        <p:nvSpPr>
          <p:cNvPr id="307" name="Google Shape;307;p35"/>
          <p:cNvSpPr txBox="1"/>
          <p:nvPr/>
        </p:nvSpPr>
        <p:spPr>
          <a:xfrm>
            <a:off x="6709925" y="4163875"/>
            <a:ext cx="2410200" cy="8682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API integration on Kadesh platform.</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e-Naira  wallet report for audit.</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Instant Notification</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Location Mapping &amp; Tracking</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Terms of reference applies.</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00"/>
        </a:solidFill>
      </p:bgPr>
    </p:bg>
    <p:spTree>
      <p:nvGrpSpPr>
        <p:cNvPr id="311" name="Shape 311"/>
        <p:cNvGrpSpPr/>
        <p:nvPr/>
      </p:nvGrpSpPr>
      <p:grpSpPr>
        <a:xfrm>
          <a:off x="0" y="0"/>
          <a:ext cx="0" cy="0"/>
          <a:chOff x="0" y="0"/>
          <a:chExt cx="0" cy="0"/>
        </a:xfrm>
      </p:grpSpPr>
      <p:sp>
        <p:nvSpPr>
          <p:cNvPr id="312" name="Google Shape;312;p36"/>
          <p:cNvSpPr txBox="1"/>
          <p:nvPr/>
        </p:nvSpPr>
        <p:spPr>
          <a:xfrm>
            <a:off x="1947725" y="104725"/>
            <a:ext cx="5642400" cy="501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2500">
                <a:solidFill>
                  <a:schemeClr val="lt2"/>
                </a:solidFill>
                <a:latin typeface="Montserrat"/>
                <a:ea typeface="Montserrat"/>
                <a:cs typeface="Montserrat"/>
                <a:sym typeface="Montserrat"/>
              </a:rPr>
              <a:t>Quality Assurance</a:t>
            </a:r>
            <a:endParaRPr b="1" sz="2500">
              <a:solidFill>
                <a:schemeClr val="lt2"/>
              </a:solidFill>
              <a:latin typeface="Montserrat"/>
              <a:ea typeface="Montserrat"/>
              <a:cs typeface="Montserrat"/>
              <a:sym typeface="Montserrat"/>
            </a:endParaRPr>
          </a:p>
        </p:txBody>
      </p:sp>
      <p:sp>
        <p:nvSpPr>
          <p:cNvPr id="313" name="Google Shape;313;p36"/>
          <p:cNvSpPr txBox="1"/>
          <p:nvPr/>
        </p:nvSpPr>
        <p:spPr>
          <a:xfrm>
            <a:off x="149700" y="1573075"/>
            <a:ext cx="2308200" cy="868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GB" sz="1100">
                <a:solidFill>
                  <a:schemeClr val="lt2"/>
                </a:solidFill>
                <a:latin typeface="Lexend Deca Light"/>
                <a:ea typeface="Lexend Deca Light"/>
                <a:cs typeface="Lexend Deca Light"/>
                <a:sym typeface="Lexend Deca Light"/>
              </a:rPr>
              <a:t>All Farmers &amp; Vendors are mandated to ensure quality, ease, and freshness of products and services.</a:t>
            </a:r>
            <a:endParaRPr sz="800">
              <a:solidFill>
                <a:schemeClr val="lt2"/>
              </a:solidFill>
              <a:latin typeface="Open Sans Medium"/>
              <a:ea typeface="Open Sans Medium"/>
              <a:cs typeface="Open Sans Medium"/>
              <a:sym typeface="Open Sans Medium"/>
            </a:endParaRPr>
          </a:p>
          <a:p>
            <a:pPr indent="0" lvl="0" marL="0" rtl="0" algn="l">
              <a:spcBef>
                <a:spcPts val="1200"/>
              </a:spcBef>
              <a:spcAft>
                <a:spcPts val="0"/>
              </a:spcAft>
              <a:buClr>
                <a:schemeClr val="dk1"/>
              </a:buClr>
              <a:buSzPts val="1100"/>
              <a:buFont typeface="Arial"/>
              <a:buNone/>
            </a:pPr>
            <a:r>
              <a:t/>
            </a:r>
            <a:endParaRPr sz="600">
              <a:solidFill>
                <a:schemeClr val="lt2"/>
              </a:solidFill>
              <a:latin typeface="Lexend Deca Light"/>
              <a:ea typeface="Lexend Deca Light"/>
              <a:cs typeface="Lexend Deca Light"/>
              <a:sym typeface="Lexend Deca Light"/>
            </a:endParaRPr>
          </a:p>
        </p:txBody>
      </p:sp>
      <p:pic>
        <p:nvPicPr>
          <p:cNvPr id="314" name="Google Shape;314;p36"/>
          <p:cNvPicPr preferRelativeResize="0"/>
          <p:nvPr/>
        </p:nvPicPr>
        <p:blipFill>
          <a:blip r:embed="rId3">
            <a:alphaModFix/>
          </a:blip>
          <a:stretch>
            <a:fillRect/>
          </a:stretch>
        </p:blipFill>
        <p:spPr>
          <a:xfrm>
            <a:off x="770575" y="301000"/>
            <a:ext cx="868200" cy="984550"/>
          </a:xfrm>
          <a:prstGeom prst="rect">
            <a:avLst/>
          </a:prstGeom>
          <a:noFill/>
          <a:ln>
            <a:noFill/>
          </a:ln>
        </p:spPr>
      </p:pic>
      <p:sp>
        <p:nvSpPr>
          <p:cNvPr id="315" name="Google Shape;315;p36"/>
          <p:cNvSpPr txBox="1"/>
          <p:nvPr/>
        </p:nvSpPr>
        <p:spPr>
          <a:xfrm>
            <a:off x="711125" y="1235975"/>
            <a:ext cx="8682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lt2"/>
                </a:solidFill>
                <a:latin typeface="Montserrat"/>
                <a:ea typeface="Montserrat"/>
                <a:cs typeface="Montserrat"/>
                <a:sym typeface="Montserrat"/>
              </a:rPr>
              <a:t>Farmers</a:t>
            </a:r>
            <a:endParaRPr b="1" sz="1100">
              <a:solidFill>
                <a:schemeClr val="lt2"/>
              </a:solidFill>
              <a:latin typeface="Montserrat"/>
              <a:ea typeface="Montserrat"/>
              <a:cs typeface="Montserrat"/>
              <a:sym typeface="Montserrat"/>
            </a:endParaRPr>
          </a:p>
        </p:txBody>
      </p:sp>
      <p:pic>
        <p:nvPicPr>
          <p:cNvPr id="316" name="Google Shape;316;p36"/>
          <p:cNvPicPr preferRelativeResize="0"/>
          <p:nvPr/>
        </p:nvPicPr>
        <p:blipFill>
          <a:blip r:embed="rId4">
            <a:alphaModFix/>
          </a:blip>
          <a:stretch>
            <a:fillRect/>
          </a:stretch>
        </p:blipFill>
        <p:spPr>
          <a:xfrm>
            <a:off x="998525" y="3118650"/>
            <a:ext cx="441213" cy="634650"/>
          </a:xfrm>
          <a:prstGeom prst="rect">
            <a:avLst/>
          </a:prstGeom>
          <a:noFill/>
          <a:ln>
            <a:noFill/>
          </a:ln>
        </p:spPr>
      </p:pic>
      <p:sp>
        <p:nvSpPr>
          <p:cNvPr id="317" name="Google Shape;317;p36"/>
          <p:cNvSpPr txBox="1"/>
          <p:nvPr/>
        </p:nvSpPr>
        <p:spPr>
          <a:xfrm>
            <a:off x="302275" y="3829500"/>
            <a:ext cx="19572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lt2"/>
                </a:solidFill>
                <a:latin typeface="Montserrat"/>
                <a:ea typeface="Montserrat"/>
                <a:cs typeface="Montserrat"/>
                <a:sym typeface="Montserrat"/>
              </a:rPr>
              <a:t>Regulations &amp; License</a:t>
            </a:r>
            <a:endParaRPr b="1" sz="1100">
              <a:solidFill>
                <a:schemeClr val="lt2"/>
              </a:solidFill>
              <a:latin typeface="Montserrat"/>
              <a:ea typeface="Montserrat"/>
              <a:cs typeface="Montserrat"/>
              <a:sym typeface="Montserrat"/>
            </a:endParaRPr>
          </a:p>
        </p:txBody>
      </p:sp>
      <p:pic>
        <p:nvPicPr>
          <p:cNvPr id="318" name="Google Shape;318;p36"/>
          <p:cNvPicPr preferRelativeResize="0"/>
          <p:nvPr/>
        </p:nvPicPr>
        <p:blipFill>
          <a:blip r:embed="rId5">
            <a:alphaModFix/>
          </a:blip>
          <a:stretch>
            <a:fillRect/>
          </a:stretch>
        </p:blipFill>
        <p:spPr>
          <a:xfrm>
            <a:off x="3101275" y="781225"/>
            <a:ext cx="868200" cy="868200"/>
          </a:xfrm>
          <a:prstGeom prst="rect">
            <a:avLst/>
          </a:prstGeom>
          <a:noFill/>
          <a:ln>
            <a:noFill/>
          </a:ln>
        </p:spPr>
      </p:pic>
      <p:sp>
        <p:nvSpPr>
          <p:cNvPr id="319" name="Google Shape;319;p36"/>
          <p:cNvSpPr txBox="1"/>
          <p:nvPr/>
        </p:nvSpPr>
        <p:spPr>
          <a:xfrm>
            <a:off x="3149525" y="1693175"/>
            <a:ext cx="8682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lt2"/>
                </a:solidFill>
                <a:latin typeface="Montserrat"/>
                <a:ea typeface="Montserrat"/>
                <a:cs typeface="Montserrat"/>
                <a:sym typeface="Montserrat"/>
              </a:rPr>
              <a:t>Kadesh</a:t>
            </a:r>
            <a:endParaRPr b="1" sz="1100">
              <a:solidFill>
                <a:schemeClr val="lt2"/>
              </a:solidFill>
              <a:latin typeface="Montserrat"/>
              <a:ea typeface="Montserrat"/>
              <a:cs typeface="Montserrat"/>
              <a:sym typeface="Montserrat"/>
            </a:endParaRPr>
          </a:p>
        </p:txBody>
      </p:sp>
      <p:sp>
        <p:nvSpPr>
          <p:cNvPr id="320" name="Google Shape;320;p36"/>
          <p:cNvSpPr/>
          <p:nvPr/>
        </p:nvSpPr>
        <p:spPr>
          <a:xfrm>
            <a:off x="5341625" y="829050"/>
            <a:ext cx="868200" cy="868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1" name="Google Shape;321;p36"/>
          <p:cNvSpPr txBox="1"/>
          <p:nvPr/>
        </p:nvSpPr>
        <p:spPr>
          <a:xfrm>
            <a:off x="5206925" y="1693175"/>
            <a:ext cx="11232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lt2"/>
                </a:solidFill>
                <a:latin typeface="Montserrat"/>
                <a:ea typeface="Montserrat"/>
                <a:cs typeface="Montserrat"/>
                <a:sym typeface="Montserrat"/>
              </a:rPr>
              <a:t>Customers</a:t>
            </a:r>
            <a:endParaRPr b="1" sz="1100">
              <a:solidFill>
                <a:schemeClr val="lt2"/>
              </a:solidFill>
              <a:latin typeface="Montserrat"/>
              <a:ea typeface="Montserrat"/>
              <a:cs typeface="Montserrat"/>
              <a:sym typeface="Montserrat"/>
            </a:endParaRPr>
          </a:p>
        </p:txBody>
      </p:sp>
      <p:pic>
        <p:nvPicPr>
          <p:cNvPr id="322" name="Google Shape;322;p36"/>
          <p:cNvPicPr preferRelativeResize="0"/>
          <p:nvPr/>
        </p:nvPicPr>
        <p:blipFill>
          <a:blip r:embed="rId7">
            <a:alphaModFix/>
          </a:blip>
          <a:stretch>
            <a:fillRect/>
          </a:stretch>
        </p:blipFill>
        <p:spPr>
          <a:xfrm>
            <a:off x="7837700" y="529025"/>
            <a:ext cx="868200" cy="701498"/>
          </a:xfrm>
          <a:prstGeom prst="rect">
            <a:avLst/>
          </a:prstGeom>
          <a:noFill/>
          <a:ln>
            <a:noFill/>
          </a:ln>
        </p:spPr>
      </p:pic>
      <p:sp>
        <p:nvSpPr>
          <p:cNvPr id="323" name="Google Shape;323;p36"/>
          <p:cNvSpPr txBox="1"/>
          <p:nvPr/>
        </p:nvSpPr>
        <p:spPr>
          <a:xfrm>
            <a:off x="7569125" y="1312175"/>
            <a:ext cx="14811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lt2"/>
                </a:solidFill>
                <a:latin typeface="Montserrat"/>
                <a:ea typeface="Montserrat"/>
                <a:cs typeface="Montserrat"/>
                <a:sym typeface="Montserrat"/>
              </a:rPr>
              <a:t>Payment Stacks</a:t>
            </a:r>
            <a:endParaRPr b="1" sz="1100">
              <a:solidFill>
                <a:schemeClr val="lt2"/>
              </a:solidFill>
              <a:latin typeface="Montserrat"/>
              <a:ea typeface="Montserrat"/>
              <a:cs typeface="Montserrat"/>
              <a:sym typeface="Montserrat"/>
            </a:endParaRPr>
          </a:p>
        </p:txBody>
      </p:sp>
      <p:sp>
        <p:nvSpPr>
          <p:cNvPr id="324" name="Google Shape;324;p36"/>
          <p:cNvSpPr/>
          <p:nvPr/>
        </p:nvSpPr>
        <p:spPr>
          <a:xfrm>
            <a:off x="7651003" y="3434608"/>
            <a:ext cx="775800" cy="4695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5" name="Google Shape;325;p36"/>
          <p:cNvSpPr txBox="1"/>
          <p:nvPr/>
        </p:nvSpPr>
        <p:spPr>
          <a:xfrm>
            <a:off x="7062650" y="3902975"/>
            <a:ext cx="18246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lt2"/>
                </a:solidFill>
                <a:latin typeface="Montserrat"/>
                <a:ea typeface="Montserrat"/>
                <a:cs typeface="Montserrat"/>
                <a:sym typeface="Montserrat"/>
              </a:rPr>
              <a:t>Platform Operators</a:t>
            </a:r>
            <a:endParaRPr b="1" sz="1100">
              <a:solidFill>
                <a:schemeClr val="lt2"/>
              </a:solidFill>
              <a:latin typeface="Montserrat"/>
              <a:ea typeface="Montserrat"/>
              <a:cs typeface="Montserrat"/>
              <a:sym typeface="Montserrat"/>
            </a:endParaRPr>
          </a:p>
        </p:txBody>
      </p:sp>
      <p:grpSp>
        <p:nvGrpSpPr>
          <p:cNvPr id="326" name="Google Shape;326;p36"/>
          <p:cNvGrpSpPr/>
          <p:nvPr/>
        </p:nvGrpSpPr>
        <p:grpSpPr>
          <a:xfrm>
            <a:off x="3742901" y="3851073"/>
            <a:ext cx="1123184" cy="984539"/>
            <a:chOff x="-62890750" y="2296300"/>
            <a:chExt cx="330825" cy="317450"/>
          </a:xfrm>
        </p:grpSpPr>
        <p:sp>
          <p:nvSpPr>
            <p:cNvPr id="327" name="Google Shape;327;p36"/>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rgbClr val="99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2"/>
                </a:highlight>
              </a:endParaRPr>
            </a:p>
          </p:txBody>
        </p:sp>
        <p:sp>
          <p:nvSpPr>
            <p:cNvPr id="328" name="Google Shape;328;p36"/>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rgbClr val="99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2"/>
                </a:highlight>
              </a:endParaRPr>
            </a:p>
          </p:txBody>
        </p:sp>
        <p:sp>
          <p:nvSpPr>
            <p:cNvPr id="329" name="Google Shape;329;p36"/>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rgbClr val="99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2"/>
                </a:highlight>
              </a:endParaRPr>
            </a:p>
          </p:txBody>
        </p:sp>
      </p:grpSp>
      <p:sp>
        <p:nvSpPr>
          <p:cNvPr id="330" name="Google Shape;330;p36"/>
          <p:cNvSpPr txBox="1"/>
          <p:nvPr/>
        </p:nvSpPr>
        <p:spPr>
          <a:xfrm>
            <a:off x="2925125" y="4838900"/>
            <a:ext cx="28743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lt2"/>
                </a:solidFill>
                <a:latin typeface="Montserrat"/>
                <a:ea typeface="Montserrat"/>
                <a:cs typeface="Montserrat"/>
                <a:sym typeface="Montserrat"/>
              </a:rPr>
              <a:t>Messengers, Mobile App, Wed App</a:t>
            </a:r>
            <a:endParaRPr b="1" sz="1100">
              <a:solidFill>
                <a:schemeClr val="lt2"/>
              </a:solidFill>
              <a:latin typeface="Montserrat"/>
              <a:ea typeface="Montserrat"/>
              <a:cs typeface="Montserrat"/>
              <a:sym typeface="Montserrat"/>
            </a:endParaRPr>
          </a:p>
        </p:txBody>
      </p:sp>
      <p:sp>
        <p:nvSpPr>
          <p:cNvPr id="331" name="Google Shape;331;p36"/>
          <p:cNvSpPr txBox="1"/>
          <p:nvPr/>
        </p:nvSpPr>
        <p:spPr>
          <a:xfrm>
            <a:off x="269813" y="217875"/>
            <a:ext cx="441300" cy="501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2500">
                <a:solidFill>
                  <a:srgbClr val="666666"/>
                </a:solidFill>
                <a:latin typeface="Montserrat"/>
                <a:ea typeface="Montserrat"/>
                <a:cs typeface="Montserrat"/>
                <a:sym typeface="Montserrat"/>
              </a:rPr>
              <a:t>02</a:t>
            </a:r>
            <a:endParaRPr b="1" sz="2500">
              <a:solidFill>
                <a:srgbClr val="666666"/>
              </a:solidFill>
              <a:latin typeface="Montserrat"/>
              <a:ea typeface="Montserrat"/>
              <a:cs typeface="Montserrat"/>
              <a:sym typeface="Montserrat"/>
            </a:endParaRPr>
          </a:p>
        </p:txBody>
      </p:sp>
      <p:sp>
        <p:nvSpPr>
          <p:cNvPr id="332" name="Google Shape;332;p36"/>
          <p:cNvSpPr txBox="1"/>
          <p:nvPr/>
        </p:nvSpPr>
        <p:spPr>
          <a:xfrm>
            <a:off x="302100" y="4087675"/>
            <a:ext cx="2308200" cy="868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GB" sz="1100">
                <a:solidFill>
                  <a:schemeClr val="lt2"/>
                </a:solidFill>
                <a:latin typeface="Lexend Deca Light"/>
                <a:ea typeface="Lexend Deca Light"/>
                <a:cs typeface="Lexend Deca Light"/>
                <a:sym typeface="Lexend Deca Light"/>
              </a:rPr>
              <a:t>All Farmers must be a duly registered as a business under CAC and duly licensed by the </a:t>
            </a:r>
            <a:r>
              <a:rPr lang="en-GB" sz="1100">
                <a:solidFill>
                  <a:schemeClr val="lt2"/>
                </a:solidFill>
                <a:latin typeface="Lexend Deca Light"/>
                <a:ea typeface="Lexend Deca Light"/>
                <a:cs typeface="Lexend Deca Light"/>
                <a:sym typeface="Lexend Deca Light"/>
              </a:rPr>
              <a:t>Ministry</a:t>
            </a:r>
            <a:r>
              <a:rPr lang="en-GB" sz="1100">
                <a:solidFill>
                  <a:schemeClr val="lt2"/>
                </a:solidFill>
                <a:latin typeface="Lexend Deca Light"/>
                <a:ea typeface="Lexend Deca Light"/>
                <a:cs typeface="Lexend Deca Light"/>
                <a:sym typeface="Lexend Deca Light"/>
              </a:rPr>
              <a:t> of </a:t>
            </a:r>
            <a:r>
              <a:rPr lang="en-GB" sz="1100">
                <a:solidFill>
                  <a:schemeClr val="lt2"/>
                </a:solidFill>
                <a:latin typeface="Lexend Deca Light"/>
                <a:ea typeface="Lexend Deca Light"/>
                <a:cs typeface="Lexend Deca Light"/>
                <a:sym typeface="Lexend Deca Light"/>
              </a:rPr>
              <a:t>Agriculture</a:t>
            </a:r>
            <a:endParaRPr sz="800">
              <a:solidFill>
                <a:schemeClr val="lt2"/>
              </a:solidFill>
              <a:latin typeface="Open Sans Medium"/>
              <a:ea typeface="Open Sans Medium"/>
              <a:cs typeface="Open Sans Medium"/>
              <a:sym typeface="Open Sans Medium"/>
            </a:endParaRPr>
          </a:p>
          <a:p>
            <a:pPr indent="0" lvl="0" marL="0" rtl="0" algn="l">
              <a:spcBef>
                <a:spcPts val="1200"/>
              </a:spcBef>
              <a:spcAft>
                <a:spcPts val="0"/>
              </a:spcAft>
              <a:buClr>
                <a:schemeClr val="dk1"/>
              </a:buClr>
              <a:buSzPts val="1100"/>
              <a:buFont typeface="Arial"/>
              <a:buNone/>
            </a:pPr>
            <a:r>
              <a:t/>
            </a:r>
            <a:endParaRPr sz="600">
              <a:solidFill>
                <a:schemeClr val="lt2"/>
              </a:solidFill>
              <a:latin typeface="Lexend Deca Light"/>
              <a:ea typeface="Lexend Deca Light"/>
              <a:cs typeface="Lexend Deca Light"/>
              <a:sym typeface="Lexend Deca Light"/>
            </a:endParaRPr>
          </a:p>
        </p:txBody>
      </p:sp>
      <p:sp>
        <p:nvSpPr>
          <p:cNvPr id="333" name="Google Shape;333;p36"/>
          <p:cNvSpPr txBox="1"/>
          <p:nvPr/>
        </p:nvSpPr>
        <p:spPr>
          <a:xfrm>
            <a:off x="2435700" y="2030275"/>
            <a:ext cx="2308200" cy="16413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GB" sz="1100">
                <a:solidFill>
                  <a:schemeClr val="lt2"/>
                </a:solidFill>
                <a:latin typeface="Lexend Deca Light"/>
                <a:ea typeface="Lexend Deca Light"/>
                <a:cs typeface="Lexend Deca Light"/>
                <a:sym typeface="Lexend Deca Light"/>
              </a:rPr>
              <a:t>All activities are performed within the Kadesh App for </a:t>
            </a:r>
            <a:r>
              <a:rPr lang="en-GB" sz="1100">
                <a:solidFill>
                  <a:schemeClr val="lt2"/>
                </a:solidFill>
                <a:latin typeface="Lexend Deca Light"/>
                <a:ea typeface="Lexend Deca Light"/>
                <a:cs typeface="Lexend Deca Light"/>
                <a:sym typeface="Lexend Deca Light"/>
              </a:rPr>
              <a:t>security, audit and evaluation. All terms of Reference Apply.</a:t>
            </a:r>
            <a:br>
              <a:rPr lang="en-GB" sz="1100">
                <a:solidFill>
                  <a:schemeClr val="lt2"/>
                </a:solidFill>
                <a:latin typeface="Lexend Deca Light"/>
                <a:ea typeface="Lexend Deca Light"/>
                <a:cs typeface="Lexend Deca Light"/>
                <a:sym typeface="Lexend Deca Light"/>
              </a:rPr>
            </a:br>
            <a:br>
              <a:rPr lang="en-GB" sz="1100">
                <a:solidFill>
                  <a:schemeClr val="lt2"/>
                </a:solidFill>
                <a:latin typeface="Lexend Deca Light"/>
                <a:ea typeface="Lexend Deca Light"/>
                <a:cs typeface="Lexend Deca Light"/>
                <a:sym typeface="Lexend Deca Light"/>
              </a:rPr>
            </a:br>
            <a:r>
              <a:rPr lang="en-GB" sz="1100">
                <a:solidFill>
                  <a:schemeClr val="lt2"/>
                </a:solidFill>
                <a:latin typeface="Lexend Deca Light"/>
                <a:ea typeface="Lexend Deca Light"/>
                <a:cs typeface="Lexend Deca Light"/>
                <a:sym typeface="Lexend Deca Light"/>
              </a:rPr>
              <a:t>Deliveries are made within the processing time limit of the farmers as stated on the App</a:t>
            </a:r>
            <a:endParaRPr sz="800">
              <a:solidFill>
                <a:schemeClr val="lt2"/>
              </a:solidFill>
              <a:latin typeface="Open Sans Medium"/>
              <a:ea typeface="Open Sans Medium"/>
              <a:cs typeface="Open Sans Medium"/>
              <a:sym typeface="Open Sans Medium"/>
            </a:endParaRPr>
          </a:p>
          <a:p>
            <a:pPr indent="0" lvl="0" marL="0" rtl="0" algn="l">
              <a:spcBef>
                <a:spcPts val="1200"/>
              </a:spcBef>
              <a:spcAft>
                <a:spcPts val="0"/>
              </a:spcAft>
              <a:buClr>
                <a:schemeClr val="dk1"/>
              </a:buClr>
              <a:buSzPts val="1100"/>
              <a:buFont typeface="Arial"/>
              <a:buNone/>
            </a:pPr>
            <a:r>
              <a:t/>
            </a:r>
            <a:endParaRPr sz="600">
              <a:solidFill>
                <a:schemeClr val="lt2"/>
              </a:solidFill>
              <a:latin typeface="Lexend Deca Light"/>
              <a:ea typeface="Lexend Deca Light"/>
              <a:cs typeface="Lexend Deca Light"/>
              <a:sym typeface="Lexend Deca Light"/>
            </a:endParaRPr>
          </a:p>
        </p:txBody>
      </p:sp>
      <p:sp>
        <p:nvSpPr>
          <p:cNvPr id="334" name="Google Shape;334;p36"/>
          <p:cNvSpPr txBox="1"/>
          <p:nvPr/>
        </p:nvSpPr>
        <p:spPr>
          <a:xfrm>
            <a:off x="4709350" y="2030275"/>
            <a:ext cx="2308200" cy="868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GB" sz="1100">
                <a:solidFill>
                  <a:schemeClr val="lt2"/>
                </a:solidFill>
                <a:latin typeface="Lexend Deca Light"/>
                <a:ea typeface="Lexend Deca Light"/>
                <a:cs typeface="Lexend Deca Light"/>
                <a:sym typeface="Lexend Deca Light"/>
              </a:rPr>
              <a:t>All selections are made and payments are settled through the Kadesh app before orders are considered as </a:t>
            </a:r>
            <a:r>
              <a:rPr lang="en-GB" sz="1100">
                <a:solidFill>
                  <a:schemeClr val="lt2"/>
                </a:solidFill>
                <a:latin typeface="Lexend Deca Light"/>
                <a:ea typeface="Lexend Deca Light"/>
                <a:cs typeface="Lexend Deca Light"/>
                <a:sym typeface="Lexend Deca Light"/>
              </a:rPr>
              <a:t>valid</a:t>
            </a:r>
            <a:r>
              <a:rPr lang="en-GB" sz="1100">
                <a:solidFill>
                  <a:schemeClr val="lt2"/>
                </a:solidFill>
                <a:latin typeface="Lexend Deca Light"/>
                <a:ea typeface="Lexend Deca Light"/>
                <a:cs typeface="Lexend Deca Light"/>
                <a:sym typeface="Lexend Deca Light"/>
              </a:rPr>
              <a:t>.</a:t>
            </a:r>
            <a:endParaRPr sz="800">
              <a:solidFill>
                <a:schemeClr val="lt2"/>
              </a:solidFill>
              <a:latin typeface="Open Sans Medium"/>
              <a:ea typeface="Open Sans Medium"/>
              <a:cs typeface="Open Sans Medium"/>
              <a:sym typeface="Open Sans Medium"/>
            </a:endParaRPr>
          </a:p>
          <a:p>
            <a:pPr indent="0" lvl="0" marL="0" rtl="0" algn="l">
              <a:spcBef>
                <a:spcPts val="1200"/>
              </a:spcBef>
              <a:spcAft>
                <a:spcPts val="0"/>
              </a:spcAft>
              <a:buClr>
                <a:schemeClr val="dk1"/>
              </a:buClr>
              <a:buSzPts val="1100"/>
              <a:buFont typeface="Arial"/>
              <a:buNone/>
            </a:pPr>
            <a:r>
              <a:t/>
            </a:r>
            <a:endParaRPr sz="600">
              <a:solidFill>
                <a:schemeClr val="lt2"/>
              </a:solidFill>
              <a:latin typeface="Lexend Deca Light"/>
              <a:ea typeface="Lexend Deca Light"/>
              <a:cs typeface="Lexend Deca Light"/>
              <a:sym typeface="Lexend Deca Light"/>
            </a:endParaRPr>
          </a:p>
        </p:txBody>
      </p:sp>
      <p:sp>
        <p:nvSpPr>
          <p:cNvPr id="335" name="Google Shape;335;p36"/>
          <p:cNvSpPr txBox="1"/>
          <p:nvPr/>
        </p:nvSpPr>
        <p:spPr>
          <a:xfrm>
            <a:off x="269813" y="2961075"/>
            <a:ext cx="441300" cy="501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2500">
                <a:solidFill>
                  <a:srgbClr val="666666"/>
                </a:solidFill>
                <a:latin typeface="Montserrat"/>
                <a:ea typeface="Montserrat"/>
                <a:cs typeface="Montserrat"/>
                <a:sym typeface="Montserrat"/>
              </a:rPr>
              <a:t>01</a:t>
            </a:r>
            <a:endParaRPr b="1" sz="2500">
              <a:solidFill>
                <a:srgbClr val="666666"/>
              </a:solidFill>
              <a:latin typeface="Montserrat"/>
              <a:ea typeface="Montserrat"/>
              <a:cs typeface="Montserrat"/>
              <a:sym typeface="Montserrat"/>
            </a:endParaRPr>
          </a:p>
        </p:txBody>
      </p:sp>
      <p:sp>
        <p:nvSpPr>
          <p:cNvPr id="336" name="Google Shape;336;p36"/>
          <p:cNvSpPr txBox="1"/>
          <p:nvPr/>
        </p:nvSpPr>
        <p:spPr>
          <a:xfrm>
            <a:off x="2610288" y="781225"/>
            <a:ext cx="441300" cy="501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2500">
                <a:solidFill>
                  <a:srgbClr val="666666"/>
                </a:solidFill>
                <a:latin typeface="Montserrat"/>
                <a:ea typeface="Montserrat"/>
                <a:cs typeface="Montserrat"/>
                <a:sym typeface="Montserrat"/>
              </a:rPr>
              <a:t>03</a:t>
            </a:r>
            <a:endParaRPr b="1" sz="2500">
              <a:solidFill>
                <a:srgbClr val="666666"/>
              </a:solidFill>
              <a:latin typeface="Montserrat"/>
              <a:ea typeface="Montserrat"/>
              <a:cs typeface="Montserrat"/>
              <a:sym typeface="Montserrat"/>
            </a:endParaRPr>
          </a:p>
        </p:txBody>
      </p:sp>
      <p:sp>
        <p:nvSpPr>
          <p:cNvPr id="337" name="Google Shape;337;p36"/>
          <p:cNvSpPr txBox="1"/>
          <p:nvPr/>
        </p:nvSpPr>
        <p:spPr>
          <a:xfrm>
            <a:off x="4765613" y="675075"/>
            <a:ext cx="441300" cy="501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2500">
                <a:solidFill>
                  <a:srgbClr val="666666"/>
                </a:solidFill>
                <a:latin typeface="Montserrat"/>
                <a:ea typeface="Montserrat"/>
                <a:cs typeface="Montserrat"/>
                <a:sym typeface="Montserrat"/>
              </a:rPr>
              <a:t>04</a:t>
            </a:r>
            <a:endParaRPr b="1" sz="2500">
              <a:solidFill>
                <a:srgbClr val="666666"/>
              </a:solidFill>
              <a:latin typeface="Montserrat"/>
              <a:ea typeface="Montserrat"/>
              <a:cs typeface="Montserrat"/>
              <a:sym typeface="Montserrat"/>
            </a:endParaRPr>
          </a:p>
        </p:txBody>
      </p:sp>
      <p:sp>
        <p:nvSpPr>
          <p:cNvPr id="338" name="Google Shape;338;p36"/>
          <p:cNvSpPr txBox="1"/>
          <p:nvPr/>
        </p:nvSpPr>
        <p:spPr>
          <a:xfrm>
            <a:off x="6594413" y="3265875"/>
            <a:ext cx="441300" cy="501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2500">
                <a:solidFill>
                  <a:srgbClr val="666666"/>
                </a:solidFill>
                <a:latin typeface="Montserrat"/>
                <a:ea typeface="Montserrat"/>
                <a:cs typeface="Montserrat"/>
                <a:sym typeface="Montserrat"/>
              </a:rPr>
              <a:t>06</a:t>
            </a:r>
            <a:endParaRPr b="1" sz="2500">
              <a:solidFill>
                <a:srgbClr val="666666"/>
              </a:solidFill>
              <a:latin typeface="Montserrat"/>
              <a:ea typeface="Montserrat"/>
              <a:cs typeface="Montserrat"/>
              <a:sym typeface="Montserrat"/>
            </a:endParaRPr>
          </a:p>
        </p:txBody>
      </p:sp>
      <p:sp>
        <p:nvSpPr>
          <p:cNvPr id="339" name="Google Shape;339;p36"/>
          <p:cNvSpPr txBox="1"/>
          <p:nvPr/>
        </p:nvSpPr>
        <p:spPr>
          <a:xfrm>
            <a:off x="7204013" y="446475"/>
            <a:ext cx="441300" cy="501600"/>
          </a:xfrm>
          <a:prstGeom prst="rect">
            <a:avLst/>
          </a:prstGeom>
          <a:noFill/>
          <a:ln>
            <a:noFill/>
          </a:ln>
        </p:spPr>
        <p:txBody>
          <a:bodyPr anchorCtr="0" anchor="ctr" bIns="0" lIns="0" spcFirstLastPara="1" rIns="0" wrap="square" tIns="0">
            <a:noAutofit/>
          </a:bodyPr>
          <a:lstStyle/>
          <a:p>
            <a:pPr indent="0" lvl="0" marL="0" rtl="0" algn="ctr">
              <a:lnSpc>
                <a:spcPct val="70000"/>
              </a:lnSpc>
              <a:spcBef>
                <a:spcPts val="0"/>
              </a:spcBef>
              <a:spcAft>
                <a:spcPts val="0"/>
              </a:spcAft>
              <a:buNone/>
            </a:pPr>
            <a:r>
              <a:rPr b="1" lang="en-GB" sz="2500">
                <a:solidFill>
                  <a:srgbClr val="666666"/>
                </a:solidFill>
                <a:latin typeface="Montserrat"/>
                <a:ea typeface="Montserrat"/>
                <a:cs typeface="Montserrat"/>
                <a:sym typeface="Montserrat"/>
              </a:rPr>
              <a:t>05</a:t>
            </a:r>
            <a:endParaRPr b="1" sz="2500">
              <a:solidFill>
                <a:srgbClr val="666666"/>
              </a:solidFill>
              <a:latin typeface="Montserrat"/>
              <a:ea typeface="Montserrat"/>
              <a:cs typeface="Montserrat"/>
              <a:sym typeface="Montserrat"/>
            </a:endParaRPr>
          </a:p>
        </p:txBody>
      </p:sp>
      <p:sp>
        <p:nvSpPr>
          <p:cNvPr id="340" name="Google Shape;340;p36"/>
          <p:cNvSpPr txBox="1"/>
          <p:nvPr/>
        </p:nvSpPr>
        <p:spPr>
          <a:xfrm>
            <a:off x="7083900" y="1725475"/>
            <a:ext cx="2042400" cy="868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GB" sz="1100">
                <a:solidFill>
                  <a:schemeClr val="lt2"/>
                </a:solidFill>
                <a:latin typeface="Lexend Deca Light"/>
                <a:ea typeface="Lexend Deca Light"/>
                <a:cs typeface="Lexend Deca Light"/>
                <a:sym typeface="Lexend Deca Light"/>
              </a:rPr>
              <a:t>All payments are splitted automatically for settlements within 24 hours.</a:t>
            </a:r>
            <a:endParaRPr sz="800">
              <a:solidFill>
                <a:schemeClr val="lt2"/>
              </a:solidFill>
              <a:latin typeface="Open Sans Medium"/>
              <a:ea typeface="Open Sans Medium"/>
              <a:cs typeface="Open Sans Medium"/>
              <a:sym typeface="Open Sans Medium"/>
            </a:endParaRPr>
          </a:p>
          <a:p>
            <a:pPr indent="0" lvl="0" marL="0" rtl="0" algn="l">
              <a:spcBef>
                <a:spcPts val="1200"/>
              </a:spcBef>
              <a:spcAft>
                <a:spcPts val="0"/>
              </a:spcAft>
              <a:buClr>
                <a:schemeClr val="dk1"/>
              </a:buClr>
              <a:buSzPts val="1100"/>
              <a:buFont typeface="Arial"/>
              <a:buNone/>
            </a:pPr>
            <a:r>
              <a:t/>
            </a:r>
            <a:endParaRPr sz="600">
              <a:solidFill>
                <a:schemeClr val="lt2"/>
              </a:solidFill>
              <a:latin typeface="Lexend Deca Light"/>
              <a:ea typeface="Lexend Deca Light"/>
              <a:cs typeface="Lexend Deca Light"/>
              <a:sym typeface="Lexend Deca Light"/>
            </a:endParaRPr>
          </a:p>
        </p:txBody>
      </p:sp>
      <p:sp>
        <p:nvSpPr>
          <p:cNvPr id="341" name="Google Shape;341;p36"/>
          <p:cNvSpPr txBox="1"/>
          <p:nvPr/>
        </p:nvSpPr>
        <p:spPr>
          <a:xfrm>
            <a:off x="7083900" y="4163875"/>
            <a:ext cx="2042400" cy="868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GB" sz="1100">
                <a:solidFill>
                  <a:schemeClr val="lt2"/>
                </a:solidFill>
                <a:latin typeface="Lexend Deca Light"/>
                <a:ea typeface="Lexend Deca Light"/>
                <a:cs typeface="Lexend Deca Light"/>
                <a:sym typeface="Lexend Deca Light"/>
              </a:rPr>
              <a:t>3rd Party Logistics Operators are merged with orders as they occur.</a:t>
            </a:r>
            <a:endParaRPr sz="800">
              <a:solidFill>
                <a:schemeClr val="lt2"/>
              </a:solidFill>
              <a:latin typeface="Open Sans Medium"/>
              <a:ea typeface="Open Sans Medium"/>
              <a:cs typeface="Open Sans Medium"/>
              <a:sym typeface="Open Sans Medium"/>
            </a:endParaRPr>
          </a:p>
          <a:p>
            <a:pPr indent="0" lvl="0" marL="0" rtl="0" algn="l">
              <a:spcBef>
                <a:spcPts val="1200"/>
              </a:spcBef>
              <a:spcAft>
                <a:spcPts val="0"/>
              </a:spcAft>
              <a:buClr>
                <a:schemeClr val="dk1"/>
              </a:buClr>
              <a:buSzPts val="1100"/>
              <a:buFont typeface="Arial"/>
              <a:buNone/>
            </a:pPr>
            <a:r>
              <a:t/>
            </a:r>
            <a:endParaRPr sz="600">
              <a:solidFill>
                <a:schemeClr val="lt2"/>
              </a:solidFill>
              <a:latin typeface="Lexend Deca Light"/>
              <a:ea typeface="Lexend Deca Light"/>
              <a:cs typeface="Lexend Deca Light"/>
              <a:sym typeface="Lexend Deca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pic>
        <p:nvPicPr>
          <p:cNvPr id="346" name="Google Shape;346;p37"/>
          <p:cNvPicPr preferRelativeResize="0"/>
          <p:nvPr/>
        </p:nvPicPr>
        <p:blipFill>
          <a:blip r:embed="rId3">
            <a:alphaModFix/>
          </a:blip>
          <a:stretch>
            <a:fillRect/>
          </a:stretch>
        </p:blipFill>
        <p:spPr>
          <a:xfrm>
            <a:off x="152400" y="76200"/>
            <a:ext cx="598200" cy="598200"/>
          </a:xfrm>
          <a:prstGeom prst="rect">
            <a:avLst/>
          </a:prstGeom>
          <a:noFill/>
          <a:ln>
            <a:noFill/>
          </a:ln>
        </p:spPr>
      </p:pic>
      <p:sp>
        <p:nvSpPr>
          <p:cNvPr id="347" name="Google Shape;347;p37"/>
          <p:cNvSpPr txBox="1"/>
          <p:nvPr/>
        </p:nvSpPr>
        <p:spPr>
          <a:xfrm>
            <a:off x="2672425" y="113525"/>
            <a:ext cx="4180200" cy="3516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1" lang="en-GB" sz="2200" u="sng">
                <a:solidFill>
                  <a:srgbClr val="38761D"/>
                </a:solidFill>
              </a:rPr>
              <a:t>Kadesh Farmers </a:t>
            </a:r>
            <a:r>
              <a:rPr b="1" lang="en-GB" sz="2200" u="sng">
                <a:solidFill>
                  <a:srgbClr val="38761D"/>
                </a:solidFill>
              </a:rPr>
              <a:t>Network</a:t>
            </a:r>
            <a:endParaRPr sz="2200" u="sng">
              <a:solidFill>
                <a:srgbClr val="38761D"/>
              </a:solidFill>
            </a:endParaRPr>
          </a:p>
        </p:txBody>
      </p:sp>
      <p:sp>
        <p:nvSpPr>
          <p:cNvPr id="348" name="Google Shape;348;p37"/>
          <p:cNvSpPr txBox="1"/>
          <p:nvPr/>
        </p:nvSpPr>
        <p:spPr>
          <a:xfrm>
            <a:off x="266825" y="896475"/>
            <a:ext cx="1490100" cy="7209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1" lang="en-GB" sz="4600">
                <a:solidFill>
                  <a:srgbClr val="A7181C"/>
                </a:solidFill>
              </a:rPr>
              <a:t>500 </a:t>
            </a:r>
            <a:endParaRPr sz="4600">
              <a:solidFill>
                <a:srgbClr val="A7181C"/>
              </a:solidFill>
            </a:endParaRPr>
          </a:p>
        </p:txBody>
      </p:sp>
      <p:sp>
        <p:nvSpPr>
          <p:cNvPr id="349" name="Google Shape;349;p37"/>
          <p:cNvSpPr txBox="1"/>
          <p:nvPr/>
        </p:nvSpPr>
        <p:spPr>
          <a:xfrm>
            <a:off x="332976" y="1646350"/>
            <a:ext cx="1357800" cy="175200"/>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1" lang="en-GB" sz="1050"/>
              <a:t>Registered Farmers</a:t>
            </a:r>
            <a:endParaRPr sz="1050">
              <a:solidFill>
                <a:srgbClr val="000000"/>
              </a:solidFill>
              <a:latin typeface="Arial"/>
              <a:ea typeface="Arial"/>
              <a:cs typeface="Arial"/>
              <a:sym typeface="Arial"/>
            </a:endParaRPr>
          </a:p>
        </p:txBody>
      </p:sp>
      <p:sp>
        <p:nvSpPr>
          <p:cNvPr id="350" name="Google Shape;350;p37"/>
          <p:cNvSpPr txBox="1"/>
          <p:nvPr/>
        </p:nvSpPr>
        <p:spPr>
          <a:xfrm>
            <a:off x="2054225" y="874550"/>
            <a:ext cx="1357800" cy="7209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1" lang="en-GB" sz="4600">
                <a:solidFill>
                  <a:srgbClr val="A7181C"/>
                </a:solidFill>
              </a:rPr>
              <a:t>1m </a:t>
            </a:r>
            <a:endParaRPr sz="4600">
              <a:solidFill>
                <a:srgbClr val="A7181C"/>
              </a:solidFill>
            </a:endParaRPr>
          </a:p>
        </p:txBody>
      </p:sp>
      <p:pic>
        <p:nvPicPr>
          <p:cNvPr id="351" name="Google Shape;351;p37"/>
          <p:cNvPicPr preferRelativeResize="0"/>
          <p:nvPr/>
        </p:nvPicPr>
        <p:blipFill>
          <a:blip r:embed="rId4">
            <a:alphaModFix/>
          </a:blip>
          <a:stretch>
            <a:fillRect/>
          </a:stretch>
        </p:blipFill>
        <p:spPr>
          <a:xfrm>
            <a:off x="7159598" y="3611697"/>
            <a:ext cx="560913" cy="468697"/>
          </a:xfrm>
          <a:prstGeom prst="rect">
            <a:avLst/>
          </a:prstGeom>
          <a:noFill/>
          <a:ln>
            <a:noFill/>
          </a:ln>
        </p:spPr>
      </p:pic>
      <p:sp>
        <p:nvSpPr>
          <p:cNvPr id="352" name="Google Shape;352;p37"/>
          <p:cNvSpPr txBox="1"/>
          <p:nvPr/>
        </p:nvSpPr>
        <p:spPr>
          <a:xfrm>
            <a:off x="6983725" y="4100325"/>
            <a:ext cx="902700" cy="159600"/>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1" lang="en-GB" sz="950">
                <a:solidFill>
                  <a:srgbClr val="000000"/>
                </a:solidFill>
              </a:rPr>
              <a:t>CNB E-Naira</a:t>
            </a:r>
            <a:endParaRPr sz="950">
              <a:solidFill>
                <a:srgbClr val="000000"/>
              </a:solidFill>
              <a:latin typeface="Arial"/>
              <a:ea typeface="Arial"/>
              <a:cs typeface="Arial"/>
              <a:sym typeface="Arial"/>
            </a:endParaRPr>
          </a:p>
        </p:txBody>
      </p:sp>
      <p:pic>
        <p:nvPicPr>
          <p:cNvPr id="353" name="Google Shape;353;p37"/>
          <p:cNvPicPr preferRelativeResize="0"/>
          <p:nvPr/>
        </p:nvPicPr>
        <p:blipFill>
          <a:blip r:embed="rId5">
            <a:alphaModFix/>
          </a:blip>
          <a:stretch>
            <a:fillRect/>
          </a:stretch>
        </p:blipFill>
        <p:spPr>
          <a:xfrm>
            <a:off x="8320891" y="3600086"/>
            <a:ext cx="384889" cy="385828"/>
          </a:xfrm>
          <a:prstGeom prst="rect">
            <a:avLst/>
          </a:prstGeom>
          <a:noFill/>
          <a:ln>
            <a:noFill/>
          </a:ln>
        </p:spPr>
      </p:pic>
      <p:sp>
        <p:nvSpPr>
          <p:cNvPr id="354" name="Google Shape;354;p37"/>
          <p:cNvSpPr txBox="1"/>
          <p:nvPr/>
        </p:nvSpPr>
        <p:spPr>
          <a:xfrm>
            <a:off x="8050525" y="4024125"/>
            <a:ext cx="1068000" cy="306000"/>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1" lang="en-GB" sz="950"/>
              <a:t>Farmers </a:t>
            </a:r>
            <a:r>
              <a:rPr b="1" lang="en-GB" sz="950"/>
              <a:t>Cooperative</a:t>
            </a:r>
            <a:endParaRPr sz="950">
              <a:solidFill>
                <a:srgbClr val="000000"/>
              </a:solidFill>
              <a:latin typeface="Arial"/>
              <a:ea typeface="Arial"/>
              <a:cs typeface="Arial"/>
              <a:sym typeface="Arial"/>
            </a:endParaRPr>
          </a:p>
        </p:txBody>
      </p:sp>
      <p:sp>
        <p:nvSpPr>
          <p:cNvPr id="355" name="Google Shape;355;p37"/>
          <p:cNvSpPr txBox="1"/>
          <p:nvPr/>
        </p:nvSpPr>
        <p:spPr>
          <a:xfrm>
            <a:off x="7186575" y="3369975"/>
            <a:ext cx="1733700" cy="1974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GB" sz="1200">
                <a:solidFill>
                  <a:srgbClr val="000000"/>
                </a:solidFill>
              </a:rPr>
              <a:t>Desired Collaborations</a:t>
            </a:r>
            <a:endParaRPr sz="1200">
              <a:solidFill>
                <a:srgbClr val="000000"/>
              </a:solidFill>
              <a:latin typeface="Arial"/>
              <a:ea typeface="Arial"/>
              <a:cs typeface="Arial"/>
              <a:sym typeface="Arial"/>
            </a:endParaRPr>
          </a:p>
        </p:txBody>
      </p:sp>
      <p:pic>
        <p:nvPicPr>
          <p:cNvPr id="356" name="Google Shape;356;p37"/>
          <p:cNvPicPr preferRelativeResize="0"/>
          <p:nvPr/>
        </p:nvPicPr>
        <p:blipFill>
          <a:blip r:embed="rId6">
            <a:alphaModFix/>
          </a:blip>
          <a:stretch>
            <a:fillRect/>
          </a:stretch>
        </p:blipFill>
        <p:spPr>
          <a:xfrm>
            <a:off x="8055576" y="4377532"/>
            <a:ext cx="1068024" cy="552264"/>
          </a:xfrm>
          <a:prstGeom prst="rect">
            <a:avLst/>
          </a:prstGeom>
          <a:noFill/>
          <a:ln>
            <a:noFill/>
          </a:ln>
        </p:spPr>
      </p:pic>
      <p:pic>
        <p:nvPicPr>
          <p:cNvPr id="357" name="Google Shape;357;p37"/>
          <p:cNvPicPr preferRelativeResize="0"/>
          <p:nvPr/>
        </p:nvPicPr>
        <p:blipFill>
          <a:blip r:embed="rId7">
            <a:alphaModFix/>
          </a:blip>
          <a:stretch>
            <a:fillRect/>
          </a:stretch>
        </p:blipFill>
        <p:spPr>
          <a:xfrm>
            <a:off x="7042475" y="4372474"/>
            <a:ext cx="902596" cy="699176"/>
          </a:xfrm>
          <a:prstGeom prst="rect">
            <a:avLst/>
          </a:prstGeom>
          <a:noFill/>
          <a:ln>
            <a:noFill/>
          </a:ln>
        </p:spPr>
      </p:pic>
      <p:sp>
        <p:nvSpPr>
          <p:cNvPr id="358" name="Google Shape;358;p37"/>
          <p:cNvSpPr txBox="1"/>
          <p:nvPr/>
        </p:nvSpPr>
        <p:spPr>
          <a:xfrm>
            <a:off x="95850" y="2836725"/>
            <a:ext cx="1967100" cy="7209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1" lang="en-GB" sz="4600">
                <a:solidFill>
                  <a:srgbClr val="A7181C"/>
                </a:solidFill>
              </a:rPr>
              <a:t>1</a:t>
            </a:r>
            <a:r>
              <a:rPr b="1" lang="en-GB" sz="4600">
                <a:solidFill>
                  <a:srgbClr val="A7181C"/>
                </a:solidFill>
              </a:rPr>
              <a:t>5,000 </a:t>
            </a:r>
            <a:endParaRPr sz="4600">
              <a:solidFill>
                <a:srgbClr val="A7181C"/>
              </a:solidFill>
            </a:endParaRPr>
          </a:p>
        </p:txBody>
      </p:sp>
      <p:sp>
        <p:nvSpPr>
          <p:cNvPr id="359" name="Google Shape;359;p37"/>
          <p:cNvSpPr txBox="1"/>
          <p:nvPr/>
        </p:nvSpPr>
        <p:spPr>
          <a:xfrm>
            <a:off x="302100" y="1877875"/>
            <a:ext cx="15348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900">
                <a:solidFill>
                  <a:schemeClr val="dk1"/>
                </a:solidFill>
                <a:latin typeface="Lexend Deca Light"/>
                <a:ea typeface="Lexend Deca Light"/>
                <a:cs typeface="Lexend Deca Light"/>
                <a:sym typeface="Lexend Deca Light"/>
              </a:rPr>
              <a:t>Projected Numbers of Farmers in Lagos &amp; Ogun state within the First 1 year</a:t>
            </a:r>
            <a:endParaRPr sz="900">
              <a:solidFill>
                <a:schemeClr val="dk1"/>
              </a:solidFill>
              <a:latin typeface="Lexend Deca Light"/>
              <a:ea typeface="Lexend Deca Light"/>
              <a:cs typeface="Lexend Deca Light"/>
              <a:sym typeface="Lexend Deca Light"/>
            </a:endParaRPr>
          </a:p>
          <a:p>
            <a:pPr indent="0" lvl="0" marL="0" rtl="0" algn="ctr">
              <a:spcBef>
                <a:spcPts val="0"/>
              </a:spcBef>
              <a:spcAft>
                <a:spcPts val="0"/>
              </a:spcAft>
              <a:buNone/>
            </a:pPr>
            <a:r>
              <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p:txBody>
      </p:sp>
      <p:sp>
        <p:nvSpPr>
          <p:cNvPr id="360" name="Google Shape;360;p37"/>
          <p:cNvSpPr txBox="1"/>
          <p:nvPr/>
        </p:nvSpPr>
        <p:spPr>
          <a:xfrm>
            <a:off x="2161776" y="1570150"/>
            <a:ext cx="1357800" cy="175200"/>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1" lang="en-GB" sz="1050"/>
              <a:t>Order Counts</a:t>
            </a:r>
            <a:endParaRPr sz="1050">
              <a:solidFill>
                <a:srgbClr val="000000"/>
              </a:solidFill>
              <a:latin typeface="Arial"/>
              <a:ea typeface="Arial"/>
              <a:cs typeface="Arial"/>
              <a:sym typeface="Arial"/>
            </a:endParaRPr>
          </a:p>
        </p:txBody>
      </p:sp>
      <p:sp>
        <p:nvSpPr>
          <p:cNvPr id="361" name="Google Shape;361;p37"/>
          <p:cNvSpPr txBox="1"/>
          <p:nvPr/>
        </p:nvSpPr>
        <p:spPr>
          <a:xfrm>
            <a:off x="2054700" y="1801675"/>
            <a:ext cx="1534800" cy="5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900">
                <a:solidFill>
                  <a:schemeClr val="dk1"/>
                </a:solidFill>
                <a:latin typeface="Lexend Deca Light"/>
                <a:ea typeface="Lexend Deca Light"/>
                <a:cs typeface="Lexend Deca Light"/>
                <a:sym typeface="Lexend Deca Light"/>
              </a:rPr>
              <a:t>Projected Numbers of Order Counts within the First 1 year</a:t>
            </a:r>
            <a:endParaRPr sz="900">
              <a:solidFill>
                <a:schemeClr val="dk1"/>
              </a:solidFill>
              <a:latin typeface="Lexend Deca Light"/>
              <a:ea typeface="Lexend Deca Light"/>
              <a:cs typeface="Lexend Deca Light"/>
              <a:sym typeface="Lexend Deca Light"/>
            </a:endParaRPr>
          </a:p>
          <a:p>
            <a:pPr indent="0" lvl="0" marL="0" rtl="0" algn="ctr">
              <a:spcBef>
                <a:spcPts val="0"/>
              </a:spcBef>
              <a:spcAft>
                <a:spcPts val="0"/>
              </a:spcAft>
              <a:buNone/>
            </a:pPr>
            <a:r>
              <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p:txBody>
      </p:sp>
      <p:sp>
        <p:nvSpPr>
          <p:cNvPr id="362" name="Google Shape;362;p37"/>
          <p:cNvSpPr txBox="1"/>
          <p:nvPr/>
        </p:nvSpPr>
        <p:spPr>
          <a:xfrm>
            <a:off x="485376" y="3551350"/>
            <a:ext cx="1357800" cy="175200"/>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1" lang="en-GB" sz="1050"/>
              <a:t>Food Metric Tones</a:t>
            </a:r>
            <a:endParaRPr sz="1050">
              <a:solidFill>
                <a:srgbClr val="000000"/>
              </a:solidFill>
              <a:latin typeface="Arial"/>
              <a:ea typeface="Arial"/>
              <a:cs typeface="Arial"/>
              <a:sym typeface="Arial"/>
            </a:endParaRPr>
          </a:p>
        </p:txBody>
      </p:sp>
      <p:sp>
        <p:nvSpPr>
          <p:cNvPr id="363" name="Google Shape;363;p37"/>
          <p:cNvSpPr txBox="1"/>
          <p:nvPr/>
        </p:nvSpPr>
        <p:spPr>
          <a:xfrm>
            <a:off x="378300" y="3782875"/>
            <a:ext cx="1534800" cy="13605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Livestocks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Poultry Foods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Vegetables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Tubers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Cereals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Rice</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Dairies</a:t>
            </a:r>
            <a:endParaRPr sz="900">
              <a:solidFill>
                <a:schemeClr val="dk1"/>
              </a:solidFill>
              <a:latin typeface="Lexend Deca Light"/>
              <a:ea typeface="Lexend Deca Light"/>
              <a:cs typeface="Lexend Deca Light"/>
              <a:sym typeface="Lexend Deca Light"/>
            </a:endParaRPr>
          </a:p>
          <a:p>
            <a:pPr indent="-285750" lvl="0" marL="457200" rtl="0" algn="l">
              <a:spcBef>
                <a:spcPts val="0"/>
              </a:spcBef>
              <a:spcAft>
                <a:spcPts val="0"/>
              </a:spcAft>
              <a:buClr>
                <a:schemeClr val="dk1"/>
              </a:buClr>
              <a:buSzPts val="900"/>
              <a:buFont typeface="Lexend Deca Light"/>
              <a:buChar char="●"/>
            </a:pPr>
            <a:r>
              <a:rPr lang="en-GB" sz="900">
                <a:solidFill>
                  <a:schemeClr val="dk1"/>
                </a:solidFill>
                <a:latin typeface="Lexend Deca Light"/>
                <a:ea typeface="Lexend Deca Light"/>
                <a:cs typeface="Lexend Deca Light"/>
                <a:sym typeface="Lexend Deca Light"/>
              </a:rPr>
              <a:t>Beans</a:t>
            </a:r>
            <a:br>
              <a:rPr lang="en-GB" sz="900">
                <a:solidFill>
                  <a:schemeClr val="dk1"/>
                </a:solidFill>
                <a:latin typeface="Lexend Deca Light"/>
                <a:ea typeface="Lexend Deca Light"/>
                <a:cs typeface="Lexend Deca Light"/>
                <a:sym typeface="Lexend Deca Light"/>
              </a:rPr>
            </a:b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p:txBody>
      </p:sp>
      <p:sp>
        <p:nvSpPr>
          <p:cNvPr id="364" name="Google Shape;364;p37"/>
          <p:cNvSpPr txBox="1"/>
          <p:nvPr/>
        </p:nvSpPr>
        <p:spPr>
          <a:xfrm>
            <a:off x="2095625" y="2877675"/>
            <a:ext cx="1490100" cy="7209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1" lang="en-GB" sz="4600">
                <a:solidFill>
                  <a:srgbClr val="A7181C"/>
                </a:solidFill>
              </a:rPr>
              <a:t>85%</a:t>
            </a:r>
            <a:r>
              <a:rPr b="1" lang="en-GB" sz="4600">
                <a:solidFill>
                  <a:srgbClr val="A7181C"/>
                </a:solidFill>
              </a:rPr>
              <a:t> </a:t>
            </a:r>
            <a:endParaRPr sz="4600">
              <a:solidFill>
                <a:srgbClr val="A7181C"/>
              </a:solidFill>
            </a:endParaRPr>
          </a:p>
        </p:txBody>
      </p:sp>
      <p:sp>
        <p:nvSpPr>
          <p:cNvPr id="365" name="Google Shape;365;p37"/>
          <p:cNvSpPr txBox="1"/>
          <p:nvPr/>
        </p:nvSpPr>
        <p:spPr>
          <a:xfrm>
            <a:off x="2161776" y="3551350"/>
            <a:ext cx="1357800" cy="175200"/>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1" lang="en-GB" sz="1050"/>
              <a:t>Retained  Farmers</a:t>
            </a:r>
            <a:endParaRPr sz="1050">
              <a:solidFill>
                <a:srgbClr val="000000"/>
              </a:solidFill>
              <a:latin typeface="Arial"/>
              <a:ea typeface="Arial"/>
              <a:cs typeface="Arial"/>
              <a:sym typeface="Arial"/>
            </a:endParaRPr>
          </a:p>
        </p:txBody>
      </p:sp>
      <p:sp>
        <p:nvSpPr>
          <p:cNvPr id="366" name="Google Shape;366;p37"/>
          <p:cNvSpPr txBox="1"/>
          <p:nvPr/>
        </p:nvSpPr>
        <p:spPr>
          <a:xfrm>
            <a:off x="2054700" y="3782875"/>
            <a:ext cx="1534800" cy="5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900">
                <a:solidFill>
                  <a:schemeClr val="dk1"/>
                </a:solidFill>
                <a:latin typeface="Lexend Deca Light"/>
                <a:ea typeface="Lexend Deca Light"/>
                <a:cs typeface="Lexend Deca Light"/>
                <a:sym typeface="Lexend Deca Light"/>
              </a:rPr>
              <a:t>Projected to be retained on our network by the end of Year 1</a:t>
            </a:r>
            <a:endParaRPr sz="900">
              <a:solidFill>
                <a:schemeClr val="dk1"/>
              </a:solidFill>
              <a:latin typeface="Lexend Deca Light"/>
              <a:ea typeface="Lexend Deca Light"/>
              <a:cs typeface="Lexend Deca Light"/>
              <a:sym typeface="Lexend Deca Light"/>
            </a:endParaRPr>
          </a:p>
          <a:p>
            <a:pPr indent="0" lvl="0" marL="0" rtl="0" algn="ctr">
              <a:spcBef>
                <a:spcPts val="0"/>
              </a:spcBef>
              <a:spcAft>
                <a:spcPts val="0"/>
              </a:spcAft>
              <a:buNone/>
            </a:pPr>
            <a:r>
              <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Deca Light"/>
              <a:ea typeface="Lexend Deca Light"/>
              <a:cs typeface="Lexend Deca Light"/>
              <a:sym typeface="Lexend Deca Light"/>
            </a:endParaRPr>
          </a:p>
        </p:txBody>
      </p:sp>
      <p:cxnSp>
        <p:nvCxnSpPr>
          <p:cNvPr id="367" name="Google Shape;367;p37"/>
          <p:cNvCxnSpPr/>
          <p:nvPr/>
        </p:nvCxnSpPr>
        <p:spPr>
          <a:xfrm>
            <a:off x="3551475" y="898350"/>
            <a:ext cx="0" cy="42864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37"/>
          <p:cNvCxnSpPr/>
          <p:nvPr/>
        </p:nvCxnSpPr>
        <p:spPr>
          <a:xfrm>
            <a:off x="6828075" y="898350"/>
            <a:ext cx="0" cy="4286400"/>
          </a:xfrm>
          <a:prstGeom prst="straightConnector1">
            <a:avLst/>
          </a:prstGeom>
          <a:noFill/>
          <a:ln cap="flat" cmpd="sng" w="9525">
            <a:solidFill>
              <a:schemeClr val="dk2"/>
            </a:solidFill>
            <a:prstDash val="solid"/>
            <a:round/>
            <a:headEnd len="med" w="med" type="none"/>
            <a:tailEnd len="med" w="med" type="none"/>
          </a:ln>
        </p:spPr>
      </p:cxnSp>
      <p:sp>
        <p:nvSpPr>
          <p:cNvPr id="369" name="Google Shape;369;p37"/>
          <p:cNvSpPr txBox="1"/>
          <p:nvPr>
            <p:ph idx="4294967295" type="title"/>
          </p:nvPr>
        </p:nvSpPr>
        <p:spPr>
          <a:xfrm>
            <a:off x="3680175" y="844425"/>
            <a:ext cx="3041700" cy="4686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65562"/>
              <a:buNone/>
            </a:pPr>
            <a:r>
              <a:rPr b="1" lang="en-GB" sz="1510" u="sng">
                <a:solidFill>
                  <a:srgbClr val="990000"/>
                </a:solidFill>
                <a:latin typeface="Montserrat"/>
                <a:ea typeface="Montserrat"/>
                <a:cs typeface="Montserrat"/>
                <a:sym typeface="Montserrat"/>
              </a:rPr>
              <a:t>Our Commitment to Farmers</a:t>
            </a:r>
            <a:endParaRPr b="1" sz="1510" u="sng">
              <a:solidFill>
                <a:srgbClr val="990000"/>
              </a:solidFill>
              <a:latin typeface="Montserrat"/>
              <a:ea typeface="Montserrat"/>
              <a:cs typeface="Montserrat"/>
              <a:sym typeface="Montserrat"/>
            </a:endParaRPr>
          </a:p>
        </p:txBody>
      </p:sp>
      <p:sp>
        <p:nvSpPr>
          <p:cNvPr id="370" name="Google Shape;370;p37"/>
          <p:cNvSpPr txBox="1"/>
          <p:nvPr/>
        </p:nvSpPr>
        <p:spPr>
          <a:xfrm>
            <a:off x="4524375" y="1504750"/>
            <a:ext cx="19671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latin typeface="Lexend Deca"/>
                <a:ea typeface="Lexend Deca"/>
                <a:cs typeface="Lexend Deca"/>
                <a:sym typeface="Lexend Deca"/>
              </a:rPr>
              <a:t>Reduce Wastage by 60%</a:t>
            </a:r>
            <a:endParaRPr b="1" sz="1200">
              <a:solidFill>
                <a:schemeClr val="dk1"/>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Lexend Deca"/>
              <a:ea typeface="Lexend Deca"/>
              <a:cs typeface="Lexend Deca"/>
              <a:sym typeface="Lexend Deca"/>
            </a:endParaRPr>
          </a:p>
        </p:txBody>
      </p:sp>
      <p:grpSp>
        <p:nvGrpSpPr>
          <p:cNvPr id="371" name="Google Shape;371;p37"/>
          <p:cNvGrpSpPr/>
          <p:nvPr/>
        </p:nvGrpSpPr>
        <p:grpSpPr>
          <a:xfrm>
            <a:off x="3673875" y="1455725"/>
            <a:ext cx="598200" cy="636674"/>
            <a:chOff x="6721875" y="617525"/>
            <a:chExt cx="598200" cy="636674"/>
          </a:xfrm>
        </p:grpSpPr>
        <p:pic>
          <p:nvPicPr>
            <p:cNvPr id="372" name="Google Shape;372;p37"/>
            <p:cNvPicPr preferRelativeResize="0"/>
            <p:nvPr/>
          </p:nvPicPr>
          <p:blipFill>
            <a:blip r:embed="rId8">
              <a:alphaModFix/>
            </a:blip>
            <a:stretch>
              <a:fillRect/>
            </a:stretch>
          </p:blipFill>
          <p:spPr>
            <a:xfrm>
              <a:off x="6721875" y="617525"/>
              <a:ext cx="598200" cy="591671"/>
            </a:xfrm>
            <a:prstGeom prst="rect">
              <a:avLst/>
            </a:prstGeom>
            <a:noFill/>
            <a:ln>
              <a:noFill/>
            </a:ln>
          </p:spPr>
        </p:pic>
        <p:pic>
          <p:nvPicPr>
            <p:cNvPr id="373" name="Google Shape;373;p37"/>
            <p:cNvPicPr preferRelativeResize="0"/>
            <p:nvPr/>
          </p:nvPicPr>
          <p:blipFill>
            <a:blip r:embed="rId9">
              <a:alphaModFix/>
            </a:blip>
            <a:stretch>
              <a:fillRect/>
            </a:stretch>
          </p:blipFill>
          <p:spPr>
            <a:xfrm>
              <a:off x="7102875" y="1056799"/>
              <a:ext cx="214784" cy="197400"/>
            </a:xfrm>
            <a:prstGeom prst="rect">
              <a:avLst/>
            </a:prstGeom>
            <a:noFill/>
            <a:ln>
              <a:noFill/>
            </a:ln>
          </p:spPr>
        </p:pic>
      </p:grpSp>
      <p:pic>
        <p:nvPicPr>
          <p:cNvPr id="374" name="Google Shape;374;p37"/>
          <p:cNvPicPr preferRelativeResize="0"/>
          <p:nvPr/>
        </p:nvPicPr>
        <p:blipFill>
          <a:blip r:embed="rId10">
            <a:alphaModFix/>
          </a:blip>
          <a:stretch>
            <a:fillRect/>
          </a:stretch>
        </p:blipFill>
        <p:spPr>
          <a:xfrm>
            <a:off x="3665700" y="2244800"/>
            <a:ext cx="598200" cy="634414"/>
          </a:xfrm>
          <a:prstGeom prst="rect">
            <a:avLst/>
          </a:prstGeom>
          <a:noFill/>
          <a:ln>
            <a:noFill/>
          </a:ln>
        </p:spPr>
      </p:pic>
      <p:sp>
        <p:nvSpPr>
          <p:cNvPr id="375" name="Google Shape;375;p37"/>
          <p:cNvSpPr txBox="1"/>
          <p:nvPr/>
        </p:nvSpPr>
        <p:spPr>
          <a:xfrm>
            <a:off x="4524375" y="2342950"/>
            <a:ext cx="19671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latin typeface="Lexend Deca"/>
                <a:ea typeface="Lexend Deca"/>
                <a:cs typeface="Lexend Deca"/>
                <a:sym typeface="Lexend Deca"/>
              </a:rPr>
              <a:t>Scalability and Much more revenue</a:t>
            </a:r>
            <a:endParaRPr b="1" sz="1200">
              <a:solidFill>
                <a:schemeClr val="dk1"/>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Lexend Deca"/>
              <a:ea typeface="Lexend Deca"/>
              <a:cs typeface="Lexend Deca"/>
              <a:sym typeface="Lexend Deca"/>
            </a:endParaRPr>
          </a:p>
        </p:txBody>
      </p:sp>
      <p:pic>
        <p:nvPicPr>
          <p:cNvPr id="376" name="Google Shape;376;p37"/>
          <p:cNvPicPr preferRelativeResize="0"/>
          <p:nvPr/>
        </p:nvPicPr>
        <p:blipFill>
          <a:blip r:embed="rId11">
            <a:alphaModFix/>
          </a:blip>
          <a:stretch>
            <a:fillRect/>
          </a:stretch>
        </p:blipFill>
        <p:spPr>
          <a:xfrm>
            <a:off x="3686175" y="3124200"/>
            <a:ext cx="657228" cy="699175"/>
          </a:xfrm>
          <a:prstGeom prst="rect">
            <a:avLst/>
          </a:prstGeom>
          <a:noFill/>
          <a:ln>
            <a:noFill/>
          </a:ln>
        </p:spPr>
      </p:pic>
      <p:sp>
        <p:nvSpPr>
          <p:cNvPr id="377" name="Google Shape;377;p37"/>
          <p:cNvSpPr txBox="1"/>
          <p:nvPr/>
        </p:nvSpPr>
        <p:spPr>
          <a:xfrm>
            <a:off x="4524375" y="3181150"/>
            <a:ext cx="19671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latin typeface="Lexend Deca"/>
                <a:ea typeface="Lexend Deca"/>
                <a:cs typeface="Lexend Deca"/>
                <a:sym typeface="Lexend Deca"/>
              </a:rPr>
              <a:t>Improved Turnover and profitability</a:t>
            </a:r>
            <a:endParaRPr b="1" sz="1200">
              <a:solidFill>
                <a:schemeClr val="dk1"/>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Lexend Deca"/>
              <a:ea typeface="Lexend Deca"/>
              <a:cs typeface="Lexend Deca"/>
              <a:sym typeface="Lexend Deca"/>
            </a:endParaRPr>
          </a:p>
        </p:txBody>
      </p:sp>
      <p:pic>
        <p:nvPicPr>
          <p:cNvPr id="378" name="Google Shape;378;p37"/>
          <p:cNvPicPr preferRelativeResize="0"/>
          <p:nvPr/>
        </p:nvPicPr>
        <p:blipFill>
          <a:blip r:embed="rId12">
            <a:alphaModFix/>
          </a:blip>
          <a:stretch>
            <a:fillRect/>
          </a:stretch>
        </p:blipFill>
        <p:spPr>
          <a:xfrm>
            <a:off x="3676650" y="4200525"/>
            <a:ext cx="724717" cy="720900"/>
          </a:xfrm>
          <a:prstGeom prst="rect">
            <a:avLst/>
          </a:prstGeom>
          <a:noFill/>
          <a:ln>
            <a:noFill/>
          </a:ln>
        </p:spPr>
      </p:pic>
      <p:sp>
        <p:nvSpPr>
          <p:cNvPr id="379" name="Google Shape;379;p37"/>
          <p:cNvSpPr txBox="1"/>
          <p:nvPr/>
        </p:nvSpPr>
        <p:spPr>
          <a:xfrm>
            <a:off x="4524375" y="4247950"/>
            <a:ext cx="1967100" cy="7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latin typeface="Lexend Deca"/>
                <a:ea typeface="Lexend Deca"/>
                <a:cs typeface="Lexend Deca"/>
                <a:sym typeface="Lexend Deca"/>
              </a:rPr>
              <a:t>Access to Nigeria’s Larger Market Assembly.</a:t>
            </a:r>
            <a:endParaRPr b="1" sz="1200">
              <a:solidFill>
                <a:schemeClr val="dk1"/>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Lexend Deca"/>
              <a:ea typeface="Lexend Deca"/>
              <a:cs typeface="Lexend Deca"/>
              <a:sym typeface="Lexend Deca"/>
            </a:endParaRPr>
          </a:p>
        </p:txBody>
      </p:sp>
      <p:sp>
        <p:nvSpPr>
          <p:cNvPr id="380" name="Google Shape;380;p37"/>
          <p:cNvSpPr txBox="1"/>
          <p:nvPr/>
        </p:nvSpPr>
        <p:spPr>
          <a:xfrm>
            <a:off x="6880575" y="1459800"/>
            <a:ext cx="1903200" cy="1694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CAC Reg. Doc</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TIN No.</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Integrated Wallet ID</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Constant Supply</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SignedS SLA</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Registered </a:t>
            </a:r>
            <a:r>
              <a:rPr lang="en-GB" sz="1000">
                <a:solidFill>
                  <a:schemeClr val="dk1"/>
                </a:solidFill>
                <a:latin typeface="Lexend Deca Light"/>
                <a:ea typeface="Lexend Deca Light"/>
                <a:cs typeface="Lexend Deca Light"/>
                <a:sym typeface="Lexend Deca Light"/>
              </a:rPr>
              <a:t>Ministry</a:t>
            </a:r>
            <a:r>
              <a:rPr lang="en-GB" sz="1000">
                <a:solidFill>
                  <a:schemeClr val="dk1"/>
                </a:solidFill>
                <a:latin typeface="Lexend Deca Light"/>
                <a:ea typeface="Lexend Deca Light"/>
                <a:cs typeface="Lexend Deca Light"/>
                <a:sym typeface="Lexend Deca Light"/>
              </a:rPr>
              <a:t> License</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Sell at Farm price</a:t>
            </a:r>
            <a:endParaRPr sz="1000">
              <a:solidFill>
                <a:schemeClr val="dk1"/>
              </a:solidFill>
              <a:latin typeface="Lexend Deca Light"/>
              <a:ea typeface="Lexend Deca Light"/>
              <a:cs typeface="Lexend Deca Light"/>
              <a:sym typeface="Lexend Deca Light"/>
            </a:endParaRPr>
          </a:p>
          <a:p>
            <a:pPr indent="-292100" lvl="0" marL="457200" rtl="0" algn="l">
              <a:spcBef>
                <a:spcPts val="0"/>
              </a:spcBef>
              <a:spcAft>
                <a:spcPts val="0"/>
              </a:spcAft>
              <a:buClr>
                <a:schemeClr val="dk1"/>
              </a:buClr>
              <a:buSzPts val="1000"/>
              <a:buFont typeface="Lexend Deca Light"/>
              <a:buChar char="●"/>
            </a:pPr>
            <a:r>
              <a:rPr lang="en-GB" sz="1000">
                <a:solidFill>
                  <a:schemeClr val="dk1"/>
                </a:solidFill>
                <a:latin typeface="Lexend Deca Light"/>
                <a:ea typeface="Lexend Deca Light"/>
                <a:cs typeface="Lexend Deca Light"/>
                <a:sym typeface="Lexend Deca Light"/>
              </a:rPr>
              <a:t>Relevant Packaging</a:t>
            </a:r>
            <a:br>
              <a:rPr lang="en-GB" sz="1000">
                <a:solidFill>
                  <a:schemeClr val="dk1"/>
                </a:solidFill>
                <a:latin typeface="Lexend Deca Light"/>
                <a:ea typeface="Lexend Deca Light"/>
                <a:cs typeface="Lexend Deca Light"/>
                <a:sym typeface="Lexend Deca Light"/>
              </a:rPr>
            </a:br>
            <a:endParaRPr sz="10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Lexend Deca Light"/>
              <a:ea typeface="Lexend Deca Light"/>
              <a:cs typeface="Lexend Deca Light"/>
              <a:sym typeface="Lexend Deca Light"/>
            </a:endParaRPr>
          </a:p>
        </p:txBody>
      </p:sp>
      <p:sp>
        <p:nvSpPr>
          <p:cNvPr id="381" name="Google Shape;381;p37"/>
          <p:cNvSpPr txBox="1"/>
          <p:nvPr>
            <p:ph idx="4294967295" type="title"/>
          </p:nvPr>
        </p:nvSpPr>
        <p:spPr>
          <a:xfrm>
            <a:off x="6880575" y="844425"/>
            <a:ext cx="2126100" cy="5523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65562"/>
              <a:buNone/>
            </a:pPr>
            <a:r>
              <a:rPr b="1" lang="en-GB" sz="1510" u="sng">
                <a:solidFill>
                  <a:srgbClr val="990000"/>
                </a:solidFill>
                <a:latin typeface="Montserrat"/>
                <a:ea typeface="Montserrat"/>
                <a:cs typeface="Montserrat"/>
                <a:sym typeface="Montserrat"/>
              </a:rPr>
              <a:t>Terms of Reference Apply</a:t>
            </a:r>
            <a:endParaRPr b="1" sz="1510" u="sng">
              <a:solidFill>
                <a:srgbClr val="99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