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1"/>
    <p:restoredTop sz="94687"/>
  </p:normalViewPr>
  <p:slideViewPr>
    <p:cSldViewPr snapToGrid="0" snapToObjects="1">
      <p:cViewPr varScale="1">
        <p:scale>
          <a:sx n="108" d="100"/>
          <a:sy n="108" d="100"/>
        </p:scale>
        <p:origin x="20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od.nasa.gov/apod/ap171031.htm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37026931100174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Fermi_Gamma-ray_Space_Telescop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Fermi_Gamma-ray_Space_Telescope" TargetMode="External"/><Relationship Id="rId2" Type="http://schemas.openxmlformats.org/officeDocument/2006/relationships/hyperlink" Target="https://apod.nasa.gov/apod/ap171031.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DD2F-EFC6-9246-B30B-9CF557E463C2}"/>
              </a:ext>
            </a:extLst>
          </p:cNvPr>
          <p:cNvSpPr>
            <a:spLocks noGrp="1"/>
          </p:cNvSpPr>
          <p:nvPr>
            <p:ph type="ctrTitle"/>
          </p:nvPr>
        </p:nvSpPr>
        <p:spPr/>
        <p:txBody>
          <a:bodyPr/>
          <a:lstStyle/>
          <a:p>
            <a:r>
              <a:rPr lang="en-US" dirty="0"/>
              <a:t>Jr. research presentation</a:t>
            </a:r>
          </a:p>
        </p:txBody>
      </p:sp>
      <p:sp>
        <p:nvSpPr>
          <p:cNvPr id="3" name="Subtitle 2">
            <a:extLst>
              <a:ext uri="{FF2B5EF4-FFF2-40B4-BE49-F238E27FC236}">
                <a16:creationId xmlns:a16="http://schemas.microsoft.com/office/drawing/2014/main" id="{5E98888F-3D87-C04F-83C0-B2B6B73FEE89}"/>
              </a:ext>
            </a:extLst>
          </p:cNvPr>
          <p:cNvSpPr>
            <a:spLocks noGrp="1"/>
          </p:cNvSpPr>
          <p:nvPr>
            <p:ph type="subTitle" idx="1"/>
          </p:nvPr>
        </p:nvSpPr>
        <p:spPr/>
        <p:txBody>
          <a:bodyPr/>
          <a:lstStyle/>
          <a:p>
            <a:r>
              <a:rPr lang="en-US" dirty="0"/>
              <a:t>By Elizabeth Sellers</a:t>
            </a:r>
          </a:p>
        </p:txBody>
      </p:sp>
    </p:spTree>
    <p:extLst>
      <p:ext uri="{BB962C8B-B14F-4D97-AF65-F5344CB8AC3E}">
        <p14:creationId xmlns:p14="http://schemas.microsoft.com/office/powerpoint/2010/main" val="2786051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DD05-3C67-7144-812B-553F345F4479}"/>
              </a:ext>
            </a:extLst>
          </p:cNvPr>
          <p:cNvSpPr>
            <a:spLocks noGrp="1"/>
          </p:cNvSpPr>
          <p:nvPr>
            <p:ph type="title"/>
          </p:nvPr>
        </p:nvSpPr>
        <p:spPr/>
        <p:txBody>
          <a:bodyPr/>
          <a:lstStyle/>
          <a:p>
            <a:r>
              <a:rPr lang="en-US" dirty="0"/>
              <a:t>What are you doing?</a:t>
            </a:r>
          </a:p>
        </p:txBody>
      </p:sp>
      <p:sp>
        <p:nvSpPr>
          <p:cNvPr id="3" name="Content Placeholder 2">
            <a:extLst>
              <a:ext uri="{FF2B5EF4-FFF2-40B4-BE49-F238E27FC236}">
                <a16:creationId xmlns:a16="http://schemas.microsoft.com/office/drawing/2014/main" id="{B004D5BA-3C9C-D34E-ADFE-D5C2BF7007A7}"/>
              </a:ext>
            </a:extLst>
          </p:cNvPr>
          <p:cNvSpPr>
            <a:spLocks noGrp="1"/>
          </p:cNvSpPr>
          <p:nvPr>
            <p:ph idx="1"/>
          </p:nvPr>
        </p:nvSpPr>
        <p:spPr/>
        <p:txBody>
          <a:bodyPr/>
          <a:lstStyle/>
          <a:p>
            <a:pPr marL="0" indent="0">
              <a:buNone/>
            </a:pPr>
            <a:r>
              <a:rPr lang="en-US" dirty="0"/>
              <a:t>My project idea is to automatically detect dark matter by analyzing gamma ray patterns.</a:t>
            </a:r>
          </a:p>
          <a:p>
            <a:pPr marL="0" indent="0">
              <a:buNone/>
            </a:pPr>
            <a:r>
              <a:rPr lang="en-US" dirty="0"/>
              <a:t>Dark matter particles probably decay into photons that are visible in the gamma part of the electromagnetic spectrum.  Areas of high interactions among particles would have to be areas of high density, like near a black hole.  Therefore, I would analyze gamma ray data near a black hole, compare it to gamma ray data not near a black hole, and look for patterns that indicate a significant decay. </a:t>
            </a:r>
          </a:p>
        </p:txBody>
      </p:sp>
    </p:spTree>
    <p:extLst>
      <p:ext uri="{BB962C8B-B14F-4D97-AF65-F5344CB8AC3E}">
        <p14:creationId xmlns:p14="http://schemas.microsoft.com/office/powerpoint/2010/main" val="120985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906E-53C2-A846-AE3B-D77BF189256D}"/>
              </a:ext>
            </a:extLst>
          </p:cNvPr>
          <p:cNvSpPr>
            <a:spLocks noGrp="1"/>
          </p:cNvSpPr>
          <p:nvPr>
            <p:ph type="title"/>
          </p:nvPr>
        </p:nvSpPr>
        <p:spPr>
          <a:xfrm>
            <a:off x="873824" y="707517"/>
            <a:ext cx="3864864" cy="1188720"/>
          </a:xfrm>
        </p:spPr>
        <p:txBody>
          <a:bodyPr/>
          <a:lstStyle/>
          <a:p>
            <a:r>
              <a:rPr lang="en-US" dirty="0"/>
              <a:t>Who cares?</a:t>
            </a:r>
          </a:p>
        </p:txBody>
      </p:sp>
      <p:sp>
        <p:nvSpPr>
          <p:cNvPr id="3" name="Content Placeholder 2">
            <a:extLst>
              <a:ext uri="{FF2B5EF4-FFF2-40B4-BE49-F238E27FC236}">
                <a16:creationId xmlns:a16="http://schemas.microsoft.com/office/drawing/2014/main" id="{ADB61BE2-70A7-154D-B7F4-12D8FBBD0D9E}"/>
              </a:ext>
            </a:extLst>
          </p:cNvPr>
          <p:cNvSpPr>
            <a:spLocks noGrp="1"/>
          </p:cNvSpPr>
          <p:nvPr>
            <p:ph idx="1"/>
          </p:nvPr>
        </p:nvSpPr>
        <p:spPr>
          <a:xfrm>
            <a:off x="1292924" y="2395156"/>
            <a:ext cx="3026664" cy="3101983"/>
          </a:xfrm>
        </p:spPr>
        <p:txBody>
          <a:bodyPr/>
          <a:lstStyle/>
          <a:p>
            <a:pPr marL="0" indent="0">
              <a:buNone/>
            </a:pPr>
            <a:r>
              <a:rPr lang="en-US" dirty="0"/>
              <a:t>About 27% of the universe is made up of dark matter.  Stars and galaxies are about 5%.  Having a concrete idea of where it is, therefore, is imperative to mapping and understanding the universe. </a:t>
            </a:r>
          </a:p>
          <a:p>
            <a:pPr marL="0" indent="0">
              <a:buNone/>
            </a:pPr>
            <a:endParaRPr lang="en-US" dirty="0"/>
          </a:p>
        </p:txBody>
      </p:sp>
      <p:pic>
        <p:nvPicPr>
          <p:cNvPr id="5" name="Picture 4">
            <a:extLst>
              <a:ext uri="{FF2B5EF4-FFF2-40B4-BE49-F238E27FC236}">
                <a16:creationId xmlns:a16="http://schemas.microsoft.com/office/drawing/2014/main" id="{144B14FA-C257-9441-B8C9-0F790D60E7F2}"/>
              </a:ext>
            </a:extLst>
          </p:cNvPr>
          <p:cNvPicPr>
            <a:picLocks noChangeAspect="1"/>
          </p:cNvPicPr>
          <p:nvPr/>
        </p:nvPicPr>
        <p:blipFill>
          <a:blip r:embed="rId2"/>
          <a:stretch>
            <a:fillRect/>
          </a:stretch>
        </p:blipFill>
        <p:spPr>
          <a:xfrm>
            <a:off x="5269802" y="1057276"/>
            <a:ext cx="6391274" cy="4793456"/>
          </a:xfrm>
          <a:prstGeom prst="rect">
            <a:avLst/>
          </a:prstGeom>
        </p:spPr>
      </p:pic>
      <p:sp>
        <p:nvSpPr>
          <p:cNvPr id="6" name="TextBox 5">
            <a:extLst>
              <a:ext uri="{FF2B5EF4-FFF2-40B4-BE49-F238E27FC236}">
                <a16:creationId xmlns:a16="http://schemas.microsoft.com/office/drawing/2014/main" id="{892E40F4-A8A5-FB44-985C-DD0824B98285}"/>
              </a:ext>
            </a:extLst>
          </p:cNvPr>
          <p:cNvSpPr txBox="1"/>
          <p:nvPr/>
        </p:nvSpPr>
        <p:spPr>
          <a:xfrm>
            <a:off x="5269802" y="6043613"/>
            <a:ext cx="5243512" cy="369332"/>
          </a:xfrm>
          <a:prstGeom prst="rect">
            <a:avLst/>
          </a:prstGeom>
          <a:noFill/>
        </p:spPr>
        <p:txBody>
          <a:bodyPr wrap="square" rtlCol="0">
            <a:spAutoFit/>
          </a:bodyPr>
          <a:lstStyle/>
          <a:p>
            <a:r>
              <a:rPr lang="en-US" dirty="0"/>
              <a:t>Image: </a:t>
            </a:r>
            <a:r>
              <a:rPr lang="en-US" dirty="0">
                <a:hlinkClick r:id="rId3"/>
              </a:rPr>
              <a:t>https://apod.nasa.gov/apod/ap171031.html</a:t>
            </a:r>
            <a:endParaRPr lang="en-US" dirty="0"/>
          </a:p>
        </p:txBody>
      </p:sp>
    </p:spTree>
    <p:extLst>
      <p:ext uri="{BB962C8B-B14F-4D97-AF65-F5344CB8AC3E}">
        <p14:creationId xmlns:p14="http://schemas.microsoft.com/office/powerpoint/2010/main" val="2462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3458-851B-4246-B9E0-229FB9EB53FF}"/>
              </a:ext>
            </a:extLst>
          </p:cNvPr>
          <p:cNvSpPr>
            <a:spLocks noGrp="1"/>
          </p:cNvSpPr>
          <p:nvPr>
            <p:ph type="title"/>
          </p:nvPr>
        </p:nvSpPr>
        <p:spPr>
          <a:xfrm>
            <a:off x="1096603" y="930317"/>
            <a:ext cx="4626864" cy="1188720"/>
          </a:xfrm>
        </p:spPr>
        <p:txBody>
          <a:bodyPr/>
          <a:lstStyle/>
          <a:p>
            <a:r>
              <a:rPr lang="en-US" dirty="0"/>
              <a:t>What is known?</a:t>
            </a:r>
          </a:p>
        </p:txBody>
      </p:sp>
      <p:sp>
        <p:nvSpPr>
          <p:cNvPr id="3" name="Content Placeholder 2">
            <a:extLst>
              <a:ext uri="{FF2B5EF4-FFF2-40B4-BE49-F238E27FC236}">
                <a16:creationId xmlns:a16="http://schemas.microsoft.com/office/drawing/2014/main" id="{AF8C2E24-45BF-2A4F-9125-4A48A62085E9}"/>
              </a:ext>
            </a:extLst>
          </p:cNvPr>
          <p:cNvSpPr>
            <a:spLocks noGrp="1"/>
          </p:cNvSpPr>
          <p:nvPr>
            <p:ph idx="1"/>
          </p:nvPr>
        </p:nvSpPr>
        <p:spPr>
          <a:xfrm>
            <a:off x="1096603" y="2588125"/>
            <a:ext cx="4203531" cy="3101983"/>
          </a:xfrm>
        </p:spPr>
        <p:txBody>
          <a:bodyPr/>
          <a:lstStyle/>
          <a:p>
            <a:r>
              <a:rPr lang="en-US" dirty="0"/>
              <a:t>Dark matter is, for all intents and purposes, invisible. The indirect detection of dark matter through the detection of its annihilation is, with current technology, the only way to detect it. </a:t>
            </a:r>
          </a:p>
          <a:p>
            <a:r>
              <a:rPr lang="en-US" dirty="0"/>
              <a:t>There have been multiple experiments to find concrete data for dark matter decay; almost every one has either been inconclusive or found nothing. </a:t>
            </a:r>
          </a:p>
        </p:txBody>
      </p:sp>
      <p:pic>
        <p:nvPicPr>
          <p:cNvPr id="5" name="Picture 4">
            <a:extLst>
              <a:ext uri="{FF2B5EF4-FFF2-40B4-BE49-F238E27FC236}">
                <a16:creationId xmlns:a16="http://schemas.microsoft.com/office/drawing/2014/main" id="{62392944-54F8-0A45-9E51-BBE452FCF280}"/>
              </a:ext>
            </a:extLst>
          </p:cNvPr>
          <p:cNvPicPr>
            <a:picLocks noChangeAspect="1"/>
          </p:cNvPicPr>
          <p:nvPr/>
        </p:nvPicPr>
        <p:blipFill>
          <a:blip r:embed="rId2"/>
          <a:stretch>
            <a:fillRect/>
          </a:stretch>
        </p:blipFill>
        <p:spPr>
          <a:xfrm>
            <a:off x="5926667" y="527050"/>
            <a:ext cx="6057900" cy="5803900"/>
          </a:xfrm>
          <a:prstGeom prst="rect">
            <a:avLst/>
          </a:prstGeom>
        </p:spPr>
      </p:pic>
      <p:sp>
        <p:nvSpPr>
          <p:cNvPr id="6" name="TextBox 5">
            <a:extLst>
              <a:ext uri="{FF2B5EF4-FFF2-40B4-BE49-F238E27FC236}">
                <a16:creationId xmlns:a16="http://schemas.microsoft.com/office/drawing/2014/main" id="{15E44BF1-F93C-384C-BE95-BA11F5541144}"/>
              </a:ext>
            </a:extLst>
          </p:cNvPr>
          <p:cNvSpPr txBox="1"/>
          <p:nvPr/>
        </p:nvSpPr>
        <p:spPr>
          <a:xfrm>
            <a:off x="207433" y="6330950"/>
            <a:ext cx="7643636" cy="369332"/>
          </a:xfrm>
          <a:prstGeom prst="rect">
            <a:avLst/>
          </a:prstGeom>
          <a:noFill/>
        </p:spPr>
        <p:txBody>
          <a:bodyPr wrap="square" rtlCol="0">
            <a:spAutoFit/>
          </a:bodyPr>
          <a:lstStyle/>
          <a:p>
            <a:r>
              <a:rPr lang="en-US" dirty="0"/>
              <a:t>Image: </a:t>
            </a:r>
            <a:r>
              <a:rPr lang="en-US" dirty="0">
                <a:hlinkClick r:id="rId3"/>
              </a:rPr>
              <a:t>https://www.sciencedirect.com/science/article/pii/S0370269311001742</a:t>
            </a:r>
            <a:r>
              <a:rPr lang="en-US" dirty="0"/>
              <a:t> </a:t>
            </a:r>
          </a:p>
        </p:txBody>
      </p:sp>
    </p:spTree>
    <p:extLst>
      <p:ext uri="{BB962C8B-B14F-4D97-AF65-F5344CB8AC3E}">
        <p14:creationId xmlns:p14="http://schemas.microsoft.com/office/powerpoint/2010/main" val="279904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F68D-6D2C-B64E-9485-CB7D90A9AE0E}"/>
              </a:ext>
            </a:extLst>
          </p:cNvPr>
          <p:cNvSpPr>
            <a:spLocks noGrp="1"/>
          </p:cNvSpPr>
          <p:nvPr>
            <p:ph type="title"/>
          </p:nvPr>
        </p:nvSpPr>
        <p:spPr/>
        <p:txBody>
          <a:bodyPr/>
          <a:lstStyle/>
          <a:p>
            <a:r>
              <a:rPr lang="en-US" dirty="0"/>
              <a:t>What is new?</a:t>
            </a:r>
          </a:p>
        </p:txBody>
      </p:sp>
      <p:sp>
        <p:nvSpPr>
          <p:cNvPr id="3" name="Content Placeholder 2">
            <a:extLst>
              <a:ext uri="{FF2B5EF4-FFF2-40B4-BE49-F238E27FC236}">
                <a16:creationId xmlns:a16="http://schemas.microsoft.com/office/drawing/2014/main" id="{B6D11261-A614-B642-BF32-2583E0528672}"/>
              </a:ext>
            </a:extLst>
          </p:cNvPr>
          <p:cNvSpPr>
            <a:spLocks noGrp="1"/>
          </p:cNvSpPr>
          <p:nvPr>
            <p:ph idx="1"/>
          </p:nvPr>
        </p:nvSpPr>
        <p:spPr/>
        <p:txBody>
          <a:bodyPr/>
          <a:lstStyle/>
          <a:p>
            <a:r>
              <a:rPr lang="en-US" dirty="0"/>
              <a:t>Previous searches for dark matter annihilation have only looked in one area, like near a single black hole. I want to look at gamma ray emission data from multiple areas and looks for a pattern based on a number of different factors; amount of gamma ray emission (of course), location, proximity to a black hole or other dense space object, and what else is in the area based on what we know.  This list will most definitely expand as I work to find patterns.</a:t>
            </a:r>
          </a:p>
        </p:txBody>
      </p:sp>
    </p:spTree>
    <p:extLst>
      <p:ext uri="{BB962C8B-B14F-4D97-AF65-F5344CB8AC3E}">
        <p14:creationId xmlns:p14="http://schemas.microsoft.com/office/powerpoint/2010/main" val="355146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C388-86DF-1B48-B7FE-BF4876C71438}"/>
              </a:ext>
            </a:extLst>
          </p:cNvPr>
          <p:cNvSpPr>
            <a:spLocks noGrp="1"/>
          </p:cNvSpPr>
          <p:nvPr>
            <p:ph type="title"/>
          </p:nvPr>
        </p:nvSpPr>
        <p:spPr>
          <a:xfrm>
            <a:off x="800100" y="964692"/>
            <a:ext cx="10001250" cy="1188720"/>
          </a:xfrm>
        </p:spPr>
        <p:txBody>
          <a:bodyPr/>
          <a:lstStyle/>
          <a:p>
            <a:r>
              <a:rPr lang="en-US" dirty="0"/>
              <a:t>How am I going to do this?</a:t>
            </a:r>
          </a:p>
        </p:txBody>
      </p:sp>
      <p:sp>
        <p:nvSpPr>
          <p:cNvPr id="3" name="Content Placeholder 2">
            <a:extLst>
              <a:ext uri="{FF2B5EF4-FFF2-40B4-BE49-F238E27FC236}">
                <a16:creationId xmlns:a16="http://schemas.microsoft.com/office/drawing/2014/main" id="{14B09211-0F00-704F-8EA1-840B10658A18}"/>
              </a:ext>
            </a:extLst>
          </p:cNvPr>
          <p:cNvSpPr>
            <a:spLocks noGrp="1"/>
          </p:cNvSpPr>
          <p:nvPr>
            <p:ph idx="1"/>
          </p:nvPr>
        </p:nvSpPr>
        <p:spPr>
          <a:xfrm>
            <a:off x="800100" y="2638044"/>
            <a:ext cx="9160764" cy="3101983"/>
          </a:xfrm>
        </p:spPr>
        <p:txBody>
          <a:bodyPr/>
          <a:lstStyle/>
          <a:p>
            <a:r>
              <a:rPr lang="en-US" dirty="0"/>
              <a:t>I would use data sets made public by NASA from the Fermi telescope, their gamma telescope. </a:t>
            </a:r>
          </a:p>
          <a:p>
            <a:r>
              <a:rPr lang="en-US" dirty="0"/>
              <a:t>The lovely algorithm used to find the recent picture of a black hole worked because it used multiple data sets in order to minimize error.  I would use a similar technique. </a:t>
            </a:r>
          </a:p>
          <a:p>
            <a:r>
              <a:rPr lang="en-US" dirty="0"/>
              <a:t>I would have to use an unsupervised algorithm as there isn’t any truly conclusive prior information on my topic. </a:t>
            </a:r>
          </a:p>
        </p:txBody>
      </p:sp>
      <p:pic>
        <p:nvPicPr>
          <p:cNvPr id="5" name="Picture 4">
            <a:extLst>
              <a:ext uri="{FF2B5EF4-FFF2-40B4-BE49-F238E27FC236}">
                <a16:creationId xmlns:a16="http://schemas.microsoft.com/office/drawing/2014/main" id="{9E7DDBB0-5DC4-6A4B-996E-C13DCABE0292}"/>
              </a:ext>
            </a:extLst>
          </p:cNvPr>
          <p:cNvPicPr>
            <a:picLocks noChangeAspect="1"/>
          </p:cNvPicPr>
          <p:nvPr/>
        </p:nvPicPr>
        <p:blipFill>
          <a:blip r:embed="rId2"/>
          <a:stretch>
            <a:fillRect/>
          </a:stretch>
        </p:blipFill>
        <p:spPr>
          <a:xfrm>
            <a:off x="7558089" y="264009"/>
            <a:ext cx="4504976" cy="2582853"/>
          </a:xfrm>
          <a:prstGeom prst="rect">
            <a:avLst/>
          </a:prstGeom>
        </p:spPr>
      </p:pic>
      <p:sp>
        <p:nvSpPr>
          <p:cNvPr id="6" name="TextBox 5">
            <a:extLst>
              <a:ext uri="{FF2B5EF4-FFF2-40B4-BE49-F238E27FC236}">
                <a16:creationId xmlns:a16="http://schemas.microsoft.com/office/drawing/2014/main" id="{788CEE98-B8FA-A647-8EE6-145C2C5861EC}"/>
              </a:ext>
            </a:extLst>
          </p:cNvPr>
          <p:cNvSpPr txBox="1"/>
          <p:nvPr/>
        </p:nvSpPr>
        <p:spPr>
          <a:xfrm>
            <a:off x="5137563" y="6376407"/>
            <a:ext cx="13073062" cy="369332"/>
          </a:xfrm>
          <a:prstGeom prst="rect">
            <a:avLst/>
          </a:prstGeom>
          <a:noFill/>
        </p:spPr>
        <p:txBody>
          <a:bodyPr wrap="square" rtlCol="0">
            <a:spAutoFit/>
          </a:bodyPr>
          <a:lstStyle/>
          <a:p>
            <a:r>
              <a:rPr lang="en-US" dirty="0"/>
              <a:t>Image: </a:t>
            </a:r>
            <a:r>
              <a:rPr lang="en-US" dirty="0">
                <a:hlinkClick r:id="rId3"/>
              </a:rPr>
              <a:t>https://en.wikipedia.org/wiki/Fermi_Gamma-ray_Space_Telescope</a:t>
            </a:r>
            <a:endParaRPr lang="en-US" dirty="0"/>
          </a:p>
        </p:txBody>
      </p:sp>
      <p:pic>
        <p:nvPicPr>
          <p:cNvPr id="7" name="Picture 6">
            <a:extLst>
              <a:ext uri="{FF2B5EF4-FFF2-40B4-BE49-F238E27FC236}">
                <a16:creationId xmlns:a16="http://schemas.microsoft.com/office/drawing/2014/main" id="{2EA10C43-A8BD-8C45-BC32-27DB479787D1}"/>
              </a:ext>
            </a:extLst>
          </p:cNvPr>
          <p:cNvPicPr>
            <a:picLocks noChangeAspect="1"/>
          </p:cNvPicPr>
          <p:nvPr/>
        </p:nvPicPr>
        <p:blipFill>
          <a:blip r:embed="rId2"/>
          <a:stretch>
            <a:fillRect/>
          </a:stretch>
        </p:blipFill>
        <p:spPr>
          <a:xfrm rot="900874" flipH="1">
            <a:off x="1273654" y="3960093"/>
            <a:ext cx="5760088" cy="3541244"/>
          </a:xfrm>
          <a:prstGeom prst="rect">
            <a:avLst/>
          </a:prstGeom>
        </p:spPr>
      </p:pic>
    </p:spTree>
    <p:extLst>
      <p:ext uri="{BB962C8B-B14F-4D97-AF65-F5344CB8AC3E}">
        <p14:creationId xmlns:p14="http://schemas.microsoft.com/office/powerpoint/2010/main" val="172889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0CC2-9030-D64C-AC43-7FC15D3A5513}"/>
              </a:ext>
            </a:extLst>
          </p:cNvPr>
          <p:cNvSpPr>
            <a:spLocks noGrp="1"/>
          </p:cNvSpPr>
          <p:nvPr>
            <p:ph type="ctrTitle"/>
          </p:nvPr>
        </p:nvSpPr>
        <p:spPr/>
        <p:txBody>
          <a:bodyPr/>
          <a:lstStyle/>
          <a:p>
            <a:r>
              <a:rPr lang="en-US" dirty="0"/>
              <a:t>Questions?</a:t>
            </a:r>
          </a:p>
        </p:txBody>
      </p:sp>
    </p:spTree>
    <p:extLst>
      <p:ext uri="{BB962C8B-B14F-4D97-AF65-F5344CB8AC3E}">
        <p14:creationId xmlns:p14="http://schemas.microsoft.com/office/powerpoint/2010/main" val="336653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B5243-213B-4A4F-83D6-3376C0491CF9}"/>
              </a:ext>
            </a:extLst>
          </p:cNvPr>
          <p:cNvSpPr>
            <a:spLocks noGrp="1"/>
          </p:cNvSpPr>
          <p:nvPr>
            <p:ph idx="1"/>
          </p:nvPr>
        </p:nvSpPr>
        <p:spPr/>
        <p:txBody>
          <a:bodyPr/>
          <a:lstStyle/>
          <a:p>
            <a:pPr marL="0" indent="0">
              <a:buNone/>
            </a:pPr>
            <a:r>
              <a:rPr lang="en-US" dirty="0"/>
              <a:t>Abell, T.  &amp; </a:t>
            </a:r>
            <a:r>
              <a:rPr lang="en-US" dirty="0" err="1"/>
              <a:t>Kaehler</a:t>
            </a:r>
            <a:r>
              <a:rPr lang="en-US" dirty="0"/>
              <a:t>, R. (2017, October 31).  Astronomy Picture of the Day. Retrieved from </a:t>
            </a:r>
            <a:r>
              <a:rPr lang="en-US" dirty="0">
                <a:hlinkClick r:id="rId2"/>
              </a:rPr>
              <a:t>https://apod.nasa.gov/apod/ap171031.html</a:t>
            </a:r>
            <a:r>
              <a:rPr lang="en-US" dirty="0"/>
              <a:t>. </a:t>
            </a:r>
          </a:p>
          <a:p>
            <a:pPr marL="0" indent="0">
              <a:buNone/>
            </a:pPr>
            <a:r>
              <a:rPr lang="en-US" dirty="0"/>
              <a:t>Fermi Gamma-ray Space Telescope. (n.d.). Retrieved from </a:t>
            </a:r>
            <a:r>
              <a:rPr lang="en-US" dirty="0">
                <a:hlinkClick r:id="rId3"/>
              </a:rPr>
              <a:t>https://en.wikipedia.org/wiki/Fermi_Gamma-ray_Space_Telescope</a:t>
            </a:r>
            <a:r>
              <a:rPr lang="en-US" dirty="0"/>
              <a:t>. </a:t>
            </a:r>
          </a:p>
          <a:p>
            <a:pPr marL="0" indent="0">
              <a:buNone/>
            </a:pPr>
            <a:r>
              <a:rPr lang="en-US" dirty="0"/>
              <a:t>Hooper, D., &amp; Goodenough, L. (2011). Dark matter annihilation in the Galactic Center as seen by the Fermi Gamma Ray Space Telescope. </a:t>
            </a:r>
            <a:r>
              <a:rPr lang="en-US" i="1" dirty="0"/>
              <a:t>Physics Letters B,697</a:t>
            </a:r>
            <a:r>
              <a:rPr lang="en-US" dirty="0"/>
              <a:t>(5), 412-428. doi:10.1016/j.physletb.2011.02.029</a:t>
            </a:r>
          </a:p>
        </p:txBody>
      </p:sp>
      <p:sp>
        <p:nvSpPr>
          <p:cNvPr id="5" name="Title 4">
            <a:extLst>
              <a:ext uri="{FF2B5EF4-FFF2-40B4-BE49-F238E27FC236}">
                <a16:creationId xmlns:a16="http://schemas.microsoft.com/office/drawing/2014/main" id="{98A060C7-8B4A-DC49-86FA-3643ED1E1CCD}"/>
              </a:ext>
            </a:extLst>
          </p:cNvPr>
          <p:cNvSpPr>
            <a:spLocks noGrp="1"/>
          </p:cNvSpPr>
          <p:nvPr>
            <p:ph type="title"/>
          </p:nvPr>
        </p:nvSpPr>
        <p:spPr/>
        <p:txBody>
          <a:bodyPr/>
          <a:lstStyle/>
          <a:p>
            <a:r>
              <a:rPr lang="en-US" dirty="0"/>
              <a:t>Image citations</a:t>
            </a:r>
          </a:p>
        </p:txBody>
      </p:sp>
    </p:spTree>
    <p:extLst>
      <p:ext uri="{BB962C8B-B14F-4D97-AF65-F5344CB8AC3E}">
        <p14:creationId xmlns:p14="http://schemas.microsoft.com/office/powerpoint/2010/main" val="30112838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945</TotalTime>
  <Words>538</Words>
  <Application>Microsoft Macintosh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Jr. research presentation</vt:lpstr>
      <vt:lpstr>What are you doing?</vt:lpstr>
      <vt:lpstr>Who cares?</vt:lpstr>
      <vt:lpstr>What is known?</vt:lpstr>
      <vt:lpstr>What is new?</vt:lpstr>
      <vt:lpstr>How am I going to do this?</vt:lpstr>
      <vt:lpstr>Questions?</vt:lpstr>
      <vt:lpstr>Image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Jr. research presentation</dc:title>
  <dc:creator>s.sellers.e@gmail.com</dc:creator>
  <cp:lastModifiedBy>s.sellers.e@gmail.com</cp:lastModifiedBy>
  <cp:revision>9</cp:revision>
  <dcterms:created xsi:type="dcterms:W3CDTF">2019-05-02T20:40:30Z</dcterms:created>
  <dcterms:modified xsi:type="dcterms:W3CDTF">2019-05-03T12:26:17Z</dcterms:modified>
</cp:coreProperties>
</file>