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655" r:id="rId5"/>
  </p:sldMasterIdLst>
  <p:notesMasterIdLst>
    <p:notesMasterId r:id="rId7"/>
  </p:notesMasterIdLst>
  <p:handoutMasterIdLst>
    <p:handoutMasterId r:id="rId8"/>
  </p:handoutMasterIdLst>
  <p:sldIdLst>
    <p:sldId id="258" r:id="rId6"/>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62"/>
    <a:srgbClr val="C7D5ED"/>
    <a:srgbClr val="C5F3F3"/>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58" autoAdjust="0"/>
    <p:restoredTop sz="94664" autoAdjust="0"/>
  </p:normalViewPr>
  <p:slideViewPr>
    <p:cSldViewPr snapToGrid="0" snapToObjects="1" showGuides="1">
      <p:cViewPr varScale="1">
        <p:scale>
          <a:sx n="24" d="100"/>
          <a:sy n="24" d="100"/>
        </p:scale>
        <p:origin x="2010"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3T18:58:40.664"/>
    </inkml:context>
    <inkml:brush xml:id="br0">
      <inkml:brushProperty name="width" value="0.1" units="cm"/>
      <inkml:brushProperty name="height" value="0.1" units="cm"/>
      <inkml:brushProperty name="color" value="#E71224"/>
    </inkml:brush>
  </inkml:definitions>
  <inkml:trace contextRef="#ctx0" brushRef="#br0">7955 4181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01AF608B-EDA9-9D4A-AF8D-DFF691786200}"/>
              </a:ext>
            </a:extLst>
          </p:cNvPr>
          <p:cNvSpPr>
            <a:spLocks noGrp="1"/>
          </p:cNvSpPr>
          <p:nvPr>
            <p:ph type="body" sz="quarter" idx="12" hasCustomPrompt="1"/>
          </p:nvPr>
        </p:nvSpPr>
        <p:spPr>
          <a:xfrm>
            <a:off x="11434572" y="660666"/>
            <a:ext cx="21022056"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96447176-3411-434C-8331-7099BAB7ADC6}"/>
              </a:ext>
            </a:extLst>
          </p:cNvPr>
          <p:cNvSpPr>
            <a:spLocks noGrp="1"/>
          </p:cNvSpPr>
          <p:nvPr>
            <p:ph type="body" sz="quarter" idx="11" hasCustomPrompt="1"/>
          </p:nvPr>
        </p:nvSpPr>
        <p:spPr>
          <a:xfrm>
            <a:off x="11434572" y="1893999"/>
            <a:ext cx="21022056"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60687D01-8721-D343-96B7-116E4C5C2274}"/>
              </a:ext>
            </a:extLst>
          </p:cNvPr>
          <p:cNvSpPr>
            <a:spLocks noGrp="1"/>
          </p:cNvSpPr>
          <p:nvPr>
            <p:ph type="body" sz="quarter" idx="10" hasCustomPrompt="1"/>
          </p:nvPr>
        </p:nvSpPr>
        <p:spPr>
          <a:xfrm>
            <a:off x="11434572" y="2942666"/>
            <a:ext cx="21022056"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2F104075-CB10-AC4A-A3B9-C2BC7963A84E}"/>
              </a:ext>
            </a:extLst>
          </p:cNvPr>
          <p:cNvSpPr>
            <a:spLocks noGrp="1"/>
          </p:cNvSpPr>
          <p:nvPr>
            <p:ph type="body" sz="quarter" idx="15" hasCustomPrompt="1"/>
          </p:nvPr>
        </p:nvSpPr>
        <p:spPr>
          <a:xfrm>
            <a:off x="647700" y="4810650"/>
            <a:ext cx="9867900"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749CF118-B5EB-214E-A16A-01E3A0EB46BC}"/>
              </a:ext>
            </a:extLst>
          </p:cNvPr>
          <p:cNvSpPr>
            <a:spLocks noGrp="1"/>
          </p:cNvSpPr>
          <p:nvPr>
            <p:ph type="body" sz="quarter" idx="34" hasCustomPrompt="1"/>
          </p:nvPr>
        </p:nvSpPr>
        <p:spPr>
          <a:xfrm>
            <a:off x="647700" y="5610869"/>
            <a:ext cx="9867900"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2C0C216C-F46B-1547-B8E6-9CF4E5B3C7A6}"/>
              </a:ext>
            </a:extLst>
          </p:cNvPr>
          <p:cNvSpPr>
            <a:spLocks noGrp="1"/>
          </p:cNvSpPr>
          <p:nvPr>
            <p:ph type="body" sz="quarter" idx="17" hasCustomPrompt="1"/>
          </p:nvPr>
        </p:nvSpPr>
        <p:spPr>
          <a:xfrm>
            <a:off x="647700" y="13922280"/>
            <a:ext cx="9867900"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5A85E132-F721-FE4C-931C-FEF004F72C49}"/>
              </a:ext>
            </a:extLst>
          </p:cNvPr>
          <p:cNvSpPr>
            <a:spLocks noGrp="1"/>
          </p:cNvSpPr>
          <p:nvPr>
            <p:ph type="body" sz="quarter" idx="33" hasCustomPrompt="1"/>
          </p:nvPr>
        </p:nvSpPr>
        <p:spPr>
          <a:xfrm>
            <a:off x="647700" y="14752815"/>
            <a:ext cx="9867900"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50AF2E4D-E781-BA4E-864A-679235C949A0}"/>
              </a:ext>
            </a:extLst>
          </p:cNvPr>
          <p:cNvSpPr>
            <a:spLocks noGrp="1"/>
          </p:cNvSpPr>
          <p:nvPr>
            <p:ph type="body" sz="quarter" idx="18" hasCustomPrompt="1"/>
          </p:nvPr>
        </p:nvSpPr>
        <p:spPr>
          <a:xfrm>
            <a:off x="11391900" y="4810650"/>
            <a:ext cx="21031200"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10" name="Text Placeholder 9">
            <a:extLst>
              <a:ext uri="{FF2B5EF4-FFF2-40B4-BE49-F238E27FC236}">
                <a16:creationId xmlns:a16="http://schemas.microsoft.com/office/drawing/2014/main" id="{03CCA958-C6F1-2B44-81CE-53E35186E40B}"/>
              </a:ext>
            </a:extLst>
          </p:cNvPr>
          <p:cNvSpPr>
            <a:spLocks noGrp="1"/>
          </p:cNvSpPr>
          <p:nvPr>
            <p:ph type="body" sz="quarter" idx="19" hasCustomPrompt="1"/>
          </p:nvPr>
        </p:nvSpPr>
        <p:spPr>
          <a:xfrm>
            <a:off x="11391900" y="20501754"/>
            <a:ext cx="21022056"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11" name="Text Placeholder 9">
            <a:extLst>
              <a:ext uri="{FF2B5EF4-FFF2-40B4-BE49-F238E27FC236}">
                <a16:creationId xmlns:a16="http://schemas.microsoft.com/office/drawing/2014/main" id="{27AD8259-ABFF-2342-9AC8-DD780179273C}"/>
              </a:ext>
            </a:extLst>
          </p:cNvPr>
          <p:cNvSpPr>
            <a:spLocks noGrp="1"/>
          </p:cNvSpPr>
          <p:nvPr>
            <p:ph type="body" sz="quarter" idx="20" hasCustomPrompt="1"/>
          </p:nvPr>
        </p:nvSpPr>
        <p:spPr>
          <a:xfrm>
            <a:off x="33375600" y="4810650"/>
            <a:ext cx="9867900"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2" name="Text Placeholder 9">
            <a:extLst>
              <a:ext uri="{FF2B5EF4-FFF2-40B4-BE49-F238E27FC236}">
                <a16:creationId xmlns:a16="http://schemas.microsoft.com/office/drawing/2014/main" id="{061A314E-A5D0-264D-8706-F56E3BD54E0A}"/>
              </a:ext>
            </a:extLst>
          </p:cNvPr>
          <p:cNvSpPr>
            <a:spLocks noGrp="1"/>
          </p:cNvSpPr>
          <p:nvPr>
            <p:ph type="body" sz="quarter" idx="21" hasCustomPrompt="1"/>
          </p:nvPr>
        </p:nvSpPr>
        <p:spPr>
          <a:xfrm>
            <a:off x="33375600" y="21823215"/>
            <a:ext cx="9867900"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3" name="Text Placeholder 9">
            <a:extLst>
              <a:ext uri="{FF2B5EF4-FFF2-40B4-BE49-F238E27FC236}">
                <a16:creationId xmlns:a16="http://schemas.microsoft.com/office/drawing/2014/main" id="{03611E62-4D3D-E84F-B7F2-7A1801975171}"/>
              </a:ext>
            </a:extLst>
          </p:cNvPr>
          <p:cNvSpPr>
            <a:spLocks noGrp="1"/>
          </p:cNvSpPr>
          <p:nvPr>
            <p:ph type="body" sz="quarter" idx="22" hasCustomPrompt="1"/>
          </p:nvPr>
        </p:nvSpPr>
        <p:spPr>
          <a:xfrm>
            <a:off x="33375600" y="29061770"/>
            <a:ext cx="9867900" cy="800219"/>
          </a:xfrm>
          <a:prstGeom prst="rect">
            <a:avLst/>
          </a:prstGeom>
        </p:spPr>
        <p:txBody>
          <a:bodyPr wrap="square" tIns="182880" bIns="182880">
            <a:spAutoFit/>
          </a:bodyPr>
          <a:lstStyle>
            <a:lvl1pPr marL="0" indent="0" algn="ctr">
              <a:buNone/>
              <a:defRPr lang="en-US" sz="2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4" name="Text Placeholder 13">
            <a:extLst>
              <a:ext uri="{FF2B5EF4-FFF2-40B4-BE49-F238E27FC236}">
                <a16:creationId xmlns:a16="http://schemas.microsoft.com/office/drawing/2014/main" id="{91583283-EE26-614D-A047-C9CBD61C216A}"/>
              </a:ext>
            </a:extLst>
          </p:cNvPr>
          <p:cNvSpPr>
            <a:spLocks noGrp="1"/>
          </p:cNvSpPr>
          <p:nvPr>
            <p:ph type="body" sz="quarter" idx="35" hasCustomPrompt="1"/>
          </p:nvPr>
        </p:nvSpPr>
        <p:spPr>
          <a:xfrm>
            <a:off x="11434572" y="5600971"/>
            <a:ext cx="21022056"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11E13DF4-30F2-AF46-B1A4-4B270151F26D}"/>
              </a:ext>
            </a:extLst>
          </p:cNvPr>
          <p:cNvSpPr>
            <a:spLocks noGrp="1"/>
          </p:cNvSpPr>
          <p:nvPr>
            <p:ph type="body" sz="quarter" idx="36" hasCustomPrompt="1"/>
          </p:nvPr>
        </p:nvSpPr>
        <p:spPr>
          <a:xfrm>
            <a:off x="33375600" y="5610869"/>
            <a:ext cx="9867900"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E0D87FF4-C8EB-C44A-A48F-CBEF763A4660}"/>
              </a:ext>
            </a:extLst>
          </p:cNvPr>
          <p:cNvSpPr>
            <a:spLocks noGrp="1"/>
          </p:cNvSpPr>
          <p:nvPr>
            <p:ph type="body" sz="quarter" idx="37" hasCustomPrompt="1"/>
          </p:nvPr>
        </p:nvSpPr>
        <p:spPr>
          <a:xfrm>
            <a:off x="33375600" y="29854287"/>
            <a:ext cx="9867900"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6C53AE75-21C9-C04C-B82D-B6E395A37A76}"/>
              </a:ext>
            </a:extLst>
          </p:cNvPr>
          <p:cNvSpPr>
            <a:spLocks noGrp="1"/>
          </p:cNvSpPr>
          <p:nvPr>
            <p:ph type="body" sz="quarter" idx="38" hasCustomPrompt="1"/>
          </p:nvPr>
        </p:nvSpPr>
        <p:spPr>
          <a:xfrm>
            <a:off x="33375600" y="22604785"/>
            <a:ext cx="9867900"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DF625760-664B-564C-A435-1FE0C04FEF19}"/>
              </a:ext>
            </a:extLst>
          </p:cNvPr>
          <p:cNvSpPr>
            <a:spLocks noGrp="1"/>
          </p:cNvSpPr>
          <p:nvPr>
            <p:ph type="body" sz="quarter" idx="39" hasCustomPrompt="1"/>
          </p:nvPr>
        </p:nvSpPr>
        <p:spPr>
          <a:xfrm>
            <a:off x="11391900" y="21294974"/>
            <a:ext cx="21022056" cy="2105192"/>
          </a:xfrm>
          <a:prstGeom prst="rect">
            <a:avLst/>
          </a:prstGeom>
        </p:spPr>
        <p:txBody>
          <a:bodyPr wrap="square" lIns="365760" tIns="365760" rIns="365760" bIns="365760">
            <a:spAutoFit/>
          </a:bodyPr>
          <a:lstStyle>
            <a:lvl1pPr marL="0" indent="0">
              <a:buNone/>
              <a:tabLst/>
              <a:defRPr lang="en-US" sz="2400" dirty="0"/>
            </a:lvl1pPr>
            <a:lvl2pPr marL="461963" indent="-231775">
              <a:tabLst/>
              <a:defRPr lang="en-US" sz="1800" dirty="0"/>
            </a:lvl2pPr>
            <a:lvl3pPr marL="461963" indent="-231775">
              <a:tabLst/>
              <a:defRPr lang="en-US" sz="1400" dirty="0"/>
            </a:lvl3pPr>
            <a:lvl4pPr marL="461963" indent="-231775">
              <a:tabLst/>
              <a:defRPr lang="en-US" sz="1050" dirty="0"/>
            </a:lvl4pPr>
            <a:lvl5pPr marL="461963" indent="-231775">
              <a:tabLst/>
              <a:defRPr lang="en-US" sz="105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000" userDrawn="1">
          <p15:clr>
            <a:srgbClr val="FBAE40"/>
          </p15:clr>
        </p15:guide>
        <p15:guide id="2" pos="408" userDrawn="1">
          <p15:clr>
            <a:srgbClr val="FBAE40"/>
          </p15:clr>
        </p15:guide>
        <p15:guide id="3" pos="6624" userDrawn="1">
          <p15:clr>
            <a:srgbClr val="FBAE40"/>
          </p15:clr>
        </p15:guide>
        <p15:guide id="4" pos="7176" userDrawn="1">
          <p15:clr>
            <a:srgbClr val="FBAE40"/>
          </p15:clr>
        </p15:guide>
        <p15:guide id="5" pos="20424" userDrawn="1">
          <p15:clr>
            <a:srgbClr val="FBAE40"/>
          </p15:clr>
        </p15:guide>
        <p15:guide id="6" pos="21024" userDrawn="1">
          <p15:clr>
            <a:srgbClr val="FBAE40"/>
          </p15:clr>
        </p15:guide>
        <p15:guide id="7" pos="27240" userDrawn="1">
          <p15:clr>
            <a:srgbClr val="FBAE40"/>
          </p15:clr>
        </p15:guide>
        <p15:guide id="8" orient="horz" pos="202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36656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206423"/>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652520" y="4753630"/>
            <a:ext cx="9869170" cy="2732258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5" name="Rounded Rectangle 14">
            <a:extLst>
              <a:ext uri="{FF2B5EF4-FFF2-40B4-BE49-F238E27FC236}">
                <a16:creationId xmlns:a16="http://schemas.microsoft.com/office/drawing/2014/main" id="{0772605E-C5EC-8541-9542-A9AC0CA9A94A}"/>
              </a:ext>
            </a:extLst>
          </p:cNvPr>
          <p:cNvSpPr/>
          <p:nvPr userDrawn="1"/>
        </p:nvSpPr>
        <p:spPr>
          <a:xfrm>
            <a:off x="11387074" y="4753630"/>
            <a:ext cx="21031200" cy="27322581"/>
          </a:xfrm>
          <a:prstGeom prst="roundRect">
            <a:avLst>
              <a:gd name="adj" fmla="val 784"/>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753630"/>
            <a:ext cx="9866376" cy="2732258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9" name="Table 8">
            <a:extLst>
              <a:ext uri="{FF2B5EF4-FFF2-40B4-BE49-F238E27FC236}">
                <a16:creationId xmlns:a16="http://schemas.microsoft.com/office/drawing/2014/main" id="{358549D2-121A-B144-9BB4-EC36CB2B9DDE}"/>
              </a:ext>
            </a:extLst>
          </p:cNvPr>
          <p:cNvGraphicFramePr>
            <a:graphicFrameLocks noGrp="1"/>
          </p:cNvGraphicFramePr>
          <p:nvPr userDrawn="1">
            <p:extLst>
              <p:ext uri="{D42A27DB-BD31-4B8C-83A1-F6EECF244321}">
                <p14:modId xmlns:p14="http://schemas.microsoft.com/office/powerpoint/2010/main" val="1106506838"/>
              </p:ext>
            </p:extLst>
          </p:nvPr>
        </p:nvGraphicFramePr>
        <p:xfrm>
          <a:off x="-10611120" y="14098"/>
          <a:ext cx="9776869" cy="32750835"/>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b="1" i="0">
                          <a:solidFill>
                            <a:srgbClr val="FFC000"/>
                          </a:solidFill>
                          <a:latin typeface="Arial"/>
                          <a:cs typeface="Arial"/>
                        </a:rPr>
                        <a:t>36"x48” Trifold </a:t>
                      </a:r>
                      <a:r>
                        <a:rPr lang="en-US" sz="2000" i="0">
                          <a:solidFill>
                            <a:srgbClr val="D9D9D9"/>
                          </a:solidFill>
                          <a:latin typeface="Arial"/>
                          <a:cs typeface="Arial"/>
                        </a:rPr>
                        <a:t>presentation poster board.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44032">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poster template for a </a:t>
                      </a:r>
                      <a:br>
                        <a:rPr lang="en-US" sz="2000">
                          <a:solidFill>
                            <a:schemeClr val="bg1"/>
                          </a:solidFill>
                          <a:latin typeface="Arial" panose="020B0604020202020204" pitchFamily="34" charset="0"/>
                          <a:cs typeface="Arial" panose="020B0604020202020204" pitchFamily="34" charset="0"/>
                        </a:rPr>
                      </a:br>
                      <a:r>
                        <a:rPr lang="en-US" sz="4800" b="1">
                          <a:solidFill>
                            <a:srgbClr val="FFC000"/>
                          </a:solidFill>
                          <a:latin typeface="Arial" panose="020B0604020202020204" pitchFamily="34" charset="0"/>
                          <a:cs typeface="Arial" panose="020B0604020202020204" pitchFamily="34" charset="0"/>
                        </a:rPr>
                        <a:t>TRIFOLD</a:t>
                      </a:r>
                      <a:br>
                        <a:rPr lang="en-US" sz="36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(3 feet tall by 4 feet wide)</a:t>
                      </a:r>
                      <a:br>
                        <a:rPr lang="en-US" sz="2000">
                          <a:solidFill>
                            <a:schemeClr val="bg1"/>
                          </a:solidFill>
                          <a:latin typeface="Arial" panose="020B0604020202020204" pitchFamily="34" charset="0"/>
                          <a:cs typeface="Arial" panose="020B0604020202020204" pitchFamily="34" charset="0"/>
                        </a:rPr>
                      </a:br>
                      <a:r>
                        <a:rPr lang="en-US" sz="2000">
                          <a:solidFill>
                            <a:schemeClr val="bg1"/>
                          </a:solidFill>
                          <a:latin typeface="Arial" panose="020B0604020202020204" pitchFamily="34" charset="0"/>
                          <a:cs typeface="Arial" panose="020B0604020202020204" pitchFamily="34" charset="0"/>
                        </a:rPr>
                        <a:t>presentation board</a:t>
                      </a:r>
                    </a:p>
                    <a:p>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endParaRPr lang="en-US" sz="2000" b="0" baseline="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9E4798EB-F321-C74E-B58A-DF96E2454508}"/>
              </a:ext>
            </a:extLst>
          </p:cNvPr>
          <p:cNvGraphicFramePr>
            <a:graphicFrameLocks noGrp="1"/>
          </p:cNvGraphicFramePr>
          <p:nvPr userDrawn="1">
            <p:extLst>
              <p:ext uri="{D42A27DB-BD31-4B8C-83A1-F6EECF244321}">
                <p14:modId xmlns:p14="http://schemas.microsoft.com/office/powerpoint/2010/main" val="4072730525"/>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206423"/>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652520" y="4753630"/>
            <a:ext cx="9869170" cy="2732258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5" name="Rounded Rectangle 14">
            <a:extLst>
              <a:ext uri="{FF2B5EF4-FFF2-40B4-BE49-F238E27FC236}">
                <a16:creationId xmlns:a16="http://schemas.microsoft.com/office/drawing/2014/main" id="{0772605E-C5EC-8541-9542-A9AC0CA9A94A}"/>
              </a:ext>
            </a:extLst>
          </p:cNvPr>
          <p:cNvSpPr/>
          <p:nvPr userDrawn="1"/>
        </p:nvSpPr>
        <p:spPr>
          <a:xfrm>
            <a:off x="11387074" y="4753630"/>
            <a:ext cx="21031200" cy="27322581"/>
          </a:xfrm>
          <a:prstGeom prst="roundRect">
            <a:avLst>
              <a:gd name="adj" fmla="val 784"/>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753630"/>
            <a:ext cx="9866376" cy="27322581"/>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3656775289"/>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i.org/10.7717/peerj-cs.55" TargetMode="External"/><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hyperlink" Target="https://bayesianlogic.github.io/" TargetMode="External"/><Relationship Id="rId7" Type="http://schemas.openxmlformats.org/officeDocument/2006/relationships/hyperlink" Target="https://www.uib.no/en/rg/ml/119695/bayesian-networks" TargetMode="Externa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hyperlink" Target="https://www.youtube.com/watch?v=cvD9DnTDxmY" TargetMode="Externa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s://towardsdatascience.com/probabilistic-programming-journal-1-modeling-event-change-9e9a91a5283a" TargetMode="External"/><Relationship Id="rId11" Type="http://schemas.openxmlformats.org/officeDocument/2006/relationships/image" Target="../media/image10.png"/><Relationship Id="rId5" Type="http://schemas.openxmlformats.org/officeDocument/2006/relationships/hyperlink" Target="https://www.cs.cornell.edu/courses/cs4110/2016fa/lectures/lecture33.html" TargetMode="External"/><Relationship Id="rId15" Type="http://schemas.openxmlformats.org/officeDocument/2006/relationships/image" Target="../media/image14.png"/><Relationship Id="rId10" Type="http://schemas.openxmlformats.org/officeDocument/2006/relationships/customXml" Target="../ink/ink1.xml"/><Relationship Id="rId4" Type="http://schemas.openxmlformats.org/officeDocument/2006/relationships/hyperlink" Target="https://towardsdatascience.com/intro-to-probabilistic-programming-b47c4e926ec5" TargetMode="External"/><Relationship Id="rId9" Type="http://schemas.openxmlformats.org/officeDocument/2006/relationships/image" Target="../media/image9.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D23A88-DEF4-0E48-985F-6252826079A3}"/>
              </a:ext>
            </a:extLst>
          </p:cNvPr>
          <p:cNvSpPr>
            <a:spLocks noGrp="1"/>
          </p:cNvSpPr>
          <p:nvPr>
            <p:ph type="body" sz="quarter" idx="10"/>
          </p:nvPr>
        </p:nvSpPr>
        <p:spPr>
          <a:xfrm>
            <a:off x="11434572" y="3225685"/>
            <a:ext cx="21022056" cy="646331"/>
          </a:xfrm>
        </p:spPr>
        <p:txBody>
          <a:bodyPr/>
          <a:lstStyle/>
          <a:p>
            <a:r>
              <a:rPr lang="en-US" i="1" dirty="0"/>
              <a:t>University of Illinois at Chicago, Early Research Scholars Program</a:t>
            </a:r>
          </a:p>
        </p:txBody>
      </p:sp>
      <p:sp>
        <p:nvSpPr>
          <p:cNvPr id="3" name="Text Placeholder 2">
            <a:extLst>
              <a:ext uri="{FF2B5EF4-FFF2-40B4-BE49-F238E27FC236}">
                <a16:creationId xmlns:a16="http://schemas.microsoft.com/office/drawing/2014/main" id="{5BFB865C-DC97-304F-B099-CAB5E7F87C80}"/>
              </a:ext>
            </a:extLst>
          </p:cNvPr>
          <p:cNvSpPr>
            <a:spLocks noGrp="1"/>
          </p:cNvSpPr>
          <p:nvPr>
            <p:ph type="body" sz="quarter" idx="11"/>
          </p:nvPr>
        </p:nvSpPr>
        <p:spPr>
          <a:xfrm>
            <a:off x="11434572" y="1637565"/>
            <a:ext cx="21022056" cy="1477328"/>
          </a:xfrm>
        </p:spPr>
        <p:txBody>
          <a:bodyPr/>
          <a:lstStyle/>
          <a:p>
            <a:r>
              <a:rPr lang="en-US" sz="4500" dirty="0"/>
              <a:t>Amanda Wolski, Yelizaveta </a:t>
            </a:r>
            <a:r>
              <a:rPr lang="en-US" sz="4500" dirty="0" err="1"/>
              <a:t>Semikina</a:t>
            </a:r>
            <a:br>
              <a:rPr lang="en-US" sz="4500" dirty="0"/>
            </a:br>
            <a:r>
              <a:rPr lang="en-US" sz="4500" dirty="0"/>
              <a:t>Advisor: Dr. Joseph Hummel</a:t>
            </a:r>
          </a:p>
        </p:txBody>
      </p:sp>
      <p:sp>
        <p:nvSpPr>
          <p:cNvPr id="4" name="Text Placeholder 3">
            <a:extLst>
              <a:ext uri="{FF2B5EF4-FFF2-40B4-BE49-F238E27FC236}">
                <a16:creationId xmlns:a16="http://schemas.microsoft.com/office/drawing/2014/main" id="{D59803CE-DF62-C643-AF64-7C8ADB2B6FC5}"/>
              </a:ext>
            </a:extLst>
          </p:cNvPr>
          <p:cNvSpPr>
            <a:spLocks noGrp="1"/>
          </p:cNvSpPr>
          <p:nvPr>
            <p:ph type="body" sz="quarter" idx="12"/>
          </p:nvPr>
        </p:nvSpPr>
        <p:spPr>
          <a:xfrm>
            <a:off x="11434572" y="338133"/>
            <a:ext cx="21022056" cy="1107996"/>
          </a:xfrm>
        </p:spPr>
        <p:txBody>
          <a:bodyPr/>
          <a:lstStyle/>
          <a:p>
            <a:r>
              <a:rPr lang="en-US" sz="6600" dirty="0">
                <a:solidFill>
                  <a:srgbClr val="001E62"/>
                </a:solidFill>
                <a:highlight>
                  <a:srgbClr val="C7D5ED"/>
                </a:highlight>
              </a:rPr>
              <a:t>Analyzing Computer Randomness: BLOG vs. C++ </a:t>
            </a:r>
          </a:p>
        </p:txBody>
      </p:sp>
      <p:sp>
        <p:nvSpPr>
          <p:cNvPr id="5" name="Text Placeholder 4">
            <a:extLst>
              <a:ext uri="{FF2B5EF4-FFF2-40B4-BE49-F238E27FC236}">
                <a16:creationId xmlns:a16="http://schemas.microsoft.com/office/drawing/2014/main" id="{A889BAD3-D454-CF47-969A-5BA90680D394}"/>
              </a:ext>
            </a:extLst>
          </p:cNvPr>
          <p:cNvSpPr>
            <a:spLocks noGrp="1"/>
          </p:cNvSpPr>
          <p:nvPr>
            <p:ph type="body" sz="quarter" idx="15"/>
          </p:nvPr>
        </p:nvSpPr>
        <p:spPr>
          <a:xfrm>
            <a:off x="647700" y="4817754"/>
            <a:ext cx="9867900" cy="984885"/>
          </a:xfrm>
        </p:spPr>
        <p:txBody>
          <a:bodyPr/>
          <a:lstStyle/>
          <a:p>
            <a:r>
              <a:rPr lang="en-US" sz="4000" dirty="0">
                <a:solidFill>
                  <a:srgbClr val="001E62"/>
                </a:solidFill>
                <a:highlight>
                  <a:srgbClr val="C7D5ED"/>
                </a:highlight>
              </a:rPr>
              <a:t>INTRODUCTION</a:t>
            </a:r>
          </a:p>
        </p:txBody>
      </p:sp>
      <p:sp>
        <p:nvSpPr>
          <p:cNvPr id="6" name="Text Placeholder 5">
            <a:extLst>
              <a:ext uri="{FF2B5EF4-FFF2-40B4-BE49-F238E27FC236}">
                <a16:creationId xmlns:a16="http://schemas.microsoft.com/office/drawing/2014/main" id="{27A1FF4E-8A22-7847-AC5E-E467D0FA300B}"/>
              </a:ext>
            </a:extLst>
          </p:cNvPr>
          <p:cNvSpPr>
            <a:spLocks noGrp="1"/>
          </p:cNvSpPr>
          <p:nvPr>
            <p:ph type="body" sz="quarter" idx="17"/>
          </p:nvPr>
        </p:nvSpPr>
        <p:spPr>
          <a:xfrm>
            <a:off x="690371" y="13723070"/>
            <a:ext cx="9867900" cy="984885"/>
          </a:xfrm>
        </p:spPr>
        <p:txBody>
          <a:bodyPr/>
          <a:lstStyle/>
          <a:p>
            <a:r>
              <a:rPr lang="en-US" sz="4000" dirty="0">
                <a:highlight>
                  <a:srgbClr val="C7D5ED"/>
                </a:highlight>
              </a:rPr>
              <a:t>PROBLEM &amp; BACKGROUND</a:t>
            </a:r>
          </a:p>
        </p:txBody>
      </p:sp>
      <p:sp>
        <p:nvSpPr>
          <p:cNvPr id="7" name="Text Placeholder 6">
            <a:extLst>
              <a:ext uri="{FF2B5EF4-FFF2-40B4-BE49-F238E27FC236}">
                <a16:creationId xmlns:a16="http://schemas.microsoft.com/office/drawing/2014/main" id="{58826DD5-F9C4-A446-8476-0677C449B2FD}"/>
              </a:ext>
            </a:extLst>
          </p:cNvPr>
          <p:cNvSpPr>
            <a:spLocks noGrp="1"/>
          </p:cNvSpPr>
          <p:nvPr>
            <p:ph type="body" sz="quarter" idx="18"/>
          </p:nvPr>
        </p:nvSpPr>
        <p:spPr>
          <a:xfrm>
            <a:off x="11391900" y="4810650"/>
            <a:ext cx="21031200" cy="984885"/>
          </a:xfrm>
        </p:spPr>
        <p:txBody>
          <a:bodyPr/>
          <a:lstStyle/>
          <a:p>
            <a:r>
              <a:rPr lang="en-US" sz="4000" dirty="0">
                <a:highlight>
                  <a:srgbClr val="C7D5ED"/>
                </a:highlight>
              </a:rPr>
              <a:t>METHODOLOGY</a:t>
            </a:r>
          </a:p>
        </p:txBody>
      </p:sp>
      <p:sp>
        <p:nvSpPr>
          <p:cNvPr id="8" name="Text Placeholder 7">
            <a:extLst>
              <a:ext uri="{FF2B5EF4-FFF2-40B4-BE49-F238E27FC236}">
                <a16:creationId xmlns:a16="http://schemas.microsoft.com/office/drawing/2014/main" id="{1C208417-8230-E146-AFB5-38952AF13E01}"/>
              </a:ext>
            </a:extLst>
          </p:cNvPr>
          <p:cNvSpPr>
            <a:spLocks noGrp="1"/>
          </p:cNvSpPr>
          <p:nvPr>
            <p:ph type="body" sz="quarter" idx="19"/>
          </p:nvPr>
        </p:nvSpPr>
        <p:spPr>
          <a:xfrm>
            <a:off x="11396168" y="15895245"/>
            <a:ext cx="21022056" cy="984885"/>
          </a:xfrm>
        </p:spPr>
        <p:txBody>
          <a:bodyPr/>
          <a:lstStyle/>
          <a:p>
            <a:r>
              <a:rPr lang="en-US" sz="4000" dirty="0">
                <a:highlight>
                  <a:srgbClr val="C7D5ED"/>
                </a:highlight>
              </a:rPr>
              <a:t>RESULTS</a:t>
            </a:r>
          </a:p>
        </p:txBody>
      </p:sp>
      <p:sp>
        <p:nvSpPr>
          <p:cNvPr id="9" name="Text Placeholder 8">
            <a:extLst>
              <a:ext uri="{FF2B5EF4-FFF2-40B4-BE49-F238E27FC236}">
                <a16:creationId xmlns:a16="http://schemas.microsoft.com/office/drawing/2014/main" id="{75C3ACCC-CE08-6943-A1F9-E76866541715}"/>
              </a:ext>
            </a:extLst>
          </p:cNvPr>
          <p:cNvSpPr>
            <a:spLocks noGrp="1"/>
          </p:cNvSpPr>
          <p:nvPr>
            <p:ph type="body" sz="quarter" idx="20"/>
          </p:nvPr>
        </p:nvSpPr>
        <p:spPr>
          <a:xfrm>
            <a:off x="33424490" y="4817754"/>
            <a:ext cx="9867900" cy="984885"/>
          </a:xfrm>
        </p:spPr>
        <p:txBody>
          <a:bodyPr/>
          <a:lstStyle/>
          <a:p>
            <a:r>
              <a:rPr lang="en-US" sz="4000" dirty="0">
                <a:highlight>
                  <a:srgbClr val="C7D5ED"/>
                </a:highlight>
              </a:rPr>
              <a:t>CONCLUSION</a:t>
            </a:r>
          </a:p>
        </p:txBody>
      </p:sp>
      <p:sp>
        <p:nvSpPr>
          <p:cNvPr id="10" name="Text Placeholder 9">
            <a:extLst>
              <a:ext uri="{FF2B5EF4-FFF2-40B4-BE49-F238E27FC236}">
                <a16:creationId xmlns:a16="http://schemas.microsoft.com/office/drawing/2014/main" id="{9306E735-238F-A040-815D-7171455B1BF4}"/>
              </a:ext>
            </a:extLst>
          </p:cNvPr>
          <p:cNvSpPr>
            <a:spLocks noGrp="1"/>
          </p:cNvSpPr>
          <p:nvPr>
            <p:ph type="body" sz="quarter" idx="21"/>
          </p:nvPr>
        </p:nvSpPr>
        <p:spPr>
          <a:xfrm>
            <a:off x="33472890" y="14215511"/>
            <a:ext cx="9867900" cy="984885"/>
          </a:xfrm>
        </p:spPr>
        <p:txBody>
          <a:bodyPr wrap="square" lIns="91440" tIns="182880" rIns="91440" bIns="182880" anchor="t">
            <a:spAutoFit/>
          </a:bodyPr>
          <a:lstStyle/>
          <a:p>
            <a:r>
              <a:rPr lang="en-US" sz="4000" dirty="0">
                <a:highlight>
                  <a:srgbClr val="C7D5ED"/>
                </a:highlight>
                <a:cs typeface="Arial"/>
              </a:rPr>
              <a:t>REFRENCES</a:t>
            </a:r>
          </a:p>
        </p:txBody>
      </p:sp>
      <p:sp>
        <p:nvSpPr>
          <p:cNvPr id="12" name="Text Placeholder 11">
            <a:extLst>
              <a:ext uri="{FF2B5EF4-FFF2-40B4-BE49-F238E27FC236}">
                <a16:creationId xmlns:a16="http://schemas.microsoft.com/office/drawing/2014/main" id="{BFF8A267-073B-434C-9F86-D835A4C5533C}"/>
              </a:ext>
            </a:extLst>
          </p:cNvPr>
          <p:cNvSpPr>
            <a:spLocks noGrp="1"/>
          </p:cNvSpPr>
          <p:nvPr>
            <p:ph type="body" sz="quarter" idx="33"/>
          </p:nvPr>
        </p:nvSpPr>
        <p:spPr>
          <a:xfrm>
            <a:off x="690371" y="14256663"/>
            <a:ext cx="9867900" cy="10156627"/>
          </a:xfrm>
        </p:spPr>
        <p:txBody>
          <a:bodyPr wrap="square" lIns="365760" tIns="365760" rIns="365760" bIns="365760" anchor="t">
            <a:spAutoFit/>
          </a:bodyPr>
          <a:lstStyle/>
          <a:p>
            <a:r>
              <a:rPr lang="en-US" sz="3000" dirty="0">
                <a:ea typeface="+mn-lt"/>
                <a:cs typeface="+mn-lt"/>
              </a:rPr>
              <a:t>We programed probabilistic programming concepts in C++ and in BLOG. We decide to choose C++ over other programming languages, because the people in our group have had the most experience with this language at UIC. Then we attempted to write the C++ programs in BLOG and the BLOG programs in C++.</a:t>
            </a:r>
          </a:p>
          <a:p>
            <a:r>
              <a:rPr lang="en-US" sz="3000" dirty="0">
                <a:ea typeface="+mn-lt"/>
                <a:cs typeface="+mn-lt"/>
              </a:rPr>
              <a:t> Afterwards, we planned to compare the programs on length, runtime, effort, and effectiveness. Based on these factors, we determined whether BLOG performs as expected. In this case, "as expected" would mean making the probabilistic problems easier and faster to solve. </a:t>
            </a:r>
            <a:r>
              <a:rPr lang="en-US" sz="3000" b="1" dirty="0">
                <a:ea typeface="+mn-lt"/>
                <a:cs typeface="+mn-lt"/>
              </a:rPr>
              <a:t>This would answer the question of, how truly random is C++? Is BLOG a viable (or even better) substitute in probabilistic programs?</a:t>
            </a:r>
          </a:p>
          <a:p>
            <a:r>
              <a:rPr lang="en-US" sz="3000" dirty="0">
                <a:ea typeface="+mn-lt"/>
                <a:cs typeface="+mn-lt"/>
              </a:rPr>
              <a:t>Also, we determined whether BLOG can be used for non-probabilistic problems and how useful it is. Figure 1 utilizes a flowchart to compare a typical computer programming language to the process of modeling with a probabilistic program, to highlight why C++ and BLOG have been chosen in this research. </a:t>
            </a:r>
            <a:endParaRPr lang="en-US" sz="3000" dirty="0">
              <a:cs typeface="Arial"/>
            </a:endParaRPr>
          </a:p>
        </p:txBody>
      </p:sp>
      <p:sp>
        <p:nvSpPr>
          <p:cNvPr id="13" name="Text Placeholder 12">
            <a:extLst>
              <a:ext uri="{FF2B5EF4-FFF2-40B4-BE49-F238E27FC236}">
                <a16:creationId xmlns:a16="http://schemas.microsoft.com/office/drawing/2014/main" id="{F1EB5C64-8880-8140-B8DF-8ECAE1B96CE5}"/>
              </a:ext>
            </a:extLst>
          </p:cNvPr>
          <p:cNvSpPr>
            <a:spLocks noGrp="1"/>
          </p:cNvSpPr>
          <p:nvPr>
            <p:ph type="body" sz="quarter" idx="34"/>
          </p:nvPr>
        </p:nvSpPr>
        <p:spPr>
          <a:xfrm>
            <a:off x="598810" y="5303092"/>
            <a:ext cx="9831446" cy="10045827"/>
          </a:xfrm>
        </p:spPr>
        <p:txBody>
          <a:bodyPr wrap="square" lIns="365760" tIns="365760" rIns="365760" bIns="365760" anchor="t">
            <a:spAutoFit/>
          </a:bodyPr>
          <a:lstStyle/>
          <a:p>
            <a:r>
              <a:rPr lang="en-US" sz="3000" dirty="0">
                <a:ea typeface="+mn-lt"/>
                <a:cs typeface="+mn-lt"/>
              </a:rPr>
              <a:t>Probabilistic programming is a style of programming used to solve complex probabilistic models, such as those with a large number variables, or those where more data becomes available over the course of the problem. More and more probabilistic programming languages are constantly being built for specialized purposes. </a:t>
            </a:r>
            <a:endParaRPr lang="en-US" sz="3000" dirty="0">
              <a:cs typeface="Arial"/>
            </a:endParaRPr>
          </a:p>
          <a:p>
            <a:r>
              <a:rPr lang="en-US" sz="3000" dirty="0">
                <a:ea typeface="+mn-lt"/>
                <a:cs typeface="+mn-lt"/>
              </a:rPr>
              <a:t>We tested one of these languages to see its efficiency at solving simple probabilistic problems compared to C++, a popular programming language that is used for game development, database applications, operating systems, etc.</a:t>
            </a:r>
          </a:p>
          <a:p>
            <a:r>
              <a:rPr lang="en-US" sz="3000" dirty="0">
                <a:ea typeface="+mn-lt"/>
                <a:cs typeface="+mn-lt"/>
              </a:rPr>
              <a:t>Through this process, we also develop a deeper understanding of probabilistic programming and its usage; more specifically, we have chosen BLOG as the probabilistic programming language due to its readily available documentation.</a:t>
            </a:r>
            <a:endParaRPr lang="en-US" sz="3000" dirty="0">
              <a:cs typeface="Arial"/>
            </a:endParaRPr>
          </a:p>
          <a:p>
            <a:br>
              <a:rPr lang="en-US" dirty="0"/>
            </a:br>
            <a:br>
              <a:rPr lang="en-US" dirty="0"/>
            </a:br>
            <a:endParaRPr lang="en-US" sz="3000" dirty="0">
              <a:cs typeface="Arial"/>
            </a:endParaRPr>
          </a:p>
        </p:txBody>
      </p:sp>
      <p:sp>
        <p:nvSpPr>
          <p:cNvPr id="14" name="Text Placeholder 13">
            <a:extLst>
              <a:ext uri="{FF2B5EF4-FFF2-40B4-BE49-F238E27FC236}">
                <a16:creationId xmlns:a16="http://schemas.microsoft.com/office/drawing/2014/main" id="{BD8D0B19-AFC1-1F43-ABCF-7D302C7C5775}"/>
              </a:ext>
            </a:extLst>
          </p:cNvPr>
          <p:cNvSpPr>
            <a:spLocks noGrp="1"/>
          </p:cNvSpPr>
          <p:nvPr>
            <p:ph type="body" sz="quarter" idx="35"/>
          </p:nvPr>
        </p:nvSpPr>
        <p:spPr>
          <a:xfrm>
            <a:off x="11396168" y="5508187"/>
            <a:ext cx="14301390" cy="5632311"/>
          </a:xfrm>
        </p:spPr>
        <p:txBody>
          <a:bodyPr/>
          <a:lstStyle/>
          <a:p>
            <a:r>
              <a:rPr lang="en-US" sz="3000" b="1" u="sng" dirty="0">
                <a:ea typeface="+mn-lt"/>
                <a:cs typeface="+mn-lt"/>
              </a:rPr>
              <a:t>How did we compare BLOG and C++ for probabilistic programming?</a:t>
            </a:r>
          </a:p>
          <a:p>
            <a:pPr marL="342900" indent="-342900">
              <a:buFont typeface="Arial" panose="020B0604020202020204" pitchFamily="34" charset="0"/>
              <a:buChar char="•"/>
            </a:pPr>
            <a:r>
              <a:rPr lang="en-US" sz="3000" dirty="0">
                <a:ea typeface="+mn-lt"/>
                <a:cs typeface="+mn-lt"/>
              </a:rPr>
              <a:t>Learned about and familiarized ourselves with BLOG.</a:t>
            </a:r>
          </a:p>
          <a:p>
            <a:pPr marL="342900" indent="-342900">
              <a:buFont typeface="Arial" panose="020B0604020202020204" pitchFamily="34" charset="0"/>
              <a:buChar char="•"/>
            </a:pPr>
            <a:r>
              <a:rPr lang="en-US" sz="3000" dirty="0">
                <a:ea typeface="+mn-lt"/>
                <a:cs typeface="+mn-lt"/>
              </a:rPr>
              <a:t>We focused on two simulations during our research: a Coin Flip Simulation, and a Slot Machine Simulation.</a:t>
            </a:r>
          </a:p>
          <a:p>
            <a:pPr marL="804863" lvl="1" indent="-342900">
              <a:buFont typeface="Arial" panose="020B0604020202020204" pitchFamily="34" charset="0"/>
              <a:buChar char="•"/>
            </a:pPr>
            <a:r>
              <a:rPr lang="en-US" sz="3000" dirty="0">
                <a:ea typeface="+mn-lt"/>
                <a:cs typeface="+mn-lt"/>
              </a:rPr>
              <a:t>Utilize queries and compare how observational randomized data in BLOG differs from the rand() function in C++. We used Figure 3 as an example for our research to answer questions such as: How does the probability of a head/tail change as we continue to flip the coin? How does the probability of winning in a slot machine change as we continue to take turns? </a:t>
            </a:r>
            <a:r>
              <a:rPr lang="en-US" sz="3000" b="1" dirty="0">
                <a:ea typeface="+mn-lt"/>
                <a:cs typeface="+mn-lt"/>
              </a:rPr>
              <a:t>How does my chance of winning change?</a:t>
            </a:r>
          </a:p>
        </p:txBody>
      </p:sp>
      <p:sp>
        <p:nvSpPr>
          <p:cNvPr id="15" name="Text Placeholder 14">
            <a:extLst>
              <a:ext uri="{FF2B5EF4-FFF2-40B4-BE49-F238E27FC236}">
                <a16:creationId xmlns:a16="http://schemas.microsoft.com/office/drawing/2014/main" id="{D55FDD50-FE44-D148-AE86-E72BF5DD3B70}"/>
              </a:ext>
            </a:extLst>
          </p:cNvPr>
          <p:cNvSpPr>
            <a:spLocks noGrp="1"/>
          </p:cNvSpPr>
          <p:nvPr>
            <p:ph type="body" sz="quarter" idx="36"/>
          </p:nvPr>
        </p:nvSpPr>
        <p:spPr>
          <a:xfrm>
            <a:off x="33429006" y="5263686"/>
            <a:ext cx="9867900" cy="9694962"/>
          </a:xfrm>
        </p:spPr>
        <p:txBody>
          <a:bodyPr/>
          <a:lstStyle/>
          <a:p>
            <a:r>
              <a:rPr lang="en-US" sz="3000" dirty="0"/>
              <a:t>Based on our results in the previous section, we have concluded that BLOG makes coding probabilistic programs easier and more effective. </a:t>
            </a:r>
          </a:p>
          <a:p>
            <a:r>
              <a:rPr lang="en-US" sz="3000" dirty="0"/>
              <a:t>Although C++ has randomizing functions, they are not completely random because they contain a seed which generates the same sequence each time the code is executed. This happened in the Slot Machine Simulation, where the outcome was not truly randomized, causing 0% wins and 100% losses.</a:t>
            </a:r>
          </a:p>
          <a:p>
            <a:r>
              <a:rPr lang="en-US" sz="3000" dirty="0"/>
              <a:t>Additionally, there are some functionalities in BLOG that are not readily accessible in C++. For instance, BLOG provides a query language which allows the programmer to ask questions about what will happen next based on previous observations. We utilized this feature in the Coin Flip Simulation, where previous turns impacted the outcome of the next for 1000 turns. Therefore, BLOG has proven that it can be useful for bigger probabilistic projects that manipulate larger sets of data.</a:t>
            </a:r>
          </a:p>
        </p:txBody>
      </p:sp>
      <p:sp>
        <p:nvSpPr>
          <p:cNvPr id="17" name="Text Placeholder 16">
            <a:extLst>
              <a:ext uri="{FF2B5EF4-FFF2-40B4-BE49-F238E27FC236}">
                <a16:creationId xmlns:a16="http://schemas.microsoft.com/office/drawing/2014/main" id="{DC5AA044-68CA-C849-A523-ADECEDC89C12}"/>
              </a:ext>
            </a:extLst>
          </p:cNvPr>
          <p:cNvSpPr>
            <a:spLocks noGrp="1"/>
          </p:cNvSpPr>
          <p:nvPr>
            <p:ph type="body" sz="quarter" idx="38"/>
          </p:nvPr>
        </p:nvSpPr>
        <p:spPr>
          <a:xfrm>
            <a:off x="33424490" y="14707955"/>
            <a:ext cx="9867900" cy="16121336"/>
          </a:xfrm>
        </p:spPr>
        <p:txBody>
          <a:bodyPr wrap="square" lIns="365760" tIns="365760" rIns="365760" bIns="365760" anchor="t">
            <a:spAutoFit/>
          </a:bodyPr>
          <a:lstStyle/>
          <a:p>
            <a:r>
              <a:rPr lang="en-US" sz="3000" dirty="0">
                <a:ea typeface="+mn-lt"/>
                <a:cs typeface="+mn-lt"/>
              </a:rPr>
              <a:t>[1] ACM SIGPLAN, "Probabilistic Programming: The What, Why and How," </a:t>
            </a:r>
            <a:r>
              <a:rPr lang="en-US" sz="3000" i="1" dirty="0">
                <a:ea typeface="+mn-lt"/>
                <a:cs typeface="+mn-lt"/>
              </a:rPr>
              <a:t>YouTube</a:t>
            </a:r>
            <a:r>
              <a:rPr lang="en-US" sz="3000" dirty="0">
                <a:ea typeface="+mn-lt"/>
                <a:cs typeface="+mn-lt"/>
              </a:rPr>
              <a:t>, Nov. 16, 2020. Available: </a:t>
            </a:r>
            <a:r>
              <a:rPr lang="en-US" sz="3000" dirty="0">
                <a:ea typeface="+mn-lt"/>
                <a:cs typeface="+mn-lt"/>
                <a:hlinkClick r:id="rId2"/>
              </a:rPr>
              <a:t>https://www.youtube.com/watch?v=cvD9DnTDxmY</a:t>
            </a:r>
            <a:r>
              <a:rPr lang="en-US" sz="3000" dirty="0">
                <a:ea typeface="+mn-lt"/>
                <a:cs typeface="+mn-lt"/>
              </a:rPr>
              <a:t>. </a:t>
            </a:r>
            <a:endParaRPr lang="en-US" sz="3000" dirty="0">
              <a:cs typeface="Arial"/>
            </a:endParaRPr>
          </a:p>
          <a:p>
            <a:r>
              <a:rPr lang="en-US" sz="3000" dirty="0">
                <a:ea typeface="+mn-lt"/>
                <a:cs typeface="+mn-lt"/>
              </a:rPr>
              <a:t>[2] “BLOG,” </a:t>
            </a:r>
            <a:r>
              <a:rPr lang="en-US" sz="3000" i="1" dirty="0">
                <a:ea typeface="+mn-lt"/>
                <a:cs typeface="+mn-lt"/>
              </a:rPr>
              <a:t>BLOG Programming Language</a:t>
            </a:r>
            <a:r>
              <a:rPr lang="en-US" sz="3000" dirty="0">
                <a:ea typeface="+mn-lt"/>
                <a:cs typeface="+mn-lt"/>
              </a:rPr>
              <a:t>, </a:t>
            </a:r>
            <a:r>
              <a:rPr lang="en-US" sz="3000" dirty="0">
                <a:ea typeface="+mn-lt"/>
                <a:cs typeface="+mn-lt"/>
                <a:hlinkClick r:id="rId3"/>
              </a:rPr>
              <a:t>https://bayesianlogic.github.io/</a:t>
            </a:r>
            <a:r>
              <a:rPr lang="en-US" sz="3000" dirty="0">
                <a:ea typeface="+mn-lt"/>
                <a:cs typeface="+mn-lt"/>
              </a:rPr>
              <a:t>. </a:t>
            </a:r>
            <a:endParaRPr lang="en-US" sz="3000" dirty="0">
              <a:cs typeface="Arial"/>
            </a:endParaRPr>
          </a:p>
          <a:p>
            <a:r>
              <a:rPr lang="en-US" sz="3000" dirty="0">
                <a:ea typeface="+mn-lt"/>
                <a:cs typeface="+mn-lt"/>
              </a:rPr>
              <a:t>[3] Clemente, Fabiana. “Intro to Probabilistic Programming,” </a:t>
            </a:r>
            <a:r>
              <a:rPr lang="en-US" sz="3000" i="1" dirty="0">
                <a:ea typeface="+mn-lt"/>
                <a:cs typeface="+mn-lt"/>
              </a:rPr>
              <a:t>Towards Data Science</a:t>
            </a:r>
            <a:r>
              <a:rPr lang="en-US" sz="3000" dirty="0">
                <a:ea typeface="+mn-lt"/>
                <a:cs typeface="+mn-lt"/>
              </a:rPr>
              <a:t>, Jul. 7, 2020. </a:t>
            </a:r>
            <a:r>
              <a:rPr lang="en-US" sz="3000" dirty="0">
                <a:ea typeface="+mn-lt"/>
                <a:cs typeface="+mn-lt"/>
                <a:hlinkClick r:id="rId4"/>
              </a:rPr>
              <a:t>https://towardsdatascience.com/intro-to-probabilistic-programming-b47c4e926ec5</a:t>
            </a:r>
            <a:r>
              <a:rPr lang="en-US" sz="3000" dirty="0">
                <a:ea typeface="+mn-lt"/>
                <a:cs typeface="+mn-lt"/>
              </a:rPr>
              <a:t>. </a:t>
            </a:r>
            <a:endParaRPr lang="en-US" sz="3000" dirty="0">
              <a:cs typeface="Arial"/>
            </a:endParaRPr>
          </a:p>
          <a:p>
            <a:r>
              <a:rPr lang="en-US" sz="3000" dirty="0">
                <a:ea typeface="+mn-lt"/>
                <a:cs typeface="+mn-lt"/>
              </a:rPr>
              <a:t>[4] Gordon, Andrew, </a:t>
            </a:r>
            <a:r>
              <a:rPr lang="en-US" sz="3000" dirty="0" err="1">
                <a:ea typeface="+mn-lt"/>
                <a:cs typeface="+mn-lt"/>
              </a:rPr>
              <a:t>Henzinger</a:t>
            </a:r>
            <a:r>
              <a:rPr lang="en-US" sz="3000" dirty="0">
                <a:ea typeface="+mn-lt"/>
                <a:cs typeface="+mn-lt"/>
              </a:rPr>
              <a:t>, Tomas. “Probabilistic Programming,” </a:t>
            </a:r>
            <a:r>
              <a:rPr lang="en-US" sz="3000" dirty="0">
                <a:ea typeface="+mn-lt"/>
                <a:cs typeface="+mn-lt"/>
                <a:hlinkClick r:id="rId5"/>
              </a:rPr>
              <a:t>https://www.cs.cornell.edu/courses/cs4110/2016fa/lectures/lecture33.html</a:t>
            </a:r>
            <a:r>
              <a:rPr lang="en-US" sz="3000" dirty="0">
                <a:ea typeface="+mn-lt"/>
                <a:cs typeface="+mn-lt"/>
              </a:rPr>
              <a:t>. </a:t>
            </a:r>
            <a:endParaRPr lang="en-US" sz="3000" dirty="0">
              <a:cs typeface="Arial"/>
            </a:endParaRPr>
          </a:p>
          <a:p>
            <a:r>
              <a:rPr lang="en-US" sz="3000" dirty="0">
                <a:ea typeface="+mn-lt"/>
                <a:cs typeface="+mn-lt"/>
              </a:rPr>
              <a:t>[5] </a:t>
            </a:r>
            <a:r>
              <a:rPr lang="en-US" sz="3000" dirty="0" err="1">
                <a:ea typeface="+mn-lt"/>
                <a:cs typeface="+mn-lt"/>
              </a:rPr>
              <a:t>Pachhai</a:t>
            </a:r>
            <a:r>
              <a:rPr lang="en-US" sz="3000" dirty="0">
                <a:ea typeface="+mn-lt"/>
                <a:cs typeface="+mn-lt"/>
              </a:rPr>
              <a:t>, Siddhartha. “Probabilistic Programming Journal 1: Modeling even change,” </a:t>
            </a:r>
            <a:r>
              <a:rPr lang="en-US" sz="3000" i="1" dirty="0">
                <a:ea typeface="+mn-lt"/>
                <a:cs typeface="+mn-lt"/>
              </a:rPr>
              <a:t>Towards Data Science</a:t>
            </a:r>
            <a:r>
              <a:rPr lang="en-US" sz="3000" dirty="0">
                <a:ea typeface="+mn-lt"/>
                <a:cs typeface="+mn-lt"/>
              </a:rPr>
              <a:t>, Apr. 20, 2019. </a:t>
            </a:r>
            <a:r>
              <a:rPr lang="en-US" sz="3000" dirty="0">
                <a:ea typeface="+mn-lt"/>
                <a:cs typeface="+mn-lt"/>
                <a:hlinkClick r:id="rId6"/>
              </a:rPr>
              <a:t>https://towardsdatascience.com/probabilistic-programming-journal-1-modeling-event-change-9e9a91a5283a</a:t>
            </a:r>
            <a:r>
              <a:rPr lang="en-US" sz="3000" dirty="0">
                <a:ea typeface="+mn-lt"/>
                <a:cs typeface="+mn-lt"/>
              </a:rPr>
              <a:t>. </a:t>
            </a:r>
            <a:endParaRPr lang="en-US" sz="3000" dirty="0">
              <a:cs typeface="Arial"/>
            </a:endParaRPr>
          </a:p>
          <a:p>
            <a:r>
              <a:rPr lang="en-US" sz="3000" dirty="0">
                <a:ea typeface="+mn-lt"/>
                <a:cs typeface="+mn-lt"/>
              </a:rPr>
              <a:t>[6] Parviainen, Pekka. “Bayesian Networks,” </a:t>
            </a:r>
            <a:r>
              <a:rPr lang="en-US" sz="3000" i="1" dirty="0">
                <a:ea typeface="+mn-lt"/>
                <a:cs typeface="+mn-lt"/>
              </a:rPr>
              <a:t>Machine Learning</a:t>
            </a:r>
            <a:r>
              <a:rPr lang="en-US" sz="3000" dirty="0">
                <a:ea typeface="+mn-lt"/>
                <a:cs typeface="+mn-lt"/>
              </a:rPr>
              <a:t>, Oct. 18, 2019. </a:t>
            </a:r>
            <a:r>
              <a:rPr lang="en-US" sz="3000" dirty="0">
                <a:ea typeface="+mn-lt"/>
                <a:cs typeface="+mn-lt"/>
                <a:hlinkClick r:id="rId7"/>
              </a:rPr>
              <a:t>https://www.uib.no/en/rg/ml/119695/bayesian-networks</a:t>
            </a:r>
            <a:r>
              <a:rPr lang="en-US" sz="3000" dirty="0">
                <a:ea typeface="+mn-lt"/>
                <a:cs typeface="+mn-lt"/>
              </a:rPr>
              <a:t>. </a:t>
            </a:r>
            <a:endParaRPr lang="en-US" sz="3000" dirty="0">
              <a:cs typeface="Arial"/>
            </a:endParaRPr>
          </a:p>
          <a:p>
            <a:r>
              <a:rPr lang="en-US" sz="3000" dirty="0">
                <a:ea typeface="+mn-lt"/>
                <a:cs typeface="+mn-lt"/>
              </a:rPr>
              <a:t>[7] </a:t>
            </a:r>
            <a:r>
              <a:rPr lang="en-US" sz="3000" dirty="0" err="1">
                <a:ea typeface="+mn-lt"/>
                <a:cs typeface="+mn-lt"/>
              </a:rPr>
              <a:t>Salvatier</a:t>
            </a:r>
            <a:r>
              <a:rPr lang="en-US" sz="3000" dirty="0">
                <a:ea typeface="+mn-lt"/>
                <a:cs typeface="+mn-lt"/>
              </a:rPr>
              <a:t>, John, et al. “Probabilistic Programming in Python Using Pymc3.” </a:t>
            </a:r>
            <a:r>
              <a:rPr lang="en-US" sz="3000" dirty="0" err="1">
                <a:ea typeface="+mn-lt"/>
                <a:cs typeface="+mn-lt"/>
              </a:rPr>
              <a:t>PeerJ</a:t>
            </a:r>
            <a:r>
              <a:rPr lang="en-US" sz="3000" dirty="0">
                <a:ea typeface="+mn-lt"/>
                <a:cs typeface="+mn-lt"/>
              </a:rPr>
              <a:t> Computer Science, vol. 2, 2016, </a:t>
            </a:r>
            <a:r>
              <a:rPr lang="en-US" sz="3000" dirty="0">
                <a:ea typeface="+mn-lt"/>
                <a:cs typeface="+mn-lt"/>
                <a:hlinkClick r:id="rId8"/>
              </a:rPr>
              <a:t>https://doi.org/10.7717/peerj-cs.55</a:t>
            </a:r>
            <a:r>
              <a:rPr lang="en-US" sz="3000" dirty="0">
                <a:ea typeface="+mn-lt"/>
                <a:cs typeface="+mn-lt"/>
              </a:rPr>
              <a:t>. </a:t>
            </a:r>
            <a:endParaRPr lang="en-US" sz="3000" dirty="0">
              <a:cs typeface="Arial"/>
            </a:endParaRPr>
          </a:p>
          <a:p>
            <a:br>
              <a:rPr lang="en-US" dirty="0"/>
            </a:br>
            <a:endParaRPr lang="en-US" sz="3000" dirty="0">
              <a:cs typeface="Arial"/>
            </a:endParaRPr>
          </a:p>
          <a:p>
            <a:endParaRPr lang="en-US" sz="3000" dirty="0">
              <a:cs typeface="Arial"/>
            </a:endParaRPr>
          </a:p>
          <a:p>
            <a:endParaRPr lang="en-US" sz="3000" dirty="0">
              <a:cs typeface="Arial"/>
            </a:endParaRPr>
          </a:p>
        </p:txBody>
      </p:sp>
      <p:sp>
        <p:nvSpPr>
          <p:cNvPr id="18" name="Text Placeholder 17">
            <a:extLst>
              <a:ext uri="{FF2B5EF4-FFF2-40B4-BE49-F238E27FC236}">
                <a16:creationId xmlns:a16="http://schemas.microsoft.com/office/drawing/2014/main" id="{67126514-7147-9848-9CA4-9E054A922392}"/>
              </a:ext>
            </a:extLst>
          </p:cNvPr>
          <p:cNvSpPr>
            <a:spLocks noGrp="1"/>
          </p:cNvSpPr>
          <p:nvPr>
            <p:ph type="body" sz="quarter" idx="39"/>
          </p:nvPr>
        </p:nvSpPr>
        <p:spPr>
          <a:xfrm>
            <a:off x="11209054" y="16609869"/>
            <a:ext cx="9782143" cy="9325630"/>
          </a:xfrm>
        </p:spPr>
        <p:txBody>
          <a:bodyPr/>
          <a:lstStyle/>
          <a:p>
            <a:r>
              <a:rPr lang="en-US" sz="3000" b="1" u="sng" dirty="0"/>
              <a:t>Coin Flip Simulation</a:t>
            </a:r>
            <a:r>
              <a:rPr lang="en-US" sz="3000" b="1" dirty="0"/>
              <a:t> (Figure 3):</a:t>
            </a:r>
            <a:endParaRPr lang="en-US" sz="3000" dirty="0"/>
          </a:p>
          <a:p>
            <a:pPr marL="457200" indent="-457200">
              <a:buFont typeface="Arial" panose="020B0604020202020204" pitchFamily="34" charset="0"/>
              <a:buChar char="•"/>
            </a:pPr>
            <a:r>
              <a:rPr lang="en-US" sz="3000" dirty="0"/>
              <a:t>In the C++ Coin Flip Simulation, we wrote a void function called </a:t>
            </a:r>
            <a:r>
              <a:rPr lang="en-US" sz="3000" dirty="0" err="1"/>
              <a:t>coin_flip</a:t>
            </a:r>
            <a:r>
              <a:rPr lang="en-US" sz="3000" dirty="0"/>
              <a:t>() which generates a random number between 1-2 using rand() and prints the output. 1 represents head and 2 represents tails. In the main function, we call </a:t>
            </a:r>
            <a:r>
              <a:rPr lang="en-US" sz="3000" dirty="0" err="1"/>
              <a:t>coin_flip</a:t>
            </a:r>
            <a:r>
              <a:rPr lang="en-US" sz="3000" dirty="0"/>
              <a:t>() based on how many times the user wants to using a for loop. </a:t>
            </a:r>
          </a:p>
          <a:p>
            <a:pPr marL="457200" indent="-457200">
              <a:buFont typeface="Arial" panose="020B0604020202020204" pitchFamily="34" charset="0"/>
              <a:buChar char="•"/>
            </a:pPr>
            <a:r>
              <a:rPr lang="en-US" sz="3000" dirty="0"/>
              <a:t>The BLOG Simulation was shorter in length and took less time to finish running.</a:t>
            </a:r>
          </a:p>
          <a:p>
            <a:pPr marL="457200" indent="-457200">
              <a:buFont typeface="Arial" panose="020B0604020202020204" pitchFamily="34" charset="0"/>
              <a:buChar char="•"/>
            </a:pPr>
            <a:r>
              <a:rPr lang="en-US" sz="3000" dirty="0"/>
              <a:t>The BLOG simulation also utilized queries which provides output of heads or tails based on previous observations. The C++ program does not have this feature, making the BLOG data more accurate to an authentic coin toss.</a:t>
            </a:r>
            <a:br>
              <a:rPr lang="en-US" sz="3000" b="1" dirty="0"/>
            </a:br>
            <a:br>
              <a:rPr lang="en-US" sz="3000" b="1" dirty="0"/>
            </a:br>
            <a:br>
              <a:rPr lang="en-US" sz="3000" b="1" dirty="0"/>
            </a:br>
            <a:endParaRPr lang="en-US" sz="3000" b="1" dirty="0"/>
          </a:p>
        </p:txBody>
      </p:sp>
      <p:sp>
        <p:nvSpPr>
          <p:cNvPr id="25" name="TextBox 24">
            <a:extLst>
              <a:ext uri="{FF2B5EF4-FFF2-40B4-BE49-F238E27FC236}">
                <a16:creationId xmlns:a16="http://schemas.microsoft.com/office/drawing/2014/main" id="{6BC86BBF-58BB-FC18-C6E6-A4BAB0FACD52}"/>
              </a:ext>
            </a:extLst>
          </p:cNvPr>
          <p:cNvSpPr txBox="1"/>
          <p:nvPr/>
        </p:nvSpPr>
        <p:spPr>
          <a:xfrm>
            <a:off x="874202" y="30378266"/>
            <a:ext cx="89892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i="1" dirty="0">
                <a:ea typeface="+mn-lt"/>
                <a:cs typeface="+mn-lt"/>
              </a:rPr>
              <a:t>Figure 1: Comparing a typical computer programming pipeline (left side) vs. the process of modeling in statistics (middle and right side). </a:t>
            </a:r>
            <a:endParaRPr lang="en-US" sz="3000" i="1" dirty="0">
              <a:cs typeface="Arial"/>
            </a:endParaRPr>
          </a:p>
        </p:txBody>
      </p:sp>
      <p:pic>
        <p:nvPicPr>
          <p:cNvPr id="26" name="Picture 26" descr="Diagram&#10;&#10;Description automatically generated">
            <a:extLst>
              <a:ext uri="{FF2B5EF4-FFF2-40B4-BE49-F238E27FC236}">
                <a16:creationId xmlns:a16="http://schemas.microsoft.com/office/drawing/2014/main" id="{79566B2A-6456-4211-76A8-9E3FDF368B89}"/>
              </a:ext>
            </a:extLst>
          </p:cNvPr>
          <p:cNvPicPr>
            <a:picLocks noChangeAspect="1"/>
          </p:cNvPicPr>
          <p:nvPr/>
        </p:nvPicPr>
        <p:blipFill>
          <a:blip r:embed="rId9"/>
          <a:stretch>
            <a:fillRect/>
          </a:stretch>
        </p:blipFill>
        <p:spPr>
          <a:xfrm>
            <a:off x="874202" y="24147329"/>
            <a:ext cx="9414895" cy="6230937"/>
          </a:xfrm>
          <a:prstGeom prst="rect">
            <a:avLst/>
          </a:prstGeom>
        </p:spPr>
      </p:pic>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FDF02E15-E86D-BAC3-8819-E9F913B5426A}"/>
                  </a:ext>
                </a:extLst>
              </p14:cNvPr>
              <p14:cNvContentPartPr/>
              <p14:nvPr/>
            </p14:nvContentPartPr>
            <p14:xfrm>
              <a:off x="8513306" y="3022932"/>
              <a:ext cx="95250" cy="95250"/>
            </p14:xfrm>
          </p:contentPart>
        </mc:Choice>
        <mc:Fallback>
          <p:pic>
            <p:nvPicPr>
              <p:cNvPr id="28" name="Ink 27">
                <a:extLst>
                  <a:ext uri="{FF2B5EF4-FFF2-40B4-BE49-F238E27FC236}">
                    <a16:creationId xmlns:a16="http://schemas.microsoft.com/office/drawing/2014/main" id="{FDF02E15-E86D-BAC3-8819-E9F913B5426A}"/>
                  </a:ext>
                </a:extLst>
              </p:cNvPr>
              <p:cNvPicPr/>
              <p:nvPr/>
            </p:nvPicPr>
            <p:blipFill>
              <a:blip r:embed="rId11"/>
              <a:stretch>
                <a:fillRect/>
              </a:stretch>
            </p:blipFill>
            <p:spPr>
              <a:xfrm>
                <a:off x="3750806" y="-1739568"/>
                <a:ext cx="9525000" cy="9525000"/>
              </a:xfrm>
              <a:prstGeom prst="rect">
                <a:avLst/>
              </a:prstGeom>
            </p:spPr>
          </p:pic>
        </mc:Fallback>
      </mc:AlternateContent>
      <p:sp>
        <p:nvSpPr>
          <p:cNvPr id="29" name="Text Placeholder 9">
            <a:extLst>
              <a:ext uri="{FF2B5EF4-FFF2-40B4-BE49-F238E27FC236}">
                <a16:creationId xmlns:a16="http://schemas.microsoft.com/office/drawing/2014/main" id="{72E67BD3-08B0-40CF-9191-8D942A878CC2}"/>
              </a:ext>
            </a:extLst>
          </p:cNvPr>
          <p:cNvSpPr txBox="1">
            <a:spLocks/>
          </p:cNvSpPr>
          <p:nvPr/>
        </p:nvSpPr>
        <p:spPr>
          <a:xfrm>
            <a:off x="33339146" y="27900664"/>
            <a:ext cx="9867900" cy="984885"/>
          </a:xfrm>
          <a:prstGeom prst="rect">
            <a:avLst/>
          </a:prstGeom>
        </p:spPr>
        <p:txBody>
          <a:bodyPr wrap="square" lIns="91440" tIns="182880" rIns="91440" bIns="182880" anchor="t">
            <a:spAutoFit/>
          </a:bodyPr>
          <a:lstStyle>
            <a:lvl1pPr marL="0" indent="0" algn="ctr" defTabSz="7802411" rtl="0" eaLnBrk="1" latinLnBrk="0" hangingPunct="1">
              <a:spcBef>
                <a:spcPct val="20000"/>
              </a:spcBef>
              <a:buFont typeface="Arial" pitchFamily="34" charset="0"/>
              <a:buNone/>
              <a:tabLst/>
              <a:defRPr lang="en-US" sz="28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4000" dirty="0">
                <a:highlight>
                  <a:srgbClr val="C7D5ED"/>
                </a:highlight>
                <a:cs typeface="Arial"/>
              </a:rPr>
              <a:t>ACKNOWLEDGEMENTS</a:t>
            </a:r>
          </a:p>
        </p:txBody>
      </p:sp>
      <p:sp>
        <p:nvSpPr>
          <p:cNvPr id="30" name="Text Placeholder 12">
            <a:extLst>
              <a:ext uri="{FF2B5EF4-FFF2-40B4-BE49-F238E27FC236}">
                <a16:creationId xmlns:a16="http://schemas.microsoft.com/office/drawing/2014/main" id="{94008528-FF51-4094-B407-5CA3347584B6}"/>
              </a:ext>
            </a:extLst>
          </p:cNvPr>
          <p:cNvSpPr txBox="1">
            <a:spLocks/>
          </p:cNvSpPr>
          <p:nvPr/>
        </p:nvSpPr>
        <p:spPr>
          <a:xfrm>
            <a:off x="33339146" y="28393107"/>
            <a:ext cx="9831446" cy="3970318"/>
          </a:xfrm>
          <a:prstGeom prst="rect">
            <a:avLst/>
          </a:prstGeom>
        </p:spPr>
        <p:txBody>
          <a:bodyPr wrap="square" lIns="365760" tIns="365760" rIns="365760" bIns="365760" anchor="t">
            <a:spAutoFit/>
          </a:bodyPr>
          <a:lstStyle>
            <a:lvl1pPr marL="0" indent="0" algn="l" defTabSz="7802411" rtl="0" eaLnBrk="1" latinLnBrk="0" hangingPunct="1">
              <a:spcBef>
                <a:spcPct val="20000"/>
              </a:spcBef>
              <a:buFont typeface="Arial" pitchFamily="34" charset="0"/>
              <a:buNone/>
              <a:tabLst/>
              <a:defRPr lang="en-US" sz="24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000" b="1" dirty="0">
                <a:cs typeface="Arial"/>
              </a:rPr>
              <a:t>Dr. Renata </a:t>
            </a:r>
            <a:r>
              <a:rPr lang="en-US" sz="3000" b="1" dirty="0" err="1">
                <a:cs typeface="Arial"/>
              </a:rPr>
              <a:t>Revelo</a:t>
            </a:r>
            <a:r>
              <a:rPr lang="en-US" sz="3000" dirty="0">
                <a:cs typeface="Arial"/>
              </a:rPr>
              <a:t> for the opportunity to do undergraduate research through the Early Research Scholars Program (ERSP).  </a:t>
            </a:r>
            <a:br>
              <a:rPr lang="en-US" sz="3000" dirty="0">
                <a:cs typeface="Arial"/>
              </a:rPr>
            </a:br>
            <a:r>
              <a:rPr lang="en-US" sz="3000" b="1" dirty="0">
                <a:cs typeface="Arial"/>
              </a:rPr>
              <a:t>Dr. Joseph Hummel</a:t>
            </a:r>
            <a:r>
              <a:rPr lang="en-US" sz="3000" dirty="0">
                <a:cs typeface="Arial"/>
              </a:rPr>
              <a:t> and </a:t>
            </a:r>
            <a:r>
              <a:rPr lang="en-US" sz="3000" b="1" dirty="0">
                <a:cs typeface="Arial"/>
              </a:rPr>
              <a:t>Marius </a:t>
            </a:r>
            <a:r>
              <a:rPr lang="en-US" sz="3000" b="1" dirty="0" err="1">
                <a:cs typeface="Arial"/>
              </a:rPr>
              <a:t>Zavistanvicius</a:t>
            </a:r>
            <a:r>
              <a:rPr lang="en-US" sz="3000" b="1" dirty="0">
                <a:cs typeface="Arial"/>
              </a:rPr>
              <a:t> </a:t>
            </a:r>
            <a:r>
              <a:rPr lang="en-US" sz="3000" dirty="0">
                <a:cs typeface="Arial"/>
              </a:rPr>
              <a:t>for mentorship.</a:t>
            </a:r>
            <a:br>
              <a:rPr lang="en-US" sz="3000" dirty="0">
                <a:cs typeface="Arial"/>
              </a:rPr>
            </a:br>
            <a:r>
              <a:rPr lang="en-US" sz="3000" b="1" dirty="0">
                <a:cs typeface="Arial"/>
              </a:rPr>
              <a:t>Dr. Piotr </a:t>
            </a:r>
            <a:r>
              <a:rPr lang="en-US" sz="3000" b="1" dirty="0" err="1">
                <a:cs typeface="Arial"/>
              </a:rPr>
              <a:t>Gmytrasiewicz</a:t>
            </a:r>
            <a:r>
              <a:rPr lang="en-US" sz="3000" b="1" dirty="0">
                <a:cs typeface="Arial"/>
              </a:rPr>
              <a:t> </a:t>
            </a:r>
            <a:r>
              <a:rPr lang="en-US" sz="3000" dirty="0">
                <a:cs typeface="Arial"/>
              </a:rPr>
              <a:t>and </a:t>
            </a:r>
            <a:r>
              <a:rPr lang="en-US" sz="3000" b="1" dirty="0">
                <a:cs typeface="Arial"/>
              </a:rPr>
              <a:t>Sarit Adhikari </a:t>
            </a:r>
            <a:r>
              <a:rPr lang="en-US" sz="3000" dirty="0">
                <a:cs typeface="Arial"/>
              </a:rPr>
              <a:t>for guiding us to learn BLOG and providing resources.</a:t>
            </a:r>
          </a:p>
        </p:txBody>
      </p:sp>
      <p:pic>
        <p:nvPicPr>
          <p:cNvPr id="31" name="Picture 21">
            <a:extLst>
              <a:ext uri="{FF2B5EF4-FFF2-40B4-BE49-F238E27FC236}">
                <a16:creationId xmlns:a16="http://schemas.microsoft.com/office/drawing/2014/main" id="{44D1D274-C5B9-4B7A-91D6-BC269BDD4412}"/>
              </a:ext>
            </a:extLst>
          </p:cNvPr>
          <p:cNvPicPr>
            <a:picLocks noChangeAspect="1"/>
          </p:cNvPicPr>
          <p:nvPr/>
        </p:nvPicPr>
        <p:blipFill>
          <a:blip r:embed="rId12"/>
          <a:stretch>
            <a:fillRect/>
          </a:stretch>
        </p:blipFill>
        <p:spPr>
          <a:xfrm>
            <a:off x="32243150" y="187732"/>
            <a:ext cx="11648050" cy="3620449"/>
          </a:xfrm>
          <a:prstGeom prst="rect">
            <a:avLst/>
          </a:prstGeom>
        </p:spPr>
      </p:pic>
      <p:pic>
        <p:nvPicPr>
          <p:cNvPr id="1030" name="Picture 6" descr="How flipping a coin can actually help you change your life | PBS NewsHour">
            <a:extLst>
              <a:ext uri="{FF2B5EF4-FFF2-40B4-BE49-F238E27FC236}">
                <a16:creationId xmlns:a16="http://schemas.microsoft.com/office/drawing/2014/main" id="{A692221A-938B-44FC-B0E3-9AB6317209E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791467" y="13859205"/>
            <a:ext cx="3273490" cy="24551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60+ Free Slot Machine &amp; Casino Images">
            <a:extLst>
              <a:ext uri="{FF2B5EF4-FFF2-40B4-BE49-F238E27FC236}">
                <a16:creationId xmlns:a16="http://schemas.microsoft.com/office/drawing/2014/main" id="{E2130A5D-CD67-4E79-84AD-284134E885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83368" y="12710981"/>
            <a:ext cx="4362948" cy="24551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0A6BB9C3-184A-4401-BAA5-6562EF4A051F}"/>
              </a:ext>
            </a:extLst>
          </p:cNvPr>
          <p:cNvPicPr>
            <a:picLocks noChangeAspect="1"/>
          </p:cNvPicPr>
          <p:nvPr/>
        </p:nvPicPr>
        <p:blipFill>
          <a:blip r:embed="rId15"/>
          <a:stretch>
            <a:fillRect/>
          </a:stretch>
        </p:blipFill>
        <p:spPr>
          <a:xfrm>
            <a:off x="20964337" y="16850591"/>
            <a:ext cx="11251953" cy="4195161"/>
          </a:xfrm>
          <a:prstGeom prst="rect">
            <a:avLst/>
          </a:prstGeom>
        </p:spPr>
      </p:pic>
      <p:pic>
        <p:nvPicPr>
          <p:cNvPr id="36" name="Picture 35">
            <a:extLst>
              <a:ext uri="{FF2B5EF4-FFF2-40B4-BE49-F238E27FC236}">
                <a16:creationId xmlns:a16="http://schemas.microsoft.com/office/drawing/2014/main" id="{847D963C-0606-4511-9828-E8A471BCCAA7}"/>
              </a:ext>
            </a:extLst>
          </p:cNvPr>
          <p:cNvPicPr>
            <a:picLocks noChangeAspect="1"/>
          </p:cNvPicPr>
          <p:nvPr/>
        </p:nvPicPr>
        <p:blipFill>
          <a:blip r:embed="rId16"/>
          <a:stretch>
            <a:fillRect/>
          </a:stretch>
        </p:blipFill>
        <p:spPr>
          <a:xfrm>
            <a:off x="20937477" y="23937201"/>
            <a:ext cx="11251953" cy="3996596"/>
          </a:xfrm>
          <a:prstGeom prst="rect">
            <a:avLst/>
          </a:prstGeom>
        </p:spPr>
      </p:pic>
      <p:sp>
        <p:nvSpPr>
          <p:cNvPr id="43" name="TextBox 42">
            <a:extLst>
              <a:ext uri="{FF2B5EF4-FFF2-40B4-BE49-F238E27FC236}">
                <a16:creationId xmlns:a16="http://schemas.microsoft.com/office/drawing/2014/main" id="{2A01FEE1-6775-4C8D-9FC2-3AAB9D27511F}"/>
              </a:ext>
            </a:extLst>
          </p:cNvPr>
          <p:cNvSpPr txBox="1"/>
          <p:nvPr/>
        </p:nvSpPr>
        <p:spPr>
          <a:xfrm>
            <a:off x="20937476" y="21212077"/>
            <a:ext cx="112519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i="1" dirty="0">
                <a:ea typeface="+mn-lt"/>
                <a:cs typeface="+mn-lt"/>
              </a:rPr>
              <a:t>Figure 4: Table representing the data from Coin Flip Simulations in C++ and BLOG. Includes the heads/tails percentage and ratios.</a:t>
            </a:r>
            <a:endParaRPr lang="en-US" sz="3000" i="1" dirty="0">
              <a:cs typeface="Arial"/>
            </a:endParaRPr>
          </a:p>
        </p:txBody>
      </p:sp>
      <p:sp>
        <p:nvSpPr>
          <p:cNvPr id="46" name="TextBox 45">
            <a:extLst>
              <a:ext uri="{FF2B5EF4-FFF2-40B4-BE49-F238E27FC236}">
                <a16:creationId xmlns:a16="http://schemas.microsoft.com/office/drawing/2014/main" id="{8D23D58B-D863-45E1-916C-89EC4CBE108A}"/>
              </a:ext>
            </a:extLst>
          </p:cNvPr>
          <p:cNvSpPr txBox="1"/>
          <p:nvPr/>
        </p:nvSpPr>
        <p:spPr>
          <a:xfrm>
            <a:off x="20937477" y="28266447"/>
            <a:ext cx="1159225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i="1" dirty="0">
                <a:ea typeface="+mn-lt"/>
                <a:cs typeface="+mn-lt"/>
              </a:rPr>
              <a:t>Figure 5: Table representing the data from Slot Machine Simulations in C++ and BLOG. Includes the wins/losses percentage and ratios.</a:t>
            </a:r>
            <a:endParaRPr lang="en-US" sz="3000" i="1" dirty="0">
              <a:cs typeface="Arial"/>
            </a:endParaRPr>
          </a:p>
        </p:txBody>
      </p:sp>
      <p:sp>
        <p:nvSpPr>
          <p:cNvPr id="47" name="Text Placeholder 17">
            <a:extLst>
              <a:ext uri="{FF2B5EF4-FFF2-40B4-BE49-F238E27FC236}">
                <a16:creationId xmlns:a16="http://schemas.microsoft.com/office/drawing/2014/main" id="{5544D7AE-14FE-49E2-9B56-13A9D37FD225}"/>
              </a:ext>
            </a:extLst>
          </p:cNvPr>
          <p:cNvSpPr txBox="1">
            <a:spLocks/>
          </p:cNvSpPr>
          <p:nvPr/>
        </p:nvSpPr>
        <p:spPr>
          <a:xfrm>
            <a:off x="11310385" y="23876739"/>
            <a:ext cx="9627092" cy="1255728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24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000" b="1" u="sng" dirty="0"/>
              <a:t>Slot </a:t>
            </a:r>
            <a:r>
              <a:rPr lang="en-US" sz="3000" b="1" u="sng" dirty="0" err="1"/>
              <a:t>MachineSimulation</a:t>
            </a:r>
            <a:r>
              <a:rPr lang="en-US" sz="3000" b="1" dirty="0"/>
              <a:t> (Figure 4):</a:t>
            </a:r>
          </a:p>
          <a:p>
            <a:pPr marL="457200" indent="-457200">
              <a:buFont typeface="Arial" panose="020B0604020202020204" pitchFamily="34" charset="0"/>
              <a:buChar char="•"/>
            </a:pPr>
            <a:r>
              <a:rPr lang="en-US" sz="3000" dirty="0"/>
              <a:t>In the C++ Slot Machine Simulation, we wrote a class called </a:t>
            </a:r>
            <a:r>
              <a:rPr lang="en-US" sz="3000" dirty="0" err="1"/>
              <a:t>slot_machine</a:t>
            </a:r>
            <a:r>
              <a:rPr lang="en-US" sz="3000" dirty="0"/>
              <a:t>. Every object of </a:t>
            </a:r>
            <a:r>
              <a:rPr lang="en-US" sz="3000" dirty="0" err="1"/>
              <a:t>slot_machine</a:t>
            </a:r>
            <a:r>
              <a:rPr lang="en-US" sz="3000" dirty="0"/>
              <a:t> contains 3 </a:t>
            </a:r>
            <a:r>
              <a:rPr lang="en-US" sz="3000" dirty="0" err="1"/>
              <a:t>ints</a:t>
            </a:r>
            <a:r>
              <a:rPr lang="en-US" sz="3000" dirty="0"/>
              <a:t>: image1, image2, and image3. They represent each knob on the slot machine. In our case, we have 3 images on each knob. The void spin() function uses rand() to select a number 0-2 for each image variable. To win, the user must get 0 0 0, 1 1 1, or 2 2 2.</a:t>
            </a:r>
          </a:p>
          <a:p>
            <a:pPr marL="457200" indent="-457200">
              <a:buFont typeface="Arial" panose="020B0604020202020204" pitchFamily="34" charset="0"/>
              <a:buChar char="•"/>
            </a:pPr>
            <a:r>
              <a:rPr lang="en-US" sz="3000" dirty="0"/>
              <a:t>The BLOG simulation was also shorter in length and took less time to finish running.</a:t>
            </a:r>
          </a:p>
          <a:p>
            <a:pPr marL="457200" indent="-457200">
              <a:buFont typeface="Arial" panose="020B0604020202020204" pitchFamily="34" charset="0"/>
              <a:buChar char="•"/>
            </a:pPr>
            <a:r>
              <a:rPr lang="en-US" sz="3000" dirty="0"/>
              <a:t>When calculating the probability of winning using Figure 2, we would take (1/3)*(1/3)*(1/3) which is 1/27. Even after 27 turns, the C++ simulation could not produce a win because the output was not truly randomized every turn.</a:t>
            </a:r>
            <a:br>
              <a:rPr lang="en-US" sz="3000" dirty="0"/>
            </a:br>
            <a:br>
              <a:rPr lang="en-US" sz="3000" b="1" dirty="0"/>
            </a:br>
            <a:br>
              <a:rPr lang="en-US" sz="3000" b="1" dirty="0"/>
            </a:br>
            <a:br>
              <a:rPr lang="en-US" sz="3000" b="1" dirty="0"/>
            </a:br>
            <a:br>
              <a:rPr lang="en-US" sz="3000" b="1" dirty="0"/>
            </a:br>
            <a:br>
              <a:rPr lang="en-US" sz="3000" b="1" dirty="0"/>
            </a:br>
            <a:br>
              <a:rPr lang="en-US" sz="3000" b="1" dirty="0"/>
            </a:br>
            <a:br>
              <a:rPr lang="en-US" sz="3000" b="1" dirty="0"/>
            </a:br>
            <a:br>
              <a:rPr lang="en-US" sz="3000" b="1" dirty="0"/>
            </a:br>
            <a:endParaRPr lang="en-US" sz="3000" b="1" dirty="0"/>
          </a:p>
        </p:txBody>
      </p:sp>
      <p:pic>
        <p:nvPicPr>
          <p:cNvPr id="40" name="Picture 39">
            <a:extLst>
              <a:ext uri="{FF2B5EF4-FFF2-40B4-BE49-F238E27FC236}">
                <a16:creationId xmlns:a16="http://schemas.microsoft.com/office/drawing/2014/main" id="{DB89408B-C106-43F9-8BA8-7CAA844D5947}"/>
              </a:ext>
            </a:extLst>
          </p:cNvPr>
          <p:cNvPicPr>
            <a:picLocks noChangeAspect="1"/>
          </p:cNvPicPr>
          <p:nvPr/>
        </p:nvPicPr>
        <p:blipFill>
          <a:blip r:embed="rId17"/>
          <a:stretch>
            <a:fillRect/>
          </a:stretch>
        </p:blipFill>
        <p:spPr>
          <a:xfrm>
            <a:off x="25782902" y="5366399"/>
            <a:ext cx="6282055" cy="4392038"/>
          </a:xfrm>
          <a:prstGeom prst="rect">
            <a:avLst/>
          </a:prstGeom>
        </p:spPr>
      </p:pic>
      <p:sp>
        <p:nvSpPr>
          <p:cNvPr id="50" name="Text Placeholder 13">
            <a:extLst>
              <a:ext uri="{FF2B5EF4-FFF2-40B4-BE49-F238E27FC236}">
                <a16:creationId xmlns:a16="http://schemas.microsoft.com/office/drawing/2014/main" id="{D95DFC5C-19CE-49A3-A70B-68D2676AF2DA}"/>
              </a:ext>
            </a:extLst>
          </p:cNvPr>
          <p:cNvSpPr txBox="1">
            <a:spLocks/>
          </p:cNvSpPr>
          <p:nvPr/>
        </p:nvSpPr>
        <p:spPr>
          <a:xfrm>
            <a:off x="25422927" y="9713269"/>
            <a:ext cx="7674673" cy="304698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24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000" i="1" dirty="0">
                <a:ea typeface="+mn-lt"/>
                <a:cs typeface="+mn-lt"/>
              </a:rPr>
              <a:t>Figure 2: Bayes’ rule determines the probability of event(s), based on the knowledge of previous conditions (or previous probability) related to the event(s).</a:t>
            </a:r>
            <a:endParaRPr lang="en-US" sz="3000" i="1" dirty="0">
              <a:cs typeface="Arial"/>
            </a:endParaRPr>
          </a:p>
        </p:txBody>
      </p:sp>
      <p:pic>
        <p:nvPicPr>
          <p:cNvPr id="1034" name="Picture 10">
            <a:extLst>
              <a:ext uri="{FF2B5EF4-FFF2-40B4-BE49-F238E27FC236}">
                <a16:creationId xmlns:a16="http://schemas.microsoft.com/office/drawing/2014/main" id="{942E2B09-B39F-4EBF-AE16-BBF48B8B4BA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76112" y="11162662"/>
            <a:ext cx="9697892" cy="4464449"/>
          </a:xfrm>
          <a:prstGeom prst="rect">
            <a:avLst/>
          </a:prstGeom>
          <a:noFill/>
          <a:extLst>
            <a:ext uri="{909E8E84-426E-40DD-AFC4-6F175D3DCCD1}">
              <a14:hiddenFill xmlns:a14="http://schemas.microsoft.com/office/drawing/2010/main">
                <a:solidFill>
                  <a:srgbClr val="FFFFFF"/>
                </a:solidFill>
              </a14:hiddenFill>
            </a:ext>
          </a:extLst>
        </p:spPr>
      </p:pic>
      <p:sp>
        <p:nvSpPr>
          <p:cNvPr id="52" name="Text Placeholder 13">
            <a:extLst>
              <a:ext uri="{FF2B5EF4-FFF2-40B4-BE49-F238E27FC236}">
                <a16:creationId xmlns:a16="http://schemas.microsoft.com/office/drawing/2014/main" id="{376155AE-C9D0-40DB-9DE3-A362164FD1EC}"/>
              </a:ext>
            </a:extLst>
          </p:cNvPr>
          <p:cNvSpPr txBox="1">
            <a:spLocks/>
          </p:cNvSpPr>
          <p:nvPr/>
        </p:nvSpPr>
        <p:spPr>
          <a:xfrm>
            <a:off x="11434572" y="11103888"/>
            <a:ext cx="4003117" cy="5355312"/>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24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05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000" i="1" dirty="0">
                <a:ea typeface="+mn-lt"/>
                <a:cs typeface="+mn-lt"/>
              </a:rPr>
              <a:t>Figure 3: “Student’s Day” example of the query model used in the Coin Flip Simulation, where previous events impact the outcome of the next event.</a:t>
            </a:r>
            <a:endParaRPr lang="en-US" sz="3000" i="1" dirty="0">
              <a:cs typeface="Arial"/>
            </a:endParaRPr>
          </a:p>
        </p:txBody>
      </p:sp>
    </p:spTree>
    <p:extLst>
      <p:ext uri="{BB962C8B-B14F-4D97-AF65-F5344CB8AC3E}">
        <p14:creationId xmlns:p14="http://schemas.microsoft.com/office/powerpoint/2010/main" val="815201812"/>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48x36-Trifold-Template" id="{25A08ADE-EE36-EF49-80B6-1EF72DCF1BC3}" vid="{996EEF32-C154-2944-845B-3715E5EEC414}"/>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48x36-Trifold-Template" id="{25A08ADE-EE36-EF49-80B6-1EF72DCF1BC3}" vid="{996EEF32-C154-2944-845B-3715E5EEC41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E6633D422E83448922BF22202DA640" ma:contentTypeVersion="4" ma:contentTypeDescription="Create a new document." ma:contentTypeScope="" ma:versionID="56b6036d2d1cedcb2c0139c60a9193b8">
  <xsd:schema xmlns:xsd="http://www.w3.org/2001/XMLSchema" xmlns:xs="http://www.w3.org/2001/XMLSchema" xmlns:p="http://schemas.microsoft.com/office/2006/metadata/properties" xmlns:ns3="e5c40c88-6456-4e7b-849a-3b15e5e222a6" targetNamespace="http://schemas.microsoft.com/office/2006/metadata/properties" ma:root="true" ma:fieldsID="5aae2d304a061469f4a5d866a000de46" ns3:_="">
    <xsd:import namespace="e5c40c88-6456-4e7b-849a-3b15e5e222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c40c88-6456-4e7b-849a-3b15e5e222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6CF20B-92F4-4A2C-B930-896E04EEE91F}">
  <ds:schemaRefs>
    <ds:schemaRef ds:uri="http://schemas.microsoft.com/sharepoint/v3/contenttype/forms"/>
  </ds:schemaRefs>
</ds:datastoreItem>
</file>

<file path=customXml/itemProps2.xml><?xml version="1.0" encoding="utf-8"?>
<ds:datastoreItem xmlns:ds="http://schemas.openxmlformats.org/officeDocument/2006/customXml" ds:itemID="{FDEF19AA-1311-4B26-8ECE-D904E1D0BFEB}">
  <ds:schemaRefs>
    <ds:schemaRef ds:uri="e5c40c88-6456-4e7b-849a-3b15e5e222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2A23575-284D-43FE-9159-D6F5AB976408}">
  <ds:schemaRefs>
    <ds:schemaRef ds:uri="e5c40c88-6456-4e7b-849a-3b15e5e222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1_36x48-Template-V2b</Template>
  <TotalTime>583</TotalTime>
  <Words>1372</Words>
  <Application>Microsoft Office PowerPoint</Application>
  <PresentationFormat>Custom</PresentationFormat>
  <Paragraphs>46</Paragraphs>
  <Slides>1</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Wolski, Amanda Anna</cp:lastModifiedBy>
  <cp:revision>10</cp:revision>
  <dcterms:created xsi:type="dcterms:W3CDTF">2019-01-10T01:44:40Z</dcterms:created>
  <dcterms:modified xsi:type="dcterms:W3CDTF">2022-04-14T03:29:24Z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0x01010040E6633D422E83448922BF22202DA640</vt:lpwstr>
  </property>
</Properties>
</file>