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715000" cy="990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9856" y="1521917"/>
            <a:ext cx="584428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044" y="2106295"/>
            <a:ext cx="8169910" cy="387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020" y="1868805"/>
            <a:ext cx="59131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IDS</a:t>
            </a:r>
            <a:r>
              <a:rPr spc="-40" dirty="0"/>
              <a:t> </a:t>
            </a:r>
            <a:r>
              <a:rPr spc="-5" dirty="0"/>
              <a:t>312:</a:t>
            </a:r>
          </a:p>
          <a:p>
            <a:pPr algn="ctr">
              <a:lnSpc>
                <a:spcPct val="100000"/>
              </a:lnSpc>
            </a:pPr>
            <a:r>
              <a:rPr dirty="0"/>
              <a:t>Business</a:t>
            </a:r>
            <a:r>
              <a:rPr spc="-70" dirty="0"/>
              <a:t> </a:t>
            </a:r>
            <a:r>
              <a:rPr dirty="0"/>
              <a:t>Project</a:t>
            </a:r>
            <a:r>
              <a:rPr spc="-5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0747" y="3124200"/>
            <a:ext cx="4802505" cy="11458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i="1" dirty="0">
                <a:latin typeface="Arial"/>
                <a:cs typeface="Arial"/>
              </a:rPr>
              <a:t>Work</a:t>
            </a:r>
            <a:r>
              <a:rPr sz="2400" i="1" spc="-5" dirty="0">
                <a:latin typeface="Arial"/>
                <a:cs typeface="Arial"/>
              </a:rPr>
              <a:t> Breakdown</a:t>
            </a:r>
            <a:r>
              <a:rPr sz="2400" i="1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Structures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(WBS)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Spring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Semester 202</a:t>
            </a:r>
            <a:r>
              <a:rPr lang="en-US"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 –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01/</a:t>
            </a:r>
            <a:r>
              <a:rPr lang="en-US" sz="1800" b="1" spc="-5" dirty="0">
                <a:latin typeface="Arial"/>
                <a:cs typeface="Arial"/>
              </a:rPr>
              <a:t>24</a:t>
            </a:r>
            <a:r>
              <a:rPr sz="1800" b="1" spc="-5" dirty="0">
                <a:latin typeface="Arial"/>
                <a:cs typeface="Arial"/>
              </a:rPr>
              <a:t>/202</a:t>
            </a:r>
            <a:r>
              <a:rPr lang="en-US" sz="1800" b="1" spc="-5" dirty="0"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1521917"/>
            <a:ext cx="2893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5" dirty="0"/>
              <a:t>100%</a:t>
            </a:r>
            <a:r>
              <a:rPr spc="-40" dirty="0"/>
              <a:t> </a:t>
            </a:r>
            <a:r>
              <a:rPr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59635"/>
            <a:ext cx="8026400" cy="3806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445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100% Rule </a:t>
            </a:r>
            <a:r>
              <a:rPr sz="2000" dirty="0">
                <a:latin typeface="Arial"/>
                <a:cs typeface="Arial"/>
              </a:rPr>
              <a:t>states that the WBS includes 100% of the work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scope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captures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ALL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deliverables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internal, external, and interim – in terms of </a:t>
            </a:r>
            <a:r>
              <a:rPr sz="2000" spc="5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to be completed,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including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marL="355600" marR="17653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“The sum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 work </a:t>
            </a:r>
            <a:r>
              <a:rPr sz="2000" spc="-5" dirty="0">
                <a:latin typeface="Arial"/>
                <a:cs typeface="Arial"/>
              </a:rPr>
              <a:t>at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“child” level </a:t>
            </a:r>
            <a:r>
              <a:rPr sz="2000" dirty="0">
                <a:latin typeface="Arial"/>
                <a:cs typeface="Arial"/>
              </a:rPr>
              <a:t>must equal </a:t>
            </a:r>
            <a:r>
              <a:rPr sz="2000" spc="-5" dirty="0">
                <a:latin typeface="Arial"/>
                <a:cs typeface="Arial"/>
              </a:rPr>
              <a:t>100% of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 </a:t>
            </a:r>
            <a:r>
              <a:rPr sz="2000" spc="-5" dirty="0">
                <a:latin typeface="Arial"/>
                <a:cs typeface="Arial"/>
              </a:rPr>
              <a:t>represented by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“parent” and </a:t>
            </a:r>
            <a:r>
              <a:rPr sz="2000" dirty="0">
                <a:latin typeface="Arial"/>
                <a:cs typeface="Arial"/>
              </a:rPr>
              <a:t>the WBS should </a:t>
            </a:r>
            <a:r>
              <a:rPr sz="2000" spc="-5" dirty="0">
                <a:latin typeface="Arial"/>
                <a:cs typeface="Arial"/>
              </a:rPr>
              <a:t>not include </a:t>
            </a:r>
            <a:r>
              <a:rPr sz="2000" dirty="0">
                <a:latin typeface="Arial"/>
                <a:cs typeface="Arial"/>
              </a:rPr>
              <a:t> 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falls outside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actual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scope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100%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work)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Arial"/>
                <a:cs typeface="Arial"/>
              </a:rPr>
              <a:t>The 100% </a:t>
            </a:r>
            <a:r>
              <a:rPr sz="2000" b="1" spc="-5" dirty="0">
                <a:latin typeface="Arial"/>
                <a:cs typeface="Arial"/>
              </a:rPr>
              <a:t>Rule </a:t>
            </a:r>
            <a:r>
              <a:rPr sz="2000" b="1" dirty="0">
                <a:latin typeface="Arial"/>
                <a:cs typeface="Arial"/>
              </a:rPr>
              <a:t>is a </a:t>
            </a:r>
            <a:r>
              <a:rPr sz="2000" b="1" spc="-5" dirty="0">
                <a:latin typeface="Arial"/>
                <a:cs typeface="Arial"/>
              </a:rPr>
              <a:t>critical </a:t>
            </a:r>
            <a:r>
              <a:rPr sz="2000" b="1" dirty="0">
                <a:latin typeface="Arial"/>
                <a:cs typeface="Arial"/>
              </a:rPr>
              <a:t>“guiding factor” in terms of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developing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WBS;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again,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aims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keep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project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focused,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 to keep the attention of </a:t>
            </a:r>
            <a:r>
              <a:rPr sz="2000" b="1" spc="-5" dirty="0">
                <a:latin typeface="Arial"/>
                <a:cs typeface="Arial"/>
              </a:rPr>
              <a:t>everyone </a:t>
            </a:r>
            <a:r>
              <a:rPr sz="2000" b="1" dirty="0">
                <a:latin typeface="Arial"/>
                <a:cs typeface="Arial"/>
              </a:rPr>
              <a:t>focused upon the actual </a:t>
            </a:r>
            <a:r>
              <a:rPr sz="2000" b="1" spc="5" dirty="0">
                <a:latin typeface="Arial"/>
                <a:cs typeface="Arial"/>
              </a:rPr>
              <a:t> work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hand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433" y="1521917"/>
            <a:ext cx="2962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</a:t>
            </a:r>
            <a:r>
              <a:rPr spc="-15" dirty="0"/>
              <a:t>c</a:t>
            </a:r>
            <a:r>
              <a:rPr spc="5" dirty="0"/>
              <a:t>om</a:t>
            </a:r>
            <a:r>
              <a:rPr spc="-15" dirty="0"/>
              <a:t>p</a:t>
            </a:r>
            <a:r>
              <a:rPr dirty="0"/>
              <a:t>o</a:t>
            </a:r>
            <a:r>
              <a:rPr spc="-10" dirty="0"/>
              <a:t>s</a:t>
            </a:r>
            <a:r>
              <a:rPr dirty="0"/>
              <a:t>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61159"/>
            <a:ext cx="7922259" cy="394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477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5" dirty="0">
                <a:latin typeface="Arial"/>
                <a:cs typeface="Arial"/>
              </a:rPr>
              <a:t>Decomposition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breaking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down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scope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smaller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manageable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pieces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until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you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lowest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Each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component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“block” of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sometimes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referred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as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355600" marR="206375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work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package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component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lowest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level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“branch”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(you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cannot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subdivide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any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further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point)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As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result,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work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package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should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discrete,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measureable,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well-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defined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deliverable</a:t>
            </a:r>
            <a:endParaRPr sz="1600">
              <a:latin typeface="Arial"/>
              <a:cs typeface="Arial"/>
            </a:endParaRPr>
          </a:p>
          <a:p>
            <a:pPr marL="756285" marR="7308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spc="5" dirty="0">
                <a:latin typeface="Arial"/>
                <a:cs typeface="Arial"/>
              </a:rPr>
              <a:t>work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package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 scheduled,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cost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estimated,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monitored,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controlled</a:t>
            </a:r>
            <a:endParaRPr sz="1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Arial"/>
                <a:cs typeface="Arial"/>
              </a:rPr>
              <a:t>These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5" dirty="0">
                <a:latin typeface="Arial"/>
                <a:cs typeface="Arial"/>
              </a:rPr>
              <a:t>two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above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items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should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used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“litmus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test”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determine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if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you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have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arrived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lowest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level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possible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385" y="1369517"/>
            <a:ext cx="43624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Deliverables</a:t>
            </a:r>
            <a:r>
              <a:rPr spc="-60" dirty="0"/>
              <a:t> </a:t>
            </a:r>
            <a:r>
              <a:rPr dirty="0"/>
              <a:t>vs.</a:t>
            </a:r>
            <a:r>
              <a:rPr spc="-55" dirty="0"/>
              <a:t> </a:t>
            </a:r>
            <a:r>
              <a:rPr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07235"/>
            <a:ext cx="7842250" cy="452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nature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definition),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WBS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meant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focused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deliverables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“what”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project)</a:t>
            </a:r>
            <a:endParaRPr sz="2000">
              <a:latin typeface="Arial"/>
              <a:cs typeface="Arial"/>
            </a:endParaRPr>
          </a:p>
          <a:p>
            <a:pPr marL="355600" marR="4572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Deliverables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allow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total</a:t>
            </a:r>
            <a:r>
              <a:rPr sz="2000" dirty="0">
                <a:latin typeface="Arial"/>
                <a:cs typeface="Arial"/>
              </a:rPr>
              <a:t> scope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better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defined</a:t>
            </a:r>
            <a:endParaRPr sz="2000">
              <a:latin typeface="Arial"/>
              <a:cs typeface="Arial"/>
            </a:endParaRPr>
          </a:p>
          <a:p>
            <a:pPr marL="355600" marR="15875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As 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nouns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adjectives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while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constructing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components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WBS</a:t>
            </a:r>
            <a:endParaRPr sz="2000">
              <a:latin typeface="Arial"/>
              <a:cs typeface="Arial"/>
            </a:endParaRPr>
          </a:p>
          <a:p>
            <a:pPr marL="355600" marR="551815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task-oriented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WBS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built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verb-noun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structures,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focused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tasks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Arial"/>
                <a:cs typeface="Arial"/>
              </a:rPr>
              <a:t>Be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advised: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Focusing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upon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tasks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processes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 lead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problems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because:</a:t>
            </a:r>
            <a:endParaRPr sz="2000">
              <a:latin typeface="Arial"/>
              <a:cs typeface="Arial"/>
            </a:endParaRPr>
          </a:p>
          <a:p>
            <a:pPr marL="756285" marR="235585" lvl="1" indent="-28702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10" dirty="0">
                <a:latin typeface="Arial"/>
                <a:cs typeface="Arial"/>
              </a:rPr>
              <a:t>Attention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diverted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away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deliverables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(the </a:t>
            </a:r>
            <a:r>
              <a:rPr sz="1800" b="1" spc="-10" dirty="0">
                <a:latin typeface="Arial"/>
                <a:cs typeface="Arial"/>
              </a:rPr>
              <a:t>“reasons”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project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exists)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can</a:t>
            </a:r>
            <a:r>
              <a:rPr sz="1800" b="1" dirty="0">
                <a:latin typeface="Arial"/>
                <a:cs typeface="Arial"/>
              </a:rPr>
              <a:t> be difficult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determine </a:t>
            </a:r>
            <a:r>
              <a:rPr sz="1800" b="1" dirty="0">
                <a:latin typeface="Arial"/>
                <a:cs typeface="Arial"/>
              </a:rPr>
              <a:t>if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all </a:t>
            </a:r>
            <a:r>
              <a:rPr sz="1800" b="1" spc="10" dirty="0">
                <a:latin typeface="Arial"/>
                <a:cs typeface="Arial"/>
              </a:rPr>
              <a:t>work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products</a:t>
            </a:r>
            <a:r>
              <a:rPr sz="1800" b="1" spc="-15" dirty="0">
                <a:latin typeface="Arial"/>
                <a:cs typeface="Arial"/>
              </a:rPr>
              <a:t> have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been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completed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1521917"/>
            <a:ext cx="75825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Reality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Check: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Deliverables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88234"/>
            <a:ext cx="795210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626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classic,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PMI-based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WBS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solely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focused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upon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deliverables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reality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WBS’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often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both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deliverables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activities/tasks 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mind</a:t>
            </a:r>
            <a:endParaRPr sz="2400">
              <a:latin typeface="Arial"/>
              <a:cs typeface="Arial"/>
            </a:endParaRPr>
          </a:p>
          <a:p>
            <a:pPr marL="355600" marR="186055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Breaking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activities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actually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part 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schedule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  <a:p>
            <a:pPr marL="355600" marR="100965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Arial"/>
                <a:cs typeface="Arial"/>
              </a:rPr>
              <a:t>In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interests</a:t>
            </a:r>
            <a:r>
              <a:rPr sz="2400" b="1" dirty="0">
                <a:latin typeface="Arial"/>
                <a:cs typeface="Arial"/>
              </a:rPr>
              <a:t> of </a:t>
            </a:r>
            <a:r>
              <a:rPr sz="2400" b="1" spc="-5" dirty="0">
                <a:latin typeface="Arial"/>
                <a:cs typeface="Arial"/>
              </a:rPr>
              <a:t>time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dirty="0">
                <a:latin typeface="Arial"/>
                <a:cs typeface="Arial"/>
              </a:rPr>
              <a:t> my </a:t>
            </a:r>
            <a:r>
              <a:rPr sz="2400" spc="-5" dirty="0">
                <a:latin typeface="Arial"/>
                <a:cs typeface="Arial"/>
              </a:rPr>
              <a:t>opinion),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perfectly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acceptable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breaking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out, </a:t>
            </a:r>
            <a:r>
              <a:rPr sz="2400" spc="-5" dirty="0">
                <a:latin typeface="Arial"/>
                <a:cs typeface="Arial"/>
              </a:rPr>
              <a:t>identifying,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listing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activities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break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deliverables!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128" y="1369517"/>
            <a:ext cx="63188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Four</a:t>
            </a:r>
            <a:r>
              <a:rPr spc="-35" dirty="0"/>
              <a:t> </a:t>
            </a:r>
            <a:r>
              <a:rPr dirty="0"/>
              <a:t>Steps</a:t>
            </a:r>
            <a:r>
              <a:rPr spc="-3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Creating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WBS*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10282"/>
            <a:ext cx="7952105" cy="33178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spc="-5" dirty="0">
                <a:latin typeface="Arial"/>
                <a:cs typeface="Arial"/>
              </a:rPr>
              <a:t>Specify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project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objectives</a:t>
            </a:r>
            <a:endParaRPr sz="2400">
              <a:latin typeface="Arial"/>
              <a:cs typeface="Arial"/>
            </a:endParaRPr>
          </a:p>
          <a:p>
            <a:pPr marL="469900" marR="45974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Identify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specifically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products,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services,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results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(deliverables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items)</a:t>
            </a:r>
            <a:endParaRPr sz="24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Arial"/>
                <a:cs typeface="Arial"/>
              </a:rPr>
              <a:t>Identify </a:t>
            </a:r>
            <a:r>
              <a:rPr sz="2400" spc="-5" dirty="0">
                <a:latin typeface="Arial"/>
                <a:cs typeface="Arial"/>
              </a:rPr>
              <a:t>other work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make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sure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100 percent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work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identified</a:t>
            </a:r>
            <a:endParaRPr sz="2400">
              <a:latin typeface="Arial"/>
              <a:cs typeface="Arial"/>
            </a:endParaRPr>
          </a:p>
          <a:p>
            <a:pPr marL="469900" marR="184150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Arial"/>
                <a:cs typeface="Arial"/>
              </a:rPr>
              <a:t>Subdivide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until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level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achieved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suitable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planning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Note: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 the SMART rule!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273495"/>
            <a:ext cx="55060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Haugan,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Gregory.</a:t>
            </a:r>
            <a:r>
              <a:rPr sz="1400" spc="-5" dirty="0">
                <a:latin typeface="Arial"/>
                <a:cs typeface="Arial"/>
              </a:rPr>
              <a:t> "Effective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Work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Breakdown Structures,"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1st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Edition.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252" y="1369517"/>
            <a:ext cx="4338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7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5" dirty="0"/>
              <a:t>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84959"/>
            <a:ext cx="7884159" cy="317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decomposition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ultimately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depend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nature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 specific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factors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 project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involved,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specific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organizational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methodologies,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guiding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force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will</a:t>
            </a:r>
            <a:r>
              <a:rPr sz="1600" spc="-5" dirty="0">
                <a:latin typeface="Arial"/>
                <a:cs typeface="Arial"/>
              </a:rPr>
              <a:t> be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scope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–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remember,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if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doesn’t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fall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within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scope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the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project,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doesn’t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belong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number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branches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levels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will</a:t>
            </a:r>
            <a:r>
              <a:rPr sz="1600" spc="-5" dirty="0">
                <a:latin typeface="Arial"/>
                <a:cs typeface="Arial"/>
              </a:rPr>
              <a:t> depend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upon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project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Arial"/>
                <a:cs typeface="Arial"/>
              </a:rPr>
              <a:t>There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must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minimum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5" dirty="0">
                <a:latin typeface="Arial"/>
                <a:cs typeface="Arial"/>
              </a:rPr>
              <a:t>two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levels</a:t>
            </a:r>
            <a:endParaRPr sz="1600">
              <a:latin typeface="Arial"/>
              <a:cs typeface="Arial"/>
            </a:endParaRPr>
          </a:p>
          <a:p>
            <a:pPr marL="355600" marR="419734" indent="-343535">
              <a:lnSpc>
                <a:spcPct val="10000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“classic”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easiest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“top-down”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which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closely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resembles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organizational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chart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uppermost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(one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element)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(ideally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featuring</a:t>
            </a:r>
            <a:r>
              <a:rPr sz="1800" dirty="0">
                <a:latin typeface="Arial"/>
                <a:cs typeface="Arial"/>
              </a:rPr>
              <a:t>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primary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produced,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possible)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24000"/>
            <a:ext cx="6778752" cy="4968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07327" y="1554463"/>
            <a:ext cx="4951730" cy="4997450"/>
            <a:chOff x="2307327" y="1554463"/>
            <a:chExt cx="4951730" cy="4997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7327" y="1554463"/>
              <a:ext cx="4951492" cy="49972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199" y="1600199"/>
              <a:ext cx="4791456" cy="4846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43149" y="1581149"/>
              <a:ext cx="4829810" cy="4884420"/>
            </a:xfrm>
            <a:custGeom>
              <a:avLst/>
              <a:gdLst/>
              <a:ahLst/>
              <a:cxnLst/>
              <a:rect l="l" t="t" r="r" b="b"/>
              <a:pathLst>
                <a:path w="4829809" h="4884420">
                  <a:moveTo>
                    <a:pt x="0" y="4884420"/>
                  </a:moveTo>
                  <a:lnTo>
                    <a:pt x="4829556" y="4884420"/>
                  </a:lnTo>
                  <a:lnTo>
                    <a:pt x="4829556" y="0"/>
                  </a:lnTo>
                  <a:lnTo>
                    <a:pt x="0" y="0"/>
                  </a:lnTo>
                  <a:lnTo>
                    <a:pt x="0" y="48844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1217421"/>
            <a:ext cx="7198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WBS</a:t>
            </a:r>
            <a:r>
              <a:rPr spc="-10" dirty="0"/>
              <a:t> </a:t>
            </a:r>
            <a:r>
              <a:rPr spc="-5" dirty="0"/>
              <a:t>Construction</a:t>
            </a:r>
            <a:r>
              <a:rPr spc="-65" dirty="0"/>
              <a:t> </a:t>
            </a:r>
            <a:r>
              <a:rPr dirty="0"/>
              <a:t>“Rules</a:t>
            </a:r>
            <a:r>
              <a:rPr spc="-4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Thumb”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932559"/>
            <a:ext cx="8001000" cy="342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10" dirty="0">
                <a:latin typeface="Arial"/>
                <a:cs typeface="Arial"/>
              </a:rPr>
              <a:t>Level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always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generally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equates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either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final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result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your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and/or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name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your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756285" marR="213995" lvl="1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former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tends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more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accurate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“rule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thumb”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but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done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both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ways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really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depends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your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project!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10" dirty="0">
                <a:latin typeface="Arial"/>
                <a:cs typeface="Arial"/>
              </a:rPr>
              <a:t>Level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-5" dirty="0">
                <a:latin typeface="Arial"/>
                <a:cs typeface="Arial"/>
              </a:rPr>
              <a:t> 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where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things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trickier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point,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you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have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more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“creative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freedom”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Much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will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depend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templates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that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may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exist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your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organization,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 </a:t>
            </a:r>
            <a:r>
              <a:rPr sz="1600" spc="-5" dirty="0">
                <a:latin typeface="Arial"/>
                <a:cs typeface="Arial"/>
              </a:rPr>
              <a:t>any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Much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will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also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depend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upon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nature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project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itself</a:t>
            </a:r>
            <a:endParaRPr sz="1600">
              <a:latin typeface="Arial"/>
              <a:cs typeface="Arial"/>
            </a:endParaRPr>
          </a:p>
          <a:p>
            <a:pPr marL="756285" marR="74295" lvl="1" indent="-287020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some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WBS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scenarios,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Level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elements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equate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r>
              <a:rPr sz="16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phases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(if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you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are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following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particular Project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Life </a:t>
            </a:r>
            <a:r>
              <a:rPr sz="1600" spc="-10" dirty="0">
                <a:latin typeface="Arial"/>
                <a:cs typeface="Arial"/>
              </a:rPr>
              <a:t>Cycle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methodology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276" y="1521917"/>
            <a:ext cx="3957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Level</a:t>
            </a:r>
            <a:r>
              <a:rPr spc="-50" dirty="0"/>
              <a:t> </a:t>
            </a:r>
            <a:r>
              <a:rPr dirty="0"/>
              <a:t>3..and</a:t>
            </a:r>
            <a:r>
              <a:rPr spc="-45" dirty="0"/>
              <a:t> </a:t>
            </a:r>
            <a:r>
              <a:rPr dirty="0"/>
              <a:t>Beyond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097535"/>
            <a:ext cx="8004809" cy="402780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Level</a:t>
            </a:r>
            <a:r>
              <a:rPr sz="2000" b="1" dirty="0">
                <a:latin typeface="Arial"/>
                <a:cs typeface="Arial"/>
              </a:rPr>
              <a:t> 3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 get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 </a:t>
            </a:r>
            <a:r>
              <a:rPr sz="2000" spc="-5" dirty="0">
                <a:latin typeface="Arial"/>
                <a:cs typeface="Arial"/>
              </a:rPr>
              <a:t>more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</a:t>
            </a:r>
            <a:endParaRPr sz="2000">
              <a:latin typeface="Arial"/>
              <a:cs typeface="Arial"/>
            </a:endParaRPr>
          </a:p>
          <a:p>
            <a:pPr marL="756285" marR="1067435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These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essentially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needed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higher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Arial"/>
                <a:cs typeface="Arial"/>
              </a:rPr>
              <a:t>You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even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Level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 (or </a:t>
            </a:r>
            <a:r>
              <a:rPr sz="1800" b="1" spc="-10" dirty="0">
                <a:latin typeface="Arial"/>
                <a:cs typeface="Arial"/>
              </a:rPr>
              <a:t>may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them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branches)</a:t>
            </a:r>
            <a:endParaRPr sz="1800">
              <a:latin typeface="Arial"/>
              <a:cs typeface="Arial"/>
            </a:endParaRPr>
          </a:p>
          <a:p>
            <a:pPr marL="756285" marR="30797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Arial"/>
                <a:cs typeface="Arial"/>
              </a:rPr>
              <a:t>Remember </a:t>
            </a:r>
            <a:r>
              <a:rPr sz="1800" b="1" dirty="0">
                <a:latin typeface="Arial"/>
                <a:cs typeface="Arial"/>
              </a:rPr>
              <a:t>that </a:t>
            </a:r>
            <a:r>
              <a:rPr sz="1800" b="1" spc="5" dirty="0">
                <a:latin typeface="Arial"/>
                <a:cs typeface="Arial"/>
              </a:rPr>
              <a:t>when </a:t>
            </a:r>
            <a:r>
              <a:rPr sz="1800" b="1" spc="-10" dirty="0">
                <a:latin typeface="Arial"/>
                <a:cs typeface="Arial"/>
              </a:rPr>
              <a:t>you </a:t>
            </a:r>
            <a:r>
              <a:rPr sz="1800" b="1" dirty="0">
                <a:latin typeface="Arial"/>
                <a:cs typeface="Arial"/>
              </a:rPr>
              <a:t>get to the point that </a:t>
            </a:r>
            <a:r>
              <a:rPr sz="1800" b="1" spc="-10" dirty="0">
                <a:latin typeface="Arial"/>
                <a:cs typeface="Arial"/>
              </a:rPr>
              <a:t>you </a:t>
            </a:r>
            <a:r>
              <a:rPr sz="1800" b="1" spc="-5" dirty="0">
                <a:latin typeface="Arial"/>
                <a:cs typeface="Arial"/>
              </a:rPr>
              <a:t>cannot break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down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deliverables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any further,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then </a:t>
            </a:r>
            <a:r>
              <a:rPr sz="1800" b="1" spc="-10" dirty="0">
                <a:latin typeface="Arial"/>
                <a:cs typeface="Arial"/>
              </a:rPr>
              <a:t>you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your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 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packages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Once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you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arrived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packages,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WBS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least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first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complete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You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now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where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you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break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down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work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packages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 activities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tasks</a:t>
            </a:r>
            <a:r>
              <a:rPr sz="1800" spc="-10" dirty="0">
                <a:latin typeface="Arial"/>
                <a:cs typeface="Arial"/>
              </a:rPr>
              <a:t> needed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produce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them…which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leads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development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Activity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210" y="1293317"/>
            <a:ext cx="3498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Defining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the</a:t>
            </a:r>
            <a:r>
              <a:rPr i="1" spc="-7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7170" y="2590800"/>
            <a:ext cx="6169660" cy="223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4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understanding what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needs to be accomplished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during the project, the next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what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specific </a:t>
            </a:r>
            <a:r>
              <a:rPr sz="2000" b="1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 needs to be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accomplished as well as </a:t>
            </a:r>
            <a:r>
              <a:rPr sz="2000" b="1" spc="-5" dirty="0">
                <a:latin typeface="Arial"/>
                <a:cs typeface="Arial"/>
              </a:rPr>
              <a:t>how </a:t>
            </a:r>
            <a:r>
              <a:rPr sz="2000" b="1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accomplished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planning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accordingly)!</a:t>
            </a:r>
          </a:p>
          <a:p>
            <a:pPr marL="355600" marR="5080" indent="-343535">
              <a:lnSpc>
                <a:spcPct val="100000"/>
              </a:lnSpc>
              <a:spcBef>
                <a:spcPts val="484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leads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development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the </a:t>
            </a:r>
            <a:r>
              <a:rPr sz="2000" b="1" dirty="0">
                <a:latin typeface="Arial"/>
                <a:cs typeface="Arial"/>
              </a:rPr>
              <a:t>Work Breakdown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Structure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(WBS)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670" y="1369517"/>
            <a:ext cx="39096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5" dirty="0"/>
              <a:t>WBS</a:t>
            </a:r>
            <a:r>
              <a:rPr spc="-25" dirty="0"/>
              <a:t> </a:t>
            </a:r>
            <a:r>
              <a:rPr spc="-5" dirty="0"/>
              <a:t>Dictionary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084959"/>
            <a:ext cx="448691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239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b="1" dirty="0">
                <a:latin typeface="Arial"/>
                <a:cs typeface="Arial"/>
              </a:rPr>
              <a:t>WBS Dictionary </a:t>
            </a:r>
            <a:r>
              <a:rPr sz="1800" spc="-5" dirty="0">
                <a:latin typeface="Arial"/>
                <a:cs typeface="Arial"/>
              </a:rPr>
              <a:t>accompanies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actual</a:t>
            </a:r>
            <a:r>
              <a:rPr sz="1800" dirty="0">
                <a:latin typeface="Arial"/>
                <a:cs typeface="Arial"/>
              </a:rPr>
              <a:t> WBS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detailed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descriptions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regarding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Details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estimates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specific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accounts,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applicable</a:t>
            </a:r>
            <a:endParaRPr sz="1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Also,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ultimate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packages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will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further </a:t>
            </a:r>
            <a:r>
              <a:rPr sz="1400" dirty="0">
                <a:latin typeface="Arial"/>
                <a:cs typeface="Arial"/>
              </a:rPr>
              <a:t>decomposition of the element </a:t>
            </a:r>
            <a:r>
              <a:rPr sz="1400" spc="-5" dirty="0">
                <a:latin typeface="Arial"/>
                <a:cs typeface="Arial"/>
              </a:rPr>
              <a:t>will </a:t>
            </a:r>
            <a:r>
              <a:rPr sz="1400" dirty="0">
                <a:latin typeface="Arial"/>
                <a:cs typeface="Arial"/>
              </a:rPr>
              <a:t> be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listed</a:t>
            </a:r>
            <a:endParaRPr sz="1400">
              <a:latin typeface="Arial"/>
              <a:cs typeface="Arial"/>
            </a:endParaRPr>
          </a:p>
          <a:p>
            <a:pPr marL="756285" marR="467359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further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possible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items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WBS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Dictionary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outlined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PMBOK</a:t>
            </a:r>
            <a:endParaRPr sz="1400">
              <a:latin typeface="Arial"/>
              <a:cs typeface="Arial"/>
            </a:endParaRPr>
          </a:p>
          <a:p>
            <a:pPr marL="355600" marR="17399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Each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</a:t>
            </a:r>
            <a:r>
              <a:rPr sz="1800" b="1" dirty="0">
                <a:latin typeface="Arial"/>
                <a:cs typeface="Arial"/>
              </a:rPr>
              <a:t> 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will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have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corresponding entry </a:t>
            </a:r>
            <a:r>
              <a:rPr sz="1800" b="1" dirty="0">
                <a:latin typeface="Arial"/>
                <a:cs typeface="Arial"/>
              </a:rPr>
              <a:t>in the WBS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Dictionary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2438400"/>
            <a:ext cx="2705100" cy="40392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spc="-4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Developing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5" dirty="0"/>
              <a:t>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099284"/>
            <a:ext cx="7379970" cy="34397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There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tools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available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WBS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Specific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WBS-development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Mindjet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MindManager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MS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Visio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MS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PowerPoint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MS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Word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7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Good,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old-fashioned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aesthetically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pleasing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professional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looking)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Post-It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notes!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317" y="1521917"/>
            <a:ext cx="55949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Tips</a:t>
            </a:r>
            <a:r>
              <a:rPr spc="-4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5" dirty="0"/>
              <a:t>Developing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5" dirty="0"/>
              <a:t>WBS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56895" indent="-3435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556895" algn="l"/>
                <a:tab pos="557530" algn="l"/>
              </a:tabLst>
            </a:pPr>
            <a:r>
              <a:rPr spc="-10" dirty="0"/>
              <a:t>Develop</a:t>
            </a:r>
            <a:r>
              <a:rPr spc="35" dirty="0"/>
              <a:t> </a:t>
            </a:r>
            <a:r>
              <a:rPr dirty="0"/>
              <a:t>and </a:t>
            </a:r>
            <a:r>
              <a:rPr spc="-5" dirty="0"/>
              <a:t>use</a:t>
            </a:r>
            <a:r>
              <a:rPr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consistent</a:t>
            </a:r>
            <a:r>
              <a:rPr dirty="0"/>
              <a:t> numbering</a:t>
            </a:r>
            <a:r>
              <a:rPr spc="-5" dirty="0"/>
              <a:t> scheme!</a:t>
            </a:r>
          </a:p>
          <a:p>
            <a:pPr marL="556895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556895" algn="l"/>
                <a:tab pos="557530" algn="l"/>
              </a:tabLst>
            </a:pPr>
            <a:r>
              <a:rPr b="0" spc="-5" dirty="0">
                <a:latin typeface="Arial"/>
                <a:cs typeface="Arial"/>
              </a:rPr>
              <a:t>Development</a:t>
            </a:r>
            <a:r>
              <a:rPr b="0" spc="2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of </a:t>
            </a:r>
            <a:r>
              <a:rPr b="0" spc="-5" dirty="0">
                <a:latin typeface="Arial"/>
                <a:cs typeface="Arial"/>
              </a:rPr>
              <a:t>the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WBS</a:t>
            </a:r>
            <a:r>
              <a:rPr b="0" spc="-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involves</a:t>
            </a:r>
            <a:r>
              <a:rPr b="0" spc="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a</a:t>
            </a:r>
            <a:r>
              <a:rPr b="0" spc="10" dirty="0">
                <a:latin typeface="Arial"/>
                <a:cs typeface="Arial"/>
              </a:rPr>
              <a:t> </a:t>
            </a:r>
            <a:r>
              <a:rPr spc="-5" dirty="0"/>
              <a:t>team</a:t>
            </a:r>
            <a:r>
              <a:rPr spc="5" dirty="0"/>
              <a:t> </a:t>
            </a:r>
            <a:r>
              <a:rPr spc="-5" dirty="0"/>
              <a:t>approach</a:t>
            </a:r>
          </a:p>
          <a:p>
            <a:pPr marL="957580" marR="317500" lvl="1" indent="-287020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957580" algn="l"/>
                <a:tab pos="958215" algn="l"/>
              </a:tabLst>
            </a:pPr>
            <a:r>
              <a:rPr sz="1600" b="1" spc="-5" dirty="0">
                <a:latin typeface="Arial"/>
                <a:cs typeface="Arial"/>
              </a:rPr>
              <a:t>Subject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Matter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Experts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again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critical,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institutional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knowledge </a:t>
            </a:r>
            <a:r>
              <a:rPr sz="1600" b="1" spc="-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and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organizational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assets,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best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practices,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556895" indent="-343535">
              <a:lnSpc>
                <a:spcPct val="100000"/>
              </a:lnSpc>
              <a:spcBef>
                <a:spcPts val="465"/>
              </a:spcBef>
              <a:buChar char="•"/>
              <a:tabLst>
                <a:tab pos="556895" algn="l"/>
                <a:tab pos="557530" algn="l"/>
              </a:tabLst>
            </a:pPr>
            <a:r>
              <a:rPr sz="2000" b="0" dirty="0">
                <a:latin typeface="Arial"/>
                <a:cs typeface="Arial"/>
              </a:rPr>
              <a:t>Primary</a:t>
            </a:r>
            <a:r>
              <a:rPr sz="2000" b="0" spc="-2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documents</a:t>
            </a:r>
            <a:r>
              <a:rPr sz="2000" b="0" spc="-5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(inputs)</a:t>
            </a:r>
            <a:r>
              <a:rPr sz="2000" b="0" spc="-3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include</a:t>
            </a:r>
            <a:r>
              <a:rPr sz="2000" b="0" spc="-1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the</a:t>
            </a:r>
            <a:r>
              <a:rPr sz="2000" b="0" spc="-5" dirty="0">
                <a:latin typeface="Arial"/>
                <a:cs typeface="Arial"/>
              </a:rPr>
              <a:t> </a:t>
            </a:r>
            <a:r>
              <a:rPr sz="2000" dirty="0"/>
              <a:t>Project</a:t>
            </a:r>
            <a:r>
              <a:rPr sz="2000" spc="-15" dirty="0"/>
              <a:t> </a:t>
            </a:r>
            <a:r>
              <a:rPr sz="2000" dirty="0"/>
              <a:t>Scope</a:t>
            </a:r>
            <a:r>
              <a:rPr sz="2000" spc="-10" dirty="0"/>
              <a:t> </a:t>
            </a:r>
            <a:r>
              <a:rPr sz="2000" dirty="0"/>
              <a:t>Statement</a:t>
            </a:r>
            <a:endParaRPr sz="2000">
              <a:latin typeface="Arial"/>
              <a:cs typeface="Arial"/>
            </a:endParaRPr>
          </a:p>
          <a:p>
            <a:pPr marL="556895">
              <a:lnSpc>
                <a:spcPct val="100000"/>
              </a:lnSpc>
            </a:pPr>
            <a:r>
              <a:rPr sz="2000" b="0" dirty="0">
                <a:latin typeface="Arial"/>
                <a:cs typeface="Arial"/>
              </a:rPr>
              <a:t>and</a:t>
            </a:r>
            <a:r>
              <a:rPr sz="2000" b="0" spc="-2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a</a:t>
            </a:r>
            <a:r>
              <a:rPr sz="2000" b="0" spc="-2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listing</a:t>
            </a:r>
            <a:r>
              <a:rPr sz="2000" b="0" spc="-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of</a:t>
            </a:r>
            <a:r>
              <a:rPr sz="2000" b="0" spc="-1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all</a:t>
            </a:r>
            <a:r>
              <a:rPr sz="2000" b="0" spc="-2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957580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957580" algn="l"/>
                <a:tab pos="958215" algn="l"/>
              </a:tabLst>
            </a:pPr>
            <a:r>
              <a:rPr sz="1600" spc="-5" dirty="0">
                <a:latin typeface="Arial"/>
                <a:cs typeface="Arial"/>
              </a:rPr>
              <a:t>Any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other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documentation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helpful</a:t>
            </a:r>
            <a:endParaRPr sz="1600">
              <a:latin typeface="Arial"/>
              <a:cs typeface="Arial"/>
            </a:endParaRPr>
          </a:p>
          <a:p>
            <a:pPr marL="556895" indent="-343535">
              <a:lnSpc>
                <a:spcPct val="100000"/>
              </a:lnSpc>
              <a:spcBef>
                <a:spcPts val="465"/>
              </a:spcBef>
              <a:buChar char="•"/>
              <a:tabLst>
                <a:tab pos="556895" algn="l"/>
                <a:tab pos="557530" algn="l"/>
              </a:tabLst>
            </a:pPr>
            <a:r>
              <a:rPr sz="2000" b="0" dirty="0">
                <a:latin typeface="Arial"/>
                <a:cs typeface="Arial"/>
              </a:rPr>
              <a:t>Templates</a:t>
            </a:r>
            <a:r>
              <a:rPr sz="2000" b="0" spc="-3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are</a:t>
            </a:r>
            <a:r>
              <a:rPr sz="2000" b="0" spc="-3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very</a:t>
            </a:r>
            <a:r>
              <a:rPr sz="2000" b="0" spc="-1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handy</a:t>
            </a:r>
            <a:r>
              <a:rPr sz="2000" b="0" spc="-2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for</a:t>
            </a:r>
            <a:r>
              <a:rPr sz="2000" b="0" spc="-3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helping</a:t>
            </a:r>
            <a:r>
              <a:rPr sz="2000" b="0" spc="5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to</a:t>
            </a:r>
            <a:r>
              <a:rPr sz="2000" b="0" spc="-1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develop</a:t>
            </a:r>
            <a:r>
              <a:rPr sz="2000" b="0" spc="-1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a</a:t>
            </a:r>
            <a:r>
              <a:rPr sz="2000" b="0" spc="-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WBS</a:t>
            </a:r>
            <a:endParaRPr sz="2000">
              <a:latin typeface="Arial"/>
              <a:cs typeface="Arial"/>
            </a:endParaRPr>
          </a:p>
          <a:p>
            <a:pPr marL="957580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957580" algn="l"/>
                <a:tab pos="958215" algn="l"/>
              </a:tabLst>
            </a:pPr>
            <a:r>
              <a:rPr sz="1600" spc="-5" dirty="0">
                <a:latin typeface="Arial"/>
                <a:cs typeface="Arial"/>
              </a:rPr>
              <a:t>Many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can be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found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online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purchased</a:t>
            </a:r>
            <a:endParaRPr sz="1600">
              <a:latin typeface="Arial"/>
              <a:cs typeface="Arial"/>
            </a:endParaRPr>
          </a:p>
          <a:p>
            <a:pPr marL="556895" marR="5080" indent="-343535">
              <a:lnSpc>
                <a:spcPct val="100000"/>
              </a:lnSpc>
              <a:spcBef>
                <a:spcPts val="465"/>
              </a:spcBef>
              <a:buChar char="•"/>
              <a:tabLst>
                <a:tab pos="556895" algn="l"/>
                <a:tab pos="557530" algn="l"/>
              </a:tabLst>
            </a:pPr>
            <a:r>
              <a:rPr sz="2000" b="0" dirty="0">
                <a:latin typeface="Arial"/>
                <a:cs typeface="Arial"/>
              </a:rPr>
              <a:t>Brainstorming</a:t>
            </a:r>
            <a:r>
              <a:rPr sz="2000" b="0" spc="-4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sessions</a:t>
            </a:r>
            <a:r>
              <a:rPr sz="2000" b="0" spc="-3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are</a:t>
            </a:r>
            <a:r>
              <a:rPr sz="2000" b="0" spc="-2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very</a:t>
            </a:r>
            <a:r>
              <a:rPr sz="2000" b="0" spc="-5" dirty="0">
                <a:latin typeface="Arial"/>
                <a:cs typeface="Arial"/>
              </a:rPr>
              <a:t> effective</a:t>
            </a:r>
            <a:r>
              <a:rPr sz="2000" b="0" spc="-2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in terms</a:t>
            </a:r>
            <a:r>
              <a:rPr sz="2000" b="0" spc="-2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of</a:t>
            </a:r>
            <a:r>
              <a:rPr sz="2000" b="0" spc="-15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developing</a:t>
            </a:r>
            <a:r>
              <a:rPr sz="2000" b="0" spc="-1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the </a:t>
            </a:r>
            <a:r>
              <a:rPr sz="2000" b="0" spc="-540" dirty="0">
                <a:latin typeface="Arial"/>
                <a:cs typeface="Arial"/>
              </a:rPr>
              <a:t> </a:t>
            </a:r>
            <a:r>
              <a:rPr sz="2000" b="0" dirty="0">
                <a:latin typeface="Arial"/>
                <a:cs typeface="Arial"/>
              </a:rPr>
              <a:t>WBS</a:t>
            </a:r>
            <a:endParaRPr sz="2000">
              <a:latin typeface="Arial"/>
              <a:cs typeface="Arial"/>
            </a:endParaRPr>
          </a:p>
          <a:p>
            <a:pPr marL="556895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556895" algn="l"/>
                <a:tab pos="557530" algn="l"/>
              </a:tabLst>
            </a:pPr>
            <a:r>
              <a:rPr sz="2000" dirty="0"/>
              <a:t>Agree</a:t>
            </a:r>
            <a:r>
              <a:rPr sz="2000" spc="-15" dirty="0"/>
              <a:t> </a:t>
            </a:r>
            <a:r>
              <a:rPr sz="2000" dirty="0"/>
              <a:t>upon the</a:t>
            </a:r>
            <a:r>
              <a:rPr sz="2000" spc="-15" dirty="0"/>
              <a:t> </a:t>
            </a:r>
            <a:r>
              <a:rPr sz="2000" spc="-5" dirty="0"/>
              <a:t>development</a:t>
            </a:r>
            <a:r>
              <a:rPr sz="2000" spc="5" dirty="0"/>
              <a:t> </a:t>
            </a:r>
            <a:r>
              <a:rPr sz="2000" dirty="0"/>
              <a:t>approach/method</a:t>
            </a:r>
            <a:r>
              <a:rPr sz="2000" spc="-25" dirty="0"/>
              <a:t> </a:t>
            </a:r>
            <a:r>
              <a:rPr sz="2000" dirty="0"/>
              <a:t>first!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11A5-EB8B-43D2-A8B1-0CCAB19A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1447800"/>
            <a:ext cx="2312544" cy="492443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C2B8-22AA-44E7-9D9A-F77AB3BC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82669"/>
            <a:ext cx="6934200" cy="8617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Finalize Teams 1/24/22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Draft Charter Scope Due Sat 1/29/22</a:t>
            </a:r>
          </a:p>
        </p:txBody>
      </p:sp>
    </p:spTree>
    <p:extLst>
      <p:ext uri="{BB962C8B-B14F-4D97-AF65-F5344CB8AC3E}">
        <p14:creationId xmlns:p14="http://schemas.microsoft.com/office/powerpoint/2010/main" val="171239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5D9BE4-CF64-4352-B14F-319BA611F2BA}"/>
              </a:ext>
            </a:extLst>
          </p:cNvPr>
          <p:cNvSpPr txBox="1"/>
          <p:nvPr/>
        </p:nvSpPr>
        <p:spPr>
          <a:xfrm>
            <a:off x="1600200" y="14748"/>
            <a:ext cx="70866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	Abubaker </a:t>
            </a:r>
            <a:r>
              <a:rPr lang="en-US" sz="1400" dirty="0" err="1"/>
              <a:t>Amodi</a:t>
            </a:r>
            <a:r>
              <a:rPr lang="en-US" sz="1400" dirty="0"/>
              <a:t>	aamodi4@uic.edu</a:t>
            </a:r>
          </a:p>
          <a:p>
            <a:r>
              <a:rPr lang="en-US" sz="1400" dirty="0"/>
              <a:t>1	Evette Tamayo	</a:t>
            </a:r>
          </a:p>
          <a:p>
            <a:r>
              <a:rPr lang="en-US" sz="1400" dirty="0"/>
              <a:t>1	Ali </a:t>
            </a:r>
            <a:r>
              <a:rPr lang="en-US" sz="1400" dirty="0" err="1"/>
              <a:t>Alaziz</a:t>
            </a:r>
            <a:r>
              <a:rPr lang="en-US" sz="1400" dirty="0"/>
              <a:t>	</a:t>
            </a:r>
          </a:p>
          <a:p>
            <a:r>
              <a:rPr lang="en-US" sz="1400" dirty="0"/>
              <a:t>1	Basheer </a:t>
            </a:r>
            <a:r>
              <a:rPr lang="en-US" sz="1400" dirty="0" err="1"/>
              <a:t>Anaam</a:t>
            </a:r>
            <a:r>
              <a:rPr lang="en-US" sz="1400" dirty="0"/>
              <a:t>	</a:t>
            </a:r>
          </a:p>
          <a:p>
            <a:r>
              <a:rPr lang="en-US" sz="1400" dirty="0"/>
              <a:t>1	Gonzalo Del Villar	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2	Morgan </a:t>
            </a:r>
            <a:r>
              <a:rPr lang="en-US" sz="1400" dirty="0" err="1"/>
              <a:t>McKernin</a:t>
            </a:r>
            <a:r>
              <a:rPr lang="en-US" sz="1400" dirty="0"/>
              <a:t>	</a:t>
            </a:r>
          </a:p>
          <a:p>
            <a:r>
              <a:rPr lang="en-US" sz="1400" dirty="0"/>
              <a:t>2	Brooke </a:t>
            </a:r>
            <a:r>
              <a:rPr lang="en-US" sz="1400" dirty="0" err="1"/>
              <a:t>Bellair</a:t>
            </a:r>
            <a:r>
              <a:rPr lang="en-US" sz="1400" dirty="0"/>
              <a:t>	</a:t>
            </a:r>
          </a:p>
          <a:p>
            <a:r>
              <a:rPr lang="en-US" sz="1400" dirty="0"/>
              <a:t>2	Rida Farhat	</a:t>
            </a:r>
          </a:p>
          <a:p>
            <a:r>
              <a:rPr lang="en-US" sz="1400" dirty="0"/>
              <a:t>2	</a:t>
            </a:r>
            <a:r>
              <a:rPr lang="en-US" sz="1400" dirty="0" err="1"/>
              <a:t>Simrah</a:t>
            </a:r>
            <a:r>
              <a:rPr lang="en-US" sz="1400" dirty="0"/>
              <a:t> Shaik	</a:t>
            </a:r>
          </a:p>
          <a:p>
            <a:r>
              <a:rPr lang="en-US" sz="1400" dirty="0"/>
              <a:t>2	Rey Fowler	</a:t>
            </a:r>
          </a:p>
          <a:p>
            <a:r>
              <a:rPr lang="en-US" sz="1400" dirty="0"/>
              <a:t>2	Laura </a:t>
            </a:r>
            <a:r>
              <a:rPr lang="en-US" sz="1400" dirty="0" err="1"/>
              <a:t>Juzenas</a:t>
            </a:r>
            <a:r>
              <a:rPr lang="en-US" sz="1400" dirty="0"/>
              <a:t>	ljuzen2@uic.edu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3	Nia Donald	</a:t>
            </a:r>
          </a:p>
          <a:p>
            <a:r>
              <a:rPr lang="en-US" sz="1400" dirty="0"/>
              <a:t>3	Patrick Asztabski	</a:t>
            </a:r>
          </a:p>
          <a:p>
            <a:r>
              <a:rPr lang="en-US" sz="1400" dirty="0"/>
              <a:t>3	Yelizaveta </a:t>
            </a:r>
            <a:r>
              <a:rPr lang="en-US" sz="1400" dirty="0" err="1"/>
              <a:t>Semikina</a:t>
            </a:r>
            <a:r>
              <a:rPr lang="en-US" sz="1400" dirty="0"/>
              <a:t>	</a:t>
            </a:r>
          </a:p>
          <a:p>
            <a:r>
              <a:rPr lang="en-US" sz="1400" dirty="0"/>
              <a:t>3	Aleksandr Khvorostenko	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4	Le </a:t>
            </a:r>
            <a:r>
              <a:rPr lang="en-US" sz="1400" dirty="0" err="1"/>
              <a:t>Huu</a:t>
            </a:r>
            <a:r>
              <a:rPr lang="en-US" sz="1400" dirty="0"/>
              <a:t> Bang Trinh	ltrinh7@uic.edu</a:t>
            </a:r>
          </a:p>
          <a:p>
            <a:r>
              <a:rPr lang="en-US" sz="1400" dirty="0"/>
              <a:t>4	Giselle Flores	gflor3@uic.edu</a:t>
            </a:r>
          </a:p>
          <a:p>
            <a:r>
              <a:rPr lang="en-US" sz="1400" dirty="0"/>
              <a:t>4	Maria Morales,	mmoral62@uic.edu</a:t>
            </a:r>
          </a:p>
          <a:p>
            <a:r>
              <a:rPr lang="en-US" sz="1400" dirty="0"/>
              <a:t>4	Mutasim Chowdhury	mchowd7@uic.edu</a:t>
            </a:r>
          </a:p>
          <a:p>
            <a:r>
              <a:rPr lang="en-US" sz="1400" dirty="0"/>
              <a:t>4	Isabel Torres	itorr3@uic.edu</a:t>
            </a:r>
          </a:p>
          <a:p>
            <a:r>
              <a:rPr lang="en-US" sz="1400" dirty="0"/>
              <a:t>4	Nina Dorado	ndorad2@uic.edu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5	Bella Patel	</a:t>
            </a:r>
          </a:p>
          <a:p>
            <a:r>
              <a:rPr lang="en-US" sz="1400" dirty="0"/>
              <a:t>5	Pres Harris	</a:t>
            </a:r>
          </a:p>
          <a:p>
            <a:r>
              <a:rPr lang="en-US" sz="1400" dirty="0"/>
              <a:t>5	</a:t>
            </a:r>
            <a:r>
              <a:rPr lang="en-US" sz="1400" dirty="0" err="1"/>
              <a:t>Dimitar</a:t>
            </a:r>
            <a:r>
              <a:rPr lang="en-US" sz="1400" dirty="0"/>
              <a:t> </a:t>
            </a:r>
            <a:r>
              <a:rPr lang="en-US" sz="1400" dirty="0" err="1"/>
              <a:t>Stefanov</a:t>
            </a:r>
            <a:r>
              <a:rPr lang="en-US" sz="1400" dirty="0"/>
              <a:t>	</a:t>
            </a:r>
          </a:p>
          <a:p>
            <a:r>
              <a:rPr lang="en-US" sz="1400" dirty="0"/>
              <a:t>5	Samir Al Ali	salali5@uic.edu</a:t>
            </a:r>
          </a:p>
          <a:p>
            <a:r>
              <a:rPr lang="en-US" sz="1400" dirty="0"/>
              <a:t>5	</a:t>
            </a:r>
            <a:r>
              <a:rPr lang="en-US" sz="1400" dirty="0" err="1"/>
              <a:t>Alheyo</a:t>
            </a:r>
            <a:r>
              <a:rPr lang="en-US" sz="1400" dirty="0"/>
              <a:t> </a:t>
            </a:r>
            <a:r>
              <a:rPr lang="en-US" sz="1400" dirty="0" err="1"/>
              <a:t>Tacmo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1562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DFA44B-C4FF-4363-AD7E-D19443E6AE16}"/>
              </a:ext>
            </a:extLst>
          </p:cNvPr>
          <p:cNvSpPr txBox="1"/>
          <p:nvPr/>
        </p:nvSpPr>
        <p:spPr>
          <a:xfrm>
            <a:off x="1143000" y="0"/>
            <a:ext cx="63246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	Tabassum Yousuf	tyousu2@uic.edu</a:t>
            </a:r>
          </a:p>
          <a:p>
            <a:r>
              <a:rPr lang="en-US" sz="1400" dirty="0"/>
              <a:t>6	Ashley Xiong	axiong6@uic.edu </a:t>
            </a:r>
          </a:p>
          <a:p>
            <a:r>
              <a:rPr lang="en-US" sz="1400" dirty="0"/>
              <a:t>6	Adam Beigel	abeige2@uic.edu</a:t>
            </a:r>
          </a:p>
          <a:p>
            <a:r>
              <a:rPr lang="en-US" sz="1400" dirty="0"/>
              <a:t>6	</a:t>
            </a:r>
            <a:r>
              <a:rPr lang="en-US" sz="1400" dirty="0" err="1"/>
              <a:t>Vukovic</a:t>
            </a:r>
            <a:r>
              <a:rPr lang="en-US" sz="1400" dirty="0"/>
              <a:t> Stefan	</a:t>
            </a:r>
          </a:p>
          <a:p>
            <a:r>
              <a:rPr lang="en-US" sz="1400" dirty="0"/>
              <a:t>6	Mohamed Moustafa	</a:t>
            </a:r>
          </a:p>
          <a:p>
            <a:r>
              <a:rPr lang="en-US" sz="1400" dirty="0"/>
              <a:t>6	Watson Mark	</a:t>
            </a:r>
            <a:endParaRPr lang="en-US" sz="1100" dirty="0"/>
          </a:p>
          <a:p>
            <a:r>
              <a:rPr lang="en-US" sz="1100" dirty="0"/>
              <a:t>	</a:t>
            </a:r>
            <a:r>
              <a:rPr lang="en-US" sz="1400" dirty="0"/>
              <a:t>	</a:t>
            </a:r>
          </a:p>
          <a:p>
            <a:r>
              <a:rPr lang="en-US" sz="1400" dirty="0"/>
              <a:t>7	Patel Shivani	spate513@uic.edu</a:t>
            </a:r>
          </a:p>
          <a:p>
            <a:r>
              <a:rPr lang="en-US" sz="1400" dirty="0"/>
              <a:t>7	Perez </a:t>
            </a:r>
            <a:r>
              <a:rPr lang="en-US" sz="1400" dirty="0" err="1"/>
              <a:t>Eljasz</a:t>
            </a:r>
            <a:r>
              <a:rPr lang="en-US" sz="1400" dirty="0"/>
              <a:t>	eperez70@uic.edu</a:t>
            </a:r>
          </a:p>
          <a:p>
            <a:r>
              <a:rPr lang="en-US" sz="1400" dirty="0"/>
              <a:t>7	Reina Nicolas	</a:t>
            </a:r>
          </a:p>
          <a:p>
            <a:r>
              <a:rPr lang="en-US" sz="1400" dirty="0"/>
              <a:t>7	John </a:t>
            </a:r>
            <a:r>
              <a:rPr lang="en-US" sz="1400" dirty="0" err="1"/>
              <a:t>Akshay</a:t>
            </a:r>
            <a:r>
              <a:rPr lang="en-US" sz="1400" dirty="0"/>
              <a:t>	ajohn226@uic.edu</a:t>
            </a:r>
          </a:p>
          <a:p>
            <a:r>
              <a:rPr lang="en-US" sz="1400" dirty="0"/>
              <a:t>7	Roberts Cortland	</a:t>
            </a:r>
          </a:p>
          <a:p>
            <a:r>
              <a:rPr lang="en-US" sz="1400" dirty="0"/>
              <a:t>7	</a:t>
            </a:r>
            <a:r>
              <a:rPr lang="en-US" sz="1400" dirty="0" err="1"/>
              <a:t>Hermanny</a:t>
            </a:r>
            <a:r>
              <a:rPr lang="en-US" sz="1400" dirty="0"/>
              <a:t> De </a:t>
            </a:r>
            <a:r>
              <a:rPr lang="en-US" sz="1400" dirty="0" err="1"/>
              <a:t>Figueiredo</a:t>
            </a:r>
            <a:r>
              <a:rPr lang="en-US" sz="1400" dirty="0"/>
              <a:t> Marina	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8	Ayala Javier	jayala24@uic.edu</a:t>
            </a:r>
          </a:p>
          <a:p>
            <a:r>
              <a:rPr lang="en-US" sz="1400" dirty="0"/>
              <a:t>8	Martinez-Ayala Alejandro 	amart254@uic.edu</a:t>
            </a:r>
          </a:p>
          <a:p>
            <a:r>
              <a:rPr lang="en-US" sz="1400" dirty="0"/>
              <a:t>8	Hussain Amaan	ahussa52@uic.edu</a:t>
            </a:r>
          </a:p>
          <a:p>
            <a:r>
              <a:rPr lang="en-US" sz="1400" dirty="0"/>
              <a:t>8	Hussaini Yousuf	yhussa4@uic.edu</a:t>
            </a:r>
          </a:p>
          <a:p>
            <a:r>
              <a:rPr lang="en-US" sz="1400" dirty="0"/>
              <a:t>8	Haque Irane	ihaqu3@uic.edu</a:t>
            </a:r>
          </a:p>
          <a:p>
            <a:r>
              <a:rPr lang="en-US" sz="1400" dirty="0"/>
              <a:t>8	Fu </a:t>
            </a:r>
            <a:r>
              <a:rPr lang="en-US" sz="1400" dirty="0" err="1"/>
              <a:t>Wensong</a:t>
            </a:r>
            <a:r>
              <a:rPr lang="en-US" sz="1400" dirty="0"/>
              <a:t>	</a:t>
            </a:r>
          </a:p>
          <a:p>
            <a:r>
              <a:rPr lang="en-US" sz="1400" dirty="0"/>
              <a:t>8	Fink Lucas	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9	Alhasanat Alaa	aalha20@uic.edu</a:t>
            </a:r>
          </a:p>
          <a:p>
            <a:r>
              <a:rPr lang="en-US" sz="1400" dirty="0"/>
              <a:t>9	</a:t>
            </a:r>
            <a:r>
              <a:rPr lang="en-US" sz="1400" dirty="0" err="1"/>
              <a:t>Bisceglie</a:t>
            </a:r>
            <a:r>
              <a:rPr lang="en-US" sz="1400" dirty="0"/>
              <a:t> Nick	nbisce2@uic.edu</a:t>
            </a:r>
          </a:p>
          <a:p>
            <a:r>
              <a:rPr lang="en-US" sz="1400" dirty="0"/>
              <a:t>9	</a:t>
            </a:r>
            <a:r>
              <a:rPr lang="en-US" sz="1400" dirty="0" err="1"/>
              <a:t>Brosnan</a:t>
            </a:r>
            <a:r>
              <a:rPr lang="en-US" sz="1400" dirty="0"/>
              <a:t> Sean	sbrosn3@uic.edu</a:t>
            </a:r>
          </a:p>
          <a:p>
            <a:r>
              <a:rPr lang="en-US" sz="1400" dirty="0"/>
              <a:t>9	Chacon Steven	chacon1@uic.edu</a:t>
            </a:r>
          </a:p>
          <a:p>
            <a:r>
              <a:rPr lang="en-US" sz="1400" dirty="0"/>
              <a:t>9	Russell Joe	jrusse27@uic.edu </a:t>
            </a:r>
          </a:p>
          <a:p>
            <a:r>
              <a:rPr lang="en-US" sz="1400" dirty="0"/>
              <a:t>		</a:t>
            </a:r>
          </a:p>
          <a:p>
            <a:r>
              <a:rPr lang="en-US" sz="1400" dirty="0"/>
              <a:t>10	</a:t>
            </a:r>
            <a:r>
              <a:rPr lang="en-US" sz="1400" dirty="0" err="1"/>
              <a:t>Zubairy</a:t>
            </a:r>
            <a:r>
              <a:rPr lang="en-US" sz="1400" dirty="0"/>
              <a:t> Salman	mzubai2@uic.edu</a:t>
            </a:r>
          </a:p>
          <a:p>
            <a:r>
              <a:rPr lang="en-US" sz="1400" dirty="0"/>
              <a:t>10	Khan </a:t>
            </a:r>
            <a:r>
              <a:rPr lang="en-US" sz="1400" dirty="0" err="1"/>
              <a:t>Ather</a:t>
            </a:r>
            <a:r>
              <a:rPr lang="en-US" sz="1400" dirty="0"/>
              <a:t>	akhan294@uic.edu</a:t>
            </a:r>
          </a:p>
          <a:p>
            <a:r>
              <a:rPr lang="en-US" sz="1400" dirty="0"/>
              <a:t>10	Karla Rubio	krubio3@uic.edu</a:t>
            </a:r>
          </a:p>
          <a:p>
            <a:r>
              <a:rPr lang="en-US" sz="1400" dirty="0"/>
              <a:t>10	Moustafa Mohamed	mmoham60@uic.edu</a:t>
            </a:r>
          </a:p>
        </p:txBody>
      </p:sp>
    </p:spTree>
    <p:extLst>
      <p:ext uri="{BB962C8B-B14F-4D97-AF65-F5344CB8AC3E}">
        <p14:creationId xmlns:p14="http://schemas.microsoft.com/office/powerpoint/2010/main" val="182881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380" y="1293317"/>
            <a:ext cx="6096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Work</a:t>
            </a:r>
            <a:r>
              <a:rPr spc="-35" dirty="0"/>
              <a:t> </a:t>
            </a:r>
            <a:r>
              <a:rPr dirty="0"/>
              <a:t>Breakdown</a:t>
            </a:r>
            <a:r>
              <a:rPr spc="-60" dirty="0"/>
              <a:t> </a:t>
            </a:r>
            <a:r>
              <a:rPr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32559"/>
            <a:ext cx="7974330" cy="403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1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Arial"/>
                <a:cs typeface="Arial"/>
              </a:rPr>
              <a:t>Create </a:t>
            </a:r>
            <a:r>
              <a:rPr sz="1800" b="1" dirty="0">
                <a:latin typeface="Arial"/>
                <a:cs typeface="Arial"/>
              </a:rPr>
              <a:t>Work </a:t>
            </a:r>
            <a:r>
              <a:rPr sz="1800" b="1" spc="5" dirty="0">
                <a:latin typeface="Arial"/>
                <a:cs typeface="Arial"/>
              </a:rPr>
              <a:t>Breakdown </a:t>
            </a:r>
            <a:r>
              <a:rPr sz="1800" b="1" dirty="0">
                <a:latin typeface="Arial"/>
                <a:cs typeface="Arial"/>
              </a:rPr>
              <a:t>Structure (WBS)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process of subdividing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work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smaller,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more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manageable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  <a:p>
            <a:pPr marL="355600" marR="358775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Breakdown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(WBS)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essential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element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overall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scope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planning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process…as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10" dirty="0">
                <a:latin typeface="Arial"/>
                <a:cs typeface="Arial"/>
              </a:rPr>
              <a:t>well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as managing</a:t>
            </a:r>
            <a:r>
              <a:rPr sz="1800" b="1" dirty="0">
                <a:latin typeface="Arial"/>
                <a:cs typeface="Arial"/>
              </a:rPr>
              <a:t> the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i="1" spc="-5" dirty="0">
                <a:latin typeface="Arial"/>
                <a:cs typeface="Arial"/>
              </a:rPr>
              <a:t>Classic</a:t>
            </a:r>
            <a:r>
              <a:rPr sz="1800" b="1" i="1" spc="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definition:</a:t>
            </a:r>
            <a:r>
              <a:rPr sz="1800" b="1" i="1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deliverable-oriented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hierarchical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decomposition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work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executed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team</a:t>
            </a:r>
            <a:r>
              <a:rPr sz="1800" dirty="0">
                <a:latin typeface="Arial"/>
                <a:cs typeface="Arial"/>
              </a:rPr>
              <a:t> to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accomplish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objectives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create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deliverables,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descending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representing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increasingly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detailed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definition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355600" marR="1397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 not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critical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document in </a:t>
            </a:r>
            <a:r>
              <a:rPr sz="1800" b="1" spc="-5" dirty="0">
                <a:latin typeface="Arial"/>
                <a:cs typeface="Arial"/>
              </a:rPr>
              <a:t>terms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overall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scope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 planning;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it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also </a:t>
            </a:r>
            <a:r>
              <a:rPr sz="1800" b="1" spc="-5" dirty="0">
                <a:latin typeface="Arial"/>
                <a:cs typeface="Arial"/>
              </a:rPr>
              <a:t>plays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critical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role in the </a:t>
            </a:r>
            <a:r>
              <a:rPr sz="1800" b="1" spc="-5" dirty="0">
                <a:latin typeface="Arial"/>
                <a:cs typeface="Arial"/>
              </a:rPr>
              <a:t>development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 schedule and the project budget, </a:t>
            </a:r>
            <a:r>
              <a:rPr sz="1800" b="1" spc="-5" dirty="0">
                <a:latin typeface="Arial"/>
                <a:cs typeface="Arial"/>
              </a:rPr>
              <a:t>as </a:t>
            </a:r>
            <a:r>
              <a:rPr sz="1800" b="1" spc="10" dirty="0">
                <a:latin typeface="Arial"/>
                <a:cs typeface="Arial"/>
              </a:rPr>
              <a:t>well </a:t>
            </a:r>
            <a:r>
              <a:rPr sz="1800" b="1" spc="-5" dirty="0">
                <a:latin typeface="Arial"/>
                <a:cs typeface="Arial"/>
              </a:rPr>
              <a:t>as </a:t>
            </a:r>
            <a:r>
              <a:rPr sz="1800" b="1" dirty="0">
                <a:latin typeface="Arial"/>
                <a:cs typeface="Arial"/>
              </a:rPr>
              <a:t>other </a:t>
            </a:r>
            <a:r>
              <a:rPr sz="1800" b="1" spc="-5" dirty="0">
                <a:latin typeface="Arial"/>
                <a:cs typeface="Arial"/>
              </a:rPr>
              <a:t>aspects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2133600"/>
            <a:ext cx="955548" cy="3520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76273"/>
            <a:ext cx="8058150" cy="195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2310" marR="1683385" indent="-26416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Work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Breakdown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Structure: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How</a:t>
            </a:r>
            <a:r>
              <a:rPr sz="2400" b="1" i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Project </a:t>
            </a:r>
            <a:r>
              <a:rPr sz="2400" b="1" dirty="0">
                <a:latin typeface="Arial"/>
                <a:cs typeface="Arial"/>
              </a:rPr>
              <a:t>Planning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78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It’s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not an </a:t>
            </a:r>
            <a:r>
              <a:rPr sz="2400" spc="-10" dirty="0">
                <a:latin typeface="Arial"/>
                <a:cs typeface="Arial"/>
              </a:rPr>
              <a:t>exaggeration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consider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development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Work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Breakdown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Structure</a:t>
            </a:r>
            <a:r>
              <a:rPr sz="2400" b="1" spc="-5" dirty="0">
                <a:latin typeface="Arial"/>
                <a:cs typeface="Arial"/>
              </a:rPr>
              <a:t> (WBS)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1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how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project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planning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process…and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beyond!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200400"/>
            <a:ext cx="6010656" cy="3457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817" y="1521917"/>
            <a:ext cx="2914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WBS?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2159635"/>
            <a:ext cx="773938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WBS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helps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concentrate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focus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(first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foremost)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upon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Arial"/>
                <a:cs typeface="Arial"/>
              </a:rPr>
              <a:t>deliverable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b="1" spc="-5" dirty="0">
                <a:latin typeface="Arial"/>
                <a:cs typeface="Arial"/>
              </a:rPr>
              <a:t>deliverables </a:t>
            </a:r>
            <a:r>
              <a:rPr sz="2000" dirty="0">
                <a:latin typeface="Arial"/>
                <a:cs typeface="Arial"/>
              </a:rPr>
              <a:t>being produced as part of the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determination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needed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deliverables</a:t>
            </a:r>
            <a:endParaRPr sz="2000">
              <a:latin typeface="Arial"/>
              <a:cs typeface="Arial"/>
            </a:endParaRPr>
          </a:p>
          <a:p>
            <a:pPr marL="355600" marR="452755" indent="-343535">
              <a:lnSpc>
                <a:spcPct val="10000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Through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WBS,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scope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further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refined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detailed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WBS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also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provides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handy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“checklist”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work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needs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 accomplished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part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19" y="1943106"/>
            <a:ext cx="6038480" cy="44489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857" y="1870866"/>
            <a:ext cx="6657565" cy="42277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5" y="1922591"/>
            <a:ext cx="6629025" cy="4408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673" y="1369517"/>
            <a:ext cx="4478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5" dirty="0"/>
              <a:t>WBS</a:t>
            </a:r>
            <a:r>
              <a:rPr spc="-15" dirty="0"/>
              <a:t> </a:t>
            </a:r>
            <a:r>
              <a:rPr dirty="0"/>
              <a:t>Used?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32559"/>
            <a:ext cx="803783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89915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First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foremost,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meant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help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further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scope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point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where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clearly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unambiguous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WBS is </a:t>
            </a:r>
            <a:r>
              <a:rPr sz="1800" b="1" spc="-5" dirty="0">
                <a:latin typeface="Arial"/>
                <a:cs typeface="Arial"/>
              </a:rPr>
              <a:t>also</a:t>
            </a:r>
            <a:r>
              <a:rPr sz="1800" b="1" dirty="0">
                <a:latin typeface="Arial"/>
                <a:cs typeface="Arial"/>
              </a:rPr>
              <a:t> the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foundation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defining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project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tasks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activities</a:t>
            </a:r>
            <a:r>
              <a:rPr sz="1800" b="1" spc="-10" dirty="0">
                <a:latin typeface="Arial"/>
                <a:cs typeface="Arial"/>
              </a:rPr>
              <a:t>,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ultimately,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scheduling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355600" marR="20955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 </a:t>
            </a:r>
            <a:r>
              <a:rPr sz="1800" spc="-5" dirty="0">
                <a:latin typeface="Arial"/>
                <a:cs typeface="Arial"/>
              </a:rPr>
              <a:t>also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factors </a:t>
            </a:r>
            <a:r>
              <a:rPr sz="1800" spc="-5" dirty="0">
                <a:latin typeface="Arial"/>
                <a:cs typeface="Arial"/>
              </a:rPr>
              <a:t>into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cost </a:t>
            </a:r>
            <a:r>
              <a:rPr sz="1800" spc="-5" dirty="0">
                <a:latin typeface="Arial"/>
                <a:cs typeface="Arial"/>
              </a:rPr>
              <a:t>estimation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spc="-10" dirty="0">
                <a:latin typeface="Arial"/>
                <a:cs typeface="Arial"/>
              </a:rPr>
              <a:t>allowing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manageable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estimates</a:t>
            </a:r>
            <a:r>
              <a:rPr sz="1800" dirty="0">
                <a:latin typeface="Arial"/>
                <a:cs typeface="Arial"/>
              </a:rPr>
              <a:t> to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developed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upon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specific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work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effort)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Also,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-5" dirty="0">
                <a:latin typeface="Arial"/>
                <a:cs typeface="Arial"/>
              </a:rPr>
              <a:t> be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basis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inspection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checklists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acceptance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criteria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(again,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details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related</a:t>
            </a:r>
            <a:r>
              <a:rPr sz="1800" dirty="0">
                <a:latin typeface="Arial"/>
                <a:cs typeface="Arial"/>
              </a:rPr>
              <a:t> to 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specific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deliverables)</a:t>
            </a:r>
            <a:endParaRPr sz="1800">
              <a:latin typeface="Arial"/>
              <a:cs typeface="Arial"/>
            </a:endParaRPr>
          </a:p>
          <a:p>
            <a:pPr marL="355600" marR="1057910" indent="-34353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latin typeface="Arial"/>
                <a:cs typeface="Arial"/>
              </a:rPr>
              <a:t>The WBS </a:t>
            </a:r>
            <a:r>
              <a:rPr sz="1800" b="1" spc="-5" dirty="0">
                <a:latin typeface="Arial"/>
                <a:cs typeface="Arial"/>
              </a:rPr>
              <a:t>can </a:t>
            </a:r>
            <a:r>
              <a:rPr sz="1800" b="1" dirty="0">
                <a:latin typeface="Arial"/>
                <a:cs typeface="Arial"/>
              </a:rPr>
              <a:t>be an </a:t>
            </a:r>
            <a:r>
              <a:rPr sz="1800" b="1" spc="-5" dirty="0">
                <a:latin typeface="Arial"/>
                <a:cs typeface="Arial"/>
              </a:rPr>
              <a:t>important </a:t>
            </a:r>
            <a:r>
              <a:rPr sz="1800" b="1" dirty="0">
                <a:latin typeface="Arial"/>
                <a:cs typeface="Arial"/>
              </a:rPr>
              <a:t>monitoring and </a:t>
            </a:r>
            <a:r>
              <a:rPr sz="1800" b="1" spc="-5" dirty="0">
                <a:latin typeface="Arial"/>
                <a:cs typeface="Arial"/>
              </a:rPr>
              <a:t>control </a:t>
            </a:r>
            <a:r>
              <a:rPr sz="1800" b="1" dirty="0">
                <a:latin typeface="Arial"/>
                <a:cs typeface="Arial"/>
              </a:rPr>
              <a:t>tool by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providing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discrete,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measurable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As</a:t>
            </a:r>
            <a:r>
              <a:rPr sz="1800" spc="-5" dirty="0">
                <a:latin typeface="Arial"/>
                <a:cs typeface="Arial"/>
              </a:rPr>
              <a:t> changes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occur,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WBS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may</a:t>
            </a:r>
            <a:r>
              <a:rPr sz="1800" spc="-5" dirty="0">
                <a:latin typeface="Arial"/>
                <a:cs typeface="Arial"/>
              </a:rPr>
              <a:t> need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modified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accordingly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2098</Words>
  <Application>Microsoft Office PowerPoint</Application>
  <PresentationFormat>On-screen Show (4:3)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IDS 312: Business Project Management</vt:lpstr>
      <vt:lpstr>Defining the Work</vt:lpstr>
      <vt:lpstr>The Work Breakdown Structure</vt:lpstr>
      <vt:lpstr>PowerPoint Presentation</vt:lpstr>
      <vt:lpstr>Why the WBS?</vt:lpstr>
      <vt:lpstr>PowerPoint Presentation</vt:lpstr>
      <vt:lpstr>PowerPoint Presentation</vt:lpstr>
      <vt:lpstr>PowerPoint Presentation</vt:lpstr>
      <vt:lpstr>How is the WBS Used?</vt:lpstr>
      <vt:lpstr>The 100% Rule</vt:lpstr>
      <vt:lpstr>Decomposition</vt:lpstr>
      <vt:lpstr>Deliverables vs. Tasks</vt:lpstr>
      <vt:lpstr>Reality Check: Deliverables AND Tasks</vt:lpstr>
      <vt:lpstr>Four Steps in Creating the WBS*</vt:lpstr>
      <vt:lpstr>Constructing the WBS</vt:lpstr>
      <vt:lpstr>PowerPoint Presentation</vt:lpstr>
      <vt:lpstr>PowerPoint Presentation</vt:lpstr>
      <vt:lpstr>WBS Construction “Rules of Thumb”</vt:lpstr>
      <vt:lpstr>Level 3..and Beyond</vt:lpstr>
      <vt:lpstr>The WBS Dictionary</vt:lpstr>
      <vt:lpstr>Tools for Developing the WBS</vt:lpstr>
      <vt:lpstr>Tips for Developing the WBS</vt:lpstr>
      <vt:lpstr>Schedule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Computer User</dc:creator>
  <cp:lastModifiedBy>Jim Treleaven</cp:lastModifiedBy>
  <cp:revision>5</cp:revision>
  <cp:lastPrinted>2022-01-24T18:45:33Z</cp:lastPrinted>
  <dcterms:created xsi:type="dcterms:W3CDTF">2022-01-24T00:31:40Z</dcterms:created>
  <dcterms:modified xsi:type="dcterms:W3CDTF">2022-01-24T19:52:08Z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2022-01-24T00:00:00Z</vt:filetime>
  </property>
</Properties>
</file>