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365" r:id="rId2"/>
    <p:sldId id="275" r:id="rId3"/>
    <p:sldId id="367" r:id="rId4"/>
    <p:sldId id="276" r:id="rId5"/>
    <p:sldId id="364" r:id="rId6"/>
    <p:sldId id="362" r:id="rId7"/>
    <p:sldId id="289" r:id="rId8"/>
    <p:sldId id="280" r:id="rId9"/>
    <p:sldId id="360" r:id="rId10"/>
    <p:sldId id="359" r:id="rId11"/>
    <p:sldId id="366" r:id="rId12"/>
    <p:sldId id="363" r:id="rId13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02" autoAdjust="0"/>
  </p:normalViewPr>
  <p:slideViewPr>
    <p:cSldViewPr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264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11200"/>
            <a:ext cx="4675187" cy="3506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9"/>
            <a:ext cx="5207838" cy="4224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3367" tIns="45865" rIns="93367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057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704850"/>
            <a:ext cx="4694238" cy="35194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892" y="4460169"/>
            <a:ext cx="5680693" cy="422449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96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50 w 4917"/>
                <a:gd name="T3" fmla="*/ 0 h 1000"/>
                <a:gd name="T4" fmla="*/ 7515 w 4917"/>
                <a:gd name="T5" fmla="*/ 765 h 1000"/>
                <a:gd name="T6" fmla="*/ 6751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83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CA5CD7B-5C19-48CB-9089-5E8B90236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81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6306E-1915-4472-9365-69055E2DD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0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F88ED-3B00-4657-A95C-CA386D990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30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50476-6228-48B3-A715-025AA15FDF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42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95263" y="228600"/>
            <a:ext cx="8339137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B52BD-61EC-42DB-991C-32EA4C42B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23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B23AF-E77B-41FC-9FCF-4EC3C57620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7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57C0F-4C58-4A5B-AE18-14F208EA30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16F1F-9C99-4279-9C81-D7ED26F60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56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B5C89-067B-46A9-B5FA-41D3926F8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33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439D8-6875-41CD-972B-BEE4D779D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29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59333-5FB8-4198-BB1D-E47023E0C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96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AF85B-065A-42A8-B18D-8ECC1B3D0D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12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3E8E4A-51E0-4DD7-A4E7-A022EFB761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3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944 w 7000"/>
                <a:gd name="T3" fmla="*/ 0 h 1000"/>
                <a:gd name="T4" fmla="*/ 3171 w 7000"/>
                <a:gd name="T5" fmla="*/ 227 h 1000"/>
                <a:gd name="T6" fmla="*/ 2945 w 7000"/>
                <a:gd name="T7" fmla="*/ 453 h 1000"/>
                <a:gd name="T8" fmla="*/ 0 w 7000"/>
                <a:gd name="T9" fmla="*/ 453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680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7681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B41B1E89-4F5C-4357-8644-FEFC48461A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Syllabus/IDS312.syllabus.spring.2019.vers.1.2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27163"/>
            <a:ext cx="6934200" cy="1609725"/>
          </a:xfrm>
        </p:spPr>
        <p:txBody>
          <a:bodyPr/>
          <a:lstStyle/>
          <a:p>
            <a:r>
              <a:rPr lang="en-US" dirty="0"/>
              <a:t>IDS 312 Business </a:t>
            </a:r>
            <a:br>
              <a:rPr lang="en-US" dirty="0"/>
            </a:br>
            <a:r>
              <a:rPr lang="en-US" dirty="0"/>
              <a:t>Project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10,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CD7B-5C19-48CB-9089-5E8B9023618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44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IDS312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83A1DD-1EDD-4114-91AB-4FEB5625D461}" type="slidenum">
              <a:rPr lang="en-US" altLang="en-US" sz="120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 Black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Management Processes</a:t>
            </a:r>
          </a:p>
        </p:txBody>
      </p:sp>
      <p:grpSp>
        <p:nvGrpSpPr>
          <p:cNvPr id="12293" name="Group 3"/>
          <p:cNvGrpSpPr>
            <a:grpSpLocks/>
          </p:cNvGrpSpPr>
          <p:nvPr/>
        </p:nvGrpSpPr>
        <p:grpSpPr bwMode="auto">
          <a:xfrm>
            <a:off x="1600200" y="1371600"/>
            <a:ext cx="5791200" cy="4724400"/>
            <a:chOff x="1200" y="912"/>
            <a:chExt cx="3648" cy="2976"/>
          </a:xfrm>
        </p:grpSpPr>
        <p:sp>
          <p:nvSpPr>
            <p:cNvPr id="12302" name="Oval 4"/>
            <p:cNvSpPr>
              <a:spLocks noChangeArrowheads="1"/>
            </p:cNvSpPr>
            <p:nvPr/>
          </p:nvSpPr>
          <p:spPr bwMode="auto">
            <a:xfrm>
              <a:off x="1200" y="912"/>
              <a:ext cx="3648" cy="2976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2303" name="AutoShape 5"/>
            <p:cNvSpPr>
              <a:spLocks noChangeArrowheads="1"/>
            </p:cNvSpPr>
            <p:nvPr/>
          </p:nvSpPr>
          <p:spPr bwMode="auto">
            <a:xfrm>
              <a:off x="1296" y="2160"/>
              <a:ext cx="822" cy="672"/>
            </a:xfrm>
            <a:prstGeom prst="rightArrow">
              <a:avLst>
                <a:gd name="adj1" fmla="val 50000"/>
                <a:gd name="adj2" fmla="val 3058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Initiating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Processes</a:t>
              </a:r>
            </a:p>
          </p:txBody>
        </p:sp>
        <p:sp>
          <p:nvSpPr>
            <p:cNvPr id="12304" name="AutoShape 6"/>
            <p:cNvSpPr>
              <a:spLocks noChangeArrowheads="1"/>
            </p:cNvSpPr>
            <p:nvPr/>
          </p:nvSpPr>
          <p:spPr bwMode="auto">
            <a:xfrm>
              <a:off x="3984" y="2112"/>
              <a:ext cx="822" cy="672"/>
            </a:xfrm>
            <a:prstGeom prst="rightArrow">
              <a:avLst>
                <a:gd name="adj1" fmla="val 50000"/>
                <a:gd name="adj2" fmla="val 3058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Closing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Processes</a:t>
              </a:r>
            </a:p>
          </p:txBody>
        </p:sp>
        <p:sp>
          <p:nvSpPr>
            <p:cNvPr id="12305" name="AutoShape 7"/>
            <p:cNvSpPr>
              <a:spLocks noChangeArrowheads="1"/>
            </p:cNvSpPr>
            <p:nvPr/>
          </p:nvSpPr>
          <p:spPr bwMode="auto">
            <a:xfrm>
              <a:off x="2176" y="1584"/>
              <a:ext cx="1826" cy="12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7 h 21600"/>
                <a:gd name="T17" fmla="*/ 6116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lnTo>
                    <a:pt x="15662" y="14285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Text Box 8"/>
            <p:cNvSpPr txBox="1">
              <a:spLocks noChangeArrowheads="1"/>
            </p:cNvSpPr>
            <p:nvPr/>
          </p:nvSpPr>
          <p:spPr bwMode="auto">
            <a:xfrm>
              <a:off x="2424" y="1603"/>
              <a:ext cx="107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Planning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Processes (plan)</a:t>
              </a:r>
            </a:p>
          </p:txBody>
        </p:sp>
        <p:sp>
          <p:nvSpPr>
            <p:cNvPr id="12307" name="AutoShape 9"/>
            <p:cNvSpPr>
              <a:spLocks noChangeArrowheads="1"/>
            </p:cNvSpPr>
            <p:nvPr/>
          </p:nvSpPr>
          <p:spPr bwMode="auto">
            <a:xfrm rot="10800000">
              <a:off x="2039" y="2544"/>
              <a:ext cx="1826" cy="12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7 h 21600"/>
                <a:gd name="T17" fmla="*/ 6116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lnTo>
                    <a:pt x="15662" y="14285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2308" name="Text Box 10"/>
            <p:cNvSpPr txBox="1">
              <a:spLocks noChangeArrowheads="1"/>
            </p:cNvSpPr>
            <p:nvPr/>
          </p:nvSpPr>
          <p:spPr bwMode="auto">
            <a:xfrm>
              <a:off x="2612" y="3475"/>
              <a:ext cx="97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Executing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Processes (do)</a:t>
              </a:r>
            </a:p>
          </p:txBody>
        </p:sp>
        <p:sp>
          <p:nvSpPr>
            <p:cNvPr id="12309" name="Text Box 11"/>
            <p:cNvSpPr txBox="1">
              <a:spLocks noChangeArrowheads="1"/>
            </p:cNvSpPr>
            <p:nvPr/>
          </p:nvSpPr>
          <p:spPr bwMode="auto">
            <a:xfrm>
              <a:off x="2088" y="1123"/>
              <a:ext cx="16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Monitoring and Controlling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Processes (check, act)</a:t>
              </a:r>
            </a:p>
          </p:txBody>
        </p:sp>
      </p:grpSp>
      <p:sp>
        <p:nvSpPr>
          <p:cNvPr id="12294" name="Text Box 12"/>
          <p:cNvSpPr txBox="1">
            <a:spLocks noChangeArrowheads="1"/>
          </p:cNvSpPr>
          <p:nvPr/>
        </p:nvSpPr>
        <p:spPr bwMode="auto">
          <a:xfrm>
            <a:off x="457200" y="243840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Customer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Needs</a:t>
            </a:r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381000" y="48768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Resource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Commitment</a:t>
            </a:r>
          </a:p>
        </p:txBody>
      </p:sp>
      <p:sp>
        <p:nvSpPr>
          <p:cNvPr id="12296" name="Text Box 14"/>
          <p:cNvSpPr txBox="1">
            <a:spLocks noChangeArrowheads="1"/>
          </p:cNvSpPr>
          <p:nvPr/>
        </p:nvSpPr>
        <p:spPr bwMode="auto">
          <a:xfrm>
            <a:off x="7239000" y="2362200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Customer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Deliverables</a:t>
            </a:r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7620000" y="4572000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Project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Assets</a:t>
            </a:r>
          </a:p>
        </p:txBody>
      </p:sp>
      <p:sp>
        <p:nvSpPr>
          <p:cNvPr id="12298" name="Line 16"/>
          <p:cNvSpPr>
            <a:spLocks noChangeShapeType="1"/>
          </p:cNvSpPr>
          <p:nvPr/>
        </p:nvSpPr>
        <p:spPr bwMode="auto">
          <a:xfrm flipV="1">
            <a:off x="7391400" y="2971800"/>
            <a:ext cx="609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7"/>
          <p:cNvSpPr>
            <a:spLocks noChangeShapeType="1"/>
          </p:cNvSpPr>
          <p:nvPr/>
        </p:nvSpPr>
        <p:spPr bwMode="auto">
          <a:xfrm>
            <a:off x="7391400" y="4038600"/>
            <a:ext cx="6096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8"/>
          <p:cNvSpPr>
            <a:spLocks noChangeShapeType="1"/>
          </p:cNvSpPr>
          <p:nvPr/>
        </p:nvSpPr>
        <p:spPr bwMode="auto">
          <a:xfrm>
            <a:off x="914400" y="3048000"/>
            <a:ext cx="6096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 flipV="1">
            <a:off x="914400" y="4114800"/>
            <a:ext cx="6858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219045" y="5607050"/>
            <a:ext cx="2112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Source: PMBOK 5</a:t>
            </a:r>
            <a:r>
              <a:rPr lang="en-US" sz="1400" baseline="30000" dirty="0"/>
              <a:t>th</a:t>
            </a:r>
            <a:r>
              <a:rPr lang="en-US" sz="1400" dirty="0"/>
              <a:t> Edition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39D8-6875-41CD-972B-BEE4D779D8CE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800" kern="0" dirty="0"/>
              <a:t>Structure</a:t>
            </a:r>
          </a:p>
          <a:p>
            <a:pPr eaLnBrk="1" hangingPunct="1"/>
            <a:endParaRPr lang="en-US" altLang="en-US" sz="2800" kern="0" dirty="0"/>
          </a:p>
          <a:p>
            <a:pPr eaLnBrk="1" hangingPunct="1"/>
            <a:r>
              <a:rPr lang="en-US" altLang="en-US" sz="2800" kern="0" dirty="0"/>
              <a:t>Grading</a:t>
            </a:r>
          </a:p>
          <a:p>
            <a:pPr eaLnBrk="1" hangingPunct="1"/>
            <a:endParaRPr lang="en-US" altLang="en-US" sz="2800" kern="0" dirty="0"/>
          </a:p>
          <a:p>
            <a:pPr eaLnBrk="1" hangingPunct="1"/>
            <a:r>
              <a:rPr lang="en-US" altLang="en-US" sz="2800" kern="0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895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362200" y="2438400"/>
            <a:ext cx="4724400" cy="2514600"/>
          </a:xfrm>
        </p:spPr>
        <p:txBody>
          <a:bodyPr/>
          <a:lstStyle/>
          <a:p>
            <a:r>
              <a:rPr lang="en-US" altLang="en-US" dirty="0"/>
              <a:t>Form Teams</a:t>
            </a:r>
          </a:p>
          <a:p>
            <a:r>
              <a:rPr lang="en-US" altLang="en-US" dirty="0"/>
              <a:t>Read Chapter 1</a:t>
            </a:r>
          </a:p>
          <a:p>
            <a:r>
              <a:rPr lang="en-US" altLang="en-US" dirty="0"/>
              <a:t>Course Design</a:t>
            </a:r>
          </a:p>
          <a:p>
            <a:r>
              <a:rPr lang="en-US" altLang="en-US" dirty="0"/>
              <a:t>Email self intro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IDS312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48D0E-4945-4D61-88F1-4DA1D851D3AF}" type="slidenum">
              <a:rPr lang="en-US" altLang="en-US" sz="120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IDS312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FF80A-B863-430A-A1E3-1288F963CE93}" type="slidenum">
              <a:rPr lang="en-US" altLang="en-US" sz="120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 Black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461963"/>
            <a:ext cx="8015287" cy="681037"/>
          </a:xfrm>
        </p:spPr>
        <p:txBody>
          <a:bodyPr/>
          <a:lstStyle/>
          <a:p>
            <a:pPr eaLnBrk="1" hangingPunct="1"/>
            <a:r>
              <a:rPr lang="en-US" altLang="en-US" sz="2900" dirty="0"/>
              <a:t>IDS 312 – Business 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8" y="2057400"/>
            <a:ext cx="821055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IDS312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23AF-E77B-41FC-9FCF-4EC3C5762084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24000"/>
            <a:ext cx="8153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IDS312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F54FB8-449D-446A-9E6B-F424C861230F}" type="slidenum">
              <a:rPr lang="en-US" altLang="en-US" sz="120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 Black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655638"/>
            <a:ext cx="8015287" cy="487362"/>
          </a:xfrm>
        </p:spPr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Course Introduction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See </a:t>
            </a:r>
            <a:r>
              <a:rPr lang="en-US" altLang="en-US" dirty="0">
                <a:hlinkClick r:id="rId2" action="ppaction://hlinkfile"/>
              </a:rPr>
              <a:t>Syllabus</a:t>
            </a:r>
            <a:r>
              <a:rPr lang="en-US" altLang="en-US" dirty="0"/>
              <a:t> v1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Course Approach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Introductions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Course Overview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24800" cy="4648200"/>
          </a:xfrm>
        </p:spPr>
        <p:txBody>
          <a:bodyPr/>
          <a:lstStyle/>
          <a:p>
            <a:r>
              <a:rPr lang="en-US" sz="2400" dirty="0"/>
              <a:t>Concepts/Definitions</a:t>
            </a:r>
          </a:p>
          <a:p>
            <a:pPr lvl="1"/>
            <a:r>
              <a:rPr lang="en-US" sz="2000" dirty="0"/>
              <a:t>Textbook</a:t>
            </a:r>
          </a:p>
          <a:p>
            <a:pPr lvl="1"/>
            <a:r>
              <a:rPr lang="en-US" sz="2000" dirty="0"/>
              <a:t>Homework</a:t>
            </a:r>
          </a:p>
          <a:p>
            <a:pPr lvl="2"/>
            <a:r>
              <a:rPr lang="en-US" sz="1600" dirty="0"/>
              <a:t>Demonstrate working knowledge of PM approaches and tools</a:t>
            </a:r>
          </a:p>
          <a:p>
            <a:pPr lvl="1"/>
            <a:r>
              <a:rPr lang="en-US" sz="2000" dirty="0"/>
              <a:t>Exams</a:t>
            </a:r>
          </a:p>
          <a:p>
            <a:r>
              <a:rPr lang="en-US" sz="2400" dirty="0"/>
              <a:t>Real world understanding</a:t>
            </a:r>
          </a:p>
          <a:p>
            <a:pPr lvl="1"/>
            <a:r>
              <a:rPr lang="en-US" sz="2000" dirty="0"/>
              <a:t>Team Workshops</a:t>
            </a:r>
          </a:p>
          <a:p>
            <a:pPr lvl="2"/>
            <a:r>
              <a:rPr lang="en-US" sz="1600" dirty="0"/>
              <a:t>Work as team to insure you understand how to use various PM approaches and tools</a:t>
            </a:r>
          </a:p>
          <a:p>
            <a:pPr lvl="1"/>
            <a:r>
              <a:rPr lang="en-US" sz="2000" dirty="0"/>
              <a:t>Team Project</a:t>
            </a:r>
          </a:p>
          <a:p>
            <a:pPr lvl="2"/>
            <a:r>
              <a:rPr lang="en-US" sz="1600" dirty="0"/>
              <a:t>You will be working as a team across the entire semester</a:t>
            </a:r>
          </a:p>
          <a:p>
            <a:pPr lvl="2"/>
            <a:r>
              <a:rPr lang="en-US" sz="1600" dirty="0"/>
              <a:t>Team will select a project and set of objectives </a:t>
            </a:r>
          </a:p>
          <a:p>
            <a:pPr lvl="2"/>
            <a:r>
              <a:rPr lang="en-US" sz="1600" dirty="0"/>
              <a:t>Create a project plan (document and MS Project) in stages </a:t>
            </a:r>
          </a:p>
          <a:p>
            <a:pPr lvl="2"/>
            <a:r>
              <a:rPr lang="en-US" sz="1600" dirty="0"/>
              <a:t>Multiple ungraded and graded deliverables across semester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IDS312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23AF-E77B-41FC-9FCF-4EC3C576208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78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5848350" cy="914400"/>
          </a:xfrm>
        </p:spPr>
        <p:txBody>
          <a:bodyPr/>
          <a:lstStyle/>
          <a:p>
            <a:r>
              <a:rPr lang="en-US" altLang="en-US" dirty="0"/>
              <a:t>Introductions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IDS312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8015AE-B942-49BC-9E3A-B705A2F47EE1}" type="slidenum">
              <a:rPr lang="en-US" altLang="en-US" sz="120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IDS312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2FBB76-C67E-4FCF-9F42-7743DBD8F7C0}" type="slidenum">
              <a:rPr lang="en-US" altLang="en-US" sz="120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Project?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924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Project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Complex, </a:t>
            </a:r>
            <a:r>
              <a:rPr lang="en-US" altLang="en-US" sz="2400" dirty="0" err="1"/>
              <a:t>nonroutine</a:t>
            </a:r>
            <a:r>
              <a:rPr lang="en-US" altLang="en-US" sz="2400" dirty="0"/>
              <a:t>, one-time effort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Limited by time, budget, resources, and performance specifications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Designed to meet customer needs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matter your major, you will be involved in projects in the real world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IDS312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B8ED8F-0D24-4A0A-938E-959E8DC97EE8}" type="slidenum">
              <a:rPr lang="en-US" altLang="en-US" sz="120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 Black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733425"/>
            <a:ext cx="8015287" cy="409575"/>
          </a:xfrm>
        </p:spPr>
        <p:txBody>
          <a:bodyPr/>
          <a:lstStyle/>
          <a:p>
            <a:pPr eaLnBrk="1" hangingPunct="1"/>
            <a:r>
              <a:rPr lang="en-US" altLang="en-US" sz="3400"/>
              <a:t>Managing Deliverable Dimensions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Schedule (When - Timetable)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Cost (How much – Budget and Resources)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Performance (What – Meeting specifications)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 txBox="1">
            <a:spLocks noGrp="1"/>
          </p:cNvSpPr>
          <p:nvPr/>
        </p:nvSpPr>
        <p:spPr bwMode="auto">
          <a:xfrm>
            <a:off x="60198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4A30C64-7A59-4087-9549-D3DCB9C5D84A}" type="slidenum">
              <a:rPr lang="en-US" altLang="en-US" sz="120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Verdana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3400"/>
              <a:t>Project Management</a:t>
            </a: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4343400" y="1905000"/>
            <a:ext cx="4114800" cy="4267200"/>
          </a:xfrm>
          <a:prstGeom prst="ellipse">
            <a:avLst/>
          </a:prstGeom>
          <a:solidFill>
            <a:schemeClr val="accent1">
              <a:alpha val="89803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5029200" y="4800600"/>
            <a:ext cx="2024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Customer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Satisfaction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5513" y="2743200"/>
            <a:ext cx="3494087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Performance/Scope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Time</a:t>
            </a:r>
          </a:p>
        </p:txBody>
      </p:sp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5638800" y="41910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257800" y="1981200"/>
            <a:ext cx="2122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u="sng"/>
              <a:t>Achieving</a:t>
            </a:r>
          </a:p>
        </p:txBody>
      </p:sp>
      <p:pic>
        <p:nvPicPr>
          <p:cNvPr id="11273" name="Picture 8" descr="Fig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38941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198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1A1225-4F6D-4EAC-9822-F918322B45B4}" type="slidenum">
              <a:rPr lang="en-US" altLang="en-US" sz="120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 Black" pitchFamily="34" charset="0"/>
            </a:endParaRPr>
          </a:p>
        </p:txBody>
      </p:sp>
      <p:sp>
        <p:nvSpPr>
          <p:cNvPr id="11275" name="Footer Placeholder 1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IDS312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7124</TotalTime>
  <Pages>8900832</Pages>
  <Words>264</Words>
  <Application>Microsoft Office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Times New Roman</vt:lpstr>
      <vt:lpstr>Verdana</vt:lpstr>
      <vt:lpstr>Wingdings</vt:lpstr>
      <vt:lpstr>Radial</vt:lpstr>
      <vt:lpstr>IDS 312 Business  Project Management</vt:lpstr>
      <vt:lpstr>IDS 312 – Business Project Management</vt:lpstr>
      <vt:lpstr>PowerPoint Presentation</vt:lpstr>
      <vt:lpstr>Topics</vt:lpstr>
      <vt:lpstr>Course Approach</vt:lpstr>
      <vt:lpstr>Introductions</vt:lpstr>
      <vt:lpstr>What Is a Project?</vt:lpstr>
      <vt:lpstr>Managing Deliverable Dimensions</vt:lpstr>
      <vt:lpstr>Project Management</vt:lpstr>
      <vt:lpstr>Project Management Processes</vt:lpstr>
      <vt:lpstr>Course Design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Project Management Concepts</dc:title>
  <dc:creator>V. Glenn Fueston Jr.</dc:creator>
  <cp:lastModifiedBy>Jim Treleaven</cp:lastModifiedBy>
  <cp:revision>77</cp:revision>
  <cp:lastPrinted>2022-01-09T02:35:53Z</cp:lastPrinted>
  <dcterms:created xsi:type="dcterms:W3CDTF">1998-01-06T23:02:56Z</dcterms:created>
  <dcterms:modified xsi:type="dcterms:W3CDTF">2022-01-09T02:45:53Z</dcterms:modified>
</cp:coreProperties>
</file>