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7"/>
  </p:notesMasterIdLst>
  <p:sldIdLst>
    <p:sldId id="256" r:id="rId2"/>
    <p:sldId id="340" r:id="rId3"/>
    <p:sldId id="391" r:id="rId4"/>
    <p:sldId id="382" r:id="rId5"/>
    <p:sldId id="383" r:id="rId6"/>
    <p:sldId id="384" r:id="rId7"/>
    <p:sldId id="392" r:id="rId8"/>
    <p:sldId id="385" r:id="rId9"/>
    <p:sldId id="388" r:id="rId10"/>
    <p:sldId id="413" r:id="rId11"/>
    <p:sldId id="386" r:id="rId12"/>
    <p:sldId id="387" r:id="rId13"/>
    <p:sldId id="403" r:id="rId14"/>
    <p:sldId id="406" r:id="rId15"/>
    <p:sldId id="405" r:id="rId16"/>
    <p:sldId id="396" r:id="rId17"/>
    <p:sldId id="407" r:id="rId18"/>
    <p:sldId id="408" r:id="rId19"/>
    <p:sldId id="409" r:id="rId20"/>
    <p:sldId id="402" r:id="rId21"/>
    <p:sldId id="410" r:id="rId22"/>
    <p:sldId id="411" r:id="rId23"/>
    <p:sldId id="412" r:id="rId24"/>
    <p:sldId id="419" r:id="rId25"/>
    <p:sldId id="420" r:id="rId2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0099"/>
    <a:srgbClr val="4B00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678" autoAdjust="0"/>
  </p:normalViewPr>
  <p:slideViewPr>
    <p:cSldViewPr snapToGrid="0" showGuides="1">
      <p:cViewPr varScale="1">
        <p:scale>
          <a:sx n="68" d="100"/>
          <a:sy n="68" d="100"/>
        </p:scale>
        <p:origin x="19" y="221"/>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886482939632541E-2"/>
          <c:y val="5.5555555555555552E-2"/>
          <c:w val="0.88073862642169731"/>
          <c:h val="0.8416746864975212"/>
        </c:manualLayout>
      </c:layout>
      <c:scatterChart>
        <c:scatterStyle val="lineMarker"/>
        <c:varyColors val="0"/>
        <c:ser>
          <c:idx val="0"/>
          <c:order val="0"/>
          <c:spPr>
            <a:ln w="19050" cap="rnd">
              <a:noFill/>
              <a:round/>
            </a:ln>
            <a:effectLst/>
          </c:spPr>
          <c:marker>
            <c:symbol val="circle"/>
            <c:size val="5"/>
            <c:spPr>
              <a:solidFill>
                <a:schemeClr val="accent1"/>
              </a:solidFill>
              <a:ln w="53975">
                <a:solidFill>
                  <a:schemeClr val="accent1"/>
                </a:solidFill>
              </a:ln>
              <a:effectLst/>
            </c:spPr>
          </c:marker>
          <c:yVal>
            <c:numRef>
              <c:f>Sheet1!$G$3:$H$3</c:f>
              <c:numCache>
                <c:formatCode>General</c:formatCode>
                <c:ptCount val="2"/>
                <c:pt idx="0">
                  <c:v>2</c:v>
                </c:pt>
              </c:numCache>
            </c:numRef>
          </c:yVal>
          <c:smooth val="0"/>
          <c:extLst>
            <c:ext xmlns:c16="http://schemas.microsoft.com/office/drawing/2014/chart" uri="{C3380CC4-5D6E-409C-BE32-E72D297353CC}">
              <c16:uniqueId val="{00000000-D5D7-4E24-907A-D668D783D1B2}"/>
            </c:ext>
          </c:extLst>
        </c:ser>
        <c:dLbls>
          <c:showLegendKey val="0"/>
          <c:showVal val="0"/>
          <c:showCatName val="0"/>
          <c:showSerName val="0"/>
          <c:showPercent val="0"/>
          <c:showBubbleSize val="0"/>
        </c:dLbls>
        <c:axId val="873651584"/>
        <c:axId val="873645344"/>
      </c:scatterChart>
      <c:valAx>
        <c:axId val="873651584"/>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3645344"/>
        <c:crosses val="autoZero"/>
        <c:crossBetween val="midCat"/>
      </c:valAx>
      <c:valAx>
        <c:axId val="873645344"/>
        <c:scaling>
          <c:orientation val="minMax"/>
          <c:max val="3"/>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3651584"/>
        <c:crosses val="autoZero"/>
        <c:crossBetween val="midCat"/>
        <c:majorUnit val="0.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atin typeface="Tw Cen MT" panose="020B0602020104020603" pitchFamily="34" charset="0"/>
              </a:defRPr>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atin typeface="Tw Cen MT" panose="020B0602020104020603" pitchFamily="34" charset="0"/>
              </a:defRPr>
            </a:lvl1pPr>
          </a:lstStyle>
          <a:p>
            <a:fld id="{370A7825-B547-47D0-9836-A3BF7A1B4538}" type="datetimeFigureOut">
              <a:rPr lang="en-US" smtClean="0"/>
              <a:pPr/>
              <a:t>1/24/2023</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atin typeface="Tw Cen MT" panose="020B0602020104020603" pitchFamily="34" charset="0"/>
              </a:defRPr>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atin typeface="Tw Cen MT" panose="020B0602020104020603" pitchFamily="34" charset="0"/>
              </a:defRPr>
            </a:lvl1pPr>
          </a:lstStyle>
          <a:p>
            <a:fld id="{05AD08CA-A668-423C-803E-03472202DECE}" type="slidenum">
              <a:rPr lang="en-US" smtClean="0"/>
              <a:pPr/>
              <a:t>‹#›</a:t>
            </a:fld>
            <a:endParaRPr lang="en-US" dirty="0"/>
          </a:p>
        </p:txBody>
      </p:sp>
    </p:spTree>
    <p:extLst>
      <p:ext uri="{BB962C8B-B14F-4D97-AF65-F5344CB8AC3E}">
        <p14:creationId xmlns:p14="http://schemas.microsoft.com/office/powerpoint/2010/main" val="1721196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D08CA-A668-423C-803E-03472202DECE}" type="slidenum">
              <a:rPr lang="en-US" smtClean="0"/>
              <a:pPr/>
              <a:t>1</a:t>
            </a:fld>
            <a:endParaRPr lang="en-US" dirty="0"/>
          </a:p>
        </p:txBody>
      </p:sp>
    </p:spTree>
    <p:extLst>
      <p:ext uri="{BB962C8B-B14F-4D97-AF65-F5344CB8AC3E}">
        <p14:creationId xmlns:p14="http://schemas.microsoft.com/office/powerpoint/2010/main" val="2570046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D08CA-A668-423C-803E-03472202DECE}" type="slidenum">
              <a:rPr lang="en-US" smtClean="0"/>
              <a:pPr/>
              <a:t>2</a:t>
            </a:fld>
            <a:endParaRPr lang="en-US" dirty="0"/>
          </a:p>
        </p:txBody>
      </p:sp>
    </p:spTree>
    <p:extLst>
      <p:ext uri="{BB962C8B-B14F-4D97-AF65-F5344CB8AC3E}">
        <p14:creationId xmlns:p14="http://schemas.microsoft.com/office/powerpoint/2010/main" val="1300308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03990" lvl="0">
              <a:spcBef>
                <a:spcPts val="1903"/>
              </a:spcBef>
            </a:pPr>
            <a:endParaRPr lang="en-US" dirty="0"/>
          </a:p>
        </p:txBody>
      </p:sp>
      <p:sp>
        <p:nvSpPr>
          <p:cNvPr id="4" name="Slide Number Placeholder 3"/>
          <p:cNvSpPr>
            <a:spLocks noGrp="1"/>
          </p:cNvSpPr>
          <p:nvPr>
            <p:ph type="sldNum" sz="quarter" idx="10"/>
          </p:nvPr>
        </p:nvSpPr>
        <p:spPr/>
        <p:txBody>
          <a:bodyPr/>
          <a:lstStyle/>
          <a:p>
            <a:fld id="{05AD08CA-A668-423C-803E-03472202DECE}" type="slidenum">
              <a:rPr lang="en-US" smtClean="0"/>
              <a:pPr/>
              <a:t>4</a:t>
            </a:fld>
            <a:endParaRPr lang="en-US" dirty="0"/>
          </a:p>
        </p:txBody>
      </p:sp>
    </p:spTree>
    <p:extLst>
      <p:ext uri="{BB962C8B-B14F-4D97-AF65-F5344CB8AC3E}">
        <p14:creationId xmlns:p14="http://schemas.microsoft.com/office/powerpoint/2010/main" val="3817040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03990" lvl="0">
              <a:spcBef>
                <a:spcPts val="1903"/>
              </a:spcBef>
            </a:pPr>
            <a:endParaRPr lang="en-US" dirty="0"/>
          </a:p>
        </p:txBody>
      </p:sp>
      <p:sp>
        <p:nvSpPr>
          <p:cNvPr id="4" name="Slide Number Placeholder 3"/>
          <p:cNvSpPr>
            <a:spLocks noGrp="1"/>
          </p:cNvSpPr>
          <p:nvPr>
            <p:ph type="sldNum" sz="quarter" idx="10"/>
          </p:nvPr>
        </p:nvSpPr>
        <p:spPr/>
        <p:txBody>
          <a:bodyPr/>
          <a:lstStyle/>
          <a:p>
            <a:fld id="{05AD08CA-A668-423C-803E-03472202DECE}" type="slidenum">
              <a:rPr lang="en-US" smtClean="0"/>
              <a:pPr/>
              <a:t>5</a:t>
            </a:fld>
            <a:endParaRPr lang="en-US" dirty="0"/>
          </a:p>
        </p:txBody>
      </p:sp>
    </p:spTree>
    <p:extLst>
      <p:ext uri="{BB962C8B-B14F-4D97-AF65-F5344CB8AC3E}">
        <p14:creationId xmlns:p14="http://schemas.microsoft.com/office/powerpoint/2010/main" val="3814075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03990" lvl="0">
              <a:spcBef>
                <a:spcPts val="1903"/>
              </a:spcBef>
            </a:pPr>
            <a:endParaRPr lang="en-US" dirty="0"/>
          </a:p>
        </p:txBody>
      </p:sp>
      <p:sp>
        <p:nvSpPr>
          <p:cNvPr id="4" name="Slide Number Placeholder 3"/>
          <p:cNvSpPr>
            <a:spLocks noGrp="1"/>
          </p:cNvSpPr>
          <p:nvPr>
            <p:ph type="sldNum" sz="quarter" idx="10"/>
          </p:nvPr>
        </p:nvSpPr>
        <p:spPr/>
        <p:txBody>
          <a:bodyPr/>
          <a:lstStyle/>
          <a:p>
            <a:fld id="{05AD08CA-A668-423C-803E-03472202DECE}" type="slidenum">
              <a:rPr lang="en-US" smtClean="0"/>
              <a:pPr/>
              <a:t>6</a:t>
            </a:fld>
            <a:endParaRPr lang="en-US" dirty="0"/>
          </a:p>
        </p:txBody>
      </p:sp>
    </p:spTree>
    <p:extLst>
      <p:ext uri="{BB962C8B-B14F-4D97-AF65-F5344CB8AC3E}">
        <p14:creationId xmlns:p14="http://schemas.microsoft.com/office/powerpoint/2010/main" val="1416116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sz="1200" i="0">
                    <a:latin typeface="Cambria Math" panose="02040503050406030204" pitchFamily="18" charset="0"/>
                  </a:rPr>
                  <a:t>■8(𝑓(𝛼𝑥+(1−𝛼)𝑦)&amp;</a:t>
                </a:r>
                <a:r>
                  <a:rPr lang="en-US" sz="1200" b="0" i="0">
                    <a:latin typeface="Cambria Math" panose="02040503050406030204" pitchFamily="18" charset="0"/>
                  </a:rPr>
                  <a:t>=&amp;</a:t>
                </a:r>
                <a:r>
                  <a:rPr lang="en-US" sz="1200" i="0">
                    <a:latin typeface="Cambria Math" panose="02040503050406030204" pitchFamily="18" charset="0"/>
                  </a:rPr>
                  <a:t>𝑏^𝑇 (𝛼𝑥</a:t>
                </a:r>
                <a:r>
                  <a:rPr lang="en-US" sz="1200" b="0" i="0">
                    <a:latin typeface="Cambria Math" panose="02040503050406030204" pitchFamily="18" charset="0"/>
                  </a:rPr>
                  <a:t>+(</a:t>
                </a:r>
                <a:r>
                  <a:rPr lang="en-US" sz="1200" i="0">
                    <a:latin typeface="Cambria Math" panose="02040503050406030204" pitchFamily="18" charset="0"/>
                  </a:rPr>
                  <a:t>1−𝛼)𝑦)+𝑐</a:t>
                </a:r>
                <a:r>
                  <a:rPr lang="en-US" sz="1200" b="0" i="0">
                    <a:latin typeface="Cambria Math" panose="02040503050406030204" pitchFamily="18" charset="0"/>
                  </a:rPr>
                  <a:t>"                            </a:t>
                </a:r>
                <a:r>
                  <a:rPr lang="en-US" sz="1200" i="0" dirty="0"/>
                  <a:t> </a:t>
                </a:r>
                <a:r>
                  <a:rPr lang="en-US" sz="1200" i="0" dirty="0">
                    <a:latin typeface="Cambria Math" panose="02040503050406030204" pitchFamily="18" charset="0"/>
                  </a:rPr>
                  <a:t>" @&amp;</a:t>
                </a:r>
                <a:r>
                  <a:rPr lang="en-US" sz="1200" b="0" i="0">
                    <a:latin typeface="Cambria Math" panose="02040503050406030204" pitchFamily="18" charset="0"/>
                  </a:rPr>
                  <a:t>=&amp;〖𝛼𝑏〗^𝑇 𝑥+(1−𝛼) 𝑏^𝑇 𝑦+𝑐                            @&amp;=&amp;𝛼𝑏^𝑇 </a:t>
                </a:r>
                <a:r>
                  <a:rPr lang="en-US" sz="1200" i="0">
                    <a:latin typeface="Cambria Math" panose="02040503050406030204" pitchFamily="18" charset="0"/>
                  </a:rPr>
                  <a:t>𝑥+(1−𝛼) 𝑏^𝑇 𝑦+(</a:t>
                </a:r>
                <a:r>
                  <a:rPr lang="en-US" sz="1200" b="0" i="0">
                    <a:latin typeface="Cambria Math" panose="02040503050406030204" pitchFamily="18" charset="0"/>
                  </a:rPr>
                  <a:t>𝛼+(1−𝛼))</a:t>
                </a:r>
                <a:r>
                  <a:rPr lang="en-US" sz="1200" i="0">
                    <a:latin typeface="Cambria Math" panose="02040503050406030204" pitchFamily="18" charset="0"/>
                  </a:rPr>
                  <a:t>𝑐@&amp;</a:t>
                </a:r>
                <a:r>
                  <a:rPr lang="en-US" sz="1200" b="0" i="0">
                    <a:latin typeface="Cambria Math" panose="02040503050406030204" pitchFamily="18" charset="0"/>
                  </a:rPr>
                  <a:t>=&amp;〖𝛼(𝑏〗^𝑇 𝑥+𝑐)+(1−𝛼)(𝑏^𝑇 𝑦+𝑐)             @&amp;=&amp;𝛼𝑓(𝑥)+(1−𝛼)𝑓(𝑦)                                  )</a:t>
                </a:r>
                <a:endParaRPr lang="en-US" dirty="0"/>
              </a:p>
            </p:txBody>
          </p:sp>
        </mc:Fallback>
      </mc:AlternateContent>
      <p:sp>
        <p:nvSpPr>
          <p:cNvPr id="4" name="Slide Number Placeholder 3"/>
          <p:cNvSpPr>
            <a:spLocks noGrp="1"/>
          </p:cNvSpPr>
          <p:nvPr>
            <p:ph type="sldNum" sz="quarter" idx="5"/>
          </p:nvPr>
        </p:nvSpPr>
        <p:spPr/>
        <p:txBody>
          <a:bodyPr/>
          <a:lstStyle/>
          <a:p>
            <a:fld id="{05AD08CA-A668-423C-803E-03472202DECE}" type="slidenum">
              <a:rPr lang="en-US" smtClean="0"/>
              <a:pPr/>
              <a:t>9</a:t>
            </a:fld>
            <a:endParaRPr lang="en-US" dirty="0"/>
          </a:p>
        </p:txBody>
      </p:sp>
    </p:spTree>
    <p:extLst>
      <p:ext uri="{BB962C8B-B14F-4D97-AF65-F5344CB8AC3E}">
        <p14:creationId xmlns:p14="http://schemas.microsoft.com/office/powerpoint/2010/main" val="611612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AD08CA-A668-423C-803E-03472202DECE}" type="slidenum">
              <a:rPr lang="en-US" smtClean="0"/>
              <a:pPr/>
              <a:t>10</a:t>
            </a:fld>
            <a:endParaRPr lang="en-US" dirty="0"/>
          </a:p>
        </p:txBody>
      </p:sp>
    </p:spTree>
    <p:extLst>
      <p:ext uri="{BB962C8B-B14F-4D97-AF65-F5344CB8AC3E}">
        <p14:creationId xmlns:p14="http://schemas.microsoft.com/office/powerpoint/2010/main" val="1869937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28800"/>
            <a:ext cx="9144000" cy="1681162"/>
          </a:xfrm>
        </p:spPr>
        <p:txBody>
          <a:bodyPr anchor="b">
            <a:normAutofit/>
          </a:bodyPr>
          <a:lstStyle>
            <a:lvl1pPr algn="ctr">
              <a:defRPr sz="5600">
                <a:solidFill>
                  <a:srgbClr val="000099"/>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Tw Cen MT" panose="020B0602020104020603" pitchFamily="34" charset="0"/>
              </a:defRPr>
            </a:lvl1pPr>
          </a:lstStyle>
          <a:p>
            <a:endParaRPr lang="en-US" dirty="0"/>
          </a:p>
        </p:txBody>
      </p:sp>
      <p:sp>
        <p:nvSpPr>
          <p:cNvPr id="5" name="Footer Placeholder 4"/>
          <p:cNvSpPr>
            <a:spLocks noGrp="1"/>
          </p:cNvSpPr>
          <p:nvPr>
            <p:ph type="ftr" sz="quarter" idx="11"/>
          </p:nvPr>
        </p:nvSpPr>
        <p:spPr/>
        <p:txBody>
          <a:bodyPr/>
          <a:lstStyle>
            <a:lvl1pPr algn="l">
              <a:defRPr/>
            </a:lvl1pPr>
          </a:lstStyle>
          <a:p>
            <a:r>
              <a:rPr lang="en-US"/>
              <a:t>Selva Nadarajah</a:t>
            </a:r>
            <a:endParaRPr lang="en-US" dirty="0"/>
          </a:p>
        </p:txBody>
      </p:sp>
      <p:sp>
        <p:nvSpPr>
          <p:cNvPr id="6" name="Slide Number Placeholder 5"/>
          <p:cNvSpPr>
            <a:spLocks noGrp="1"/>
          </p:cNvSpPr>
          <p:nvPr>
            <p:ph type="sldNum" sz="quarter" idx="12"/>
          </p:nvPr>
        </p:nvSpPr>
        <p:spPr/>
        <p:txBody>
          <a:bodyPr/>
          <a:lstStyle/>
          <a:p>
            <a:fld id="{EFF79136-7E1A-42C5-8533-65A70507E84C}" type="slidenum">
              <a:rPr lang="en-US" smtClean="0"/>
              <a:t>‹#›</a:t>
            </a:fld>
            <a:endParaRPr lang="en-US"/>
          </a:p>
        </p:txBody>
      </p:sp>
    </p:spTree>
    <p:extLst>
      <p:ext uri="{BB962C8B-B14F-4D97-AF65-F5344CB8AC3E}">
        <p14:creationId xmlns:p14="http://schemas.microsoft.com/office/powerpoint/2010/main" val="296598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Tw Cen MT" panose="020B0602020104020603" pitchFamily="34" charset="0"/>
              </a:defRPr>
            </a:lvl1pPr>
          </a:lstStyle>
          <a:p>
            <a:endParaRPr lang="en-US" dirty="0"/>
          </a:p>
        </p:txBody>
      </p:sp>
      <p:sp>
        <p:nvSpPr>
          <p:cNvPr id="5" name="Footer Placeholder 4"/>
          <p:cNvSpPr>
            <a:spLocks noGrp="1"/>
          </p:cNvSpPr>
          <p:nvPr>
            <p:ph type="ftr" sz="quarter" idx="11"/>
          </p:nvPr>
        </p:nvSpPr>
        <p:spPr/>
        <p:txBody>
          <a:bodyPr/>
          <a:lstStyle>
            <a:lvl1pPr algn="l">
              <a:defRPr/>
            </a:lvl1pPr>
          </a:lstStyle>
          <a:p>
            <a:r>
              <a:rPr lang="en-US"/>
              <a:t>Selva Nadarajah</a:t>
            </a:r>
          </a:p>
        </p:txBody>
      </p:sp>
      <p:sp>
        <p:nvSpPr>
          <p:cNvPr id="6" name="Slide Number Placeholder 5"/>
          <p:cNvSpPr>
            <a:spLocks noGrp="1"/>
          </p:cNvSpPr>
          <p:nvPr>
            <p:ph type="sldNum" sz="quarter" idx="12"/>
          </p:nvPr>
        </p:nvSpPr>
        <p:spPr/>
        <p:txBody>
          <a:bodyPr/>
          <a:lstStyle/>
          <a:p>
            <a:fld id="{EFF79136-7E1A-42C5-8533-65A70507E84C}" type="slidenum">
              <a:rPr lang="en-US" smtClean="0"/>
              <a:t>‹#›</a:t>
            </a:fld>
            <a:endParaRPr lang="en-US"/>
          </a:p>
        </p:txBody>
      </p:sp>
    </p:spTree>
    <p:extLst>
      <p:ext uri="{BB962C8B-B14F-4D97-AF65-F5344CB8AC3E}">
        <p14:creationId xmlns:p14="http://schemas.microsoft.com/office/powerpoint/2010/main" val="753940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Tw Cen MT" panose="020B0602020104020603" pitchFamily="34" charset="0"/>
              </a:defRPr>
            </a:lvl1pPr>
          </a:lstStyle>
          <a:p>
            <a:endParaRPr lang="en-US" dirty="0"/>
          </a:p>
        </p:txBody>
      </p:sp>
      <p:sp>
        <p:nvSpPr>
          <p:cNvPr id="5" name="Footer Placeholder 4"/>
          <p:cNvSpPr>
            <a:spLocks noGrp="1"/>
          </p:cNvSpPr>
          <p:nvPr>
            <p:ph type="ftr" sz="quarter" idx="11"/>
          </p:nvPr>
        </p:nvSpPr>
        <p:spPr/>
        <p:txBody>
          <a:bodyPr/>
          <a:lstStyle>
            <a:lvl1pPr algn="l">
              <a:defRPr/>
            </a:lvl1pPr>
          </a:lstStyle>
          <a:p>
            <a:r>
              <a:rPr lang="en-US"/>
              <a:t>Selva Nadarajah</a:t>
            </a:r>
          </a:p>
        </p:txBody>
      </p:sp>
      <p:sp>
        <p:nvSpPr>
          <p:cNvPr id="6" name="Slide Number Placeholder 5"/>
          <p:cNvSpPr>
            <a:spLocks noGrp="1"/>
          </p:cNvSpPr>
          <p:nvPr>
            <p:ph type="sldNum" sz="quarter" idx="12"/>
          </p:nvPr>
        </p:nvSpPr>
        <p:spPr/>
        <p:txBody>
          <a:bodyPr/>
          <a:lstStyle/>
          <a:p>
            <a:fld id="{EFF79136-7E1A-42C5-8533-65A70507E84C}" type="slidenum">
              <a:rPr lang="en-US" smtClean="0"/>
              <a:t>‹#›</a:t>
            </a:fld>
            <a:endParaRPr lang="en-US"/>
          </a:p>
        </p:txBody>
      </p:sp>
    </p:spTree>
    <p:extLst>
      <p:ext uri="{BB962C8B-B14F-4D97-AF65-F5344CB8AC3E}">
        <p14:creationId xmlns:p14="http://schemas.microsoft.com/office/powerpoint/2010/main" val="738696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28800"/>
            <a:ext cx="9144000" cy="1681162"/>
          </a:xfrm>
        </p:spPr>
        <p:txBody>
          <a:bodyPr anchor="b">
            <a:normAutofit/>
          </a:bodyPr>
          <a:lstStyle>
            <a:lvl1pPr algn="ctr">
              <a:defRPr sz="5600">
                <a:solidFill>
                  <a:srgbClr val="000099"/>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Tw Cen MT" panose="020B0602020104020603" pitchFamily="34" charset="0"/>
              </a:defRPr>
            </a:lvl1pPr>
          </a:lstStyle>
          <a:p>
            <a:endParaRPr lang="en-US" dirty="0"/>
          </a:p>
        </p:txBody>
      </p:sp>
      <p:sp>
        <p:nvSpPr>
          <p:cNvPr id="5" name="Footer Placeholder 4"/>
          <p:cNvSpPr>
            <a:spLocks noGrp="1"/>
          </p:cNvSpPr>
          <p:nvPr>
            <p:ph type="ftr" sz="quarter" idx="11"/>
          </p:nvPr>
        </p:nvSpPr>
        <p:spPr/>
        <p:txBody>
          <a:bodyPr/>
          <a:lstStyle>
            <a:lvl1pPr algn="l">
              <a:defRPr/>
            </a:lvl1pPr>
          </a:lstStyle>
          <a:p>
            <a:r>
              <a:rPr lang="en-US"/>
              <a:t>Selva Nadarajah</a:t>
            </a:r>
            <a:endParaRPr lang="en-US" dirty="0"/>
          </a:p>
        </p:txBody>
      </p:sp>
      <p:sp>
        <p:nvSpPr>
          <p:cNvPr id="6" name="Slide Number Placeholder 5"/>
          <p:cNvSpPr>
            <a:spLocks noGrp="1"/>
          </p:cNvSpPr>
          <p:nvPr>
            <p:ph type="sldNum" sz="quarter" idx="12"/>
          </p:nvPr>
        </p:nvSpPr>
        <p:spPr/>
        <p:txBody>
          <a:bodyPr/>
          <a:lstStyle/>
          <a:p>
            <a:fld id="{EFF79136-7E1A-42C5-8533-65A70507E84C}" type="slidenum">
              <a:rPr lang="en-US" smtClean="0"/>
              <a:t>‹#›</a:t>
            </a:fld>
            <a:endParaRPr lang="en-US"/>
          </a:p>
        </p:txBody>
      </p:sp>
    </p:spTree>
    <p:extLst>
      <p:ext uri="{BB962C8B-B14F-4D97-AF65-F5344CB8AC3E}">
        <p14:creationId xmlns:p14="http://schemas.microsoft.com/office/powerpoint/2010/main" val="2862891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3200">
                <a:latin typeface="Tw Cen MT" panose="020B0602020104020603" pitchFamily="34" charset="0"/>
                <a:cs typeface="Times New Roman" panose="02020603050405020304" pitchFamily="18" charset="0"/>
              </a:defRPr>
            </a:lvl1pPr>
            <a:lvl2pPr>
              <a:defRPr sz="2800">
                <a:latin typeface="Tw Cen MT" panose="020B0602020104020603" pitchFamily="34" charset="0"/>
                <a:cs typeface="Times New Roman" panose="02020603050405020304" pitchFamily="18" charset="0"/>
              </a:defRPr>
            </a:lvl2pPr>
            <a:lvl3pPr>
              <a:defRPr>
                <a:latin typeface="Tw Cen MT" panose="020B0602020104020603" pitchFamily="34" charset="0"/>
                <a:cs typeface="Times New Roman" panose="02020603050405020304" pitchFamily="18" charset="0"/>
              </a:defRPr>
            </a:lvl3pPr>
            <a:lvl4pPr>
              <a:defRPr>
                <a:latin typeface="Tw Cen MT" panose="020B0602020104020603" pitchFamily="34" charset="0"/>
                <a:cs typeface="Times New Roman" panose="02020603050405020304" pitchFamily="18" charset="0"/>
              </a:defRPr>
            </a:lvl4pPr>
            <a:lvl5pPr>
              <a:defRPr>
                <a:latin typeface="Tw Cen MT" panose="020B0602020104020603" pitchFamily="34"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Tw Cen MT" panose="020B0602020104020603" pitchFamily="34" charset="0"/>
              </a:defRPr>
            </a:lvl1pPr>
          </a:lstStyle>
          <a:p>
            <a:endParaRPr lang="en-US" dirty="0"/>
          </a:p>
        </p:txBody>
      </p:sp>
      <p:sp>
        <p:nvSpPr>
          <p:cNvPr id="5" name="Footer Placeholder 4"/>
          <p:cNvSpPr>
            <a:spLocks noGrp="1"/>
          </p:cNvSpPr>
          <p:nvPr>
            <p:ph type="ftr" sz="quarter" idx="11"/>
          </p:nvPr>
        </p:nvSpPr>
        <p:spPr/>
        <p:txBody>
          <a:bodyPr/>
          <a:lstStyle>
            <a:lvl1pPr algn="l">
              <a:defRPr/>
            </a:lvl1pPr>
          </a:lstStyle>
          <a:p>
            <a:r>
              <a:rPr lang="en-US"/>
              <a:t>Selva Nadarajah</a:t>
            </a:r>
          </a:p>
        </p:txBody>
      </p:sp>
      <p:sp>
        <p:nvSpPr>
          <p:cNvPr id="6" name="Slide Number Placeholder 5"/>
          <p:cNvSpPr>
            <a:spLocks noGrp="1"/>
          </p:cNvSpPr>
          <p:nvPr>
            <p:ph type="sldNum" sz="quarter" idx="12"/>
          </p:nvPr>
        </p:nvSpPr>
        <p:spPr/>
        <p:txBody>
          <a:bodyPr/>
          <a:lstStyle/>
          <a:p>
            <a:fld id="{EFF79136-7E1A-42C5-8533-65A70507E84C}" type="slidenum">
              <a:rPr lang="en-US" smtClean="0"/>
              <a:t>‹#›</a:t>
            </a:fld>
            <a:endParaRPr lang="en-US"/>
          </a:p>
        </p:txBody>
      </p:sp>
    </p:spTree>
    <p:extLst>
      <p:ext uri="{BB962C8B-B14F-4D97-AF65-F5344CB8AC3E}">
        <p14:creationId xmlns:p14="http://schemas.microsoft.com/office/powerpoint/2010/main" val="2647380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Tw Cen MT" panose="020B0602020104020603" pitchFamily="34" charset="0"/>
              </a:defRPr>
            </a:lvl1pPr>
          </a:lstStyle>
          <a:p>
            <a:endParaRPr lang="en-US" dirty="0"/>
          </a:p>
        </p:txBody>
      </p:sp>
      <p:sp>
        <p:nvSpPr>
          <p:cNvPr id="5" name="Footer Placeholder 4"/>
          <p:cNvSpPr>
            <a:spLocks noGrp="1"/>
          </p:cNvSpPr>
          <p:nvPr>
            <p:ph type="ftr" sz="quarter" idx="11"/>
          </p:nvPr>
        </p:nvSpPr>
        <p:spPr/>
        <p:txBody>
          <a:bodyPr/>
          <a:lstStyle>
            <a:lvl1pPr algn="l">
              <a:defRPr/>
            </a:lvl1pPr>
          </a:lstStyle>
          <a:p>
            <a:r>
              <a:rPr lang="en-US"/>
              <a:t>Selva Nadarajah</a:t>
            </a:r>
          </a:p>
        </p:txBody>
      </p:sp>
      <p:sp>
        <p:nvSpPr>
          <p:cNvPr id="6" name="Slide Number Placeholder 5"/>
          <p:cNvSpPr>
            <a:spLocks noGrp="1"/>
          </p:cNvSpPr>
          <p:nvPr>
            <p:ph type="sldNum" sz="quarter" idx="12"/>
          </p:nvPr>
        </p:nvSpPr>
        <p:spPr/>
        <p:txBody>
          <a:bodyPr/>
          <a:lstStyle/>
          <a:p>
            <a:fld id="{EFF79136-7E1A-42C5-8533-65A70507E84C}" type="slidenum">
              <a:rPr lang="en-US" smtClean="0"/>
              <a:t>‹#›</a:t>
            </a:fld>
            <a:endParaRPr lang="en-US"/>
          </a:p>
        </p:txBody>
      </p:sp>
    </p:spTree>
    <p:extLst>
      <p:ext uri="{BB962C8B-B14F-4D97-AF65-F5344CB8AC3E}">
        <p14:creationId xmlns:p14="http://schemas.microsoft.com/office/powerpoint/2010/main" val="197339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a:latin typeface="Tw Cen MT" panose="020B0602020104020603" pitchFamily="34" charset="0"/>
              </a:defRPr>
            </a:lvl1pPr>
          </a:lstStyle>
          <a:p>
            <a:endParaRPr lang="en-US" dirty="0"/>
          </a:p>
        </p:txBody>
      </p:sp>
      <p:sp>
        <p:nvSpPr>
          <p:cNvPr id="6" name="Footer Placeholder 5"/>
          <p:cNvSpPr>
            <a:spLocks noGrp="1"/>
          </p:cNvSpPr>
          <p:nvPr>
            <p:ph type="ftr" sz="quarter" idx="11"/>
          </p:nvPr>
        </p:nvSpPr>
        <p:spPr/>
        <p:txBody>
          <a:bodyPr/>
          <a:lstStyle>
            <a:lvl1pPr algn="l">
              <a:defRPr/>
            </a:lvl1pPr>
          </a:lstStyle>
          <a:p>
            <a:r>
              <a:rPr lang="en-US"/>
              <a:t>Selva Nadarajah</a:t>
            </a:r>
          </a:p>
        </p:txBody>
      </p:sp>
      <p:sp>
        <p:nvSpPr>
          <p:cNvPr id="7" name="Slide Number Placeholder 6"/>
          <p:cNvSpPr>
            <a:spLocks noGrp="1"/>
          </p:cNvSpPr>
          <p:nvPr>
            <p:ph type="sldNum" sz="quarter" idx="12"/>
          </p:nvPr>
        </p:nvSpPr>
        <p:spPr/>
        <p:txBody>
          <a:bodyPr/>
          <a:lstStyle/>
          <a:p>
            <a:fld id="{EFF79136-7E1A-42C5-8533-65A70507E84C}" type="slidenum">
              <a:rPr lang="en-US" smtClean="0"/>
              <a:t>‹#›</a:t>
            </a:fld>
            <a:endParaRPr lang="en-US"/>
          </a:p>
        </p:txBody>
      </p:sp>
    </p:spTree>
    <p:extLst>
      <p:ext uri="{BB962C8B-B14F-4D97-AF65-F5344CB8AC3E}">
        <p14:creationId xmlns:p14="http://schemas.microsoft.com/office/powerpoint/2010/main" val="142573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lvl1pPr>
              <a:defRPr>
                <a:latin typeface="Tw Cen MT" panose="020B0602020104020603" pitchFamily="34" charset="0"/>
              </a:defRPr>
            </a:lvl1pPr>
          </a:lstStyle>
          <a:p>
            <a:endParaRPr lang="en-US" dirty="0"/>
          </a:p>
        </p:txBody>
      </p:sp>
      <p:sp>
        <p:nvSpPr>
          <p:cNvPr id="8" name="Footer Placeholder 7"/>
          <p:cNvSpPr>
            <a:spLocks noGrp="1"/>
          </p:cNvSpPr>
          <p:nvPr>
            <p:ph type="ftr" sz="quarter" idx="11"/>
          </p:nvPr>
        </p:nvSpPr>
        <p:spPr/>
        <p:txBody>
          <a:bodyPr/>
          <a:lstStyle>
            <a:lvl1pPr algn="l">
              <a:defRPr/>
            </a:lvl1pPr>
          </a:lstStyle>
          <a:p>
            <a:r>
              <a:rPr lang="en-US"/>
              <a:t>Selva Nadarajah</a:t>
            </a:r>
          </a:p>
        </p:txBody>
      </p:sp>
      <p:sp>
        <p:nvSpPr>
          <p:cNvPr id="9" name="Slide Number Placeholder 8"/>
          <p:cNvSpPr>
            <a:spLocks noGrp="1"/>
          </p:cNvSpPr>
          <p:nvPr>
            <p:ph type="sldNum" sz="quarter" idx="12"/>
          </p:nvPr>
        </p:nvSpPr>
        <p:spPr/>
        <p:txBody>
          <a:bodyPr/>
          <a:lstStyle/>
          <a:p>
            <a:fld id="{EFF79136-7E1A-42C5-8533-65A70507E84C}" type="slidenum">
              <a:rPr lang="en-US" smtClean="0"/>
              <a:t>‹#›</a:t>
            </a:fld>
            <a:endParaRPr lang="en-US"/>
          </a:p>
        </p:txBody>
      </p:sp>
    </p:spTree>
    <p:extLst>
      <p:ext uri="{BB962C8B-B14F-4D97-AF65-F5344CB8AC3E}">
        <p14:creationId xmlns:p14="http://schemas.microsoft.com/office/powerpoint/2010/main" val="37995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a:defRPr>
                <a:latin typeface="Tw Cen MT" panose="020B0602020104020603" pitchFamily="34" charset="0"/>
              </a:defRPr>
            </a:lvl1pPr>
          </a:lstStyle>
          <a:p>
            <a:endParaRPr lang="en-US" dirty="0"/>
          </a:p>
        </p:txBody>
      </p:sp>
      <p:sp>
        <p:nvSpPr>
          <p:cNvPr id="4" name="Footer Placeholder 3"/>
          <p:cNvSpPr>
            <a:spLocks noGrp="1"/>
          </p:cNvSpPr>
          <p:nvPr>
            <p:ph type="ftr" sz="quarter" idx="11"/>
          </p:nvPr>
        </p:nvSpPr>
        <p:spPr/>
        <p:txBody>
          <a:bodyPr/>
          <a:lstStyle>
            <a:lvl1pPr algn="l">
              <a:defRPr/>
            </a:lvl1pPr>
          </a:lstStyle>
          <a:p>
            <a:r>
              <a:rPr lang="en-US"/>
              <a:t>Selva Nadarajah</a:t>
            </a:r>
          </a:p>
        </p:txBody>
      </p:sp>
      <p:sp>
        <p:nvSpPr>
          <p:cNvPr id="5" name="Slide Number Placeholder 4"/>
          <p:cNvSpPr>
            <a:spLocks noGrp="1"/>
          </p:cNvSpPr>
          <p:nvPr>
            <p:ph type="sldNum" sz="quarter" idx="12"/>
          </p:nvPr>
        </p:nvSpPr>
        <p:spPr/>
        <p:txBody>
          <a:bodyPr/>
          <a:lstStyle/>
          <a:p>
            <a:fld id="{EFF79136-7E1A-42C5-8533-65A70507E84C}" type="slidenum">
              <a:rPr lang="en-US" smtClean="0"/>
              <a:t>‹#›</a:t>
            </a:fld>
            <a:endParaRPr lang="en-US"/>
          </a:p>
        </p:txBody>
      </p:sp>
    </p:spTree>
    <p:extLst>
      <p:ext uri="{BB962C8B-B14F-4D97-AF65-F5344CB8AC3E}">
        <p14:creationId xmlns:p14="http://schemas.microsoft.com/office/powerpoint/2010/main" val="3238847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a:latin typeface="Tw Cen MT" panose="020B0602020104020603" pitchFamily="34" charset="0"/>
              </a:defRPr>
            </a:lvl1pPr>
          </a:lstStyle>
          <a:p>
            <a:endParaRPr lang="en-US" dirty="0"/>
          </a:p>
        </p:txBody>
      </p:sp>
      <p:sp>
        <p:nvSpPr>
          <p:cNvPr id="3" name="Footer Placeholder 2"/>
          <p:cNvSpPr>
            <a:spLocks noGrp="1"/>
          </p:cNvSpPr>
          <p:nvPr>
            <p:ph type="ftr" sz="quarter" idx="11"/>
          </p:nvPr>
        </p:nvSpPr>
        <p:spPr/>
        <p:txBody>
          <a:bodyPr/>
          <a:lstStyle>
            <a:lvl1pPr algn="l">
              <a:defRPr/>
            </a:lvl1pPr>
          </a:lstStyle>
          <a:p>
            <a:r>
              <a:rPr lang="en-US"/>
              <a:t>Selva Nadarajah</a:t>
            </a:r>
          </a:p>
        </p:txBody>
      </p:sp>
      <p:sp>
        <p:nvSpPr>
          <p:cNvPr id="4" name="Slide Number Placeholder 3"/>
          <p:cNvSpPr>
            <a:spLocks noGrp="1"/>
          </p:cNvSpPr>
          <p:nvPr>
            <p:ph type="sldNum" sz="quarter" idx="12"/>
          </p:nvPr>
        </p:nvSpPr>
        <p:spPr/>
        <p:txBody>
          <a:bodyPr/>
          <a:lstStyle/>
          <a:p>
            <a:fld id="{EFF79136-7E1A-42C5-8533-65A70507E84C}" type="slidenum">
              <a:rPr lang="en-US" smtClean="0"/>
              <a:t>‹#›</a:t>
            </a:fld>
            <a:endParaRPr lang="en-US"/>
          </a:p>
        </p:txBody>
      </p:sp>
    </p:spTree>
    <p:extLst>
      <p:ext uri="{BB962C8B-B14F-4D97-AF65-F5344CB8AC3E}">
        <p14:creationId xmlns:p14="http://schemas.microsoft.com/office/powerpoint/2010/main" val="321469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a:latin typeface="Tw Cen MT" panose="020B0602020104020603" pitchFamily="34" charset="0"/>
              </a:defRPr>
            </a:lvl1pPr>
          </a:lstStyle>
          <a:p>
            <a:endParaRPr lang="en-US" dirty="0"/>
          </a:p>
        </p:txBody>
      </p:sp>
      <p:sp>
        <p:nvSpPr>
          <p:cNvPr id="6" name="Footer Placeholder 5"/>
          <p:cNvSpPr>
            <a:spLocks noGrp="1"/>
          </p:cNvSpPr>
          <p:nvPr>
            <p:ph type="ftr" sz="quarter" idx="11"/>
          </p:nvPr>
        </p:nvSpPr>
        <p:spPr/>
        <p:txBody>
          <a:bodyPr/>
          <a:lstStyle>
            <a:lvl1pPr algn="l">
              <a:defRPr/>
            </a:lvl1pPr>
          </a:lstStyle>
          <a:p>
            <a:r>
              <a:rPr lang="en-US"/>
              <a:t>Selva Nadarajah</a:t>
            </a:r>
          </a:p>
        </p:txBody>
      </p:sp>
      <p:sp>
        <p:nvSpPr>
          <p:cNvPr id="7" name="Slide Number Placeholder 6"/>
          <p:cNvSpPr>
            <a:spLocks noGrp="1"/>
          </p:cNvSpPr>
          <p:nvPr>
            <p:ph type="sldNum" sz="quarter" idx="12"/>
          </p:nvPr>
        </p:nvSpPr>
        <p:spPr/>
        <p:txBody>
          <a:bodyPr/>
          <a:lstStyle/>
          <a:p>
            <a:fld id="{EFF79136-7E1A-42C5-8533-65A70507E84C}" type="slidenum">
              <a:rPr lang="en-US" smtClean="0"/>
              <a:t>‹#›</a:t>
            </a:fld>
            <a:endParaRPr lang="en-US"/>
          </a:p>
        </p:txBody>
      </p:sp>
    </p:spTree>
    <p:extLst>
      <p:ext uri="{BB962C8B-B14F-4D97-AF65-F5344CB8AC3E}">
        <p14:creationId xmlns:p14="http://schemas.microsoft.com/office/powerpoint/2010/main" val="3491304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a:latin typeface="Tw Cen MT" panose="020B0602020104020603" pitchFamily="34" charset="0"/>
              </a:defRPr>
            </a:lvl1pPr>
          </a:lstStyle>
          <a:p>
            <a:endParaRPr lang="en-US" dirty="0"/>
          </a:p>
        </p:txBody>
      </p:sp>
      <p:sp>
        <p:nvSpPr>
          <p:cNvPr id="6" name="Footer Placeholder 5"/>
          <p:cNvSpPr>
            <a:spLocks noGrp="1"/>
          </p:cNvSpPr>
          <p:nvPr>
            <p:ph type="ftr" sz="quarter" idx="11"/>
          </p:nvPr>
        </p:nvSpPr>
        <p:spPr/>
        <p:txBody>
          <a:bodyPr/>
          <a:lstStyle>
            <a:lvl1pPr algn="l">
              <a:defRPr/>
            </a:lvl1pPr>
          </a:lstStyle>
          <a:p>
            <a:r>
              <a:rPr lang="en-US"/>
              <a:t>Selva Nadarajah</a:t>
            </a:r>
          </a:p>
        </p:txBody>
      </p:sp>
      <p:sp>
        <p:nvSpPr>
          <p:cNvPr id="7" name="Slide Number Placeholder 6"/>
          <p:cNvSpPr>
            <a:spLocks noGrp="1"/>
          </p:cNvSpPr>
          <p:nvPr>
            <p:ph type="sldNum" sz="quarter" idx="12"/>
          </p:nvPr>
        </p:nvSpPr>
        <p:spPr/>
        <p:txBody>
          <a:bodyPr/>
          <a:lstStyle/>
          <a:p>
            <a:fld id="{EFF79136-7E1A-42C5-8533-65A70507E84C}" type="slidenum">
              <a:rPr lang="en-US" smtClean="0"/>
              <a:t>‹#›</a:t>
            </a:fld>
            <a:endParaRPr lang="en-US"/>
          </a:p>
        </p:txBody>
      </p:sp>
    </p:spTree>
    <p:extLst>
      <p:ext uri="{BB962C8B-B14F-4D97-AF65-F5344CB8AC3E}">
        <p14:creationId xmlns:p14="http://schemas.microsoft.com/office/powerpoint/2010/main" val="3496561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6687" y="120568"/>
            <a:ext cx="10951535" cy="8576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16687" y="1169581"/>
            <a:ext cx="10951535" cy="50499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16687" y="6332829"/>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w Cen MT" panose="020B0602020104020603" pitchFamily="34" charset="0"/>
              </a:defRPr>
            </a:lvl1pPr>
          </a:lstStyle>
          <a:p>
            <a:pPr algn="l"/>
            <a:r>
              <a:rPr lang="en-US"/>
              <a:t>Selva Nadarajah</a:t>
            </a:r>
            <a:endParaRPr lang="en-US" dirty="0"/>
          </a:p>
        </p:txBody>
      </p:sp>
      <p:sp>
        <p:nvSpPr>
          <p:cNvPr id="6" name="Slide Number Placeholder 5"/>
          <p:cNvSpPr>
            <a:spLocks noGrp="1"/>
          </p:cNvSpPr>
          <p:nvPr>
            <p:ph type="sldNum" sz="quarter" idx="4"/>
          </p:nvPr>
        </p:nvSpPr>
        <p:spPr>
          <a:xfrm>
            <a:off x="8825022" y="6332828"/>
            <a:ext cx="2743200" cy="365125"/>
          </a:xfrm>
          <a:prstGeom prst="rect">
            <a:avLst/>
          </a:prstGeom>
        </p:spPr>
        <p:txBody>
          <a:bodyPr vert="horz" lIns="91440" tIns="45720" rIns="91440" bIns="45720" rtlCol="0" anchor="ctr"/>
          <a:lstStyle>
            <a:lvl1pPr algn="r">
              <a:defRPr sz="1200">
                <a:solidFill>
                  <a:schemeClr val="tx1">
                    <a:tint val="75000"/>
                  </a:schemeClr>
                </a:solidFill>
                <a:latin typeface="Tw Cen MT" panose="020B0602020104020603" pitchFamily="34" charset="0"/>
              </a:defRPr>
            </a:lvl1pPr>
          </a:lstStyle>
          <a:p>
            <a:fld id="{EFF79136-7E1A-42C5-8533-65A70507E84C}" type="slidenum">
              <a:rPr lang="en-US" smtClean="0"/>
              <a:pPr/>
              <a:t>‹#›</a:t>
            </a:fld>
            <a:endParaRPr lang="en-US" dirty="0"/>
          </a:p>
        </p:txBody>
      </p:sp>
      <p:sp>
        <p:nvSpPr>
          <p:cNvPr id="13" name="TextBox 12"/>
          <p:cNvSpPr txBox="1"/>
          <p:nvPr/>
        </p:nvSpPr>
        <p:spPr>
          <a:xfrm>
            <a:off x="10371173" y="216449"/>
            <a:ext cx="2394098" cy="761747"/>
          </a:xfrm>
          <a:prstGeom prst="rect">
            <a:avLst/>
          </a:prstGeom>
          <a:noFill/>
        </p:spPr>
        <p:txBody>
          <a:bodyPr wrap="square" rtlCol="0">
            <a:spAutoFit/>
          </a:bodyPr>
          <a:lstStyle/>
          <a:p>
            <a:pPr>
              <a:lnSpc>
                <a:spcPts val="2500"/>
              </a:lnSpc>
            </a:pPr>
            <a:r>
              <a:rPr lang="en-US" sz="2800" b="1" dirty="0">
                <a:solidFill>
                  <a:srgbClr val="CC3300"/>
                </a:solidFill>
                <a:latin typeface="Tw Cen MT" panose="020B0602020104020603" pitchFamily="34" charset="0"/>
              </a:rPr>
              <a:t>UIC</a:t>
            </a:r>
          </a:p>
          <a:p>
            <a:pPr>
              <a:lnSpc>
                <a:spcPts val="2500"/>
              </a:lnSpc>
            </a:pPr>
            <a:r>
              <a:rPr lang="en-US" sz="2800" b="1" dirty="0">
                <a:solidFill>
                  <a:srgbClr val="000099"/>
                </a:solidFill>
                <a:latin typeface="Tw Cen MT" panose="020B0602020104020603" pitchFamily="34" charset="0"/>
              </a:rPr>
              <a:t>BUSINESS</a:t>
            </a:r>
          </a:p>
        </p:txBody>
      </p:sp>
      <p:cxnSp>
        <p:nvCxnSpPr>
          <p:cNvPr id="15" name="Straight Connector 14"/>
          <p:cNvCxnSpPr/>
          <p:nvPr/>
        </p:nvCxnSpPr>
        <p:spPr>
          <a:xfrm>
            <a:off x="0" y="978196"/>
            <a:ext cx="12192000" cy="0"/>
          </a:xfrm>
          <a:prstGeom prst="line">
            <a:avLst/>
          </a:prstGeom>
          <a:ln w="2857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1034175"/>
            <a:ext cx="12192000" cy="0"/>
          </a:xfrm>
          <a:prstGeom prst="line">
            <a:avLst/>
          </a:prstGeom>
          <a:ln w="28575">
            <a:solidFill>
              <a:srgbClr val="CC33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71173" y="216449"/>
            <a:ext cx="2394098" cy="761747"/>
          </a:xfrm>
          <a:prstGeom prst="rect">
            <a:avLst/>
          </a:prstGeom>
          <a:noFill/>
        </p:spPr>
        <p:txBody>
          <a:bodyPr wrap="square" rtlCol="0">
            <a:spAutoFit/>
          </a:bodyPr>
          <a:lstStyle/>
          <a:p>
            <a:pPr>
              <a:lnSpc>
                <a:spcPts val="2500"/>
              </a:lnSpc>
            </a:pPr>
            <a:r>
              <a:rPr lang="en-US" sz="2800" b="1" dirty="0">
                <a:solidFill>
                  <a:srgbClr val="CC3300"/>
                </a:solidFill>
                <a:latin typeface="Tw Cen MT" panose="020B0602020104020603" pitchFamily="34" charset="0"/>
              </a:rPr>
              <a:t>UIC</a:t>
            </a:r>
          </a:p>
          <a:p>
            <a:pPr>
              <a:lnSpc>
                <a:spcPts val="2500"/>
              </a:lnSpc>
            </a:pPr>
            <a:r>
              <a:rPr lang="en-US" sz="2800" b="1" dirty="0">
                <a:solidFill>
                  <a:srgbClr val="000099"/>
                </a:solidFill>
                <a:latin typeface="Tw Cen MT" panose="020B0602020104020603" pitchFamily="34" charset="0"/>
              </a:rPr>
              <a:t>BUSINESS</a:t>
            </a:r>
          </a:p>
        </p:txBody>
      </p:sp>
      <p:cxnSp>
        <p:nvCxnSpPr>
          <p:cNvPr id="10" name="Straight Connector 9"/>
          <p:cNvCxnSpPr/>
          <p:nvPr userDrawn="1"/>
        </p:nvCxnSpPr>
        <p:spPr>
          <a:xfrm>
            <a:off x="0" y="978196"/>
            <a:ext cx="12192000" cy="0"/>
          </a:xfrm>
          <a:prstGeom prst="line">
            <a:avLst/>
          </a:prstGeom>
          <a:ln w="2857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0" y="1034175"/>
            <a:ext cx="12192000" cy="0"/>
          </a:xfrm>
          <a:prstGeom prst="line">
            <a:avLst/>
          </a:prstGeom>
          <a:ln w="28575">
            <a:solidFill>
              <a:srgbClr val="CC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9613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49" r:id="rId12"/>
  </p:sldLayoutIdLst>
  <p:hf hdr="0" dt="0"/>
  <p:txStyles>
    <p:titleStyle>
      <a:lvl1pPr algn="l" defTabSz="914400" rtl="0" eaLnBrk="1" latinLnBrk="0" hangingPunct="1">
        <a:lnSpc>
          <a:spcPct val="90000"/>
        </a:lnSpc>
        <a:spcBef>
          <a:spcPct val="0"/>
        </a:spcBef>
        <a:buNone/>
        <a:defRPr sz="4000" b="0" kern="1200">
          <a:solidFill>
            <a:srgbClr val="000099"/>
          </a:solidFill>
          <a:latin typeface="Tw Cen MT" panose="020B0602020104020603"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w Cen MT" panose="020B0602020104020603" pitchFamily="34"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Tw Cen MT" panose="020B0602020104020603" pitchFamily="34"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w Cen MT" panose="020B0602020104020603" pitchFamily="34"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w Cen MT" panose="020B0602020104020603" pitchFamily="34"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w Cen MT" panose="020B0602020104020603" pitchFamily="34"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0.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hart" Target="../charts/chart1.xm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10.pn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2.png"/><Relationship Id="rId7" Type="http://schemas.openxmlformats.org/officeDocument/2006/relationships/image" Target="../media/image18.png"/><Relationship Id="rId2" Type="http://schemas.openxmlformats.org/officeDocument/2006/relationships/image" Target="../media/image131.png"/><Relationship Id="rId1" Type="http://schemas.openxmlformats.org/officeDocument/2006/relationships/slideLayout" Target="../slideLayouts/slideLayout4.xml"/><Relationship Id="rId6" Type="http://schemas.openxmlformats.org/officeDocument/2006/relationships/image" Target="../media/image170.png"/><Relationship Id="rId5" Type="http://schemas.openxmlformats.org/officeDocument/2006/relationships/image" Target="../media/image161.png"/><Relationship Id="rId4" Type="http://schemas.openxmlformats.org/officeDocument/2006/relationships/image" Target="../media/image12.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Convexity and Global Optimality</a:t>
            </a:r>
          </a:p>
        </p:txBody>
      </p:sp>
      <p:sp>
        <p:nvSpPr>
          <p:cNvPr id="3" name="Subtitle 2"/>
          <p:cNvSpPr>
            <a:spLocks noGrp="1"/>
          </p:cNvSpPr>
          <p:nvPr>
            <p:ph type="subTitle" idx="1"/>
          </p:nvPr>
        </p:nvSpPr>
        <p:spPr/>
        <p:txBody>
          <a:bodyPr/>
          <a:lstStyle/>
          <a:p>
            <a:endParaRPr lang="en-US" dirty="0"/>
          </a:p>
          <a:p>
            <a:r>
              <a:rPr lang="en-US" dirty="0"/>
              <a:t>IDS 435</a:t>
            </a:r>
          </a:p>
          <a:p>
            <a:r>
              <a:rPr lang="en-US" dirty="0"/>
              <a:t>Instructor: </a:t>
            </a:r>
            <a:r>
              <a:rPr lang="en-US" dirty="0" err="1"/>
              <a:t>Selva</a:t>
            </a:r>
            <a:r>
              <a:rPr lang="en-US" dirty="0"/>
              <a:t> Nadarajah</a:t>
            </a:r>
          </a:p>
          <a:p>
            <a:endParaRPr lang="en-US" dirty="0"/>
          </a:p>
        </p:txBody>
      </p:sp>
    </p:spTree>
    <p:extLst>
      <p:ext uri="{BB962C8B-B14F-4D97-AF65-F5344CB8AC3E}">
        <p14:creationId xmlns:p14="http://schemas.microsoft.com/office/powerpoint/2010/main" val="3300701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0D7A-F164-4380-B033-AB42CB29D6A6}"/>
              </a:ext>
            </a:extLst>
          </p:cNvPr>
          <p:cNvSpPr>
            <a:spLocks noGrp="1"/>
          </p:cNvSpPr>
          <p:nvPr>
            <p:ph type="title"/>
          </p:nvPr>
        </p:nvSpPr>
        <p:spPr/>
        <p:txBody>
          <a:bodyPr/>
          <a:lstStyle/>
          <a:p>
            <a:r>
              <a:rPr lang="en-US" dirty="0"/>
              <a:t>Example: Two norm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E90FCB-9655-4FA6-A2A7-9899E1BB18A4}"/>
                  </a:ext>
                </a:extLst>
              </p:cNvPr>
              <p:cNvSpPr>
                <a:spLocks noGrp="1"/>
              </p:cNvSpPr>
              <p:nvPr>
                <p:ph idx="1"/>
              </p:nvPr>
            </p:nvSpPr>
            <p:spPr/>
            <p:txBody>
              <a:bodyPr>
                <a:normAutofit/>
              </a:bodyPr>
              <a:lstStyle/>
              <a:p>
                <a:pPr marL="0" indent="0">
                  <a:lnSpc>
                    <a:spcPct val="100000"/>
                  </a:lnSpc>
                  <a:spcBef>
                    <a:spcPts val="1800"/>
                  </a:spcBef>
                  <a:spcAft>
                    <a:spcPts val="1800"/>
                  </a:spcAft>
                  <a:buNone/>
                </a:pPr>
                <a:endParaRPr lang="en-US" sz="2400" i="1" dirty="0">
                  <a:latin typeface="Cambria Math" panose="02040503050406030204" pitchFamily="18" charset="0"/>
                </a:endParaRPr>
              </a:p>
              <a:p>
                <a:pPr marL="0" indent="0">
                  <a:lnSpc>
                    <a:spcPct val="100000"/>
                  </a:lnSpc>
                  <a:spcBef>
                    <a:spcPts val="1800"/>
                  </a:spcBef>
                  <a:spcAft>
                    <a:spcPts val="1800"/>
                  </a:spcAft>
                  <a:buNone/>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𝑓</m:t>
                      </m:r>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smtClean="0">
                          <a:latin typeface="Cambria Math" panose="02040503050406030204" pitchFamily="18" charset="0"/>
                        </a:rPr>
                        <m:t>) =</m:t>
                      </m:r>
                      <m:sSub>
                        <m:sSubPr>
                          <m:ctrlPr>
                            <a:rPr lang="en-US" sz="2400" b="0" i="1" dirty="0" smtClean="0">
                              <a:latin typeface="Cambria Math" panose="02040503050406030204" pitchFamily="18" charset="0"/>
                            </a:rPr>
                          </m:ctrlPr>
                        </m:sSubPr>
                        <m:e>
                          <m:d>
                            <m:dPr>
                              <m:begChr m:val="‖"/>
                              <m:endChr m:val="‖"/>
                              <m:ctrlPr>
                                <a:rPr lang="en-US" sz="2400" i="1" dirty="0" smtClean="0">
                                  <a:latin typeface="Cambria Math" panose="02040503050406030204" pitchFamily="18" charset="0"/>
                                </a:rPr>
                              </m:ctrlPr>
                            </m:dPr>
                            <m:e>
                              <m:r>
                                <a:rPr lang="en-US" sz="2400" b="0" i="1" dirty="0" smtClean="0">
                                  <a:latin typeface="Cambria Math" panose="02040503050406030204" pitchFamily="18" charset="0"/>
                                </a:rPr>
                                <m:t>𝑥</m:t>
                              </m:r>
                            </m:e>
                          </m:d>
                        </m:e>
                        <m:sub>
                          <m:r>
                            <a:rPr lang="en-US" sz="2400" b="0" i="1" dirty="0" smtClean="0">
                              <a:latin typeface="Cambria Math" panose="02040503050406030204" pitchFamily="18" charset="0"/>
                            </a:rPr>
                            <m:t>2</m:t>
                          </m:r>
                        </m:sub>
                      </m:sSub>
                    </m:oMath>
                  </m:oMathPara>
                </a14:m>
                <a:endParaRPr lang="en-US" sz="2400" dirty="0"/>
              </a:p>
              <a:p>
                <a:pPr marL="0" indent="0">
                  <a:lnSpc>
                    <a:spcPct val="100000"/>
                  </a:lnSpc>
                  <a:spcBef>
                    <a:spcPts val="1800"/>
                  </a:spcBef>
                  <a:spcAft>
                    <a:spcPts val="1800"/>
                  </a:spcAft>
                  <a:buNone/>
                </a:pPr>
                <a:endParaRPr lang="en-US" sz="2400" dirty="0"/>
              </a:p>
              <a:p>
                <a:pPr marL="0" indent="0">
                  <a:lnSpc>
                    <a:spcPct val="100000"/>
                  </a:lnSpc>
                  <a:spcBef>
                    <a:spcPts val="1800"/>
                  </a:spcBef>
                  <a:spcAft>
                    <a:spcPts val="1800"/>
                  </a:spcAft>
                  <a:buNone/>
                </a:pPr>
                <a:endParaRPr lang="en-US" sz="2400" dirty="0"/>
              </a:p>
              <a:p>
                <a:pPr>
                  <a:lnSpc>
                    <a:spcPct val="100000"/>
                  </a:lnSpc>
                  <a:spcBef>
                    <a:spcPts val="1800"/>
                  </a:spcBef>
                  <a:spcAft>
                    <a:spcPts val="1800"/>
                  </a:spcAft>
                </a:pPr>
                <a:endParaRPr lang="en-US" sz="2400" dirty="0"/>
              </a:p>
            </p:txBody>
          </p:sp>
        </mc:Choice>
        <mc:Fallback xmlns="">
          <p:sp>
            <p:nvSpPr>
              <p:cNvPr id="3" name="Content Placeholder 2">
                <a:extLst>
                  <a:ext uri="{FF2B5EF4-FFF2-40B4-BE49-F238E27FC236}">
                    <a16:creationId xmlns:a16="http://schemas.microsoft.com/office/drawing/2014/main" id="{51E90FCB-9655-4FA6-A2A7-9899E1BB18A4}"/>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79C9EE0-B6F3-40B9-AFDD-78E82DC93A47}"/>
              </a:ext>
            </a:extLst>
          </p:cNvPr>
          <p:cNvSpPr>
            <a:spLocks noGrp="1"/>
          </p:cNvSpPr>
          <p:nvPr>
            <p:ph type="ftr" sz="quarter" idx="11"/>
          </p:nvPr>
        </p:nvSpPr>
        <p:spPr/>
        <p:txBody>
          <a:bodyPr/>
          <a:lstStyle/>
          <a:p>
            <a:r>
              <a:rPr lang="en-US"/>
              <a:t>Selva Nadarajah</a:t>
            </a:r>
          </a:p>
        </p:txBody>
      </p:sp>
      <p:sp>
        <p:nvSpPr>
          <p:cNvPr id="5" name="Slide Number Placeholder 4">
            <a:extLst>
              <a:ext uri="{FF2B5EF4-FFF2-40B4-BE49-F238E27FC236}">
                <a16:creationId xmlns:a16="http://schemas.microsoft.com/office/drawing/2014/main" id="{D71FFBC5-15C6-47B1-ABDA-9E32A7A5AD21}"/>
              </a:ext>
            </a:extLst>
          </p:cNvPr>
          <p:cNvSpPr>
            <a:spLocks noGrp="1"/>
          </p:cNvSpPr>
          <p:nvPr>
            <p:ph type="sldNum" sz="quarter" idx="12"/>
          </p:nvPr>
        </p:nvSpPr>
        <p:spPr/>
        <p:txBody>
          <a:bodyPr/>
          <a:lstStyle/>
          <a:p>
            <a:fld id="{EFF79136-7E1A-42C5-8533-65A70507E84C}" type="slidenum">
              <a:rPr lang="en-US" smtClean="0"/>
              <a:t>10</a:t>
            </a:fld>
            <a:endParaRPr lang="en-US"/>
          </a:p>
        </p:txBody>
      </p:sp>
      <p:sp>
        <p:nvSpPr>
          <p:cNvPr id="6" name="TextBox 5">
            <a:extLst>
              <a:ext uri="{FF2B5EF4-FFF2-40B4-BE49-F238E27FC236}">
                <a16:creationId xmlns:a16="http://schemas.microsoft.com/office/drawing/2014/main" id="{854B240D-D713-4581-9BF5-30E07169FF25}"/>
              </a:ext>
            </a:extLst>
          </p:cNvPr>
          <p:cNvSpPr txBox="1"/>
          <p:nvPr/>
        </p:nvSpPr>
        <p:spPr>
          <a:xfrm>
            <a:off x="5923864" y="2973444"/>
            <a:ext cx="476092" cy="276999"/>
          </a:xfrm>
          <a:prstGeom prst="rect">
            <a:avLst/>
          </a:prstGeom>
          <a:noFill/>
        </p:spPr>
        <p:txBody>
          <a:bodyPr wrap="none" lIns="0" tIns="0" rIns="0" bIns="0" rtlCol="0">
            <a:spAutoFit/>
          </a:bodyPr>
          <a:lstStyle/>
          <a:p>
            <a:r>
              <a:rPr lang="en-US" dirty="0"/>
              <a:t>         </a:t>
            </a:r>
          </a:p>
        </p:txBody>
      </p:sp>
    </p:spTree>
    <p:extLst>
      <p:ext uri="{BB962C8B-B14F-4D97-AF65-F5344CB8AC3E}">
        <p14:creationId xmlns:p14="http://schemas.microsoft.com/office/powerpoint/2010/main" val="4013426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D938-9D53-4A28-A216-3931E0C9D48E}"/>
              </a:ext>
            </a:extLst>
          </p:cNvPr>
          <p:cNvSpPr>
            <a:spLocks noGrp="1"/>
          </p:cNvSpPr>
          <p:nvPr>
            <p:ph type="title"/>
          </p:nvPr>
        </p:nvSpPr>
        <p:spPr>
          <a:xfrm>
            <a:off x="616687" y="120568"/>
            <a:ext cx="10951535" cy="857628"/>
          </a:xfrm>
        </p:spPr>
        <p:txBody>
          <a:bodyPr anchor="ctr">
            <a:normAutofit/>
          </a:bodyPr>
          <a:lstStyle/>
          <a:p>
            <a:r>
              <a:rPr lang="en-US" dirty="0"/>
              <a:t>First Order Convexity Characterization</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909C869E-2993-4A40-A893-8CF7006061A5}"/>
                  </a:ext>
                </a:extLst>
              </p:cNvPr>
              <p:cNvSpPr>
                <a:spLocks noGrp="1"/>
              </p:cNvSpPr>
              <p:nvPr>
                <p:ph sz="half" idx="1"/>
              </p:nvPr>
            </p:nvSpPr>
            <p:spPr>
              <a:xfrm>
                <a:off x="616687" y="1402545"/>
                <a:ext cx="11045325" cy="4351338"/>
              </a:xfrm>
            </p:spPr>
            <p:txBody>
              <a:bodyPr>
                <a:normAutofit/>
              </a:bodyPr>
              <a:lstStyle/>
              <a:p>
                <a:pPr marL="0" indent="0">
                  <a:lnSpc>
                    <a:spcPct val="100000"/>
                  </a:lnSpc>
                  <a:spcBef>
                    <a:spcPts val="1800"/>
                  </a:spcBef>
                  <a:spcAft>
                    <a:spcPts val="1200"/>
                  </a:spcAft>
                  <a:buNone/>
                </a:pPr>
                <a:r>
                  <a:rPr lang="en-US" sz="2400" dirty="0"/>
                  <a:t>Suppose </a:t>
                </a:r>
                <a14:m>
                  <m:oMath xmlns:m="http://schemas.openxmlformats.org/officeDocument/2006/math">
                    <m:r>
                      <a:rPr lang="en-US" sz="2400" i="1" dirty="0" smtClean="0">
                        <a:latin typeface="Cambria Math" panose="02040503050406030204" pitchFamily="18" charset="0"/>
                      </a:rPr>
                      <m:t>𝑓</m:t>
                    </m:r>
                    <m:r>
                      <a:rPr lang="en-US" sz="240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i="1" dirty="0" smtClean="0">
                            <a:latin typeface="Cambria Math" panose="02040503050406030204" pitchFamily="18" charset="0"/>
                          </a:rPr>
                          <m:t>𝑅</m:t>
                        </m:r>
                      </m:e>
                      <m:sup>
                        <m:r>
                          <a:rPr lang="en-US" sz="2400" i="1" dirty="0" smtClean="0">
                            <a:latin typeface="Cambria Math" panose="02040503050406030204" pitchFamily="18" charset="0"/>
                          </a:rPr>
                          <m:t>𝑛</m:t>
                        </m:r>
                      </m:sup>
                    </m:sSup>
                    <m:r>
                      <a:rPr lang="en-US" sz="2400" i="1" dirty="0" smtClean="0">
                        <a:latin typeface="Cambria Math" panose="02040503050406030204" pitchFamily="18" charset="0"/>
                      </a:rPr>
                      <m:t>→</m:t>
                    </m:r>
                    <m:r>
                      <a:rPr lang="en-US" sz="2400" i="1" dirty="0" smtClean="0">
                        <a:latin typeface="Cambria Math" panose="02040503050406030204" pitchFamily="18" charset="0"/>
                      </a:rPr>
                      <m:t>𝑅</m:t>
                    </m:r>
                    <m:r>
                      <a:rPr lang="en-US" sz="2400" i="1" dirty="0" smtClean="0">
                        <a:latin typeface="Cambria Math" panose="02040503050406030204" pitchFamily="18" charset="0"/>
                      </a:rPr>
                      <m:t> </m:t>
                    </m:r>
                  </m:oMath>
                </a14:m>
                <a:r>
                  <a:rPr lang="en-US" sz="2400" dirty="0"/>
                  <a:t>is differentiable. Then </a:t>
                </a:r>
                <a14:m>
                  <m:oMath xmlns:m="http://schemas.openxmlformats.org/officeDocument/2006/math">
                    <m:r>
                      <a:rPr lang="en-US" sz="2400" i="1" dirty="0" smtClean="0">
                        <a:latin typeface="Cambria Math" panose="02040503050406030204" pitchFamily="18" charset="0"/>
                      </a:rPr>
                      <m:t>𝑓</m:t>
                    </m:r>
                  </m:oMath>
                </a14:m>
                <a:r>
                  <a:rPr lang="en-US" sz="2400" dirty="0"/>
                  <a:t> is convex if and only if for all </a:t>
                </a:r>
                <a14:m>
                  <m:oMath xmlns:m="http://schemas.openxmlformats.org/officeDocument/2006/math">
                    <m:r>
                      <a:rPr lang="en-US" sz="2400" i="1" dirty="0" smtClean="0">
                        <a:latin typeface="Cambria Math" panose="02040503050406030204" pitchFamily="18" charset="0"/>
                      </a:rPr>
                      <m:t>𝑥</m:t>
                    </m:r>
                    <m:r>
                      <a:rPr lang="en-US" sz="2400" i="1" dirty="0" smtClean="0">
                        <a:latin typeface="Cambria Math" panose="02040503050406030204" pitchFamily="18" charset="0"/>
                      </a:rPr>
                      <m:t>, </m:t>
                    </m:r>
                    <m:r>
                      <a:rPr lang="en-US" sz="2400" i="1" dirty="0" smtClean="0">
                        <a:latin typeface="Cambria Math" panose="02040503050406030204" pitchFamily="18" charset="0"/>
                      </a:rPr>
                      <m:t>𝑦</m:t>
                    </m:r>
                    <m:r>
                      <a:rPr lang="en-US" sz="2400" i="1" dirty="0" smtClean="0">
                        <a:latin typeface="Cambria Math" panose="02040503050406030204" pitchFamily="18" charset="0"/>
                      </a:rPr>
                      <m:t> ∈</m:t>
                    </m:r>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𝑅</m:t>
                        </m:r>
                      </m:e>
                      <m:sup>
                        <m:r>
                          <a:rPr lang="en-US" sz="2400" b="0" i="1" dirty="0" smtClean="0">
                            <a:latin typeface="Cambria Math" panose="02040503050406030204" pitchFamily="18" charset="0"/>
                          </a:rPr>
                          <m:t>𝑛</m:t>
                        </m:r>
                      </m:sup>
                    </m:sSup>
                  </m:oMath>
                </a14:m>
                <a:endParaRPr lang="en-US" sz="2400" b="0" dirty="0"/>
              </a:p>
              <a:p>
                <a:pPr marL="0" indent="0" algn="ctr">
                  <a:lnSpc>
                    <a:spcPct val="100000"/>
                  </a:lnSpc>
                  <a:spcBef>
                    <a:spcPts val="1800"/>
                  </a:spcBef>
                  <a:spcAft>
                    <a:spcPts val="1200"/>
                  </a:spcAft>
                  <a:buNone/>
                </a:pPr>
                <a:r>
                  <a:rPr lang="en-US" sz="2400" dirty="0"/>
                  <a:t> </a:t>
                </a:r>
                <a14:m>
                  <m:oMath xmlns:m="http://schemas.openxmlformats.org/officeDocument/2006/math">
                    <m:r>
                      <a:rPr lang="en-US" sz="2400" i="1" dirty="0" smtClean="0">
                        <a:latin typeface="Cambria Math" panose="02040503050406030204" pitchFamily="18" charset="0"/>
                      </a:rPr>
                      <m:t>𝑓</m:t>
                    </m:r>
                    <m:r>
                      <a:rPr lang="en-US" sz="2400" i="1" dirty="0" smtClean="0">
                        <a:latin typeface="Cambria Math" panose="02040503050406030204" pitchFamily="18" charset="0"/>
                      </a:rPr>
                      <m:t>(</m:t>
                    </m:r>
                    <m:r>
                      <a:rPr lang="en-US" sz="2400" i="1" dirty="0" smtClean="0">
                        <a:latin typeface="Cambria Math" panose="02040503050406030204" pitchFamily="18" charset="0"/>
                      </a:rPr>
                      <m:t>𝑦</m:t>
                    </m:r>
                    <m:r>
                      <a:rPr lang="en-US" sz="2400" i="1" dirty="0" smtClean="0">
                        <a:latin typeface="Cambria Math" panose="02040503050406030204" pitchFamily="18" charset="0"/>
                      </a:rPr>
                      <m:t>) ≥ </m:t>
                    </m:r>
                    <m:r>
                      <a:rPr lang="en-US" sz="2400" i="1" dirty="0" smtClean="0">
                        <a:latin typeface="Cambria Math" panose="02040503050406030204" pitchFamily="18" charset="0"/>
                      </a:rPr>
                      <m:t>𝑓</m:t>
                    </m:r>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smtClean="0">
                        <a:latin typeface="Cambria Math" panose="02040503050406030204" pitchFamily="18" charset="0"/>
                      </a:rPr>
                      <m:t>) + </m:t>
                    </m:r>
                    <m:r>
                      <m:rPr>
                        <m:sty m:val="p"/>
                      </m:rPr>
                      <a:rPr lang="en-US" sz="2400" i="0" dirty="0" smtClean="0">
                        <a:latin typeface="Cambria Math" panose="02040503050406030204" pitchFamily="18" charset="0"/>
                      </a:rPr>
                      <m:t>∇</m:t>
                    </m:r>
                    <m:r>
                      <a:rPr lang="en-US" sz="2400" i="1" dirty="0" smtClean="0">
                        <a:latin typeface="Cambria Math" panose="02040503050406030204" pitchFamily="18" charset="0"/>
                      </a:rPr>
                      <m:t>𝑓</m:t>
                    </m:r>
                    <m:sSup>
                      <m:sSupPr>
                        <m:ctrlPr>
                          <a:rPr lang="en-US" sz="2400" b="0" i="1" dirty="0" smtClean="0">
                            <a:latin typeface="Cambria Math" panose="02040503050406030204" pitchFamily="18" charset="0"/>
                          </a:rPr>
                        </m:ctrlPr>
                      </m:sSupPr>
                      <m:e>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𝑥</m:t>
                            </m:r>
                          </m:e>
                        </m:d>
                      </m:e>
                      <m:sup>
                        <m:r>
                          <a:rPr lang="en-US" sz="2400" b="0" i="1" dirty="0" smtClean="0">
                            <a:latin typeface="Cambria Math" panose="02040503050406030204" pitchFamily="18" charset="0"/>
                          </a:rPr>
                          <m:t>𝑇</m:t>
                        </m:r>
                      </m:sup>
                    </m:sSup>
                    <m:r>
                      <a:rPr lang="en-US" sz="2400" i="1" dirty="0" smtClean="0">
                        <a:latin typeface="Cambria Math" panose="02040503050406030204" pitchFamily="18" charset="0"/>
                      </a:rPr>
                      <m:t>(</m:t>
                    </m:r>
                    <m:r>
                      <a:rPr lang="en-US" sz="2400" i="1" dirty="0" smtClean="0">
                        <a:latin typeface="Cambria Math" panose="02040503050406030204" pitchFamily="18" charset="0"/>
                      </a:rPr>
                      <m:t>𝑦</m:t>
                    </m:r>
                    <m:r>
                      <a:rPr lang="en-US" sz="2400" i="1" dirty="0" smtClean="0">
                        <a:latin typeface="Cambria Math" panose="02040503050406030204" pitchFamily="18" charset="0"/>
                      </a:rPr>
                      <m:t> − </m:t>
                    </m:r>
                    <m:r>
                      <a:rPr lang="en-US" sz="2400" i="1" dirty="0" smtClean="0">
                        <a:latin typeface="Cambria Math" panose="02040503050406030204" pitchFamily="18" charset="0"/>
                      </a:rPr>
                      <m:t>𝑥</m:t>
                    </m:r>
                    <m:r>
                      <a:rPr lang="en-US" sz="2400" i="1" dirty="0" smtClean="0">
                        <a:latin typeface="Cambria Math" panose="02040503050406030204" pitchFamily="18" charset="0"/>
                      </a:rPr>
                      <m:t>)</m:t>
                    </m:r>
                  </m:oMath>
                </a14:m>
                <a:endParaRPr lang="en-US" sz="2400" dirty="0"/>
              </a:p>
            </p:txBody>
          </p:sp>
        </mc:Choice>
        <mc:Fallback xmlns="">
          <p:sp>
            <p:nvSpPr>
              <p:cNvPr id="12" name="Content Placeholder 2">
                <a:extLst>
                  <a:ext uri="{FF2B5EF4-FFF2-40B4-BE49-F238E27FC236}">
                    <a16:creationId xmlns:a16="http://schemas.microsoft.com/office/drawing/2014/main" id="{909C869E-2993-4A40-A893-8CF7006061A5}"/>
                  </a:ext>
                </a:extLst>
              </p:cNvPr>
              <p:cNvSpPr>
                <a:spLocks noGrp="1" noRot="1" noChangeAspect="1" noMove="1" noResize="1" noEditPoints="1" noAdjustHandles="1" noChangeArrowheads="1" noChangeShapeType="1" noTextEdit="1"/>
              </p:cNvSpPr>
              <p:nvPr>
                <p:ph sz="half" idx="1"/>
              </p:nvPr>
            </p:nvSpPr>
            <p:spPr>
              <a:xfrm>
                <a:off x="616687" y="1402545"/>
                <a:ext cx="11045325" cy="4351338"/>
              </a:xfrm>
              <a:blipFill>
                <a:blip r:embed="rId3"/>
                <a:stretch>
                  <a:fillRect l="-828" t="-112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D382115-B4F5-43E9-9FEE-259AC246EE3D}"/>
              </a:ext>
            </a:extLst>
          </p:cNvPr>
          <p:cNvSpPr>
            <a:spLocks noGrp="1"/>
          </p:cNvSpPr>
          <p:nvPr>
            <p:ph type="ftr" sz="quarter" idx="11"/>
          </p:nvPr>
        </p:nvSpPr>
        <p:spPr>
          <a:xfrm>
            <a:off x="616687" y="6332829"/>
            <a:ext cx="4114800" cy="365125"/>
          </a:xfrm>
        </p:spPr>
        <p:txBody>
          <a:bodyPr anchor="ctr">
            <a:normAutofit/>
          </a:bodyPr>
          <a:lstStyle/>
          <a:p>
            <a:pPr>
              <a:spcAft>
                <a:spcPts val="600"/>
              </a:spcAft>
            </a:pPr>
            <a:r>
              <a:rPr lang="en-US" dirty="0"/>
              <a:t>Selva Nadarajah</a:t>
            </a:r>
          </a:p>
        </p:txBody>
      </p:sp>
      <p:sp>
        <p:nvSpPr>
          <p:cNvPr id="5" name="Slide Number Placeholder 4">
            <a:extLst>
              <a:ext uri="{FF2B5EF4-FFF2-40B4-BE49-F238E27FC236}">
                <a16:creationId xmlns:a16="http://schemas.microsoft.com/office/drawing/2014/main" id="{F4773631-3523-4E86-863E-9B688093E781}"/>
              </a:ext>
            </a:extLst>
          </p:cNvPr>
          <p:cNvSpPr>
            <a:spLocks noGrp="1"/>
          </p:cNvSpPr>
          <p:nvPr>
            <p:ph type="sldNum" sz="quarter" idx="12"/>
          </p:nvPr>
        </p:nvSpPr>
        <p:spPr>
          <a:xfrm>
            <a:off x="8825022" y="6332828"/>
            <a:ext cx="2743200" cy="365125"/>
          </a:xfrm>
        </p:spPr>
        <p:txBody>
          <a:bodyPr anchor="ctr">
            <a:normAutofit/>
          </a:bodyPr>
          <a:lstStyle/>
          <a:p>
            <a:pPr>
              <a:spcAft>
                <a:spcPts val="600"/>
              </a:spcAft>
            </a:pPr>
            <a:fld id="{EFF79136-7E1A-42C5-8533-65A70507E84C}" type="slidenum">
              <a:rPr lang="en-US" smtClean="0"/>
              <a:pPr>
                <a:spcAft>
                  <a:spcPts val="600"/>
                </a:spcAft>
              </a:pPr>
              <a:t>11</a:t>
            </a:fld>
            <a:endParaRPr lang="en-US"/>
          </a:p>
        </p:txBody>
      </p:sp>
      <p:pic>
        <p:nvPicPr>
          <p:cNvPr id="9" name="Picture 8">
            <a:extLst>
              <a:ext uri="{FF2B5EF4-FFF2-40B4-BE49-F238E27FC236}">
                <a16:creationId xmlns:a16="http://schemas.microsoft.com/office/drawing/2014/main" id="{546898AD-5000-4AC2-826C-5E16F47B9E18}"/>
              </a:ext>
            </a:extLst>
          </p:cNvPr>
          <p:cNvPicPr>
            <a:picLocks noChangeAspect="1"/>
          </p:cNvPicPr>
          <p:nvPr/>
        </p:nvPicPr>
        <p:blipFill>
          <a:blip r:embed="rId4"/>
          <a:stretch>
            <a:fillRect/>
          </a:stretch>
        </p:blipFill>
        <p:spPr>
          <a:xfrm>
            <a:off x="2729022" y="2905908"/>
            <a:ext cx="7467600" cy="2847975"/>
          </a:xfrm>
          <a:prstGeom prst="rect">
            <a:avLst/>
          </a:prstGeom>
        </p:spPr>
      </p:pic>
    </p:spTree>
    <p:extLst>
      <p:ext uri="{BB962C8B-B14F-4D97-AF65-F5344CB8AC3E}">
        <p14:creationId xmlns:p14="http://schemas.microsoft.com/office/powerpoint/2010/main" val="3191215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FC45-F959-424B-86C8-20E2124BE6BC}"/>
              </a:ext>
            </a:extLst>
          </p:cNvPr>
          <p:cNvSpPr>
            <a:spLocks noGrp="1"/>
          </p:cNvSpPr>
          <p:nvPr>
            <p:ph type="title"/>
          </p:nvPr>
        </p:nvSpPr>
        <p:spPr/>
        <p:txBody>
          <a:bodyPr/>
          <a:lstStyle/>
          <a:p>
            <a:r>
              <a:rPr lang="en-US" dirty="0"/>
              <a:t>Second Order Convexity Characterization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482AC2-BD25-4400-BB4B-92B970AC7C67}"/>
                  </a:ext>
                </a:extLst>
              </p:cNvPr>
              <p:cNvSpPr>
                <a:spLocks noGrp="1"/>
              </p:cNvSpPr>
              <p:nvPr>
                <p:ph idx="1"/>
              </p:nvPr>
            </p:nvSpPr>
            <p:spPr>
              <a:xfrm>
                <a:off x="623778" y="1347002"/>
                <a:ext cx="10951535" cy="5049912"/>
              </a:xfrm>
            </p:spPr>
            <p:txBody>
              <a:bodyPr>
                <a:normAutofit/>
              </a:bodyPr>
              <a:lstStyle/>
              <a:p>
                <a:pPr marL="0" indent="0">
                  <a:buNone/>
                </a:pPr>
                <a:r>
                  <a:rPr lang="en-US" sz="2400" dirty="0"/>
                  <a:t>Suppose </a:t>
                </a:r>
                <a14:m>
                  <m:oMath xmlns:m="http://schemas.openxmlformats.org/officeDocument/2006/math">
                    <m:r>
                      <a:rPr lang="en-US" sz="2400" i="1" dirty="0" smtClean="0">
                        <a:latin typeface="Cambria Math" panose="02040503050406030204" pitchFamily="18" charset="0"/>
                      </a:rPr>
                      <m:t>𝑓</m:t>
                    </m:r>
                    <m:r>
                      <a:rPr lang="en-US" sz="240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i="1" dirty="0" smtClean="0">
                            <a:latin typeface="Cambria Math" panose="02040503050406030204" pitchFamily="18" charset="0"/>
                          </a:rPr>
                          <m:t>𝑅</m:t>
                        </m:r>
                      </m:e>
                      <m:sup>
                        <m:r>
                          <a:rPr lang="en-US" sz="2400" i="1" dirty="0" smtClean="0">
                            <a:latin typeface="Cambria Math" panose="02040503050406030204" pitchFamily="18" charset="0"/>
                          </a:rPr>
                          <m:t>𝑛</m:t>
                        </m:r>
                      </m:sup>
                    </m:sSup>
                    <m:r>
                      <a:rPr lang="en-US" sz="2400" i="1" dirty="0" smtClean="0">
                        <a:latin typeface="Cambria Math" panose="02040503050406030204" pitchFamily="18" charset="0"/>
                      </a:rPr>
                      <m:t>→</m:t>
                    </m:r>
                    <m:r>
                      <a:rPr lang="en-US" sz="2400" i="1" dirty="0" smtClean="0">
                        <a:latin typeface="Cambria Math" panose="02040503050406030204" pitchFamily="18" charset="0"/>
                      </a:rPr>
                      <m:t>𝑅</m:t>
                    </m:r>
                    <m:r>
                      <a:rPr lang="en-US" sz="2400" i="1" dirty="0" smtClean="0">
                        <a:latin typeface="Cambria Math" panose="02040503050406030204" pitchFamily="18" charset="0"/>
                      </a:rPr>
                      <m:t> </m:t>
                    </m:r>
                  </m:oMath>
                </a14:m>
                <a:r>
                  <a:rPr lang="en-US" sz="2400" dirty="0"/>
                  <a:t>is twice differentiable. Then </a:t>
                </a:r>
                <a14:m>
                  <m:oMath xmlns:m="http://schemas.openxmlformats.org/officeDocument/2006/math">
                    <m:r>
                      <a:rPr lang="en-US" sz="2400" i="1" dirty="0" smtClean="0">
                        <a:latin typeface="Cambria Math" panose="02040503050406030204" pitchFamily="18" charset="0"/>
                      </a:rPr>
                      <m:t>𝑓</m:t>
                    </m:r>
                  </m:oMath>
                </a14:m>
                <a:r>
                  <a:rPr lang="en-US" sz="2400" dirty="0"/>
                  <a:t> is convex if and only if for all </a:t>
                </a:r>
                <a14:m>
                  <m:oMath xmlns:m="http://schemas.openxmlformats.org/officeDocument/2006/math">
                    <m:r>
                      <a:rPr lang="en-US" sz="2400" i="1" dirty="0" smtClean="0">
                        <a:latin typeface="Cambria Math" panose="02040503050406030204" pitchFamily="18" charset="0"/>
                      </a:rPr>
                      <m:t>𝑥</m:t>
                    </m:r>
                    <m:r>
                      <a:rPr lang="en-US" sz="2400" i="1" dirty="0" smtClean="0">
                        <a:latin typeface="Cambria Math" panose="02040503050406030204" pitchFamily="18" charset="0"/>
                      </a:rPr>
                      <m:t> ∈</m:t>
                    </m:r>
                    <m:sSup>
                      <m:sSupPr>
                        <m:ctrlPr>
                          <a:rPr lang="en-US" sz="2400" b="0" i="1" dirty="0" smtClean="0">
                            <a:latin typeface="Cambria Math" panose="02040503050406030204" pitchFamily="18" charset="0"/>
                          </a:rPr>
                        </m:ctrlPr>
                      </m:sSupPr>
                      <m:e>
                        <m:r>
                          <a:rPr lang="en-US" sz="2400" i="1" dirty="0" smtClean="0">
                            <a:latin typeface="Cambria Math" panose="02040503050406030204" pitchFamily="18" charset="0"/>
                          </a:rPr>
                          <m:t>𝑅</m:t>
                        </m:r>
                      </m:e>
                      <m:sup>
                        <m:r>
                          <a:rPr lang="en-US" sz="2400" b="0" i="1" dirty="0" smtClean="0">
                            <a:latin typeface="Cambria Math" panose="02040503050406030204" pitchFamily="18" charset="0"/>
                          </a:rPr>
                          <m:t>𝑛</m:t>
                        </m:r>
                      </m:sup>
                    </m:sSup>
                  </m:oMath>
                </a14:m>
                <a:r>
                  <a:rPr lang="en-US" sz="2400" dirty="0"/>
                  <a:t>, we have</a:t>
                </a:r>
              </a:p>
              <a:p>
                <a:pPr marL="0" indent="0">
                  <a:buNone/>
                </a:pPr>
                <a14:m>
                  <m:oMathPara xmlns:m="http://schemas.openxmlformats.org/officeDocument/2006/math">
                    <m:oMathParaPr>
                      <m:jc m:val="centerGroup"/>
                    </m:oMathParaPr>
                    <m:oMath xmlns:m="http://schemas.openxmlformats.org/officeDocument/2006/math">
                      <m:sSup>
                        <m:sSupPr>
                          <m:ctrlPr>
                            <a:rPr lang="en-US" sz="2400" b="0" i="1" dirty="0" smtClean="0">
                              <a:latin typeface="Cambria Math" panose="02040503050406030204" pitchFamily="18" charset="0"/>
                            </a:rPr>
                          </m:ctrlPr>
                        </m:sSupPr>
                        <m:e>
                          <m:r>
                            <m:rPr>
                              <m:sty m:val="p"/>
                            </m:rPr>
                            <a:rPr lang="en-US" sz="2400" i="0" dirty="0" smtClean="0">
                              <a:latin typeface="Cambria Math" panose="02040503050406030204" pitchFamily="18" charset="0"/>
                            </a:rPr>
                            <m:t>∇</m:t>
                          </m:r>
                        </m:e>
                        <m:sup>
                          <m:r>
                            <a:rPr lang="en-US" sz="2400" i="1" dirty="0" smtClean="0">
                              <a:latin typeface="Cambria Math" panose="02040503050406030204" pitchFamily="18" charset="0"/>
                            </a:rPr>
                            <m:t>2</m:t>
                          </m:r>
                        </m:sup>
                      </m:sSup>
                      <m:r>
                        <a:rPr lang="en-US" sz="2400" i="1" dirty="0" smtClean="0">
                          <a:latin typeface="Cambria Math" panose="02040503050406030204" pitchFamily="18" charset="0"/>
                        </a:rPr>
                        <m:t> </m:t>
                      </m:r>
                      <m:r>
                        <a:rPr lang="en-US" sz="2400" i="1" dirty="0" smtClean="0">
                          <a:latin typeface="Cambria Math" panose="02040503050406030204" pitchFamily="18" charset="0"/>
                        </a:rPr>
                        <m:t>𝑓</m:t>
                      </m:r>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smtClean="0">
                          <a:latin typeface="Cambria Math" panose="02040503050406030204" pitchFamily="18" charset="0"/>
                        </a:rPr>
                        <m:t>)≽  0.</m:t>
                      </m:r>
                    </m:oMath>
                  </m:oMathPara>
                </a14:m>
                <a:endParaRPr lang="en-US" sz="2400" dirty="0"/>
              </a:p>
            </p:txBody>
          </p:sp>
        </mc:Choice>
        <mc:Fallback xmlns="">
          <p:sp>
            <p:nvSpPr>
              <p:cNvPr id="3" name="Content Placeholder 2">
                <a:extLst>
                  <a:ext uri="{FF2B5EF4-FFF2-40B4-BE49-F238E27FC236}">
                    <a16:creationId xmlns:a16="http://schemas.microsoft.com/office/drawing/2014/main" id="{2E482AC2-BD25-4400-BB4B-92B970AC7C67}"/>
                  </a:ext>
                </a:extLst>
              </p:cNvPr>
              <p:cNvSpPr>
                <a:spLocks noGrp="1" noRot="1" noChangeAspect="1" noMove="1" noResize="1" noEditPoints="1" noAdjustHandles="1" noChangeArrowheads="1" noChangeShapeType="1" noTextEdit="1"/>
              </p:cNvSpPr>
              <p:nvPr>
                <p:ph idx="1"/>
              </p:nvPr>
            </p:nvSpPr>
            <p:spPr>
              <a:xfrm>
                <a:off x="623778" y="1347002"/>
                <a:ext cx="10951535" cy="5049912"/>
              </a:xfrm>
              <a:blipFill>
                <a:blip r:embed="rId2"/>
                <a:stretch>
                  <a:fillRect l="-835" t="-169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883A4F3-D19F-4B44-AB58-F584F7FD504A}"/>
              </a:ext>
            </a:extLst>
          </p:cNvPr>
          <p:cNvSpPr>
            <a:spLocks noGrp="1"/>
          </p:cNvSpPr>
          <p:nvPr>
            <p:ph type="ftr" sz="quarter" idx="11"/>
          </p:nvPr>
        </p:nvSpPr>
        <p:spPr/>
        <p:txBody>
          <a:bodyPr/>
          <a:lstStyle/>
          <a:p>
            <a:r>
              <a:rPr lang="en-US"/>
              <a:t>Selva Nadarajah</a:t>
            </a:r>
          </a:p>
        </p:txBody>
      </p:sp>
      <p:sp>
        <p:nvSpPr>
          <p:cNvPr id="5" name="Slide Number Placeholder 4">
            <a:extLst>
              <a:ext uri="{FF2B5EF4-FFF2-40B4-BE49-F238E27FC236}">
                <a16:creationId xmlns:a16="http://schemas.microsoft.com/office/drawing/2014/main" id="{563CA51F-8368-4707-B733-D76ECD8702EF}"/>
              </a:ext>
            </a:extLst>
          </p:cNvPr>
          <p:cNvSpPr>
            <a:spLocks noGrp="1"/>
          </p:cNvSpPr>
          <p:nvPr>
            <p:ph type="sldNum" sz="quarter" idx="12"/>
          </p:nvPr>
        </p:nvSpPr>
        <p:spPr/>
        <p:txBody>
          <a:bodyPr/>
          <a:lstStyle/>
          <a:p>
            <a:fld id="{EFF79136-7E1A-42C5-8533-65A70507E84C}" type="slidenum">
              <a:rPr lang="en-US" smtClean="0"/>
              <a:t>12</a:t>
            </a:fld>
            <a:endParaRPr lang="en-US"/>
          </a:p>
        </p:txBody>
      </p:sp>
      <p:pic>
        <p:nvPicPr>
          <p:cNvPr id="7" name="Picture 6">
            <a:extLst>
              <a:ext uri="{FF2B5EF4-FFF2-40B4-BE49-F238E27FC236}">
                <a16:creationId xmlns:a16="http://schemas.microsoft.com/office/drawing/2014/main" id="{49A2B812-91F5-45F2-8A9F-D3DB851A06AF}"/>
              </a:ext>
            </a:extLst>
          </p:cNvPr>
          <p:cNvPicPr>
            <a:picLocks noChangeAspect="1"/>
          </p:cNvPicPr>
          <p:nvPr/>
        </p:nvPicPr>
        <p:blipFill>
          <a:blip r:embed="rId3"/>
          <a:stretch>
            <a:fillRect/>
          </a:stretch>
        </p:blipFill>
        <p:spPr>
          <a:xfrm>
            <a:off x="3868740" y="2522220"/>
            <a:ext cx="4956282" cy="3776592"/>
          </a:xfrm>
          <a:prstGeom prst="rect">
            <a:avLst/>
          </a:prstGeom>
        </p:spPr>
      </p:pic>
    </p:spTree>
    <p:extLst>
      <p:ext uri="{BB962C8B-B14F-4D97-AF65-F5344CB8AC3E}">
        <p14:creationId xmlns:p14="http://schemas.microsoft.com/office/powerpoint/2010/main" val="3946387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7DFE-B278-4DB2-BD06-45217E1455B4}"/>
              </a:ext>
            </a:extLst>
          </p:cNvPr>
          <p:cNvSpPr>
            <a:spLocks noGrp="1"/>
          </p:cNvSpPr>
          <p:nvPr>
            <p:ph type="title"/>
          </p:nvPr>
        </p:nvSpPr>
        <p:spPr/>
        <p:txBody>
          <a:bodyPr/>
          <a:lstStyle/>
          <a:p>
            <a:r>
              <a:rPr lang="en-US" dirty="0"/>
              <a:t>Example: Quadratic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DD80F0-4E7A-4BB4-B036-2371F6370A3F}"/>
                  </a:ext>
                </a:extLst>
              </p:cNvPr>
              <p:cNvSpPr>
                <a:spLocks noGrp="1"/>
              </p:cNvSpPr>
              <p:nvPr>
                <p:ph idx="1"/>
              </p:nvPr>
            </p:nvSpPr>
            <p:spPr/>
            <p:txBody>
              <a:bodyPr>
                <a:normAutofit/>
              </a:bodyPr>
              <a:lstStyle/>
              <a:p>
                <a:pPr>
                  <a:lnSpc>
                    <a:spcPct val="100000"/>
                  </a:lnSpc>
                  <a:spcBef>
                    <a:spcPts val="1800"/>
                  </a:spcBef>
                  <a:spcAft>
                    <a:spcPts val="1800"/>
                  </a:spcAft>
                </a:pPr>
                <a:r>
                  <a:rPr lang="en-US" sz="2400" dirty="0"/>
                  <a:t>For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 ≽0</m:t>
                    </m:r>
                  </m:oMath>
                </a14:m>
                <a:r>
                  <a:rPr lang="en-US" sz="2400" dirty="0"/>
                  <a:t>, the following quadratic function is convex:</a:t>
                </a:r>
              </a:p>
              <a:p>
                <a:pPr marL="0" indent="0">
                  <a:lnSpc>
                    <a:spcPct val="100000"/>
                  </a:lnSpc>
                  <a:spcBef>
                    <a:spcPts val="1800"/>
                  </a:spcBef>
                  <a:spcAft>
                    <a:spcPts val="1800"/>
                  </a:spcAft>
                  <a:buNone/>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𝑓</m:t>
                      </m:r>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𝑥</m:t>
                          </m:r>
                        </m:e>
                      </m:d>
                      <m:r>
                        <a:rPr lang="en-US" sz="2400" i="1" dirty="0" smtClean="0">
                          <a:latin typeface="Cambria Math" panose="02040503050406030204" pitchFamily="18" charset="0"/>
                        </a:rPr>
                        <m:t>=</m:t>
                      </m:r>
                      <m:f>
                        <m:fPr>
                          <m:ctrlPr>
                            <a:rPr lang="en-US" sz="2400" b="0" i="1" dirty="0" smtClean="0">
                              <a:latin typeface="Cambria Math" panose="02040503050406030204" pitchFamily="18" charset="0"/>
                            </a:rPr>
                          </m:ctrlPr>
                        </m:fPr>
                        <m:num>
                          <m:r>
                            <a:rPr lang="en-US" sz="2400" i="1" dirty="0" smtClean="0">
                              <a:latin typeface="Cambria Math" panose="02040503050406030204" pitchFamily="18" charset="0"/>
                            </a:rPr>
                            <m:t>1</m:t>
                          </m:r>
                        </m:num>
                        <m:den>
                          <m:r>
                            <a:rPr lang="en-US" sz="2400" i="1" dirty="0" smtClean="0">
                              <a:latin typeface="Cambria Math" panose="02040503050406030204" pitchFamily="18" charset="0"/>
                            </a:rPr>
                            <m:t>2</m:t>
                          </m:r>
                        </m:den>
                      </m:f>
                      <m:r>
                        <a:rPr lang="en-US" sz="2400" i="1" dirty="0" smtClean="0">
                          <a:latin typeface="Cambria Math" panose="02040503050406030204" pitchFamily="18" charset="0"/>
                        </a:rPr>
                        <m:t> </m:t>
                      </m:r>
                      <m:sSup>
                        <m:sSupPr>
                          <m:ctrlPr>
                            <a:rPr lang="en-US" sz="2400" b="0" i="1" dirty="0" smtClean="0">
                              <a:latin typeface="Cambria Math" panose="02040503050406030204" pitchFamily="18" charset="0"/>
                            </a:rPr>
                          </m:ctrlPr>
                        </m:sSupPr>
                        <m:e>
                          <m:r>
                            <a:rPr lang="en-US" sz="2400" i="1" dirty="0" smtClean="0">
                              <a:latin typeface="Cambria Math" panose="02040503050406030204" pitchFamily="18" charset="0"/>
                            </a:rPr>
                            <m:t>𝑥</m:t>
                          </m:r>
                        </m:e>
                        <m:sup>
                          <m:r>
                            <a:rPr lang="en-US" sz="2400" i="1" dirty="0" smtClean="0">
                              <a:latin typeface="Cambria Math" panose="02040503050406030204" pitchFamily="18" charset="0"/>
                            </a:rPr>
                            <m:t>𝑇</m:t>
                          </m:r>
                        </m:sup>
                      </m:sSup>
                      <m:r>
                        <a:rPr lang="en-US" sz="2400" i="1" dirty="0" smtClean="0">
                          <a:latin typeface="Cambria Math" panose="02040503050406030204" pitchFamily="18" charset="0"/>
                        </a:rPr>
                        <m:t>𝐴𝑥</m:t>
                      </m:r>
                      <m:r>
                        <a:rPr lang="en-US" sz="2400" i="1" dirty="0" smtClean="0">
                          <a:latin typeface="Cambria Math" panose="02040503050406030204" pitchFamily="18" charset="0"/>
                        </a:rPr>
                        <m:t> + </m:t>
                      </m:r>
                      <m:sSup>
                        <m:sSupPr>
                          <m:ctrlPr>
                            <a:rPr lang="en-US" sz="2400" b="0" i="1" dirty="0" smtClean="0">
                              <a:latin typeface="Cambria Math" panose="02040503050406030204" pitchFamily="18" charset="0"/>
                            </a:rPr>
                          </m:ctrlPr>
                        </m:sSupPr>
                        <m:e>
                          <m:r>
                            <a:rPr lang="en-US" sz="2400" i="1" dirty="0" smtClean="0">
                              <a:latin typeface="Cambria Math" panose="02040503050406030204" pitchFamily="18" charset="0"/>
                            </a:rPr>
                            <m:t>𝑏</m:t>
                          </m:r>
                        </m:e>
                        <m:sup>
                          <m:r>
                            <a:rPr lang="en-US" sz="2400" i="1" dirty="0" smtClean="0">
                              <a:latin typeface="Cambria Math" panose="02040503050406030204" pitchFamily="18" charset="0"/>
                            </a:rPr>
                            <m:t>𝑇</m:t>
                          </m:r>
                        </m:sup>
                      </m:sSup>
                      <m:r>
                        <a:rPr lang="en-US" sz="2400" i="1" dirty="0" smtClean="0">
                          <a:latin typeface="Cambria Math" panose="02040503050406030204" pitchFamily="18" charset="0"/>
                        </a:rPr>
                        <m:t>𝑥</m:t>
                      </m:r>
                      <m:r>
                        <a:rPr lang="en-US" sz="2400" i="1" dirty="0" smtClean="0">
                          <a:latin typeface="Cambria Math" panose="02040503050406030204" pitchFamily="18" charset="0"/>
                        </a:rPr>
                        <m:t>+</m:t>
                      </m:r>
                      <m:r>
                        <a:rPr lang="en-US" sz="2400" b="0" i="1" dirty="0" smtClean="0">
                          <a:latin typeface="Cambria Math" panose="02040503050406030204" pitchFamily="18" charset="0"/>
                        </a:rPr>
                        <m:t>𝑐</m:t>
                      </m:r>
                    </m:oMath>
                  </m:oMathPara>
                </a14:m>
                <a:endParaRPr lang="en-US" sz="2400" dirty="0"/>
              </a:p>
              <a:p>
                <a:pPr>
                  <a:lnSpc>
                    <a:spcPct val="100000"/>
                  </a:lnSpc>
                  <a:spcBef>
                    <a:spcPts val="1800"/>
                  </a:spcBef>
                  <a:spcAft>
                    <a:spcPts val="1800"/>
                  </a:spcAft>
                </a:pPr>
                <a:r>
                  <a:rPr lang="en-US" sz="2400" dirty="0"/>
                  <a:t>Why?</a:t>
                </a:r>
              </a:p>
            </p:txBody>
          </p:sp>
        </mc:Choice>
        <mc:Fallback xmlns="">
          <p:sp>
            <p:nvSpPr>
              <p:cNvPr id="3" name="Content Placeholder 2">
                <a:extLst>
                  <a:ext uri="{FF2B5EF4-FFF2-40B4-BE49-F238E27FC236}">
                    <a16:creationId xmlns:a16="http://schemas.microsoft.com/office/drawing/2014/main" id="{67DD80F0-4E7A-4BB4-B036-2371F6370A3F}"/>
                  </a:ext>
                </a:extLst>
              </p:cNvPr>
              <p:cNvSpPr>
                <a:spLocks noGrp="1" noRot="1" noChangeAspect="1" noMove="1" noResize="1" noEditPoints="1" noAdjustHandles="1" noChangeArrowheads="1" noChangeShapeType="1" noTextEdit="1"/>
              </p:cNvSpPr>
              <p:nvPr>
                <p:ph idx="1"/>
              </p:nvPr>
            </p:nvSpPr>
            <p:spPr>
              <a:blipFill>
                <a:blip r:embed="rId2"/>
                <a:stretch>
                  <a:fillRect l="-723" t="-96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C6C85E6-E6FF-46C7-B21B-A2DC822A9D83}"/>
              </a:ext>
            </a:extLst>
          </p:cNvPr>
          <p:cNvSpPr>
            <a:spLocks noGrp="1"/>
          </p:cNvSpPr>
          <p:nvPr>
            <p:ph type="ftr" sz="quarter" idx="11"/>
          </p:nvPr>
        </p:nvSpPr>
        <p:spPr/>
        <p:txBody>
          <a:bodyPr/>
          <a:lstStyle/>
          <a:p>
            <a:r>
              <a:rPr lang="en-US"/>
              <a:t>Selva Nadarajah</a:t>
            </a:r>
          </a:p>
        </p:txBody>
      </p:sp>
      <p:sp>
        <p:nvSpPr>
          <p:cNvPr id="5" name="Slide Number Placeholder 4">
            <a:extLst>
              <a:ext uri="{FF2B5EF4-FFF2-40B4-BE49-F238E27FC236}">
                <a16:creationId xmlns:a16="http://schemas.microsoft.com/office/drawing/2014/main" id="{FE26AB09-C585-4116-A282-C575C2E681CA}"/>
              </a:ext>
            </a:extLst>
          </p:cNvPr>
          <p:cNvSpPr>
            <a:spLocks noGrp="1"/>
          </p:cNvSpPr>
          <p:nvPr>
            <p:ph type="sldNum" sz="quarter" idx="12"/>
          </p:nvPr>
        </p:nvSpPr>
        <p:spPr/>
        <p:txBody>
          <a:bodyPr/>
          <a:lstStyle/>
          <a:p>
            <a:fld id="{EFF79136-7E1A-42C5-8533-65A70507E84C}" type="slidenum">
              <a:rPr lang="en-US" smtClean="0"/>
              <a:t>13</a:t>
            </a:fld>
            <a:endParaRPr lang="en-US"/>
          </a:p>
        </p:txBody>
      </p:sp>
    </p:spTree>
    <p:extLst>
      <p:ext uri="{BB962C8B-B14F-4D97-AF65-F5344CB8AC3E}">
        <p14:creationId xmlns:p14="http://schemas.microsoft.com/office/powerpoint/2010/main" val="143949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78E0-9727-414D-96AE-2852EACB62D2}"/>
              </a:ext>
            </a:extLst>
          </p:cNvPr>
          <p:cNvSpPr>
            <a:spLocks noGrp="1"/>
          </p:cNvSpPr>
          <p:nvPr>
            <p:ph type="title"/>
          </p:nvPr>
        </p:nvSpPr>
        <p:spPr/>
        <p:txBody>
          <a:bodyPr/>
          <a:lstStyle/>
          <a:p>
            <a:r>
              <a:rPr lang="en-US" dirty="0"/>
              <a:t>1-D Perspective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C5AFB5-C886-4D3E-B124-AAC7D70B7897}"/>
                  </a:ext>
                </a:extLst>
              </p:cNvPr>
              <p:cNvSpPr>
                <a:spLocks noGrp="1"/>
              </p:cNvSpPr>
              <p:nvPr>
                <p:ph idx="1"/>
              </p:nvPr>
            </p:nvSpPr>
            <p:spPr/>
            <p:txBody>
              <a:bodyPr>
                <a:normAutofit/>
              </a:bodyPr>
              <a:lstStyle/>
              <a:p>
                <a:pPr>
                  <a:lnSpc>
                    <a:spcPct val="100000"/>
                  </a:lnSpc>
                  <a:spcBef>
                    <a:spcPts val="1200"/>
                  </a:spcBef>
                  <a:spcAft>
                    <a:spcPts val="1200"/>
                  </a:spcAft>
                </a:pPr>
                <a:r>
                  <a:rPr lang="en-US" sz="2400" dirty="0"/>
                  <a:t>A function </a:t>
                </a:r>
                <a14:m>
                  <m:oMath xmlns:m="http://schemas.openxmlformats.org/officeDocument/2006/math">
                    <m:r>
                      <a:rPr lang="en-US" sz="2400" i="1" dirty="0" smtClean="0">
                        <a:latin typeface="Cambria Math" panose="02040503050406030204" pitchFamily="18" charset="0"/>
                      </a:rPr>
                      <m:t>𝑓</m:t>
                    </m:r>
                    <m:r>
                      <a:rPr lang="en-US" sz="240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i="1" dirty="0" smtClean="0">
                            <a:latin typeface="Cambria Math" panose="02040503050406030204" pitchFamily="18" charset="0"/>
                          </a:rPr>
                          <m:t>𝑅</m:t>
                        </m:r>
                      </m:e>
                      <m:sup>
                        <m:r>
                          <a:rPr lang="en-US" sz="2400" i="1" dirty="0" smtClean="0">
                            <a:latin typeface="Cambria Math" panose="02040503050406030204" pitchFamily="18" charset="0"/>
                          </a:rPr>
                          <m:t>𝑛</m:t>
                        </m:r>
                      </m:sup>
                    </m:sSup>
                    <m:r>
                      <a:rPr lang="en-US" sz="2400" i="1" dirty="0" smtClean="0">
                        <a:latin typeface="Cambria Math" panose="02040503050406030204" pitchFamily="18" charset="0"/>
                      </a:rPr>
                      <m:t>→</m:t>
                    </m:r>
                    <m:r>
                      <a:rPr lang="en-US" sz="2400" i="1" dirty="0" smtClean="0">
                        <a:latin typeface="Cambria Math" panose="02040503050406030204" pitchFamily="18" charset="0"/>
                      </a:rPr>
                      <m:t>𝑅</m:t>
                    </m:r>
                  </m:oMath>
                </a14:m>
                <a:r>
                  <a:rPr lang="en-US" sz="2400" dirty="0"/>
                  <a:t> is convex if and only if </a:t>
                </a:r>
                <a14:m>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𝛼</m:t>
                        </m:r>
                      </m:e>
                    </m:d>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𝑠</m:t>
                    </m:r>
                    <m:r>
                      <a:rPr lang="en-US" sz="2400" b="0" i="1" smtClean="0">
                        <a:latin typeface="Cambria Math" panose="02040503050406030204" pitchFamily="18" charset="0"/>
                      </a:rPr>
                      <m:t>)</m:t>
                    </m:r>
                  </m:oMath>
                </a14:m>
                <a:r>
                  <a:rPr lang="en-US" sz="2400" dirty="0"/>
                  <a:t> is convex for all points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𝑅</m:t>
                        </m:r>
                      </m:e>
                      <m:sup>
                        <m:r>
                          <a:rPr lang="en-US" sz="2400" b="0" i="1" smtClean="0">
                            <a:latin typeface="Cambria Math" panose="02040503050406030204" pitchFamily="18" charset="0"/>
                          </a:rPr>
                          <m:t>𝑛</m:t>
                        </m:r>
                      </m:sup>
                    </m:sSup>
                  </m:oMath>
                </a14:m>
                <a:r>
                  <a:rPr lang="en-US" sz="2400" dirty="0"/>
                  <a:t> along all directions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≠0</m:t>
                    </m:r>
                  </m:oMath>
                </a14:m>
                <a:endParaRPr lang="en-US" dirty="0"/>
              </a:p>
              <a:p>
                <a:pPr>
                  <a:lnSpc>
                    <a:spcPct val="100000"/>
                  </a:lnSpc>
                  <a:spcBef>
                    <a:spcPts val="1200"/>
                  </a:spcBef>
                  <a:spcAft>
                    <a:spcPts val="1200"/>
                  </a:spcAft>
                </a:pPr>
                <a:r>
                  <a:rPr lang="en-US" sz="2400" dirty="0"/>
                  <a:t>In geometric terms, regardless of which way we slice the function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r>
                  <a:rPr lang="en-US" sz="2400" dirty="0"/>
                  <a:t> the one dimensional “landscape” on that slice is convex!</a:t>
                </a:r>
              </a:p>
              <a:p>
                <a:pPr>
                  <a:lnSpc>
                    <a:spcPct val="100000"/>
                  </a:lnSpc>
                  <a:spcBef>
                    <a:spcPts val="1200"/>
                  </a:spcBef>
                  <a:spcAft>
                    <a:spcPts val="1200"/>
                  </a:spcAft>
                </a:pPr>
                <a:endParaRPr lang="en-US" sz="2400" dirty="0"/>
              </a:p>
            </p:txBody>
          </p:sp>
        </mc:Choice>
        <mc:Fallback xmlns="">
          <p:sp>
            <p:nvSpPr>
              <p:cNvPr id="3" name="Content Placeholder 2">
                <a:extLst>
                  <a:ext uri="{FF2B5EF4-FFF2-40B4-BE49-F238E27FC236}">
                    <a16:creationId xmlns:a16="http://schemas.microsoft.com/office/drawing/2014/main" id="{E7C5AFB5-C886-4D3E-B124-AAC7D70B7897}"/>
                  </a:ext>
                </a:extLst>
              </p:cNvPr>
              <p:cNvSpPr>
                <a:spLocks noGrp="1" noRot="1" noChangeAspect="1" noMove="1" noResize="1" noEditPoints="1" noAdjustHandles="1" noChangeArrowheads="1" noChangeShapeType="1" noTextEdit="1"/>
              </p:cNvSpPr>
              <p:nvPr>
                <p:ph idx="1"/>
              </p:nvPr>
            </p:nvSpPr>
            <p:spPr>
              <a:blipFill>
                <a:blip r:embed="rId2"/>
                <a:stretch>
                  <a:fillRect l="-723" t="-96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5B88090-5F24-4D85-B57E-7C3DB212A285}"/>
              </a:ext>
            </a:extLst>
          </p:cNvPr>
          <p:cNvSpPr>
            <a:spLocks noGrp="1"/>
          </p:cNvSpPr>
          <p:nvPr>
            <p:ph type="ftr" sz="quarter" idx="11"/>
          </p:nvPr>
        </p:nvSpPr>
        <p:spPr/>
        <p:txBody>
          <a:bodyPr/>
          <a:lstStyle/>
          <a:p>
            <a:r>
              <a:rPr lang="en-US"/>
              <a:t>Selva Nadarajah</a:t>
            </a:r>
          </a:p>
        </p:txBody>
      </p:sp>
      <p:sp>
        <p:nvSpPr>
          <p:cNvPr id="5" name="Slide Number Placeholder 4">
            <a:extLst>
              <a:ext uri="{FF2B5EF4-FFF2-40B4-BE49-F238E27FC236}">
                <a16:creationId xmlns:a16="http://schemas.microsoft.com/office/drawing/2014/main" id="{E10055B8-2A66-4C73-8CA0-6985078899A0}"/>
              </a:ext>
            </a:extLst>
          </p:cNvPr>
          <p:cNvSpPr>
            <a:spLocks noGrp="1"/>
          </p:cNvSpPr>
          <p:nvPr>
            <p:ph type="sldNum" sz="quarter" idx="12"/>
          </p:nvPr>
        </p:nvSpPr>
        <p:spPr/>
        <p:txBody>
          <a:bodyPr/>
          <a:lstStyle/>
          <a:p>
            <a:fld id="{EFF79136-7E1A-42C5-8533-65A70507E84C}" type="slidenum">
              <a:rPr lang="en-US" smtClean="0"/>
              <a:t>14</a:t>
            </a:fld>
            <a:endParaRPr lang="en-US"/>
          </a:p>
        </p:txBody>
      </p:sp>
    </p:spTree>
    <p:extLst>
      <p:ext uri="{BB962C8B-B14F-4D97-AF65-F5344CB8AC3E}">
        <p14:creationId xmlns:p14="http://schemas.microsoft.com/office/powerpoint/2010/main" val="1787899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8EA0-CA56-4A06-A706-AE97D8C25D48}"/>
              </a:ext>
            </a:extLst>
          </p:cNvPr>
          <p:cNvSpPr>
            <a:spLocks noGrp="1"/>
          </p:cNvSpPr>
          <p:nvPr>
            <p:ph type="title"/>
          </p:nvPr>
        </p:nvSpPr>
        <p:spPr/>
        <p:txBody>
          <a:bodyPr/>
          <a:lstStyle/>
          <a:p>
            <a:r>
              <a:rPr lang="en-US" dirty="0"/>
              <a:t>Unconstrained Convex Optimization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E34BFC-5212-42B9-9487-72A59BE062DC}"/>
                  </a:ext>
                </a:extLst>
              </p:cNvPr>
              <p:cNvSpPr>
                <a:spLocks noGrp="1"/>
              </p:cNvSpPr>
              <p:nvPr>
                <p:ph idx="1"/>
              </p:nvPr>
            </p:nvSpPr>
            <p:spPr/>
            <p:txBody>
              <a:bodyPr>
                <a:normAutofit/>
              </a:bodyPr>
              <a:lstStyle/>
              <a:p>
                <a:r>
                  <a:rPr lang="en-US" sz="2400" dirty="0"/>
                  <a:t>Minimize a convex function defined over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𝑅</m:t>
                        </m:r>
                      </m:e>
                      <m:sup>
                        <m:r>
                          <a:rPr lang="en-US" sz="2400" b="0" i="1" smtClean="0">
                            <a:latin typeface="Cambria Math" panose="02040503050406030204" pitchFamily="18" charset="0"/>
                          </a:rPr>
                          <m:t>𝑛</m:t>
                        </m:r>
                      </m:sup>
                    </m:sSup>
                  </m:oMath>
                </a14:m>
                <a:endParaRPr lang="en-US" sz="2400" dirty="0"/>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𝑅</m:t>
                                  </m:r>
                                </m:e>
                                <m:sup>
                                  <m:r>
                                    <a:rPr lang="en-US" sz="2400" b="0" i="1" smtClean="0">
                                      <a:latin typeface="Cambria Math" panose="02040503050406030204" pitchFamily="18" charset="0"/>
                                    </a:rPr>
                                    <m:t>𝑛</m:t>
                                  </m:r>
                                </m:sup>
                              </m:sSup>
                            </m:lim>
                          </m:limLow>
                        </m:fName>
                        <m:e>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func>
                    </m:oMath>
                  </m:oMathPara>
                </a14:m>
                <a:endParaRPr lang="en-US" sz="2400" dirty="0"/>
              </a:p>
              <a:p>
                <a:pPr marL="0" indent="0">
                  <a:buNone/>
                </a:pPr>
                <a:endParaRPr lang="en-US" sz="2400" dirty="0"/>
              </a:p>
              <a:p>
                <a:r>
                  <a:rPr lang="en-US" sz="2400" dirty="0"/>
                  <a:t>If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is a</a:t>
                </a:r>
                <a:r>
                  <a:rPr lang="en-US" sz="2400" dirty="0">
                    <a:solidFill>
                      <a:schemeClr val="accent6">
                        <a:lumMod val="75000"/>
                      </a:schemeClr>
                    </a:solidFill>
                  </a:rPr>
                  <a:t> local minimizer </a:t>
                </a:r>
                <a:r>
                  <a:rPr lang="en-US" sz="2400" dirty="0"/>
                  <a:t>of a </a:t>
                </a:r>
                <a:r>
                  <a:rPr lang="en-US" sz="2400" dirty="0">
                    <a:solidFill>
                      <a:srgbClr val="C00000"/>
                    </a:solidFill>
                  </a:rPr>
                  <a:t>convex optimization </a:t>
                </a:r>
                <a:r>
                  <a:rPr lang="en-US" sz="2400" dirty="0"/>
                  <a:t>problem, it is a </a:t>
                </a:r>
                <a:r>
                  <a:rPr lang="en-US" sz="2400" dirty="0">
                    <a:solidFill>
                      <a:schemeClr val="accent6">
                        <a:lumMod val="75000"/>
                      </a:schemeClr>
                    </a:solidFill>
                  </a:rPr>
                  <a:t>global minimizer</a:t>
                </a:r>
                <a:r>
                  <a:rPr lang="en-US" sz="2400" dirty="0"/>
                  <a:t>!</a:t>
                </a:r>
              </a:p>
              <a:p>
                <a:endParaRPr lang="en-US" sz="2400" dirty="0"/>
              </a:p>
            </p:txBody>
          </p:sp>
        </mc:Choice>
        <mc:Fallback xmlns="">
          <p:sp>
            <p:nvSpPr>
              <p:cNvPr id="3" name="Content Placeholder 2">
                <a:extLst>
                  <a:ext uri="{FF2B5EF4-FFF2-40B4-BE49-F238E27FC236}">
                    <a16:creationId xmlns:a16="http://schemas.microsoft.com/office/drawing/2014/main" id="{72E34BFC-5212-42B9-9487-72A59BE062DC}"/>
                  </a:ext>
                </a:extLst>
              </p:cNvPr>
              <p:cNvSpPr>
                <a:spLocks noGrp="1" noRot="1" noChangeAspect="1" noMove="1" noResize="1" noEditPoints="1" noAdjustHandles="1" noChangeArrowheads="1" noChangeShapeType="1" noTextEdit="1"/>
              </p:cNvSpPr>
              <p:nvPr>
                <p:ph idx="1"/>
              </p:nvPr>
            </p:nvSpPr>
            <p:spPr>
              <a:blipFill>
                <a:blip r:embed="rId2"/>
                <a:stretch>
                  <a:fillRect l="-723" t="-169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35E7C8A-35A0-4DAE-A31A-DEE8C81FBB9D}"/>
              </a:ext>
            </a:extLst>
          </p:cNvPr>
          <p:cNvSpPr>
            <a:spLocks noGrp="1"/>
          </p:cNvSpPr>
          <p:nvPr>
            <p:ph type="ftr" sz="quarter" idx="11"/>
          </p:nvPr>
        </p:nvSpPr>
        <p:spPr/>
        <p:txBody>
          <a:bodyPr/>
          <a:lstStyle/>
          <a:p>
            <a:r>
              <a:rPr lang="en-US"/>
              <a:t>Selva Nadarajah</a:t>
            </a:r>
          </a:p>
        </p:txBody>
      </p:sp>
      <p:sp>
        <p:nvSpPr>
          <p:cNvPr id="5" name="Slide Number Placeholder 4">
            <a:extLst>
              <a:ext uri="{FF2B5EF4-FFF2-40B4-BE49-F238E27FC236}">
                <a16:creationId xmlns:a16="http://schemas.microsoft.com/office/drawing/2014/main" id="{BEA39C7F-E998-4798-A83C-CBF22220F9FC}"/>
              </a:ext>
            </a:extLst>
          </p:cNvPr>
          <p:cNvSpPr>
            <a:spLocks noGrp="1"/>
          </p:cNvSpPr>
          <p:nvPr>
            <p:ph type="sldNum" sz="quarter" idx="12"/>
          </p:nvPr>
        </p:nvSpPr>
        <p:spPr/>
        <p:txBody>
          <a:bodyPr/>
          <a:lstStyle/>
          <a:p>
            <a:fld id="{EFF79136-7E1A-42C5-8533-65A70507E84C}" type="slidenum">
              <a:rPr lang="en-US" smtClean="0"/>
              <a:t>15</a:t>
            </a:fld>
            <a:endParaRPr lang="en-US"/>
          </a:p>
        </p:txBody>
      </p:sp>
    </p:spTree>
    <p:extLst>
      <p:ext uri="{BB962C8B-B14F-4D97-AF65-F5344CB8AC3E}">
        <p14:creationId xmlns:p14="http://schemas.microsoft.com/office/powerpoint/2010/main" val="83602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D98E5-D502-409E-A2DC-AD7F69AB2F19}"/>
              </a:ext>
            </a:extLst>
          </p:cNvPr>
          <p:cNvSpPr>
            <a:spLocks noGrp="1"/>
          </p:cNvSpPr>
          <p:nvPr>
            <p:ph type="title"/>
          </p:nvPr>
        </p:nvSpPr>
        <p:spPr/>
        <p:txBody>
          <a:bodyPr/>
          <a:lstStyle/>
          <a:p>
            <a:r>
              <a:rPr lang="en-US" dirty="0"/>
              <a:t>FONC is Sufficient!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A370F1-3272-44A2-A297-1DC0B3CBC18A}"/>
                  </a:ext>
                </a:extLst>
              </p:cNvPr>
              <p:cNvSpPr>
                <a:spLocks noGrp="1"/>
              </p:cNvSpPr>
              <p:nvPr>
                <p:ph idx="1"/>
              </p:nvPr>
            </p:nvSpPr>
            <p:spPr/>
            <p:txBody>
              <a:bodyPr>
                <a:normAutofit/>
              </a:bodyPr>
              <a:lstStyle/>
              <a:p>
                <a:r>
                  <a:rPr lang="en-US" sz="2400" b="0" dirty="0"/>
                  <a:t>Suppose </a:t>
                </a:r>
                <a14:m>
                  <m:oMath xmlns:m="http://schemas.openxmlformats.org/officeDocument/2006/math">
                    <m:r>
                      <a:rPr lang="en-US" sz="2400" b="0" i="1" smtClean="0">
                        <a:latin typeface="Cambria Math" panose="02040503050406030204" pitchFamily="18" charset="0"/>
                      </a:rPr>
                      <m:t>𝑓</m:t>
                    </m:r>
                  </m:oMath>
                </a14:m>
                <a:r>
                  <a:rPr lang="en-US" sz="2400" b="0" dirty="0"/>
                  <a:t> is convex. Then </a:t>
                </a:r>
                <a14:m>
                  <m:oMath xmlns:m="http://schemas.openxmlformats.org/officeDocument/2006/math">
                    <m:r>
                      <m:rPr>
                        <m:sty m:val="p"/>
                      </m:rPr>
                      <a:rPr lang="en-US" sz="2400" b="0" i="0"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)=0</m:t>
                    </m:r>
                  </m:oMath>
                </a14:m>
                <a:r>
                  <a:rPr lang="en-US" sz="2400" dirty="0"/>
                  <a:t> if and only if </a:t>
                </a:r>
                <a14:m>
                  <m:oMath xmlns:m="http://schemas.openxmlformats.org/officeDocument/2006/math">
                    <m:r>
                      <a:rPr lang="en-US" sz="2400" b="0" i="1" smtClean="0">
                        <a:latin typeface="Cambria Math" panose="02040503050406030204" pitchFamily="18" charset="0"/>
                      </a:rPr>
                      <m:t>𝑥</m:t>
                    </m:r>
                  </m:oMath>
                </a14:m>
                <a:r>
                  <a:rPr lang="en-US" sz="2400" dirty="0"/>
                  <a:t> is a global minimizer of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endParaRPr lang="en-US" sz="2400" dirty="0"/>
              </a:p>
              <a:p>
                <a:endParaRPr lang="en-US" sz="2400" dirty="0"/>
              </a:p>
              <a:p>
                <a:r>
                  <a:rPr lang="en-US" sz="2400" dirty="0"/>
                  <a:t>Why is </a:t>
                </a:r>
                <a14:m>
                  <m:oMath xmlns:m="http://schemas.openxmlformats.org/officeDocument/2006/math">
                    <m:r>
                      <m:rPr>
                        <m:sty m:val="p"/>
                      </m:rPr>
                      <a:rPr lang="en-US" sz="2400" b="0" i="0"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)=0</m:t>
                    </m:r>
                  </m:oMath>
                </a14:m>
                <a:r>
                  <a:rPr lang="en-US" sz="2400" dirty="0"/>
                  <a:t> sufficient? </a:t>
                </a:r>
              </a:p>
              <a:p>
                <a:endParaRPr lang="en-US" sz="2400" dirty="0"/>
              </a:p>
              <a:p>
                <a:r>
                  <a:rPr lang="en-US" sz="2400" dirty="0"/>
                  <a:t>If </a:t>
                </a:r>
                <a14:m>
                  <m:oMath xmlns:m="http://schemas.openxmlformats.org/officeDocument/2006/math">
                    <m:r>
                      <m:rPr>
                        <m:sty m:val="p"/>
                      </m:rPr>
                      <a:rPr lang="en-US" sz="2400" b="0" i="0"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)=0</m:t>
                    </m:r>
                  </m:oMath>
                </a14:m>
                <a:r>
                  <a:rPr lang="en-US" sz="2400" dirty="0"/>
                  <a:t>, then by first order convexity condition we have for any </a:t>
                </a:r>
                <a14:m>
                  <m:oMath xmlns:m="http://schemas.openxmlformats.org/officeDocument/2006/math">
                    <m:r>
                      <a:rPr lang="en-US" sz="2400" b="0" i="1" smtClean="0">
                        <a:latin typeface="Cambria Math" panose="02040503050406030204" pitchFamily="18" charset="0"/>
                      </a:rPr>
                      <m:t>𝑦</m:t>
                    </m:r>
                  </m:oMath>
                </a14:m>
                <a:r>
                  <a:rPr lang="en-US" sz="2400" dirty="0"/>
                  <a:t> that</a:t>
                </a:r>
              </a:p>
              <a:p>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𝑓</m:t>
                      </m:r>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𝑦</m:t>
                          </m:r>
                        </m:e>
                      </m:d>
                      <m:r>
                        <a:rPr lang="en-US" sz="2400" i="1" dirty="0" smtClean="0">
                          <a:latin typeface="Cambria Math" panose="02040503050406030204" pitchFamily="18" charset="0"/>
                        </a:rPr>
                        <m:t>≥ </m:t>
                      </m:r>
                      <m:r>
                        <a:rPr lang="en-US" sz="2400" i="1" dirty="0" smtClean="0">
                          <a:latin typeface="Cambria Math" panose="02040503050406030204" pitchFamily="18" charset="0"/>
                        </a:rPr>
                        <m:t>𝑓</m:t>
                      </m:r>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𝑥</m:t>
                          </m:r>
                        </m:e>
                      </m:d>
                      <m:r>
                        <a:rPr lang="en-US" sz="2400" i="1" dirty="0" smtClean="0">
                          <a:latin typeface="Cambria Math" panose="02040503050406030204" pitchFamily="18" charset="0"/>
                        </a:rPr>
                        <m:t>+ </m:t>
                      </m:r>
                      <m:r>
                        <m:rPr>
                          <m:sty m:val="p"/>
                        </m:rPr>
                        <a:rPr lang="en-US" sz="2400" i="0" dirty="0" smtClean="0">
                          <a:latin typeface="Cambria Math" panose="02040503050406030204" pitchFamily="18" charset="0"/>
                        </a:rPr>
                        <m:t>∇</m:t>
                      </m:r>
                      <m:r>
                        <a:rPr lang="en-US" sz="2400" i="1" dirty="0" smtClean="0">
                          <a:latin typeface="Cambria Math" panose="02040503050406030204" pitchFamily="18" charset="0"/>
                        </a:rPr>
                        <m:t>𝑓</m:t>
                      </m:r>
                      <m:sSup>
                        <m:sSupPr>
                          <m:ctrlPr>
                            <a:rPr lang="en-US" sz="2400" b="0" i="1" dirty="0" smtClean="0">
                              <a:latin typeface="Cambria Math" panose="02040503050406030204" pitchFamily="18" charset="0"/>
                            </a:rPr>
                          </m:ctrlPr>
                        </m:sSupPr>
                        <m:e>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𝑥</m:t>
                              </m:r>
                            </m:e>
                          </m:d>
                        </m:e>
                        <m:sup>
                          <m:r>
                            <a:rPr lang="en-US" sz="2400" b="0" i="1" dirty="0" smtClean="0">
                              <a:latin typeface="Cambria Math" panose="02040503050406030204" pitchFamily="18" charset="0"/>
                            </a:rPr>
                            <m:t>𝑇</m:t>
                          </m:r>
                        </m:sup>
                      </m:sSup>
                      <m:d>
                        <m:dPr>
                          <m:ctrlPr>
                            <a:rPr lang="en-US" sz="2400" b="0" i="1" dirty="0" smtClean="0">
                              <a:latin typeface="Cambria Math" panose="02040503050406030204" pitchFamily="18" charset="0"/>
                            </a:rPr>
                          </m:ctrlPr>
                        </m:dPr>
                        <m:e>
                          <m:r>
                            <a:rPr lang="en-US" sz="2400" i="1" dirty="0" smtClean="0">
                              <a:latin typeface="Cambria Math" panose="02040503050406030204" pitchFamily="18" charset="0"/>
                            </a:rPr>
                            <m:t>𝑦</m:t>
                          </m:r>
                          <m:r>
                            <a:rPr lang="en-US" sz="2400" i="1" dirty="0" smtClean="0">
                              <a:latin typeface="Cambria Math" panose="02040503050406030204" pitchFamily="18" charset="0"/>
                            </a:rPr>
                            <m:t> − </m:t>
                          </m:r>
                          <m:r>
                            <a:rPr lang="en-US" sz="2400" i="1" dirty="0" smtClean="0">
                              <a:latin typeface="Cambria Math" panose="02040503050406030204" pitchFamily="18" charset="0"/>
                            </a:rPr>
                            <m:t>𝑥</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𝑓</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𝑥</m:t>
                          </m:r>
                        </m:e>
                      </m:d>
                    </m:oMath>
                  </m:oMathPara>
                </a14:m>
                <a:endParaRPr lang="en-US" sz="24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2AA370F1-3272-44A2-A297-1DC0B3CBC18A}"/>
                  </a:ext>
                </a:extLst>
              </p:cNvPr>
              <p:cNvSpPr>
                <a:spLocks noGrp="1" noRot="1" noChangeAspect="1" noMove="1" noResize="1" noEditPoints="1" noAdjustHandles="1" noChangeArrowheads="1" noChangeShapeType="1" noTextEdit="1"/>
              </p:cNvSpPr>
              <p:nvPr>
                <p:ph idx="1"/>
              </p:nvPr>
            </p:nvSpPr>
            <p:spPr>
              <a:blipFill>
                <a:blip r:embed="rId2"/>
                <a:stretch>
                  <a:fillRect l="-723" t="-169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F2ECF03-5C7D-4C10-88F8-2A7BDE8BEB9B}"/>
              </a:ext>
            </a:extLst>
          </p:cNvPr>
          <p:cNvSpPr>
            <a:spLocks noGrp="1"/>
          </p:cNvSpPr>
          <p:nvPr>
            <p:ph type="ftr" sz="quarter" idx="11"/>
          </p:nvPr>
        </p:nvSpPr>
        <p:spPr/>
        <p:txBody>
          <a:bodyPr/>
          <a:lstStyle/>
          <a:p>
            <a:r>
              <a:rPr lang="en-US"/>
              <a:t>Selva Nadarajah</a:t>
            </a:r>
          </a:p>
        </p:txBody>
      </p:sp>
      <p:sp>
        <p:nvSpPr>
          <p:cNvPr id="5" name="Slide Number Placeholder 4">
            <a:extLst>
              <a:ext uri="{FF2B5EF4-FFF2-40B4-BE49-F238E27FC236}">
                <a16:creationId xmlns:a16="http://schemas.microsoft.com/office/drawing/2014/main" id="{5FFF1D72-10FF-4076-9EC7-BB6E3516CAD0}"/>
              </a:ext>
            </a:extLst>
          </p:cNvPr>
          <p:cNvSpPr>
            <a:spLocks noGrp="1"/>
          </p:cNvSpPr>
          <p:nvPr>
            <p:ph type="sldNum" sz="quarter" idx="12"/>
          </p:nvPr>
        </p:nvSpPr>
        <p:spPr/>
        <p:txBody>
          <a:bodyPr/>
          <a:lstStyle/>
          <a:p>
            <a:fld id="{EFF79136-7E1A-42C5-8533-65A70507E84C}" type="slidenum">
              <a:rPr lang="en-US" smtClean="0"/>
              <a:t>16</a:t>
            </a:fld>
            <a:endParaRPr lang="en-US"/>
          </a:p>
        </p:txBody>
      </p:sp>
    </p:spTree>
    <p:extLst>
      <p:ext uri="{BB962C8B-B14F-4D97-AF65-F5344CB8AC3E}">
        <p14:creationId xmlns:p14="http://schemas.microsoft.com/office/powerpoint/2010/main" val="370524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38307-A66D-485F-8EEE-F657A77E94A6}"/>
              </a:ext>
            </a:extLst>
          </p:cNvPr>
          <p:cNvSpPr>
            <a:spLocks noGrp="1"/>
          </p:cNvSpPr>
          <p:nvPr>
            <p:ph type="title"/>
          </p:nvPr>
        </p:nvSpPr>
        <p:spPr/>
        <p:txBody>
          <a:bodyPr/>
          <a:lstStyle/>
          <a:p>
            <a:r>
              <a:rPr lang="en-US" dirty="0"/>
              <a:t>Nicer Convex Functions: Strict Convexity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CD0A52-933A-483E-BF06-735F766B44B8}"/>
                  </a:ext>
                </a:extLst>
              </p:cNvPr>
              <p:cNvSpPr>
                <a:spLocks noGrp="1"/>
              </p:cNvSpPr>
              <p:nvPr>
                <p:ph idx="1"/>
              </p:nvPr>
            </p:nvSpPr>
            <p:spPr>
              <a:xfrm>
                <a:off x="616687" y="1169580"/>
                <a:ext cx="10951535" cy="5567851"/>
              </a:xfrm>
            </p:spPr>
            <p:txBody>
              <a:bodyPr>
                <a:normAutofit/>
              </a:bodyPr>
              <a:lstStyle/>
              <a:p>
                <a:pPr>
                  <a:lnSpc>
                    <a:spcPct val="100000"/>
                  </a:lnSpc>
                  <a:spcBef>
                    <a:spcPts val="2400"/>
                  </a:spcBef>
                  <a:spcAft>
                    <a:spcPts val="2400"/>
                  </a:spcAft>
                </a:pPr>
                <a:r>
                  <a:rPr lang="en-US" sz="2400" dirty="0">
                    <a:solidFill>
                      <a:schemeClr val="tx1"/>
                    </a:solidFill>
                  </a:rPr>
                  <a:t>A function </a:t>
                </a:r>
                <a14:m>
                  <m:oMath xmlns:m="http://schemas.openxmlformats.org/officeDocument/2006/math">
                    <m:r>
                      <a:rPr lang="en-US" sz="2400" b="0" i="1" dirty="0" smtClean="0">
                        <a:solidFill>
                          <a:schemeClr val="tx1"/>
                        </a:solidFill>
                        <a:latin typeface="Cambria Math" panose="02040503050406030204" pitchFamily="18" charset="0"/>
                      </a:rPr>
                      <m:t>𝑓</m:t>
                    </m:r>
                    <m:r>
                      <a:rPr lang="en-US" sz="2400" b="0" i="1" dirty="0" smtClean="0">
                        <a:solidFill>
                          <a:schemeClr val="tx1"/>
                        </a:solidFill>
                        <a:latin typeface="Cambria Math" panose="02040503050406030204" pitchFamily="18" charset="0"/>
                      </a:rPr>
                      <m:t>:</m:t>
                    </m:r>
                    <m:sSup>
                      <m:sSupPr>
                        <m:ctrlPr>
                          <a:rPr lang="en-US" sz="2400" i="1" dirty="0" smtClean="0">
                            <a:solidFill>
                              <a:schemeClr val="tx1"/>
                            </a:solidFill>
                            <a:latin typeface="Cambria Math" panose="02040503050406030204" pitchFamily="18" charset="0"/>
                          </a:rPr>
                        </m:ctrlPr>
                      </m:sSupPr>
                      <m:e>
                        <m:r>
                          <a:rPr lang="en-US" sz="2400" b="0" i="1" dirty="0" smtClean="0">
                            <a:solidFill>
                              <a:schemeClr val="tx1"/>
                            </a:solidFill>
                            <a:latin typeface="Cambria Math" panose="02040503050406030204" pitchFamily="18" charset="0"/>
                          </a:rPr>
                          <m:t>𝑅</m:t>
                        </m:r>
                      </m:e>
                      <m:sup>
                        <m:r>
                          <a:rPr lang="en-US" sz="2400" b="0" i="1" dirty="0" smtClean="0">
                            <a:solidFill>
                              <a:schemeClr val="tx1"/>
                            </a:solidFill>
                            <a:latin typeface="Cambria Math" panose="02040503050406030204" pitchFamily="18" charset="0"/>
                          </a:rPr>
                          <m:t>𝑛</m:t>
                        </m:r>
                      </m:sup>
                    </m:sSup>
                    <m:r>
                      <a:rPr lang="en-US" sz="2400" b="0" i="1" dirty="0" smtClean="0">
                        <a:solidFill>
                          <a:schemeClr val="tx1"/>
                        </a:solidFill>
                        <a:latin typeface="Cambria Math" panose="02040503050406030204" pitchFamily="18" charset="0"/>
                      </a:rPr>
                      <m:t>→</m:t>
                    </m:r>
                    <m:r>
                      <a:rPr lang="en-US" sz="2400" b="0" i="1" dirty="0" smtClean="0">
                        <a:solidFill>
                          <a:schemeClr val="tx1"/>
                        </a:solidFill>
                        <a:latin typeface="Cambria Math" panose="02040503050406030204" pitchFamily="18" charset="0"/>
                      </a:rPr>
                      <m:t>𝑅</m:t>
                    </m:r>
                    <m:r>
                      <a:rPr lang="en-US" sz="2400" b="0" i="1" dirty="0" smtClean="0">
                        <a:solidFill>
                          <a:schemeClr val="tx1"/>
                        </a:solidFill>
                        <a:latin typeface="Cambria Math" panose="02040503050406030204" pitchFamily="18" charset="0"/>
                      </a:rPr>
                      <m:t> </m:t>
                    </m:r>
                  </m:oMath>
                </a14:m>
                <a:r>
                  <a:rPr lang="en-US" sz="2400" dirty="0">
                    <a:solidFill>
                      <a:schemeClr val="tx1"/>
                    </a:solidFill>
                  </a:rPr>
                  <a:t>is strictly convex if for </a:t>
                </a:r>
                <a14:m>
                  <m:oMath xmlns:m="http://schemas.openxmlformats.org/officeDocument/2006/math">
                    <m:r>
                      <a:rPr lang="en-US" sz="2400" b="0" i="1" dirty="0" smtClean="0">
                        <a:solidFill>
                          <a:schemeClr val="tx1"/>
                        </a:solidFill>
                        <a:latin typeface="Cambria Math" panose="02040503050406030204" pitchFamily="18" charset="0"/>
                      </a:rPr>
                      <m:t>𝑥</m:t>
                    </m:r>
                    <m:r>
                      <a:rPr lang="en-US" sz="2400" b="0" i="1" dirty="0" smtClean="0">
                        <a:solidFill>
                          <a:schemeClr val="tx1"/>
                        </a:solidFill>
                        <a:latin typeface="Cambria Math" panose="02040503050406030204" pitchFamily="18" charset="0"/>
                      </a:rPr>
                      <m:t>, </m:t>
                    </m:r>
                    <m:r>
                      <a:rPr lang="en-US" sz="2400" b="0" i="1" dirty="0" smtClean="0">
                        <a:solidFill>
                          <a:schemeClr val="tx1"/>
                        </a:solidFill>
                        <a:latin typeface="Cambria Math" panose="02040503050406030204" pitchFamily="18" charset="0"/>
                      </a:rPr>
                      <m:t>𝑦</m:t>
                    </m:r>
                    <m:r>
                      <a:rPr lang="en-US" sz="2400" b="0" i="1" dirty="0" smtClean="0">
                        <a:solidFill>
                          <a:schemeClr val="tx1"/>
                        </a:solidFill>
                        <a:latin typeface="Cambria Math" panose="02040503050406030204" pitchFamily="18" charset="0"/>
                      </a:rPr>
                      <m:t> ∈ </m:t>
                    </m:r>
                    <m:r>
                      <a:rPr lang="en-US" sz="2400" b="0" i="1" dirty="0" err="1" smtClean="0">
                        <a:solidFill>
                          <a:schemeClr val="tx1"/>
                        </a:solidFill>
                        <a:latin typeface="Cambria Math" panose="02040503050406030204" pitchFamily="18" charset="0"/>
                      </a:rPr>
                      <m:t>𝑑𝑜𝑚</m:t>
                    </m:r>
                    <m:r>
                      <a:rPr lang="en-US" sz="2400" b="0" i="1" dirty="0" smtClean="0">
                        <a:solidFill>
                          <a:schemeClr val="tx1"/>
                        </a:solidFill>
                        <a:latin typeface="Cambria Math" panose="02040503050406030204" pitchFamily="18" charset="0"/>
                      </a:rPr>
                      <m:t>(</m:t>
                    </m:r>
                    <m:r>
                      <a:rPr lang="en-US" sz="2400" b="0" i="1" dirty="0" smtClean="0">
                        <a:solidFill>
                          <a:schemeClr val="tx1"/>
                        </a:solidFill>
                        <a:latin typeface="Cambria Math" panose="02040503050406030204" pitchFamily="18" charset="0"/>
                      </a:rPr>
                      <m:t>𝑓</m:t>
                    </m:r>
                    <m:r>
                      <a:rPr lang="en-US" sz="2400" b="0" i="1" dirty="0" smtClean="0">
                        <a:solidFill>
                          <a:schemeClr val="tx1"/>
                        </a:solidFill>
                        <a:latin typeface="Cambria Math" panose="02040503050406030204" pitchFamily="18" charset="0"/>
                      </a:rPr>
                      <m:t>) </m:t>
                    </m:r>
                  </m:oMath>
                </a14:m>
                <a:r>
                  <a:rPr lang="en-US" sz="2400" dirty="0">
                    <a:solidFill>
                      <a:schemeClr val="tx1"/>
                    </a:solidFill>
                  </a:rPr>
                  <a:t>and any </a:t>
                </a:r>
                <a14:m>
                  <m:oMath xmlns:m="http://schemas.openxmlformats.org/officeDocument/2006/math">
                    <m:r>
                      <a:rPr lang="el-GR" sz="2400" b="0" i="1" dirty="0" smtClean="0">
                        <a:solidFill>
                          <a:schemeClr val="tx1"/>
                        </a:solidFill>
                        <a:latin typeface="Cambria Math" panose="02040503050406030204" pitchFamily="18" charset="0"/>
                      </a:rPr>
                      <m:t>𝛼</m:t>
                    </m:r>
                    <m:r>
                      <a:rPr lang="el-GR" sz="2400" b="0" i="1" dirty="0" smtClean="0">
                        <a:solidFill>
                          <a:schemeClr val="tx1"/>
                        </a:solidFill>
                        <a:latin typeface="Cambria Math" panose="02040503050406030204" pitchFamily="18" charset="0"/>
                      </a:rPr>
                      <m:t> ∈ [0, 1], </m:t>
                    </m:r>
                  </m:oMath>
                </a14:m>
                <a:r>
                  <a:rPr lang="en-US" sz="2400" dirty="0">
                    <a:solidFill>
                      <a:schemeClr val="tx1"/>
                    </a:solidFill>
                  </a:rPr>
                  <a:t> we have</a:t>
                </a:r>
              </a:p>
              <a:p>
                <a:pPr marL="0" indent="0">
                  <a:lnSpc>
                    <a:spcPct val="100000"/>
                  </a:lnSpc>
                  <a:spcBef>
                    <a:spcPts val="2400"/>
                  </a:spcBef>
                  <a:spcAft>
                    <a:spcPts val="2400"/>
                  </a:spcAft>
                  <a:buNone/>
                </a:pPr>
                <a14:m>
                  <m:oMathPara xmlns:m="http://schemas.openxmlformats.org/officeDocument/2006/math">
                    <m:oMathParaPr>
                      <m:jc m:val="center"/>
                    </m:oMathParaPr>
                    <m:oMath xmlns:m="http://schemas.openxmlformats.org/officeDocument/2006/math">
                      <m:r>
                        <a:rPr lang="en-US" sz="2400" b="0" i="1" dirty="0" smtClean="0">
                          <a:solidFill>
                            <a:schemeClr val="tx1"/>
                          </a:solidFill>
                          <a:latin typeface="Cambria Math" panose="02040503050406030204" pitchFamily="18" charset="0"/>
                        </a:rPr>
                        <m:t>𝑓</m:t>
                      </m:r>
                      <m:d>
                        <m:dPr>
                          <m:ctrlPr>
                            <a:rPr lang="en-US" sz="2400" i="1" dirty="0" smtClean="0">
                              <a:solidFill>
                                <a:schemeClr val="tx1"/>
                              </a:solidFill>
                              <a:latin typeface="Cambria Math" panose="02040503050406030204" pitchFamily="18" charset="0"/>
                            </a:rPr>
                          </m:ctrlPr>
                        </m:dPr>
                        <m:e>
                          <m:r>
                            <a:rPr lang="el-GR" sz="2400" b="0" i="1" dirty="0" smtClean="0">
                              <a:solidFill>
                                <a:schemeClr val="tx1"/>
                              </a:solidFill>
                              <a:latin typeface="Cambria Math" panose="02040503050406030204" pitchFamily="18" charset="0"/>
                            </a:rPr>
                            <m:t>𝛼</m:t>
                          </m:r>
                          <m:r>
                            <a:rPr lang="en-US" sz="2400" b="0" i="1" dirty="0" smtClean="0">
                              <a:solidFill>
                                <a:schemeClr val="tx1"/>
                              </a:solidFill>
                              <a:latin typeface="Cambria Math" panose="02040503050406030204" pitchFamily="18" charset="0"/>
                            </a:rPr>
                            <m:t>𝑥</m:t>
                          </m:r>
                          <m:r>
                            <a:rPr lang="en-US" sz="2400" b="0" i="1" dirty="0" smtClean="0">
                              <a:solidFill>
                                <a:schemeClr val="tx1"/>
                              </a:solidFill>
                              <a:latin typeface="Cambria Math" panose="02040503050406030204" pitchFamily="18" charset="0"/>
                            </a:rPr>
                            <m:t> + </m:t>
                          </m:r>
                          <m:d>
                            <m:dPr>
                              <m:ctrlPr>
                                <a:rPr lang="en-US" sz="2400" i="1" dirty="0" smtClean="0">
                                  <a:solidFill>
                                    <a:schemeClr val="tx1"/>
                                  </a:solidFill>
                                  <a:latin typeface="Cambria Math" panose="02040503050406030204" pitchFamily="18" charset="0"/>
                                </a:rPr>
                              </m:ctrlPr>
                            </m:dPr>
                            <m:e>
                              <m:r>
                                <a:rPr lang="en-US" sz="2400" b="0" i="1" dirty="0" smtClean="0">
                                  <a:solidFill>
                                    <a:schemeClr val="tx1"/>
                                  </a:solidFill>
                                  <a:latin typeface="Cambria Math" panose="02040503050406030204" pitchFamily="18" charset="0"/>
                                </a:rPr>
                                <m:t>1 − </m:t>
                              </m:r>
                              <m:r>
                                <a:rPr lang="el-GR" sz="2400" b="0" i="1" dirty="0" smtClean="0">
                                  <a:solidFill>
                                    <a:schemeClr val="tx1"/>
                                  </a:solidFill>
                                  <a:latin typeface="Cambria Math" panose="02040503050406030204" pitchFamily="18" charset="0"/>
                                </a:rPr>
                                <m:t>𝛼</m:t>
                              </m:r>
                            </m:e>
                          </m:d>
                          <m:r>
                            <a:rPr lang="en-US" sz="2400" b="0" i="1" dirty="0" smtClean="0">
                              <a:solidFill>
                                <a:schemeClr val="tx1"/>
                              </a:solidFill>
                              <a:latin typeface="Cambria Math" panose="02040503050406030204" pitchFamily="18" charset="0"/>
                            </a:rPr>
                            <m:t>𝑦</m:t>
                          </m:r>
                        </m:e>
                      </m:d>
                      <m:r>
                        <a:rPr lang="en-US" sz="2400" b="0" i="1" dirty="0" smtClean="0">
                          <a:solidFill>
                            <a:schemeClr val="tx1"/>
                          </a:solidFill>
                          <a:latin typeface="Cambria Math" panose="02040503050406030204" pitchFamily="18" charset="0"/>
                        </a:rPr>
                        <m:t>&lt; </m:t>
                      </m:r>
                      <m:r>
                        <a:rPr lang="el-GR" sz="2400" b="0" i="1" dirty="0" smtClean="0">
                          <a:solidFill>
                            <a:schemeClr val="tx1"/>
                          </a:solidFill>
                          <a:latin typeface="Cambria Math" panose="02040503050406030204" pitchFamily="18" charset="0"/>
                        </a:rPr>
                        <m:t>𝛼</m:t>
                      </m:r>
                      <m:r>
                        <a:rPr lang="en-US" sz="2400" b="0" i="1" dirty="0" smtClean="0">
                          <a:solidFill>
                            <a:schemeClr val="tx1"/>
                          </a:solidFill>
                          <a:latin typeface="Cambria Math" panose="02040503050406030204" pitchFamily="18" charset="0"/>
                        </a:rPr>
                        <m:t>𝑓</m:t>
                      </m:r>
                      <m:d>
                        <m:dPr>
                          <m:ctrlPr>
                            <a:rPr lang="en-US" sz="2400" i="1" dirty="0" smtClean="0">
                              <a:solidFill>
                                <a:schemeClr val="tx1"/>
                              </a:solidFill>
                              <a:latin typeface="Cambria Math" panose="02040503050406030204" pitchFamily="18" charset="0"/>
                            </a:rPr>
                          </m:ctrlPr>
                        </m:dPr>
                        <m:e>
                          <m:r>
                            <a:rPr lang="en-US" sz="2400" b="0" i="1" dirty="0" smtClean="0">
                              <a:solidFill>
                                <a:schemeClr val="tx1"/>
                              </a:solidFill>
                              <a:latin typeface="Cambria Math" panose="02040503050406030204" pitchFamily="18" charset="0"/>
                            </a:rPr>
                            <m:t>𝑥</m:t>
                          </m:r>
                        </m:e>
                      </m:d>
                      <m:r>
                        <a:rPr lang="en-US" sz="2400" b="0" i="1" dirty="0" smtClean="0">
                          <a:solidFill>
                            <a:schemeClr val="tx1"/>
                          </a:solidFill>
                          <a:latin typeface="Cambria Math" panose="02040503050406030204" pitchFamily="18" charset="0"/>
                        </a:rPr>
                        <m:t>+ </m:t>
                      </m:r>
                      <m:d>
                        <m:dPr>
                          <m:ctrlPr>
                            <a:rPr lang="en-US" sz="2400" i="1" dirty="0" smtClean="0">
                              <a:solidFill>
                                <a:schemeClr val="tx1"/>
                              </a:solidFill>
                              <a:latin typeface="Cambria Math" panose="02040503050406030204" pitchFamily="18" charset="0"/>
                            </a:rPr>
                          </m:ctrlPr>
                        </m:dPr>
                        <m:e>
                          <m:r>
                            <a:rPr lang="en-US" sz="2400" b="0" i="1" dirty="0" smtClean="0">
                              <a:solidFill>
                                <a:schemeClr val="tx1"/>
                              </a:solidFill>
                              <a:latin typeface="Cambria Math" panose="02040503050406030204" pitchFamily="18" charset="0"/>
                            </a:rPr>
                            <m:t>1 − </m:t>
                          </m:r>
                          <m:r>
                            <a:rPr lang="el-GR" sz="2400" b="0" i="1" dirty="0" smtClean="0">
                              <a:solidFill>
                                <a:schemeClr val="tx1"/>
                              </a:solidFill>
                              <a:latin typeface="Cambria Math" panose="02040503050406030204" pitchFamily="18" charset="0"/>
                            </a:rPr>
                            <m:t>𝛼</m:t>
                          </m:r>
                        </m:e>
                      </m:d>
                      <m:r>
                        <a:rPr lang="en-US" sz="2400" b="0" i="1" dirty="0" smtClean="0">
                          <a:solidFill>
                            <a:schemeClr val="tx1"/>
                          </a:solidFill>
                          <a:latin typeface="Cambria Math" panose="02040503050406030204" pitchFamily="18" charset="0"/>
                        </a:rPr>
                        <m:t>𝑓</m:t>
                      </m:r>
                      <m:d>
                        <m:dPr>
                          <m:ctrlPr>
                            <a:rPr lang="en-US" sz="2400" i="1" dirty="0" smtClean="0">
                              <a:solidFill>
                                <a:schemeClr val="tx1"/>
                              </a:solidFill>
                              <a:latin typeface="Cambria Math" panose="02040503050406030204" pitchFamily="18" charset="0"/>
                            </a:rPr>
                          </m:ctrlPr>
                        </m:dPr>
                        <m:e>
                          <m:r>
                            <a:rPr lang="en-US" sz="2400" b="0" i="1" dirty="0" smtClean="0">
                              <a:solidFill>
                                <a:schemeClr val="tx1"/>
                              </a:solidFill>
                              <a:latin typeface="Cambria Math" panose="02040503050406030204" pitchFamily="18" charset="0"/>
                            </a:rPr>
                            <m:t>𝑦</m:t>
                          </m:r>
                        </m:e>
                      </m:d>
                      <m:r>
                        <a:rPr lang="en-US" sz="2400" b="0" i="1" dirty="0" smtClean="0">
                          <a:solidFill>
                            <a:schemeClr val="tx1"/>
                          </a:solidFill>
                          <a:latin typeface="Cambria Math" panose="02040503050406030204" pitchFamily="18" charset="0"/>
                        </a:rPr>
                        <m:t>.</m:t>
                      </m:r>
                    </m:oMath>
                  </m:oMathPara>
                </a14:m>
                <a:endParaRPr lang="en-US" sz="2400" dirty="0">
                  <a:solidFill>
                    <a:schemeClr val="tx1"/>
                  </a:solidFill>
                </a:endParaRPr>
              </a:p>
              <a:p>
                <a:pPr marL="0" indent="0">
                  <a:buNone/>
                </a:pPr>
                <a:endParaRPr lang="en-US" sz="2400" dirty="0"/>
              </a:p>
              <a:p>
                <a:pPr>
                  <a:lnSpc>
                    <a:spcPct val="100000"/>
                  </a:lnSpc>
                </a:pPr>
                <a:r>
                  <a:rPr lang="en-US" sz="2400" dirty="0"/>
                  <a:t>Suppose </a:t>
                </a:r>
                <a14:m>
                  <m:oMath xmlns:m="http://schemas.openxmlformats.org/officeDocument/2006/math">
                    <m:r>
                      <a:rPr lang="en-US" sz="2400" b="0" i="1" dirty="0" smtClean="0">
                        <a:solidFill>
                          <a:schemeClr val="tx1"/>
                        </a:solidFill>
                        <a:latin typeface="Cambria Math" panose="02040503050406030204" pitchFamily="18" charset="0"/>
                      </a:rPr>
                      <m:t>𝑓</m:t>
                    </m:r>
                    <m:r>
                      <a:rPr lang="en-US" sz="2400" b="0" i="1" dirty="0" smtClean="0">
                        <a:solidFill>
                          <a:schemeClr val="tx1"/>
                        </a:solidFill>
                        <a:latin typeface="Cambria Math" panose="02040503050406030204" pitchFamily="18" charset="0"/>
                      </a:rPr>
                      <m:t>:</m:t>
                    </m:r>
                    <m:sSup>
                      <m:sSupPr>
                        <m:ctrlPr>
                          <a:rPr lang="en-US" sz="2400" i="1" dirty="0" smtClean="0">
                            <a:solidFill>
                              <a:schemeClr val="tx1"/>
                            </a:solidFill>
                            <a:latin typeface="Cambria Math" panose="02040503050406030204" pitchFamily="18" charset="0"/>
                          </a:rPr>
                        </m:ctrlPr>
                      </m:sSupPr>
                      <m:e>
                        <m:r>
                          <a:rPr lang="en-US" sz="2400" b="0" i="1" dirty="0" smtClean="0">
                            <a:solidFill>
                              <a:schemeClr val="tx1"/>
                            </a:solidFill>
                            <a:latin typeface="Cambria Math" panose="02040503050406030204" pitchFamily="18" charset="0"/>
                          </a:rPr>
                          <m:t>𝑅</m:t>
                        </m:r>
                      </m:e>
                      <m:sup>
                        <m:r>
                          <a:rPr lang="en-US" sz="2400" b="0" i="1" dirty="0" smtClean="0">
                            <a:solidFill>
                              <a:schemeClr val="tx1"/>
                            </a:solidFill>
                            <a:latin typeface="Cambria Math" panose="02040503050406030204" pitchFamily="18" charset="0"/>
                          </a:rPr>
                          <m:t>𝑛</m:t>
                        </m:r>
                      </m:sup>
                    </m:sSup>
                    <m:r>
                      <a:rPr lang="en-US" sz="2400" b="0" i="1" dirty="0" smtClean="0">
                        <a:solidFill>
                          <a:schemeClr val="tx1"/>
                        </a:solidFill>
                        <a:latin typeface="Cambria Math" panose="02040503050406030204" pitchFamily="18" charset="0"/>
                      </a:rPr>
                      <m:t>→</m:t>
                    </m:r>
                    <m:r>
                      <a:rPr lang="en-US" sz="2400" b="0" i="1" dirty="0" smtClean="0">
                        <a:solidFill>
                          <a:schemeClr val="tx1"/>
                        </a:solidFill>
                        <a:latin typeface="Cambria Math" panose="02040503050406030204" pitchFamily="18" charset="0"/>
                      </a:rPr>
                      <m:t>𝑅</m:t>
                    </m:r>
                  </m:oMath>
                </a14:m>
                <a:r>
                  <a:rPr lang="en-US" sz="2400" dirty="0"/>
                  <a:t> is twice differentiable. Then </a:t>
                </a:r>
                <a14:m>
                  <m:oMath xmlns:m="http://schemas.openxmlformats.org/officeDocument/2006/math">
                    <m:r>
                      <a:rPr lang="en-US" sz="2400" i="1" dirty="0">
                        <a:latin typeface="Cambria Math" panose="02040503050406030204" pitchFamily="18" charset="0"/>
                      </a:rPr>
                      <m:t>𝑓</m:t>
                    </m:r>
                  </m:oMath>
                </a14:m>
                <a:r>
                  <a:rPr lang="en-US" sz="2400" dirty="0"/>
                  <a:t> is strictly convex if and only if for all </a:t>
                </a:r>
                <a14:m>
                  <m:oMath xmlns:m="http://schemas.openxmlformats.org/officeDocument/2006/math">
                    <m:r>
                      <a:rPr lang="en-US" sz="2400" i="1" dirty="0">
                        <a:latin typeface="Cambria Math" panose="02040503050406030204" pitchFamily="18" charset="0"/>
                      </a:rPr>
                      <m:t>𝑥</m:t>
                    </m:r>
                    <m:r>
                      <a:rPr lang="en-US" sz="2400" i="1" dirty="0">
                        <a:latin typeface="Cambria Math" panose="02040503050406030204" pitchFamily="18" charset="0"/>
                      </a:rPr>
                      <m:t> ∈</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𝑅</m:t>
                        </m:r>
                      </m:e>
                      <m:sup>
                        <m:r>
                          <a:rPr lang="en-US" sz="2400" i="1" dirty="0">
                            <a:latin typeface="Cambria Math" panose="02040503050406030204" pitchFamily="18" charset="0"/>
                          </a:rPr>
                          <m:t>𝑛</m:t>
                        </m:r>
                      </m:sup>
                    </m:sSup>
                  </m:oMath>
                </a14:m>
                <a:r>
                  <a:rPr lang="en-US" sz="2400" dirty="0"/>
                  <a:t>, we have</a:t>
                </a:r>
              </a:p>
              <a:p>
                <a:pPr marL="0" indent="0">
                  <a:buNone/>
                </a:pPr>
                <a14:m>
                  <m:oMathPara xmlns:m="http://schemas.openxmlformats.org/officeDocument/2006/math">
                    <m:oMathParaPr>
                      <m:jc m:val="centerGroup"/>
                    </m:oMathParaPr>
                    <m:oMath xmlns:m="http://schemas.openxmlformats.org/officeDocument/2006/math">
                      <m:sSup>
                        <m:sSupPr>
                          <m:ctrlPr>
                            <a:rPr lang="en-US" sz="2400" i="1" dirty="0">
                              <a:latin typeface="Cambria Math" panose="02040503050406030204" pitchFamily="18" charset="0"/>
                            </a:rPr>
                          </m:ctrlPr>
                        </m:sSupPr>
                        <m:e>
                          <m:r>
                            <m:rPr>
                              <m:sty m:val="p"/>
                            </m:rPr>
                            <a:rPr lang="en-US" sz="2400" dirty="0">
                              <a:latin typeface="Cambria Math" panose="02040503050406030204" pitchFamily="18" charset="0"/>
                            </a:rPr>
                            <m:t>∇</m:t>
                          </m:r>
                        </m:e>
                        <m:sup>
                          <m:r>
                            <a:rPr lang="en-US" sz="2400" i="1" dirty="0">
                              <a:latin typeface="Cambria Math" panose="02040503050406030204" pitchFamily="18" charset="0"/>
                            </a:rPr>
                            <m:t>2</m:t>
                          </m:r>
                        </m:sup>
                      </m:sSup>
                      <m:r>
                        <a:rPr lang="en-US" sz="2400" i="1" dirty="0">
                          <a:latin typeface="Cambria Math" panose="02040503050406030204" pitchFamily="18" charset="0"/>
                        </a:rPr>
                        <m:t> </m:t>
                      </m:r>
                      <m:r>
                        <a:rPr lang="en-US" sz="2400" i="1" dirty="0">
                          <a:latin typeface="Cambria Math" panose="02040503050406030204" pitchFamily="18" charset="0"/>
                        </a:rPr>
                        <m:t>𝑓</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  0.</m:t>
                      </m:r>
                    </m:oMath>
                  </m:oMathPara>
                </a14:m>
                <a:endParaRPr lang="en-US" sz="2400" dirty="0">
                  <a:solidFill>
                    <a:schemeClr val="tx1"/>
                  </a:solidFill>
                </a:endParaRPr>
              </a:p>
              <a:p>
                <a:pPr>
                  <a:lnSpc>
                    <a:spcPct val="100000"/>
                  </a:lnSpc>
                  <a:spcBef>
                    <a:spcPts val="4800"/>
                  </a:spcBef>
                  <a:spcAft>
                    <a:spcPts val="2400"/>
                  </a:spcAft>
                </a:pPr>
                <a:r>
                  <a:rPr lang="en-US" sz="2400" b="1" dirty="0">
                    <a:solidFill>
                      <a:schemeClr val="tx1"/>
                    </a:solidFill>
                  </a:rPr>
                  <a:t>Why do we care? </a:t>
                </a:r>
                <a:r>
                  <a:rPr lang="en-US" sz="2400" dirty="0">
                    <a:solidFill>
                      <a:schemeClr val="tx1"/>
                    </a:solidFill>
                  </a:rPr>
                  <a:t>A strictly convex function has a unique optimal solution</a:t>
                </a:r>
              </a:p>
              <a:p>
                <a:pPr>
                  <a:lnSpc>
                    <a:spcPct val="100000"/>
                  </a:lnSpc>
                  <a:spcBef>
                    <a:spcPts val="2400"/>
                  </a:spcBef>
                  <a:spcAft>
                    <a:spcPts val="2400"/>
                  </a:spcAft>
                </a:pPr>
                <a:endParaRPr lang="en-US" sz="2400" dirty="0">
                  <a:solidFill>
                    <a:schemeClr val="tx1"/>
                  </a:solidFill>
                </a:endParaRPr>
              </a:p>
              <a:p>
                <a:pPr>
                  <a:lnSpc>
                    <a:spcPct val="100000"/>
                  </a:lnSpc>
                  <a:spcBef>
                    <a:spcPts val="2400"/>
                  </a:spcBef>
                  <a:spcAft>
                    <a:spcPts val="2400"/>
                  </a:spcAft>
                </a:pPr>
                <a:endParaRPr lang="en-US" sz="2400" dirty="0">
                  <a:solidFill>
                    <a:schemeClr val="tx1"/>
                  </a:solidFill>
                </a:endParaRPr>
              </a:p>
              <a:p>
                <a:endParaRPr lang="en-US" dirty="0"/>
              </a:p>
              <a:p>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33CD0A52-933A-483E-BF06-735F766B44B8}"/>
                  </a:ext>
                </a:extLst>
              </p:cNvPr>
              <p:cNvSpPr>
                <a:spLocks noGrp="1" noRot="1" noChangeAspect="1" noMove="1" noResize="1" noEditPoints="1" noAdjustHandles="1" noChangeArrowheads="1" noChangeShapeType="1" noTextEdit="1"/>
              </p:cNvSpPr>
              <p:nvPr>
                <p:ph idx="1"/>
              </p:nvPr>
            </p:nvSpPr>
            <p:spPr>
              <a:xfrm>
                <a:off x="616687" y="1169580"/>
                <a:ext cx="10951535" cy="5567851"/>
              </a:xfrm>
              <a:blipFill>
                <a:blip r:embed="rId2"/>
                <a:stretch>
                  <a:fillRect l="-723" t="-876" r="-33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4C15876-8345-4A9F-95F5-EEC01E0FC0A6}"/>
              </a:ext>
            </a:extLst>
          </p:cNvPr>
          <p:cNvSpPr>
            <a:spLocks noGrp="1"/>
          </p:cNvSpPr>
          <p:nvPr>
            <p:ph type="ftr" sz="quarter" idx="11"/>
          </p:nvPr>
        </p:nvSpPr>
        <p:spPr/>
        <p:txBody>
          <a:bodyPr/>
          <a:lstStyle/>
          <a:p>
            <a:r>
              <a:rPr lang="en-US"/>
              <a:t>Selva Nadarajah</a:t>
            </a:r>
          </a:p>
        </p:txBody>
      </p:sp>
      <p:sp>
        <p:nvSpPr>
          <p:cNvPr id="5" name="Slide Number Placeholder 4">
            <a:extLst>
              <a:ext uri="{FF2B5EF4-FFF2-40B4-BE49-F238E27FC236}">
                <a16:creationId xmlns:a16="http://schemas.microsoft.com/office/drawing/2014/main" id="{E1EB0010-222F-4F38-9554-53169C81076F}"/>
              </a:ext>
            </a:extLst>
          </p:cNvPr>
          <p:cNvSpPr>
            <a:spLocks noGrp="1"/>
          </p:cNvSpPr>
          <p:nvPr>
            <p:ph type="sldNum" sz="quarter" idx="12"/>
          </p:nvPr>
        </p:nvSpPr>
        <p:spPr/>
        <p:txBody>
          <a:bodyPr/>
          <a:lstStyle/>
          <a:p>
            <a:fld id="{EFF79136-7E1A-42C5-8533-65A70507E84C}" type="slidenum">
              <a:rPr lang="en-US" smtClean="0"/>
              <a:t>17</a:t>
            </a:fld>
            <a:endParaRPr lang="en-US"/>
          </a:p>
        </p:txBody>
      </p:sp>
    </p:spTree>
    <p:extLst>
      <p:ext uri="{BB962C8B-B14F-4D97-AF65-F5344CB8AC3E}">
        <p14:creationId xmlns:p14="http://schemas.microsoft.com/office/powerpoint/2010/main" val="375721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B7B6-5D88-47C0-90F6-0DCCC36401C4}"/>
              </a:ext>
            </a:extLst>
          </p:cNvPr>
          <p:cNvSpPr>
            <a:spLocks noGrp="1"/>
          </p:cNvSpPr>
          <p:nvPr>
            <p:ph type="title"/>
          </p:nvPr>
        </p:nvSpPr>
        <p:spPr/>
        <p:txBody>
          <a:bodyPr/>
          <a:lstStyle/>
          <a:p>
            <a:r>
              <a:rPr lang="en-US" dirty="0"/>
              <a:t>Even Nicer Convex Functions: Strong Convexity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9C6F63-9A4C-4106-8667-C539AAFC1A22}"/>
                  </a:ext>
                </a:extLst>
              </p:cNvPr>
              <p:cNvSpPr>
                <a:spLocks noGrp="1"/>
              </p:cNvSpPr>
              <p:nvPr>
                <p:ph idx="1"/>
              </p:nvPr>
            </p:nvSpPr>
            <p:spPr/>
            <p:txBody>
              <a:bodyPr>
                <a:normAutofit/>
              </a:bodyPr>
              <a:lstStyle/>
              <a:p>
                <a:r>
                  <a:rPr lang="en-US" sz="2400" dirty="0">
                    <a:solidFill>
                      <a:schemeClr val="tx1"/>
                    </a:solidFill>
                  </a:rPr>
                  <a:t>A function </a:t>
                </a:r>
                <a14:m>
                  <m:oMath xmlns:m="http://schemas.openxmlformats.org/officeDocument/2006/math">
                    <m:r>
                      <a:rPr lang="en-US" sz="2400" b="0" i="1" dirty="0" smtClean="0">
                        <a:solidFill>
                          <a:schemeClr val="tx1"/>
                        </a:solidFill>
                        <a:latin typeface="Cambria Math" panose="02040503050406030204" pitchFamily="18" charset="0"/>
                      </a:rPr>
                      <m:t>𝑓</m:t>
                    </m:r>
                    <m:r>
                      <a:rPr lang="en-US" sz="2400" b="0" i="1" dirty="0" smtClean="0">
                        <a:solidFill>
                          <a:schemeClr val="tx1"/>
                        </a:solidFill>
                        <a:latin typeface="Cambria Math" panose="02040503050406030204" pitchFamily="18" charset="0"/>
                      </a:rPr>
                      <m:t>:</m:t>
                    </m:r>
                    <m:sSup>
                      <m:sSupPr>
                        <m:ctrlPr>
                          <a:rPr lang="en-US" sz="2400" i="1" dirty="0" smtClean="0">
                            <a:solidFill>
                              <a:schemeClr val="tx1"/>
                            </a:solidFill>
                            <a:latin typeface="Cambria Math" panose="02040503050406030204" pitchFamily="18" charset="0"/>
                          </a:rPr>
                        </m:ctrlPr>
                      </m:sSupPr>
                      <m:e>
                        <m:r>
                          <a:rPr lang="en-US" sz="2400" b="0" i="1" dirty="0" smtClean="0">
                            <a:solidFill>
                              <a:schemeClr val="tx1"/>
                            </a:solidFill>
                            <a:latin typeface="Cambria Math" panose="02040503050406030204" pitchFamily="18" charset="0"/>
                          </a:rPr>
                          <m:t>𝑅</m:t>
                        </m:r>
                      </m:e>
                      <m:sup>
                        <m:r>
                          <a:rPr lang="en-US" sz="2400" b="0" i="1" dirty="0" smtClean="0">
                            <a:solidFill>
                              <a:schemeClr val="tx1"/>
                            </a:solidFill>
                            <a:latin typeface="Cambria Math" panose="02040503050406030204" pitchFamily="18" charset="0"/>
                          </a:rPr>
                          <m:t>𝑛</m:t>
                        </m:r>
                      </m:sup>
                    </m:sSup>
                    <m:r>
                      <a:rPr lang="en-US" sz="2400" b="0" i="1" dirty="0" smtClean="0">
                        <a:solidFill>
                          <a:schemeClr val="tx1"/>
                        </a:solidFill>
                        <a:latin typeface="Cambria Math" panose="02040503050406030204" pitchFamily="18" charset="0"/>
                      </a:rPr>
                      <m:t>→</m:t>
                    </m:r>
                    <m:r>
                      <a:rPr lang="en-US" sz="2400" b="0" i="1" dirty="0" smtClean="0">
                        <a:solidFill>
                          <a:schemeClr val="tx1"/>
                        </a:solidFill>
                        <a:latin typeface="Cambria Math" panose="02040503050406030204" pitchFamily="18" charset="0"/>
                      </a:rPr>
                      <m:t>𝑅</m:t>
                    </m:r>
                    <m:r>
                      <a:rPr lang="en-US" sz="2400" b="0" i="1" dirty="0" smtClean="0">
                        <a:solidFill>
                          <a:schemeClr val="tx1"/>
                        </a:solidFill>
                        <a:latin typeface="Cambria Math" panose="02040503050406030204" pitchFamily="18" charset="0"/>
                      </a:rPr>
                      <m:t> </m:t>
                    </m:r>
                  </m:oMath>
                </a14:m>
                <a:r>
                  <a:rPr lang="en-US" sz="2400" dirty="0">
                    <a:solidFill>
                      <a:schemeClr val="tx1"/>
                    </a:solidFill>
                  </a:rPr>
                  <a:t>is </a:t>
                </a:r>
                <a14:m>
                  <m:oMath xmlns:m="http://schemas.openxmlformats.org/officeDocument/2006/math">
                    <m:r>
                      <a:rPr lang="en-US" sz="2400" b="0" i="1" smtClean="0">
                        <a:solidFill>
                          <a:schemeClr val="tx1"/>
                        </a:solidFill>
                        <a:latin typeface="Cambria Math" panose="02040503050406030204" pitchFamily="18" charset="0"/>
                      </a:rPr>
                      <m:t>𝜇</m:t>
                    </m:r>
                  </m:oMath>
                </a14:m>
                <a:r>
                  <a:rPr lang="en-US" sz="2400" dirty="0">
                    <a:solidFill>
                      <a:schemeClr val="tx1"/>
                    </a:solidFill>
                  </a:rPr>
                  <a:t>-strongly convex if there is exists a </a:t>
                </a:r>
                <a14:m>
                  <m:oMath xmlns:m="http://schemas.openxmlformats.org/officeDocument/2006/math">
                    <m:r>
                      <a:rPr lang="en-US" sz="2400" b="0" i="1" smtClean="0">
                        <a:solidFill>
                          <a:schemeClr val="tx1"/>
                        </a:solidFill>
                        <a:latin typeface="Cambria Math" panose="02040503050406030204" pitchFamily="18" charset="0"/>
                      </a:rPr>
                      <m:t>𝜇</m:t>
                    </m:r>
                    <m:r>
                      <a:rPr lang="en-US" sz="2400" b="0" i="1" smtClean="0">
                        <a:solidFill>
                          <a:schemeClr val="tx1"/>
                        </a:solidFill>
                        <a:latin typeface="Cambria Math" panose="02040503050406030204" pitchFamily="18" charset="0"/>
                      </a:rPr>
                      <m:t>&gt;0</m:t>
                    </m:r>
                  </m:oMath>
                </a14:m>
                <a:r>
                  <a:rPr lang="en-US" sz="2400" dirty="0"/>
                  <a:t> such that the function</a:t>
                </a:r>
              </a:p>
              <a:p>
                <a:pPr marL="0" indent="0">
                  <a:buNone/>
                </a:pPr>
                <a:endParaRPr lang="en-US"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𝜇</m:t>
                      </m:r>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oMath>
                  </m:oMathPara>
                </a14:m>
                <a:endParaRPr lang="en-US" sz="2400" dirty="0"/>
              </a:p>
              <a:p>
                <a:pPr marL="0" indent="0">
                  <a:buNone/>
                </a:pPr>
                <a:r>
                  <a:rPr lang="en-US" sz="2400" dirty="0"/>
                  <a:t>   is convex</a:t>
                </a:r>
              </a:p>
              <a:p>
                <a:pPr marL="0" indent="0">
                  <a:buNone/>
                </a:pPr>
                <a:endParaRPr lang="en-US" sz="2400" dirty="0"/>
              </a:p>
              <a:p>
                <a:r>
                  <a:rPr lang="en-US" sz="2400" b="1" dirty="0"/>
                  <a:t>Why do we care? </a:t>
                </a:r>
                <a:r>
                  <a:rPr lang="en-US" sz="2400" dirty="0"/>
                  <a:t>For a strongly convex function, the norm of the gradient increases the further the objective function is away from the minimum value. This makes decent algorithms converge fast! (Why would we want this?)</a:t>
                </a:r>
              </a:p>
              <a:p>
                <a:endParaRPr lang="en-US" sz="2400" dirty="0"/>
              </a:p>
              <a:p>
                <a:r>
                  <a:rPr lang="en-US" sz="2400" dirty="0"/>
                  <a:t>Strong convexity </a:t>
                </a:r>
                <a14:m>
                  <m:oMath xmlns:m="http://schemas.openxmlformats.org/officeDocument/2006/math">
                    <m:groupChr>
                      <m:groupChrPr>
                        <m:chr m:val="⇒"/>
                        <m:pos m:val="top"/>
                        <m:ctrlPr>
                          <a:rPr lang="en-US" sz="2400" i="1" smtClean="0">
                            <a:latin typeface="Cambria Math" panose="02040503050406030204" pitchFamily="18" charset="0"/>
                          </a:rPr>
                        </m:ctrlPr>
                      </m:groupChrPr>
                      <m:e/>
                    </m:groupChr>
                  </m:oMath>
                </a14:m>
                <a:r>
                  <a:rPr lang="en-US" sz="2400" dirty="0"/>
                  <a:t> strict convexity  </a:t>
                </a:r>
                <a14:m>
                  <m:oMath xmlns:m="http://schemas.openxmlformats.org/officeDocument/2006/math">
                    <m:groupChr>
                      <m:groupChrPr>
                        <m:chr m:val="⇒"/>
                        <m:pos m:val="top"/>
                        <m:ctrlPr>
                          <a:rPr lang="en-US" sz="2400" i="1">
                            <a:latin typeface="Cambria Math" panose="02040503050406030204" pitchFamily="18" charset="0"/>
                          </a:rPr>
                        </m:ctrlPr>
                      </m:groupChrPr>
                      <m:e/>
                    </m:groupChr>
                  </m:oMath>
                </a14:m>
                <a:r>
                  <a:rPr lang="en-US" sz="2400" dirty="0"/>
                  <a:t> convexity</a:t>
                </a:r>
              </a:p>
              <a:p>
                <a:endParaRPr lang="en-US" sz="2400" b="1" dirty="0"/>
              </a:p>
              <a:p>
                <a:endParaRPr lang="en-US" sz="2400" b="1" dirty="0"/>
              </a:p>
            </p:txBody>
          </p:sp>
        </mc:Choice>
        <mc:Fallback xmlns="">
          <p:sp>
            <p:nvSpPr>
              <p:cNvPr id="3" name="Content Placeholder 2">
                <a:extLst>
                  <a:ext uri="{FF2B5EF4-FFF2-40B4-BE49-F238E27FC236}">
                    <a16:creationId xmlns:a16="http://schemas.microsoft.com/office/drawing/2014/main" id="{239C6F63-9A4C-4106-8667-C539AAFC1A22}"/>
                  </a:ext>
                </a:extLst>
              </p:cNvPr>
              <p:cNvSpPr>
                <a:spLocks noGrp="1" noRot="1" noChangeAspect="1" noMove="1" noResize="1" noEditPoints="1" noAdjustHandles="1" noChangeArrowheads="1" noChangeShapeType="1" noTextEdit="1"/>
              </p:cNvSpPr>
              <p:nvPr>
                <p:ph idx="1"/>
              </p:nvPr>
            </p:nvSpPr>
            <p:spPr>
              <a:blipFill>
                <a:blip r:embed="rId2"/>
                <a:stretch>
                  <a:fillRect l="-723" t="-169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75110A9-7903-4E7B-867C-83C92D3883A8}"/>
              </a:ext>
            </a:extLst>
          </p:cNvPr>
          <p:cNvSpPr>
            <a:spLocks noGrp="1"/>
          </p:cNvSpPr>
          <p:nvPr>
            <p:ph type="ftr" sz="quarter" idx="11"/>
          </p:nvPr>
        </p:nvSpPr>
        <p:spPr/>
        <p:txBody>
          <a:bodyPr/>
          <a:lstStyle/>
          <a:p>
            <a:r>
              <a:rPr lang="en-US"/>
              <a:t>Selva Nadarajah</a:t>
            </a:r>
          </a:p>
        </p:txBody>
      </p:sp>
      <p:sp>
        <p:nvSpPr>
          <p:cNvPr id="5" name="Slide Number Placeholder 4">
            <a:extLst>
              <a:ext uri="{FF2B5EF4-FFF2-40B4-BE49-F238E27FC236}">
                <a16:creationId xmlns:a16="http://schemas.microsoft.com/office/drawing/2014/main" id="{45825DED-AA93-4961-BD79-DDBDC53969EC}"/>
              </a:ext>
            </a:extLst>
          </p:cNvPr>
          <p:cNvSpPr>
            <a:spLocks noGrp="1"/>
          </p:cNvSpPr>
          <p:nvPr>
            <p:ph type="sldNum" sz="quarter" idx="12"/>
          </p:nvPr>
        </p:nvSpPr>
        <p:spPr/>
        <p:txBody>
          <a:bodyPr/>
          <a:lstStyle/>
          <a:p>
            <a:fld id="{EFF79136-7E1A-42C5-8533-65A70507E84C}" type="slidenum">
              <a:rPr lang="en-US" smtClean="0"/>
              <a:t>18</a:t>
            </a:fld>
            <a:endParaRPr lang="en-US"/>
          </a:p>
        </p:txBody>
      </p:sp>
    </p:spTree>
    <p:extLst>
      <p:ext uri="{BB962C8B-B14F-4D97-AF65-F5344CB8AC3E}">
        <p14:creationId xmlns:p14="http://schemas.microsoft.com/office/powerpoint/2010/main" val="285445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D4CDA-9BA4-460D-BDAD-858550FD36F0}"/>
              </a:ext>
            </a:extLst>
          </p:cNvPr>
          <p:cNvSpPr>
            <a:spLocks noGrp="1"/>
          </p:cNvSpPr>
          <p:nvPr>
            <p:ph type="title"/>
          </p:nvPr>
        </p:nvSpPr>
        <p:spPr/>
        <p:txBody>
          <a:bodyPr/>
          <a:lstStyle/>
          <a:p>
            <a:r>
              <a:rPr lang="en-US" dirty="0"/>
              <a:t>Constructing a Strongly Convex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3951D2-618E-4E61-B7B6-BD0C8FE3C1EF}"/>
                  </a:ext>
                </a:extLst>
              </p:cNvPr>
              <p:cNvSpPr>
                <a:spLocks noGrp="1"/>
              </p:cNvSpPr>
              <p:nvPr>
                <p:ph idx="1"/>
              </p:nvPr>
            </p:nvSpPr>
            <p:spPr/>
            <p:txBody>
              <a:bodyPr>
                <a:normAutofit/>
              </a:bodyPr>
              <a:lstStyle/>
              <a:p>
                <a:pPr>
                  <a:lnSpc>
                    <a:spcPct val="100000"/>
                  </a:lnSpc>
                  <a:spcBef>
                    <a:spcPts val="1200"/>
                  </a:spcBef>
                  <a:spcAft>
                    <a:spcPts val="600"/>
                  </a:spcAft>
                </a:pPr>
                <a:r>
                  <a:rPr lang="en-US" sz="2400" dirty="0"/>
                  <a:t>Suppose </a:t>
                </a:r>
                <a14:m>
                  <m:oMath xmlns:m="http://schemas.openxmlformats.org/officeDocument/2006/math">
                    <m:r>
                      <a:rPr lang="en-US" sz="2400" b="0" i="1" smtClean="0">
                        <a:latin typeface="Cambria Math" panose="02040503050406030204" pitchFamily="18" charset="0"/>
                      </a:rPr>
                      <m:t>𝑓</m:t>
                    </m:r>
                  </m:oMath>
                </a14:m>
                <a:r>
                  <a:rPr lang="en-US" sz="2400" dirty="0"/>
                  <a:t> is a convex function that is not strongly convex</a:t>
                </a:r>
              </a:p>
              <a:p>
                <a:pPr>
                  <a:lnSpc>
                    <a:spcPct val="100000"/>
                  </a:lnSpc>
                  <a:spcBef>
                    <a:spcPts val="1200"/>
                  </a:spcBef>
                  <a:spcAft>
                    <a:spcPts val="600"/>
                  </a:spcAft>
                </a:pPr>
                <a:r>
                  <a:rPr lang="en-US" sz="2400" dirty="0"/>
                  <a:t>How can we modify </a:t>
                </a:r>
                <a14:m>
                  <m:oMath xmlns:m="http://schemas.openxmlformats.org/officeDocument/2006/math">
                    <m:r>
                      <a:rPr lang="en-US" sz="2400" b="0" i="1" smtClean="0">
                        <a:latin typeface="Cambria Math" panose="02040503050406030204" pitchFamily="18" charset="0"/>
                      </a:rPr>
                      <m:t>𝑓</m:t>
                    </m:r>
                  </m:oMath>
                </a14:m>
                <a:r>
                  <a:rPr lang="en-US" sz="2400" dirty="0"/>
                  <a:t> to construct a strongly convex function?</a:t>
                </a:r>
              </a:p>
            </p:txBody>
          </p:sp>
        </mc:Choice>
        <mc:Fallback xmlns="">
          <p:sp>
            <p:nvSpPr>
              <p:cNvPr id="3" name="Content Placeholder 2">
                <a:extLst>
                  <a:ext uri="{FF2B5EF4-FFF2-40B4-BE49-F238E27FC236}">
                    <a16:creationId xmlns:a16="http://schemas.microsoft.com/office/drawing/2014/main" id="{113951D2-618E-4E61-B7B6-BD0C8FE3C1EF}"/>
                  </a:ext>
                </a:extLst>
              </p:cNvPr>
              <p:cNvSpPr>
                <a:spLocks noGrp="1" noRot="1" noChangeAspect="1" noMove="1" noResize="1" noEditPoints="1" noAdjustHandles="1" noChangeArrowheads="1" noChangeShapeType="1" noTextEdit="1"/>
              </p:cNvSpPr>
              <p:nvPr>
                <p:ph idx="1"/>
              </p:nvPr>
            </p:nvSpPr>
            <p:spPr>
              <a:blipFill>
                <a:blip r:embed="rId2"/>
                <a:stretch>
                  <a:fillRect l="-723" t="-96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D95CE8E-674A-421F-ADD2-CDD8E8C865BB}"/>
              </a:ext>
            </a:extLst>
          </p:cNvPr>
          <p:cNvSpPr>
            <a:spLocks noGrp="1"/>
          </p:cNvSpPr>
          <p:nvPr>
            <p:ph type="ftr" sz="quarter" idx="11"/>
          </p:nvPr>
        </p:nvSpPr>
        <p:spPr/>
        <p:txBody>
          <a:bodyPr/>
          <a:lstStyle/>
          <a:p>
            <a:r>
              <a:rPr lang="en-US"/>
              <a:t>Selva Nadarajah</a:t>
            </a:r>
          </a:p>
        </p:txBody>
      </p:sp>
      <p:sp>
        <p:nvSpPr>
          <p:cNvPr id="5" name="Slide Number Placeholder 4">
            <a:extLst>
              <a:ext uri="{FF2B5EF4-FFF2-40B4-BE49-F238E27FC236}">
                <a16:creationId xmlns:a16="http://schemas.microsoft.com/office/drawing/2014/main" id="{87AB5EBE-F5A4-4718-813A-E3AE05A7D02F}"/>
              </a:ext>
            </a:extLst>
          </p:cNvPr>
          <p:cNvSpPr>
            <a:spLocks noGrp="1"/>
          </p:cNvSpPr>
          <p:nvPr>
            <p:ph type="sldNum" sz="quarter" idx="12"/>
          </p:nvPr>
        </p:nvSpPr>
        <p:spPr/>
        <p:txBody>
          <a:bodyPr/>
          <a:lstStyle/>
          <a:p>
            <a:fld id="{EFF79136-7E1A-42C5-8533-65A70507E84C}" type="slidenum">
              <a:rPr lang="en-US" smtClean="0"/>
              <a:t>19</a:t>
            </a:fld>
            <a:endParaRPr lang="en-US"/>
          </a:p>
        </p:txBody>
      </p:sp>
    </p:spTree>
    <p:extLst>
      <p:ext uri="{BB962C8B-B14F-4D97-AF65-F5344CB8AC3E}">
        <p14:creationId xmlns:p14="http://schemas.microsoft.com/office/powerpoint/2010/main" val="125230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Plan</a:t>
            </a:r>
          </a:p>
        </p:txBody>
      </p:sp>
      <p:sp>
        <p:nvSpPr>
          <p:cNvPr id="3" name="Content Placeholder 2"/>
          <p:cNvSpPr>
            <a:spLocks noGrp="1"/>
          </p:cNvSpPr>
          <p:nvPr>
            <p:ph idx="1"/>
          </p:nvPr>
        </p:nvSpPr>
        <p:spPr/>
        <p:txBody>
          <a:bodyPr>
            <a:normAutofit/>
          </a:bodyPr>
          <a:lstStyle/>
          <a:p>
            <a:pPr marL="457200" indent="-457200">
              <a:spcBef>
                <a:spcPts val="1800"/>
              </a:spcBef>
              <a:buFont typeface="+mj-lt"/>
              <a:buAutoNum type="arabicPeriod"/>
            </a:pPr>
            <a:r>
              <a:rPr lang="en-US" sz="2400" dirty="0"/>
              <a:t>Convex sets</a:t>
            </a:r>
          </a:p>
          <a:p>
            <a:pPr marL="457200" indent="-457200">
              <a:spcBef>
                <a:spcPts val="1800"/>
              </a:spcBef>
              <a:buFont typeface="+mj-lt"/>
              <a:buAutoNum type="arabicPeriod"/>
            </a:pPr>
            <a:r>
              <a:rPr lang="en-US" sz="2400" dirty="0"/>
              <a:t>Convex functions</a:t>
            </a:r>
          </a:p>
          <a:p>
            <a:pPr marL="457200" indent="-457200">
              <a:spcBef>
                <a:spcPts val="1800"/>
              </a:spcBef>
              <a:buFont typeface="+mj-lt"/>
              <a:buAutoNum type="arabicPeriod"/>
            </a:pPr>
            <a:r>
              <a:rPr lang="en-US" sz="2400" dirty="0"/>
              <a:t>Global optimality</a:t>
            </a:r>
          </a:p>
        </p:txBody>
      </p:sp>
      <p:sp>
        <p:nvSpPr>
          <p:cNvPr id="4" name="Footer Placeholder 3"/>
          <p:cNvSpPr>
            <a:spLocks noGrp="1"/>
          </p:cNvSpPr>
          <p:nvPr>
            <p:ph type="ftr" sz="quarter" idx="11"/>
          </p:nvPr>
        </p:nvSpPr>
        <p:spPr/>
        <p:txBody>
          <a:bodyPr/>
          <a:lstStyle/>
          <a:p>
            <a:r>
              <a:rPr lang="en-US"/>
              <a:t>Selva Nadarajah</a:t>
            </a:r>
          </a:p>
        </p:txBody>
      </p:sp>
      <p:sp>
        <p:nvSpPr>
          <p:cNvPr id="6" name="Slide Number Placeholder 5"/>
          <p:cNvSpPr>
            <a:spLocks noGrp="1"/>
          </p:cNvSpPr>
          <p:nvPr>
            <p:ph type="sldNum" sz="quarter" idx="12"/>
          </p:nvPr>
        </p:nvSpPr>
        <p:spPr/>
        <p:txBody>
          <a:bodyPr/>
          <a:lstStyle/>
          <a:p>
            <a:fld id="{EFF79136-7E1A-42C5-8533-65A70507E84C}" type="slidenum">
              <a:rPr lang="en-US" smtClean="0"/>
              <a:t>2</a:t>
            </a:fld>
            <a:endParaRPr lang="en-US"/>
          </a:p>
        </p:txBody>
      </p:sp>
    </p:spTree>
    <p:extLst>
      <p:ext uri="{BB962C8B-B14F-4D97-AF65-F5344CB8AC3E}">
        <p14:creationId xmlns:p14="http://schemas.microsoft.com/office/powerpoint/2010/main" val="205165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0073-4F5C-41E8-A79E-BA1651A2673A}"/>
              </a:ext>
            </a:extLst>
          </p:cNvPr>
          <p:cNvSpPr>
            <a:spLocks noGrp="1"/>
          </p:cNvSpPr>
          <p:nvPr>
            <p:ph type="title"/>
          </p:nvPr>
        </p:nvSpPr>
        <p:spPr/>
        <p:txBody>
          <a:bodyPr/>
          <a:lstStyle/>
          <a:p>
            <a:r>
              <a:rPr lang="en-US" dirty="0"/>
              <a:t>Least Squares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44E4B0-1ED6-4CAE-A009-CED66576BC15}"/>
                  </a:ext>
                </a:extLst>
              </p:cNvPr>
              <p:cNvSpPr>
                <a:spLocks noGrp="1"/>
              </p:cNvSpPr>
              <p:nvPr>
                <p:ph idx="1"/>
              </p:nvPr>
            </p:nvSpPr>
            <p:spPr/>
            <p:txBody>
              <a:bodyPr>
                <a:normAutofit/>
              </a:bodyPr>
              <a:lstStyle/>
              <a:p>
                <a:r>
                  <a:rPr lang="en-US" sz="2400" dirty="0"/>
                  <a:t>We want to build a linear regression model to predict the variable </a:t>
                </a:r>
                <a14:m>
                  <m:oMath xmlns:m="http://schemas.openxmlformats.org/officeDocument/2006/math">
                    <m:r>
                      <a:rPr lang="en-US" sz="2400" b="0" i="1" smtClean="0">
                        <a:latin typeface="Cambria Math" panose="02040503050406030204" pitchFamily="18" charset="0"/>
                      </a:rPr>
                      <m:t>𝑦</m:t>
                    </m:r>
                  </m:oMath>
                </a14:m>
                <a:r>
                  <a:rPr lang="en-US" sz="2400" dirty="0"/>
                  <a:t> </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𝐾</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𝑘</m:t>
                              </m:r>
                            </m:sub>
                          </m:sSub>
                        </m:e>
                      </m:nary>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r>
                        <a:rPr lang="en-US" sz="2400" b="0" i="1" smtClean="0">
                          <a:latin typeface="Cambria Math" panose="02040503050406030204" pitchFamily="18" charset="0"/>
                        </a:rPr>
                        <m:t>𝑒𝑟𝑟𝑜𝑟</m:t>
                      </m:r>
                    </m:oMath>
                  </m:oMathPara>
                </a14:m>
                <a:endParaRPr lang="en-US" sz="2400" dirty="0"/>
              </a:p>
              <a:p>
                <a:pPr marL="0" indent="0">
                  <a:buNone/>
                </a:pPr>
                <a:endParaRPr lang="en-US" sz="2400" dirty="0"/>
              </a:p>
              <a:p>
                <a:r>
                  <a:rPr lang="en-US" sz="2400" b="0" dirty="0"/>
                  <a:t>We need a way to determine the coefficient vector </a:t>
                </a:r>
                <a14:m>
                  <m:oMath xmlns:m="http://schemas.openxmlformats.org/officeDocument/2006/math">
                    <m:r>
                      <a:rPr lang="en-US" sz="2400" b="0" i="1" smtClean="0">
                        <a:latin typeface="Cambria Math" panose="02040503050406030204" pitchFamily="18" charset="0"/>
                      </a:rPr>
                      <m:t>𝛽</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𝐾</m:t>
                        </m:r>
                      </m:sub>
                    </m:sSub>
                    <m:r>
                      <a:rPr lang="en-US" sz="2400" b="0" i="1" smtClean="0">
                        <a:latin typeface="Cambria Math" panose="02040503050406030204" pitchFamily="18" charset="0"/>
                      </a:rPr>
                      <m:t>)</m:t>
                    </m:r>
                  </m:oMath>
                </a14:m>
                <a:endParaRPr lang="en-US" sz="2400" b="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6B44E4B0-1ED6-4CAE-A009-CED66576BC15}"/>
                  </a:ext>
                </a:extLst>
              </p:cNvPr>
              <p:cNvSpPr>
                <a:spLocks noGrp="1" noRot="1" noChangeAspect="1" noMove="1" noResize="1" noEditPoints="1" noAdjustHandles="1" noChangeArrowheads="1" noChangeShapeType="1" noTextEdit="1"/>
              </p:cNvSpPr>
              <p:nvPr>
                <p:ph idx="1"/>
              </p:nvPr>
            </p:nvSpPr>
            <p:spPr>
              <a:blipFill>
                <a:blip r:embed="rId2"/>
                <a:stretch>
                  <a:fillRect l="-723" t="-169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25F86AF-62FE-42AC-8788-8DDE21F4E64A}"/>
              </a:ext>
            </a:extLst>
          </p:cNvPr>
          <p:cNvSpPr>
            <a:spLocks noGrp="1"/>
          </p:cNvSpPr>
          <p:nvPr>
            <p:ph type="ftr" sz="quarter" idx="11"/>
          </p:nvPr>
        </p:nvSpPr>
        <p:spPr/>
        <p:txBody>
          <a:bodyPr/>
          <a:lstStyle/>
          <a:p>
            <a:r>
              <a:rPr lang="en-US"/>
              <a:t>Selva Nadarajah</a:t>
            </a:r>
          </a:p>
        </p:txBody>
      </p:sp>
      <p:sp>
        <p:nvSpPr>
          <p:cNvPr id="5" name="Slide Number Placeholder 4">
            <a:extLst>
              <a:ext uri="{FF2B5EF4-FFF2-40B4-BE49-F238E27FC236}">
                <a16:creationId xmlns:a16="http://schemas.microsoft.com/office/drawing/2014/main" id="{48470FFA-DEF4-403A-A97F-6987CB848BA4}"/>
              </a:ext>
            </a:extLst>
          </p:cNvPr>
          <p:cNvSpPr>
            <a:spLocks noGrp="1"/>
          </p:cNvSpPr>
          <p:nvPr>
            <p:ph type="sldNum" sz="quarter" idx="12"/>
          </p:nvPr>
        </p:nvSpPr>
        <p:spPr/>
        <p:txBody>
          <a:bodyPr/>
          <a:lstStyle/>
          <a:p>
            <a:fld id="{EFF79136-7E1A-42C5-8533-65A70507E84C}" type="slidenum">
              <a:rPr lang="en-US" smtClean="0"/>
              <a:t>20</a:t>
            </a:fld>
            <a:endParaRPr lang="en-US"/>
          </a:p>
        </p:txBody>
      </p:sp>
    </p:spTree>
    <p:extLst>
      <p:ext uri="{BB962C8B-B14F-4D97-AF65-F5344CB8AC3E}">
        <p14:creationId xmlns:p14="http://schemas.microsoft.com/office/powerpoint/2010/main" val="2223210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02F3-FF75-41EB-9079-FA9BC3EAE3C1}"/>
              </a:ext>
            </a:extLst>
          </p:cNvPr>
          <p:cNvSpPr>
            <a:spLocks noGrp="1"/>
          </p:cNvSpPr>
          <p:nvPr>
            <p:ph type="title"/>
          </p:nvPr>
        </p:nvSpPr>
        <p:spPr/>
        <p:txBody>
          <a:bodyPr/>
          <a:lstStyle/>
          <a:p>
            <a:r>
              <a:rPr lang="en-US" dirty="0"/>
              <a:t>Least Squares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0726A0-5223-4A7A-AC82-B0EEDCAE605A}"/>
                  </a:ext>
                </a:extLst>
              </p:cNvPr>
              <p:cNvSpPr>
                <a:spLocks noGrp="1"/>
              </p:cNvSpPr>
              <p:nvPr>
                <p:ph idx="1"/>
              </p:nvPr>
            </p:nvSpPr>
            <p:spPr/>
            <p:txBody>
              <a:bodyPr>
                <a:normAutofit fontScale="92500"/>
              </a:bodyPr>
              <a:lstStyle/>
              <a:p>
                <a:r>
                  <a:rPr lang="en-US" sz="2400" dirty="0"/>
                  <a:t>Suppose we have </a:t>
                </a:r>
                <a14:m>
                  <m:oMath xmlns:m="http://schemas.openxmlformats.org/officeDocument/2006/math">
                    <m:r>
                      <a:rPr lang="en-US" sz="2400" b="0" i="1" smtClean="0">
                        <a:latin typeface="Cambria Math" panose="02040503050406030204" pitchFamily="18" charset="0"/>
                      </a:rPr>
                      <m:t>𝑀</m:t>
                    </m:r>
                  </m:oMath>
                </a14:m>
                <a:r>
                  <a:rPr lang="en-US" sz="2400" dirty="0"/>
                  <a:t> data points </a:t>
                </a:r>
                <a14:m>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𝑧</m:t>
                        </m:r>
                      </m:e>
                      <m:sup>
                        <m:r>
                          <a:rPr lang="en-US" sz="2400" b="0" i="1" smtClean="0">
                            <a:latin typeface="Cambria Math" panose="02040503050406030204" pitchFamily="18" charset="0"/>
                          </a:rPr>
                          <m:t>𝑚</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𝑚</m:t>
                        </m:r>
                      </m:sup>
                    </m:sSup>
                    <m:r>
                      <a:rPr lang="en-US" sz="2400" b="0" i="1" smtClean="0">
                        <a:latin typeface="Cambria Math" panose="02040503050406030204" pitchFamily="18" charset="0"/>
                      </a:rPr>
                      <m:t>)</m:t>
                    </m:r>
                  </m:oMath>
                </a14:m>
                <a:r>
                  <a:rPr lang="en-US" sz="2400" dirty="0"/>
                  <a:t>, </a:t>
                </a:r>
                <a14:m>
                  <m:oMath xmlns:m="http://schemas.openxmlformats.org/officeDocument/2006/math">
                    <m:r>
                      <a:rPr lang="en-US" sz="2400" b="0" i="1" dirty="0" smtClean="0">
                        <a:latin typeface="Cambria Math" panose="02040503050406030204" pitchFamily="18" charset="0"/>
                      </a:rPr>
                      <m:t>𝑚</m:t>
                    </m:r>
                    <m:r>
                      <a:rPr lang="en-US" sz="2400" b="0" i="1" dirty="0" smtClean="0">
                        <a:latin typeface="Cambria Math" panose="02040503050406030204" pitchFamily="18" charset="0"/>
                      </a:rPr>
                      <m:t>=1, 2, …, </m:t>
                    </m:r>
                    <m:r>
                      <a:rPr lang="en-US" sz="2400" b="0" i="1" dirty="0" smtClean="0">
                        <a:latin typeface="Cambria Math" panose="02040503050406030204" pitchFamily="18" charset="0"/>
                      </a:rPr>
                      <m:t>𝑀</m:t>
                    </m:r>
                  </m:oMath>
                </a14:m>
                <a:endParaRPr lang="en-US" sz="2400" dirty="0"/>
              </a:p>
              <a:p>
                <a:endParaRPr lang="en-US" sz="2400" dirty="0"/>
              </a:p>
              <a:p>
                <a:r>
                  <a:rPr lang="en-US" sz="2400" dirty="0"/>
                  <a:t>Least squares optimization</a:t>
                </a:r>
              </a:p>
              <a:p>
                <a:pPr marL="0" indent="0">
                  <a:buNone/>
                </a:pPr>
                <a14:m>
                  <m:oMathPara xmlns:m="http://schemas.openxmlformats.org/officeDocument/2006/math">
                    <m:oMathParaPr>
                      <m:jc m:val="centerGroup"/>
                    </m:oMathParaPr>
                    <m:oMath xmlns:m="http://schemas.openxmlformats.org/officeDocument/2006/math">
                      <m:func>
                        <m:funcPr>
                          <m:ctrlPr>
                            <a:rPr lang="en-US" sz="2400" i="1" smtClean="0">
                              <a:solidFill>
                                <a:schemeClr val="tx1"/>
                              </a:solidFill>
                              <a:latin typeface="Cambria Math" panose="02040503050406030204" pitchFamily="18" charset="0"/>
                            </a:rPr>
                          </m:ctrlPr>
                        </m:funcPr>
                        <m:fName>
                          <m:limLow>
                            <m:limLowPr>
                              <m:ctrlPr>
                                <a:rPr lang="en-US" sz="2400" i="1" smtClean="0">
                                  <a:solidFill>
                                    <a:schemeClr val="tx1"/>
                                  </a:solidFill>
                                  <a:latin typeface="Cambria Math" panose="02040503050406030204" pitchFamily="18" charset="0"/>
                                </a:rPr>
                              </m:ctrlPr>
                            </m:limLowPr>
                            <m:e>
                              <m:r>
                                <m:rPr>
                                  <m:sty m:val="p"/>
                                </m:rPr>
                                <a:rPr lang="en-US" sz="2400" i="0" smtClean="0">
                                  <a:solidFill>
                                    <a:schemeClr val="tx1"/>
                                  </a:solidFill>
                                  <a:latin typeface="Cambria Math" panose="02040503050406030204" pitchFamily="18" charset="0"/>
                                </a:rPr>
                                <m:t>min</m:t>
                              </m:r>
                            </m:e>
                            <m:lim>
                              <m:r>
                                <a:rPr lang="en-US" sz="2400" b="0" i="1" smtClean="0">
                                  <a:solidFill>
                                    <a:schemeClr val="tx1"/>
                                  </a:solidFill>
                                  <a:latin typeface="Cambria Math" panose="02040503050406030204" pitchFamily="18" charset="0"/>
                                </a:rPr>
                                <m:t>𝛽</m:t>
                              </m:r>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𝑅</m:t>
                                  </m:r>
                                </m:e>
                                <m:sup>
                                  <m:r>
                                    <a:rPr lang="en-US" sz="2400" b="0" i="1" smtClean="0">
                                      <a:solidFill>
                                        <a:schemeClr val="tx1"/>
                                      </a:solidFill>
                                      <a:latin typeface="Cambria Math" panose="02040503050406030204" pitchFamily="18" charset="0"/>
                                    </a:rPr>
                                    <m:t>𝐾</m:t>
                                  </m:r>
                                </m:sup>
                              </m:sSup>
                            </m:lim>
                          </m:limLow>
                        </m:fName>
                        <m:e>
                          <m:sSup>
                            <m:sSupPr>
                              <m:ctrlPr>
                                <a:rPr lang="en-US" sz="2400" b="0" i="1" smtClean="0">
                                  <a:solidFill>
                                    <a:schemeClr val="tx1"/>
                                  </a:solidFill>
                                  <a:latin typeface="Cambria Math" panose="02040503050406030204" pitchFamily="18" charset="0"/>
                                </a:rPr>
                              </m:ctrlPr>
                            </m:sSupPr>
                            <m:e>
                              <m:nary>
                                <m:naryPr>
                                  <m:chr m:val="∑"/>
                                  <m:ctrlPr>
                                    <a:rPr lang="en-US" sz="2400" i="1" smtClean="0">
                                      <a:solidFill>
                                        <a:schemeClr val="tx1"/>
                                      </a:solidFill>
                                      <a:latin typeface="Cambria Math" panose="02040503050406030204" pitchFamily="18" charset="0"/>
                                    </a:rPr>
                                  </m:ctrlPr>
                                </m:naryPr>
                                <m:sub>
                                  <m:r>
                                    <a:rPr lang="en-US" sz="2400" b="0" i="1" smtClean="0">
                                      <a:solidFill>
                                        <a:schemeClr val="tx1"/>
                                      </a:solidFill>
                                      <a:latin typeface="Cambria Math" panose="02040503050406030204" pitchFamily="18" charset="0"/>
                                    </a:rPr>
                                    <m:t>𝑚</m:t>
                                  </m:r>
                                  <m:r>
                                    <a:rPr lang="en-US" sz="2400" b="0" i="1" smtClean="0">
                                      <a:solidFill>
                                        <a:schemeClr val="tx1"/>
                                      </a:solidFill>
                                      <a:latin typeface="Cambria Math" panose="02040503050406030204" pitchFamily="18" charset="0"/>
                                    </a:rPr>
                                    <m:t>=1</m:t>
                                  </m:r>
                                </m:sub>
                                <m:sup>
                                  <m:r>
                                    <a:rPr lang="en-US" sz="2400" b="0" i="1" smtClean="0">
                                      <a:solidFill>
                                        <a:schemeClr val="tx1"/>
                                      </a:solidFill>
                                      <a:latin typeface="Cambria Math" panose="02040503050406030204" pitchFamily="18" charset="0"/>
                                    </a:rPr>
                                    <m:t>𝑀</m:t>
                                  </m:r>
                                </m:sup>
                                <m:e>
                                  <m:d>
                                    <m:dPr>
                                      <m:ctrlPr>
                                        <a:rPr lang="en-US" sz="2400" b="0" i="1" smtClean="0">
                                          <a:solidFill>
                                            <a:schemeClr val="tx1"/>
                                          </a:solidFill>
                                          <a:latin typeface="Cambria Math" panose="02040503050406030204" pitchFamily="18" charset="0"/>
                                        </a:rPr>
                                      </m:ctrlPr>
                                    </m:dPr>
                                    <m:e>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𝑦</m:t>
                                          </m:r>
                                        </m:e>
                                        <m:sup>
                                          <m:r>
                                            <a:rPr lang="en-US" sz="2400" b="0" i="1" smtClean="0">
                                              <a:solidFill>
                                                <a:schemeClr val="tx1"/>
                                              </a:solidFill>
                                              <a:latin typeface="Cambria Math" panose="02040503050406030204" pitchFamily="18" charset="0"/>
                                            </a:rPr>
                                            <m:t>𝑚</m:t>
                                          </m:r>
                                        </m:sup>
                                      </m:sSup>
                                      <m:r>
                                        <a:rPr lang="en-US" sz="2400" b="0" i="1" smtClean="0">
                                          <a:solidFill>
                                            <a:schemeClr val="tx1"/>
                                          </a:solidFill>
                                          <a:latin typeface="Cambria Math" panose="02040503050406030204" pitchFamily="18" charset="0"/>
                                        </a:rPr>
                                        <m:t>−</m:t>
                                      </m:r>
                                      <m:nary>
                                        <m:naryPr>
                                          <m:chr m:val="∑"/>
                                          <m:ctrlPr>
                                            <a:rPr lang="en-US" sz="2400" i="1">
                                              <a:solidFill>
                                                <a:schemeClr val="tx1"/>
                                              </a:solidFill>
                                              <a:latin typeface="Cambria Math" panose="02040503050406030204" pitchFamily="18" charset="0"/>
                                            </a:rPr>
                                          </m:ctrlPr>
                                        </m:naryPr>
                                        <m:sub>
                                          <m:r>
                                            <a:rPr lang="en-US" sz="2400" b="0" i="1" smtClean="0">
                                              <a:solidFill>
                                                <a:schemeClr val="tx1"/>
                                              </a:solidFill>
                                              <a:latin typeface="Cambria Math" panose="02040503050406030204" pitchFamily="18" charset="0"/>
                                            </a:rPr>
                                            <m:t>𝑘</m:t>
                                          </m:r>
                                          <m:r>
                                            <a:rPr lang="en-US" sz="2400" i="1">
                                              <a:solidFill>
                                                <a:schemeClr val="tx1"/>
                                              </a:solidFill>
                                              <a:latin typeface="Cambria Math" panose="02040503050406030204" pitchFamily="18" charset="0"/>
                                            </a:rPr>
                                            <m:t>=1</m:t>
                                          </m:r>
                                        </m:sub>
                                        <m:sup>
                                          <m:r>
                                            <a:rPr lang="en-US" sz="2400" b="0" i="1" smtClean="0">
                                              <a:solidFill>
                                                <a:schemeClr val="tx1"/>
                                              </a:solidFill>
                                              <a:latin typeface="Cambria Math" panose="02040503050406030204" pitchFamily="18" charset="0"/>
                                            </a:rPr>
                                            <m:t>𝐾</m:t>
                                          </m:r>
                                        </m:sup>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𝑘</m:t>
                                              </m:r>
                                            </m:sub>
                                          </m:sSub>
                                        </m:e>
                                      </m:nary>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𝑧</m:t>
                                          </m:r>
                                        </m:e>
                                        <m:sub>
                                          <m:r>
                                            <a:rPr lang="en-US" sz="2400" b="0" i="1" smtClean="0">
                                              <a:solidFill>
                                                <a:schemeClr val="tx1"/>
                                              </a:solidFill>
                                              <a:latin typeface="Cambria Math" panose="02040503050406030204" pitchFamily="18" charset="0"/>
                                            </a:rPr>
                                            <m:t>𝑘</m:t>
                                          </m:r>
                                        </m:sub>
                                        <m:sup>
                                          <m:r>
                                            <a:rPr lang="en-US" sz="2400" b="0" i="1" smtClean="0">
                                              <a:solidFill>
                                                <a:schemeClr val="tx1"/>
                                              </a:solidFill>
                                              <a:latin typeface="Cambria Math" panose="02040503050406030204" pitchFamily="18" charset="0"/>
                                            </a:rPr>
                                            <m:t>𝑚</m:t>
                                          </m:r>
                                        </m:sup>
                                      </m:sSubSup>
                                    </m:e>
                                  </m:d>
                                </m:e>
                              </m:nary>
                            </m:e>
                            <m:sup>
                              <m:r>
                                <a:rPr lang="en-US" sz="2400" b="0" i="1" smtClean="0">
                                  <a:solidFill>
                                    <a:schemeClr val="tx1"/>
                                  </a:solidFill>
                                  <a:latin typeface="Cambria Math" panose="02040503050406030204" pitchFamily="18" charset="0"/>
                                </a:rPr>
                                <m:t>2</m:t>
                              </m:r>
                            </m:sup>
                          </m:sSup>
                        </m:e>
                      </m:func>
                    </m:oMath>
                  </m:oMathPara>
                </a14:m>
                <a:endParaRPr lang="en-US" sz="2400" dirty="0"/>
              </a:p>
              <a:p>
                <a:pPr marL="0" indent="0">
                  <a:buNone/>
                </a:pPr>
                <a:endParaRPr lang="en-US" sz="2400" dirty="0"/>
              </a:p>
              <a:p>
                <a:r>
                  <a:rPr lang="en-US" sz="2400" dirty="0"/>
                  <a:t>Consider the column vector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𝑀</m:t>
                                </m:r>
                              </m:sup>
                            </m:sSup>
                          </m:e>
                        </m:d>
                      </m:e>
                      <m:sup>
                        <m:r>
                          <a:rPr lang="en-US" sz="2400" b="0" i="1" smtClean="0">
                            <a:latin typeface="Cambria Math" panose="02040503050406030204" pitchFamily="18" charset="0"/>
                          </a:rPr>
                          <m:t>𝑇</m:t>
                        </m:r>
                      </m:sup>
                    </m:sSup>
                  </m:oMath>
                </a14:m>
                <a:r>
                  <a:rPr lang="en-US" sz="2400" dirty="0"/>
                  <a:t> and the </a:t>
                </a:r>
                <a14:m>
                  <m:oMath xmlns:m="http://schemas.openxmlformats.org/officeDocument/2006/math">
                    <m:r>
                      <a:rPr lang="en-US" sz="2400" b="0" i="1" smtClean="0">
                        <a:latin typeface="Cambria Math" panose="02040503050406030204" pitchFamily="18" charset="0"/>
                      </a:rPr>
                      <m:t>𝑀</m:t>
                    </m:r>
                    <m:r>
                      <a:rPr lang="en-US" sz="2400" b="0" i="1" smtClean="0">
                        <a:latin typeface="Cambria Math" panose="02040503050406030204" pitchFamily="18" charset="0"/>
                      </a:rPr>
                      <m:t>×</m:t>
                    </m:r>
                    <m:r>
                      <a:rPr lang="en-US" sz="2400" b="0" i="1" smtClean="0">
                        <a:latin typeface="Cambria Math" panose="02040503050406030204" pitchFamily="18" charset="0"/>
                      </a:rPr>
                      <m:t>𝐾</m:t>
                    </m:r>
                  </m:oMath>
                </a14:m>
                <a:r>
                  <a:rPr lang="en-US" sz="2400" dirty="0"/>
                  <a:t> matrix</a:t>
                </a:r>
              </a:p>
              <a:p>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𝑍</m:t>
                      </m:r>
                      <m:r>
                        <a:rPr lang="en-US" sz="2400" b="0" i="1" smtClean="0">
                          <a:latin typeface="Cambria Math" panose="02040503050406030204" pitchFamily="18" charset="0"/>
                        </a:rPr>
                        <m:t>=</m:t>
                      </m:r>
                      <m:d>
                        <m:dPr>
                          <m:begChr m:val="["/>
                          <m:endChr m:val="]"/>
                          <m:ctrlPr>
                            <a:rPr lang="en-US" sz="2400" i="1" smtClean="0">
                              <a:latin typeface="Cambria Math" panose="02040503050406030204" pitchFamily="18" charset="0"/>
                            </a:rPr>
                          </m:ctrlPr>
                        </m:dPr>
                        <m:e>
                          <m:m>
                            <m:mPr>
                              <m:mcs>
                                <m:mc>
                                  <m:mcPr>
                                    <m:count m:val="4"/>
                                    <m:mcJc m:val="center"/>
                                  </m:mcPr>
                                </m:mc>
                              </m:mcs>
                              <m:ctrlPr>
                                <a:rPr lang="en-US" sz="2400" b="0" i="1" smtClean="0">
                                  <a:latin typeface="Cambria Math" panose="02040503050406030204" pitchFamily="18" charset="0"/>
                                </a:rPr>
                              </m:ctrlPr>
                            </m:mPr>
                            <m:mr>
                              <m:e>
                                <m:sSubSup>
                                  <m:sSubSupPr>
                                    <m:ctrlPr>
                                      <a:rPr lang="en-US" sz="2400" b="0" i="1" smtClean="0">
                                        <a:latin typeface="Cambria Math" panose="02040503050406030204" pitchFamily="18" charset="0"/>
                                      </a:rPr>
                                    </m:ctrlPr>
                                  </m:sSubSupPr>
                                  <m:e>
                                    <m:r>
                                      <m:rPr>
                                        <m:brk m:alnAt="7"/>
                                      </m:rPr>
                                      <a:rPr lang="en-US" sz="2400" b="0" i="1" smtClean="0">
                                        <a:latin typeface="Cambria Math" panose="02040503050406030204" pitchFamily="18" charset="0"/>
                                      </a:rPr>
                                      <m:t>𝑧</m:t>
                                    </m:r>
                                  </m:e>
                                  <m:sub>
                                    <m:r>
                                      <m:rPr>
                                        <m:brk m:alnAt="7"/>
                                      </m:rPr>
                                      <a:rPr lang="en-US" sz="2400" b="0" i="1" smtClean="0">
                                        <a:latin typeface="Cambria Math" panose="02040503050406030204" pitchFamily="18" charset="0"/>
                                      </a:rPr>
                                      <m:t>1</m:t>
                                    </m:r>
                                  </m:sub>
                                  <m:sup>
                                    <m:r>
                                      <m:rPr>
                                        <m:brk m:alnAt="7"/>
                                      </m:rPr>
                                      <a:rPr lang="en-US" sz="2400" b="0" i="1" smtClean="0">
                                        <a:latin typeface="Cambria Math" panose="02040503050406030204" pitchFamily="18" charset="0"/>
                                      </a:rPr>
                                      <m:t>1</m:t>
                                    </m:r>
                                  </m:sup>
                                </m:sSubSup>
                              </m:e>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1</m:t>
                                    </m:r>
                                  </m:sup>
                                </m:sSubSup>
                              </m:e>
                              <m:e>
                                <m:r>
                                  <a:rPr lang="en-US" sz="2400" b="0" i="1" smtClean="0">
                                    <a:latin typeface="Cambria Math" panose="02040503050406030204" pitchFamily="18" charset="0"/>
                                  </a:rPr>
                                  <m:t>…</m:t>
                                </m:r>
                              </m:e>
                              <m:e>
                                <m:sSubSup>
                                  <m:sSubSupPr>
                                    <m:ctrlPr>
                                      <a:rPr lang="en-US" sz="2400" b="0" i="1" smtClean="0">
                                        <a:latin typeface="Cambria Math" panose="02040503050406030204" pitchFamily="18" charset="0"/>
                                      </a:rPr>
                                    </m:ctrlPr>
                                  </m:sSubSupPr>
                                  <m:e>
                                    <m:r>
                                      <a:rPr lang="en-US" sz="2400" i="1" smtClean="0">
                                        <a:latin typeface="Cambria Math" panose="02040503050406030204" pitchFamily="18" charset="0"/>
                                      </a:rPr>
                                      <m:t>𝑧</m:t>
                                    </m:r>
                                  </m:e>
                                  <m:sub>
                                    <m:r>
                                      <a:rPr lang="en-US" sz="2400" b="0" i="1" smtClean="0">
                                        <a:latin typeface="Cambria Math" panose="02040503050406030204" pitchFamily="18" charset="0"/>
                                      </a:rPr>
                                      <m:t>𝐾</m:t>
                                    </m:r>
                                  </m:sub>
                                  <m:sup>
                                    <m:r>
                                      <a:rPr lang="en-US" sz="2400" b="0" i="1" smtClean="0">
                                        <a:latin typeface="Cambria Math" panose="02040503050406030204" pitchFamily="18" charset="0"/>
                                      </a:rPr>
                                      <m:t>1</m:t>
                                    </m:r>
                                  </m:sup>
                                </m:sSubSup>
                              </m:e>
                            </m:mr>
                            <m:m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e>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e>
                                <m:r>
                                  <a:rPr lang="en-US" sz="2400" i="1">
                                    <a:latin typeface="Cambria Math" panose="02040503050406030204" pitchFamily="18" charset="0"/>
                                  </a:rPr>
                                  <m:t>…</m:t>
                                </m:r>
                              </m:e>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𝑧</m:t>
                                    </m:r>
                                  </m:e>
                                  <m:sub>
                                    <m:r>
                                      <a:rPr lang="en-US" sz="2400" b="0" i="1" smtClean="0">
                                        <a:latin typeface="Cambria Math" panose="02040503050406030204" pitchFamily="18" charset="0"/>
                                      </a:rPr>
                                      <m:t>𝐾</m:t>
                                    </m:r>
                                  </m:sub>
                                  <m:sup>
                                    <m:r>
                                      <a:rPr lang="en-US" sz="2400" b="0" i="1" smtClean="0">
                                        <a:latin typeface="Cambria Math" panose="02040503050406030204" pitchFamily="18" charset="0"/>
                                      </a:rPr>
                                      <m:t>2</m:t>
                                    </m:r>
                                  </m:sup>
                                </m:sSubSup>
                              </m:e>
                            </m:mr>
                            <m:mr>
                              <m:e>
                                <m:r>
                                  <a:rPr lang="en-US" sz="2400" i="1" smtClean="0">
                                    <a:latin typeface="Cambria Math" panose="02040503050406030204" pitchFamily="18" charset="0"/>
                                  </a:rPr>
                                  <m:t>⋮</m:t>
                                </m:r>
                              </m:e>
                              <m:e>
                                <m:r>
                                  <a:rPr lang="en-US" sz="2400" i="1">
                                    <a:latin typeface="Cambria Math" panose="02040503050406030204" pitchFamily="18" charset="0"/>
                                  </a:rPr>
                                  <m:t>⋮</m:t>
                                </m:r>
                              </m:e>
                              <m:e>
                                <m:r>
                                  <a:rPr lang="en-US" sz="2400" i="1">
                                    <a:latin typeface="Cambria Math" panose="02040503050406030204" pitchFamily="18" charset="0"/>
                                  </a:rPr>
                                  <m:t>⋮</m:t>
                                </m:r>
                              </m:e>
                              <m:e>
                                <m:r>
                                  <a:rPr lang="en-US" sz="2400" i="1">
                                    <a:latin typeface="Cambria Math" panose="02040503050406030204" pitchFamily="18" charset="0"/>
                                  </a:rPr>
                                  <m:t>⋮</m:t>
                                </m:r>
                              </m:e>
                            </m:mr>
                            <m:m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𝑀</m:t>
                                    </m:r>
                                  </m:sup>
                                </m:sSubSup>
                              </m:e>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𝑀</m:t>
                                    </m:r>
                                  </m:sup>
                                </m:sSubSup>
                              </m:e>
                              <m:e>
                                <m:r>
                                  <a:rPr lang="en-US" sz="2400" i="1">
                                    <a:latin typeface="Cambria Math" panose="02040503050406030204" pitchFamily="18" charset="0"/>
                                  </a:rPr>
                                  <m:t>…</m:t>
                                </m:r>
                              </m:e>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𝑧</m:t>
                                    </m:r>
                                  </m:e>
                                  <m:sub>
                                    <m:r>
                                      <a:rPr lang="en-US" sz="2400" b="0" i="1" smtClean="0">
                                        <a:latin typeface="Cambria Math" panose="02040503050406030204" pitchFamily="18" charset="0"/>
                                      </a:rPr>
                                      <m:t>𝐾</m:t>
                                    </m:r>
                                  </m:sub>
                                  <m:sup>
                                    <m:r>
                                      <a:rPr lang="en-US" sz="2400" b="0" i="1" smtClean="0">
                                        <a:latin typeface="Cambria Math" panose="02040503050406030204" pitchFamily="18" charset="0"/>
                                      </a:rPr>
                                      <m:t>𝑀</m:t>
                                    </m:r>
                                  </m:sup>
                                </m:sSubSup>
                              </m:e>
                            </m:mr>
                          </m:m>
                        </m:e>
                      </m:d>
                    </m:oMath>
                  </m:oMathPara>
                </a14:m>
                <a:endParaRPr lang="en-US" sz="2400" dirty="0"/>
              </a:p>
            </p:txBody>
          </p:sp>
        </mc:Choice>
        <mc:Fallback xmlns="">
          <p:sp>
            <p:nvSpPr>
              <p:cNvPr id="3" name="Content Placeholder 2">
                <a:extLst>
                  <a:ext uri="{FF2B5EF4-FFF2-40B4-BE49-F238E27FC236}">
                    <a16:creationId xmlns:a16="http://schemas.microsoft.com/office/drawing/2014/main" id="{9C0726A0-5223-4A7A-AC82-B0EEDCAE605A}"/>
                  </a:ext>
                </a:extLst>
              </p:cNvPr>
              <p:cNvSpPr>
                <a:spLocks noGrp="1" noRot="1" noChangeAspect="1" noMove="1" noResize="1" noEditPoints="1" noAdjustHandles="1" noChangeArrowheads="1" noChangeShapeType="1" noTextEdit="1"/>
              </p:cNvSpPr>
              <p:nvPr>
                <p:ph idx="1"/>
              </p:nvPr>
            </p:nvSpPr>
            <p:spPr>
              <a:blipFill>
                <a:blip r:embed="rId2"/>
                <a:stretch>
                  <a:fillRect l="-612" t="-144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AC4FCAE-AF7F-41A4-B61A-9E672CC89AB5}"/>
              </a:ext>
            </a:extLst>
          </p:cNvPr>
          <p:cNvSpPr>
            <a:spLocks noGrp="1"/>
          </p:cNvSpPr>
          <p:nvPr>
            <p:ph type="ftr" sz="quarter" idx="11"/>
          </p:nvPr>
        </p:nvSpPr>
        <p:spPr/>
        <p:txBody>
          <a:bodyPr/>
          <a:lstStyle/>
          <a:p>
            <a:r>
              <a:rPr lang="en-US"/>
              <a:t>Selva Nadarajah</a:t>
            </a:r>
          </a:p>
        </p:txBody>
      </p:sp>
      <p:sp>
        <p:nvSpPr>
          <p:cNvPr id="5" name="Slide Number Placeholder 4">
            <a:extLst>
              <a:ext uri="{FF2B5EF4-FFF2-40B4-BE49-F238E27FC236}">
                <a16:creationId xmlns:a16="http://schemas.microsoft.com/office/drawing/2014/main" id="{90FE5A4F-5026-412C-9259-A31F2770383C}"/>
              </a:ext>
            </a:extLst>
          </p:cNvPr>
          <p:cNvSpPr>
            <a:spLocks noGrp="1"/>
          </p:cNvSpPr>
          <p:nvPr>
            <p:ph type="sldNum" sz="quarter" idx="12"/>
          </p:nvPr>
        </p:nvSpPr>
        <p:spPr/>
        <p:txBody>
          <a:bodyPr/>
          <a:lstStyle/>
          <a:p>
            <a:fld id="{EFF79136-7E1A-42C5-8533-65A70507E84C}" type="slidenum">
              <a:rPr lang="en-US" smtClean="0"/>
              <a:t>21</a:t>
            </a:fld>
            <a:endParaRPr lang="en-US"/>
          </a:p>
        </p:txBody>
      </p:sp>
    </p:spTree>
    <p:extLst>
      <p:ext uri="{BB962C8B-B14F-4D97-AF65-F5344CB8AC3E}">
        <p14:creationId xmlns:p14="http://schemas.microsoft.com/office/powerpoint/2010/main" val="1965442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E02B-BC5E-479E-8F59-6F6DDD4FFEB2}"/>
              </a:ext>
            </a:extLst>
          </p:cNvPr>
          <p:cNvSpPr>
            <a:spLocks noGrp="1"/>
          </p:cNvSpPr>
          <p:nvPr>
            <p:ph type="title"/>
          </p:nvPr>
        </p:nvSpPr>
        <p:spPr/>
        <p:txBody>
          <a:bodyPr/>
          <a:lstStyle/>
          <a:p>
            <a:r>
              <a:rPr lang="en-US" dirty="0"/>
              <a:t>Least Squares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F31C6A-E8D5-4CC3-9131-39F60252CB7E}"/>
                  </a:ext>
                </a:extLst>
              </p:cNvPr>
              <p:cNvSpPr>
                <a:spLocks noGrp="1"/>
              </p:cNvSpPr>
              <p:nvPr>
                <p:ph idx="1"/>
              </p:nvPr>
            </p:nvSpPr>
            <p:spPr/>
            <p:txBody>
              <a:bodyPr>
                <a:normAutofit/>
              </a:bodyPr>
              <a:lstStyle/>
              <a:p>
                <a:r>
                  <a:rPr lang="en-US" sz="2400" dirty="0"/>
                  <a:t>Consider the column vector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𝑀</m:t>
                                </m:r>
                              </m:sup>
                            </m:sSup>
                          </m:e>
                        </m:d>
                      </m:e>
                      <m:sup>
                        <m:r>
                          <a:rPr lang="en-US" sz="2400" b="0" i="1" smtClean="0">
                            <a:latin typeface="Cambria Math" panose="02040503050406030204" pitchFamily="18" charset="0"/>
                          </a:rPr>
                          <m:t>𝑇</m:t>
                        </m:r>
                      </m:sup>
                    </m:sSup>
                  </m:oMath>
                </a14:m>
                <a:r>
                  <a:rPr lang="en-US" sz="2400" dirty="0"/>
                  <a:t> and the </a:t>
                </a:r>
                <a14:m>
                  <m:oMath xmlns:m="http://schemas.openxmlformats.org/officeDocument/2006/math">
                    <m:r>
                      <a:rPr lang="en-US" sz="2400" b="0" i="1" smtClean="0">
                        <a:latin typeface="Cambria Math" panose="02040503050406030204" pitchFamily="18" charset="0"/>
                      </a:rPr>
                      <m:t>𝑀</m:t>
                    </m:r>
                    <m:r>
                      <a:rPr lang="en-US" sz="2400" b="0" i="1" smtClean="0">
                        <a:latin typeface="Cambria Math" panose="02040503050406030204" pitchFamily="18" charset="0"/>
                      </a:rPr>
                      <m:t>×</m:t>
                    </m:r>
                    <m:r>
                      <a:rPr lang="en-US" sz="2400" b="0" i="1" smtClean="0">
                        <a:latin typeface="Cambria Math" panose="02040503050406030204" pitchFamily="18" charset="0"/>
                      </a:rPr>
                      <m:t>𝐾</m:t>
                    </m:r>
                  </m:oMath>
                </a14:m>
                <a:r>
                  <a:rPr lang="en-US" sz="2400" dirty="0"/>
                  <a:t> matrix</a:t>
                </a:r>
              </a:p>
              <a:p>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𝑍</m:t>
                      </m:r>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4"/>
                                    <m:mcJc m:val="center"/>
                                  </m:mcPr>
                                </m:mc>
                              </m:mcs>
                              <m:ctrlPr>
                                <a:rPr lang="en-US" sz="2400" i="1">
                                  <a:latin typeface="Cambria Math" panose="02040503050406030204" pitchFamily="18" charset="0"/>
                                </a:rPr>
                              </m:ctrlPr>
                            </m:mPr>
                            <m:mr>
                              <m:e>
                                <m:sSubSup>
                                  <m:sSubSupPr>
                                    <m:ctrlPr>
                                      <a:rPr lang="en-US" sz="2400" i="1">
                                        <a:latin typeface="Cambria Math" panose="02040503050406030204" pitchFamily="18" charset="0"/>
                                      </a:rPr>
                                    </m:ctrlPr>
                                  </m:sSubSupPr>
                                  <m:e>
                                    <m:r>
                                      <m:rPr>
                                        <m:brk m:alnAt="7"/>
                                      </m:rPr>
                                      <a:rPr lang="en-US" sz="2400" i="1">
                                        <a:latin typeface="Cambria Math" panose="02040503050406030204" pitchFamily="18" charset="0"/>
                                      </a:rPr>
                                      <m:t>𝑧</m:t>
                                    </m:r>
                                  </m:e>
                                  <m:sub>
                                    <m:r>
                                      <m:rPr>
                                        <m:brk m:alnAt="7"/>
                                      </m:rPr>
                                      <a:rPr lang="en-US" sz="2400" i="1">
                                        <a:latin typeface="Cambria Math" panose="02040503050406030204" pitchFamily="18" charset="0"/>
                                      </a:rPr>
                                      <m:t>1</m:t>
                                    </m:r>
                                  </m:sub>
                                  <m:sup>
                                    <m:r>
                                      <m:rPr>
                                        <m:brk m:alnAt="7"/>
                                      </m:rPr>
                                      <a:rPr lang="en-US" sz="2400" i="1">
                                        <a:latin typeface="Cambria Math" panose="02040503050406030204" pitchFamily="18" charset="0"/>
                                      </a:rPr>
                                      <m:t>1</m:t>
                                    </m:r>
                                  </m:sup>
                                </m:sSubSup>
                              </m:e>
                              <m:e>
                                <m:sSubSup>
                                  <m:sSubSupPr>
                                    <m:ctrlPr>
                                      <a:rPr lang="en-US" sz="2400" i="1">
                                        <a:latin typeface="Cambria Math" panose="02040503050406030204" pitchFamily="18" charset="0"/>
                                      </a:rPr>
                                    </m:ctrlPr>
                                  </m:sSubSupPr>
                                  <m:e>
                                    <m:r>
                                      <a:rPr lang="en-US" sz="2400" i="1">
                                        <a:latin typeface="Cambria Math" panose="02040503050406030204" pitchFamily="18" charset="0"/>
                                      </a:rPr>
                                      <m:t>𝑧</m:t>
                                    </m:r>
                                  </m:e>
                                  <m:sub>
                                    <m:r>
                                      <a:rPr lang="en-US" sz="2400" i="1">
                                        <a:latin typeface="Cambria Math" panose="02040503050406030204" pitchFamily="18" charset="0"/>
                                      </a:rPr>
                                      <m:t>2</m:t>
                                    </m:r>
                                  </m:sub>
                                  <m:sup>
                                    <m:r>
                                      <a:rPr lang="en-US" sz="2400" i="1">
                                        <a:latin typeface="Cambria Math" panose="02040503050406030204" pitchFamily="18" charset="0"/>
                                      </a:rPr>
                                      <m:t>1</m:t>
                                    </m:r>
                                  </m:sup>
                                </m:sSubSup>
                              </m:e>
                              <m:e>
                                <m:r>
                                  <a:rPr lang="en-US" sz="2400" i="1">
                                    <a:latin typeface="Cambria Math" panose="02040503050406030204" pitchFamily="18" charset="0"/>
                                  </a:rPr>
                                  <m:t>…</m:t>
                                </m:r>
                              </m:e>
                              <m:e>
                                <m:sSubSup>
                                  <m:sSubSupPr>
                                    <m:ctrlPr>
                                      <a:rPr lang="en-US" sz="2400" i="1">
                                        <a:latin typeface="Cambria Math" panose="02040503050406030204" pitchFamily="18" charset="0"/>
                                      </a:rPr>
                                    </m:ctrlPr>
                                  </m:sSubSupPr>
                                  <m:e>
                                    <m:r>
                                      <a:rPr lang="en-US" sz="2400" i="1">
                                        <a:latin typeface="Cambria Math" panose="02040503050406030204" pitchFamily="18" charset="0"/>
                                      </a:rPr>
                                      <m:t>𝑧</m:t>
                                    </m:r>
                                  </m:e>
                                  <m:sub>
                                    <m:r>
                                      <a:rPr lang="en-US" sz="2400" i="1">
                                        <a:latin typeface="Cambria Math" panose="02040503050406030204" pitchFamily="18" charset="0"/>
                                      </a:rPr>
                                      <m:t>𝐾</m:t>
                                    </m:r>
                                  </m:sub>
                                  <m:sup>
                                    <m:r>
                                      <a:rPr lang="en-US" sz="2400" i="1">
                                        <a:latin typeface="Cambria Math" panose="02040503050406030204" pitchFamily="18" charset="0"/>
                                      </a:rPr>
                                      <m:t>1</m:t>
                                    </m:r>
                                  </m:sup>
                                </m:sSubSup>
                              </m:e>
                            </m:m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𝑧</m:t>
                                    </m:r>
                                  </m:e>
                                  <m:sub>
                                    <m:r>
                                      <a:rPr lang="en-US" sz="2400" i="1">
                                        <a:latin typeface="Cambria Math" panose="02040503050406030204" pitchFamily="18" charset="0"/>
                                      </a:rPr>
                                      <m:t>1</m:t>
                                    </m:r>
                                  </m:sub>
                                  <m:sup>
                                    <m:r>
                                      <a:rPr lang="en-US" sz="2400" i="1">
                                        <a:latin typeface="Cambria Math" panose="02040503050406030204" pitchFamily="18" charset="0"/>
                                      </a:rPr>
                                      <m:t>2</m:t>
                                    </m:r>
                                  </m:sup>
                                </m:sSubSup>
                              </m:e>
                              <m:e>
                                <m:sSubSup>
                                  <m:sSubSupPr>
                                    <m:ctrlPr>
                                      <a:rPr lang="en-US" sz="2400" i="1">
                                        <a:latin typeface="Cambria Math" panose="02040503050406030204" pitchFamily="18" charset="0"/>
                                      </a:rPr>
                                    </m:ctrlPr>
                                  </m:sSubSupPr>
                                  <m:e>
                                    <m:r>
                                      <a:rPr lang="en-US" sz="2400" i="1">
                                        <a:latin typeface="Cambria Math" panose="02040503050406030204" pitchFamily="18" charset="0"/>
                                      </a:rPr>
                                      <m:t>𝑧</m:t>
                                    </m:r>
                                  </m:e>
                                  <m:sub>
                                    <m:r>
                                      <a:rPr lang="en-US" sz="2400" i="1">
                                        <a:latin typeface="Cambria Math" panose="02040503050406030204" pitchFamily="18" charset="0"/>
                                      </a:rPr>
                                      <m:t>2</m:t>
                                    </m:r>
                                  </m:sub>
                                  <m:sup>
                                    <m:r>
                                      <a:rPr lang="en-US" sz="2400" i="1">
                                        <a:latin typeface="Cambria Math" panose="02040503050406030204" pitchFamily="18" charset="0"/>
                                      </a:rPr>
                                      <m:t>2</m:t>
                                    </m:r>
                                  </m:sup>
                                </m:sSubSup>
                              </m:e>
                              <m:e>
                                <m:r>
                                  <a:rPr lang="en-US" sz="2400" i="1">
                                    <a:latin typeface="Cambria Math" panose="02040503050406030204" pitchFamily="18" charset="0"/>
                                  </a:rPr>
                                  <m:t>…</m:t>
                                </m:r>
                              </m:e>
                              <m:e>
                                <m:sSubSup>
                                  <m:sSubSupPr>
                                    <m:ctrlPr>
                                      <a:rPr lang="en-US" sz="2400" i="1">
                                        <a:latin typeface="Cambria Math" panose="02040503050406030204" pitchFamily="18" charset="0"/>
                                      </a:rPr>
                                    </m:ctrlPr>
                                  </m:sSubSupPr>
                                  <m:e>
                                    <m:r>
                                      <a:rPr lang="en-US" sz="2400" i="1">
                                        <a:latin typeface="Cambria Math" panose="02040503050406030204" pitchFamily="18" charset="0"/>
                                      </a:rPr>
                                      <m:t>𝑧</m:t>
                                    </m:r>
                                  </m:e>
                                  <m:sub>
                                    <m:r>
                                      <a:rPr lang="en-US" sz="2400" i="1">
                                        <a:latin typeface="Cambria Math" panose="02040503050406030204" pitchFamily="18" charset="0"/>
                                      </a:rPr>
                                      <m:t>𝐾</m:t>
                                    </m:r>
                                  </m:sub>
                                  <m:sup>
                                    <m:r>
                                      <a:rPr lang="en-US" sz="2400" i="1">
                                        <a:latin typeface="Cambria Math" panose="02040503050406030204" pitchFamily="18" charset="0"/>
                                      </a:rPr>
                                      <m:t>2</m:t>
                                    </m:r>
                                  </m:sup>
                                </m:sSubSup>
                              </m:e>
                            </m:mr>
                            <m:mr>
                              <m:e>
                                <m:r>
                                  <a:rPr lang="en-US" sz="2400" i="1">
                                    <a:latin typeface="Cambria Math" panose="02040503050406030204" pitchFamily="18" charset="0"/>
                                  </a:rPr>
                                  <m:t>⋮</m:t>
                                </m:r>
                              </m:e>
                              <m:e>
                                <m:r>
                                  <a:rPr lang="en-US" sz="2400" i="1">
                                    <a:latin typeface="Cambria Math" panose="02040503050406030204" pitchFamily="18" charset="0"/>
                                  </a:rPr>
                                  <m:t>⋮</m:t>
                                </m:r>
                              </m:e>
                              <m:e>
                                <m:r>
                                  <a:rPr lang="en-US" sz="2400" i="1">
                                    <a:latin typeface="Cambria Math" panose="02040503050406030204" pitchFamily="18" charset="0"/>
                                  </a:rPr>
                                  <m:t>⋮</m:t>
                                </m:r>
                              </m:e>
                              <m:e>
                                <m:r>
                                  <a:rPr lang="en-US" sz="2400" i="1">
                                    <a:latin typeface="Cambria Math" panose="02040503050406030204" pitchFamily="18" charset="0"/>
                                  </a:rPr>
                                  <m:t>⋮</m:t>
                                </m:r>
                              </m:e>
                            </m:m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𝑧</m:t>
                                    </m:r>
                                  </m:e>
                                  <m:sub>
                                    <m:r>
                                      <a:rPr lang="en-US" sz="2400" i="1">
                                        <a:latin typeface="Cambria Math" panose="02040503050406030204" pitchFamily="18" charset="0"/>
                                      </a:rPr>
                                      <m:t>1</m:t>
                                    </m:r>
                                  </m:sub>
                                  <m:sup>
                                    <m:r>
                                      <a:rPr lang="en-US" sz="2400" i="1">
                                        <a:latin typeface="Cambria Math" panose="02040503050406030204" pitchFamily="18" charset="0"/>
                                      </a:rPr>
                                      <m:t>𝑀</m:t>
                                    </m:r>
                                  </m:sup>
                                </m:sSubSup>
                              </m:e>
                              <m:e>
                                <m:sSubSup>
                                  <m:sSubSupPr>
                                    <m:ctrlPr>
                                      <a:rPr lang="en-US" sz="2400" i="1">
                                        <a:latin typeface="Cambria Math" panose="02040503050406030204" pitchFamily="18" charset="0"/>
                                      </a:rPr>
                                    </m:ctrlPr>
                                  </m:sSubSupPr>
                                  <m:e>
                                    <m:r>
                                      <a:rPr lang="en-US" sz="2400" i="1">
                                        <a:latin typeface="Cambria Math" panose="02040503050406030204" pitchFamily="18" charset="0"/>
                                      </a:rPr>
                                      <m:t>𝑧</m:t>
                                    </m:r>
                                  </m:e>
                                  <m:sub>
                                    <m:r>
                                      <a:rPr lang="en-US" sz="2400" i="1">
                                        <a:latin typeface="Cambria Math" panose="02040503050406030204" pitchFamily="18" charset="0"/>
                                      </a:rPr>
                                      <m:t>2</m:t>
                                    </m:r>
                                  </m:sub>
                                  <m:sup>
                                    <m:r>
                                      <a:rPr lang="en-US" sz="2400" i="1">
                                        <a:latin typeface="Cambria Math" panose="02040503050406030204" pitchFamily="18" charset="0"/>
                                      </a:rPr>
                                      <m:t>𝑀</m:t>
                                    </m:r>
                                  </m:sup>
                                </m:sSubSup>
                              </m:e>
                              <m:e>
                                <m:r>
                                  <a:rPr lang="en-US" sz="2400" i="1">
                                    <a:latin typeface="Cambria Math" panose="02040503050406030204" pitchFamily="18" charset="0"/>
                                  </a:rPr>
                                  <m:t>…</m:t>
                                </m:r>
                              </m:e>
                              <m:e>
                                <m:sSubSup>
                                  <m:sSubSupPr>
                                    <m:ctrlPr>
                                      <a:rPr lang="en-US" sz="2400" i="1">
                                        <a:latin typeface="Cambria Math" panose="02040503050406030204" pitchFamily="18" charset="0"/>
                                      </a:rPr>
                                    </m:ctrlPr>
                                  </m:sSubSupPr>
                                  <m:e>
                                    <m:r>
                                      <a:rPr lang="en-US" sz="2400" i="1">
                                        <a:latin typeface="Cambria Math" panose="02040503050406030204" pitchFamily="18" charset="0"/>
                                      </a:rPr>
                                      <m:t>𝑧</m:t>
                                    </m:r>
                                  </m:e>
                                  <m:sub>
                                    <m:r>
                                      <a:rPr lang="en-US" sz="2400" i="1">
                                        <a:latin typeface="Cambria Math" panose="02040503050406030204" pitchFamily="18" charset="0"/>
                                      </a:rPr>
                                      <m:t>𝐾</m:t>
                                    </m:r>
                                  </m:sub>
                                  <m:sup>
                                    <m:r>
                                      <a:rPr lang="en-US" sz="2400" i="1">
                                        <a:latin typeface="Cambria Math" panose="02040503050406030204" pitchFamily="18" charset="0"/>
                                      </a:rPr>
                                      <m:t>𝑀</m:t>
                                    </m:r>
                                  </m:sup>
                                </m:sSubSup>
                              </m:e>
                            </m:mr>
                          </m:m>
                        </m:e>
                      </m:d>
                    </m:oMath>
                  </m:oMathPara>
                </a14:m>
                <a:endParaRPr lang="en-US" sz="2400" dirty="0"/>
              </a:p>
              <a:p>
                <a:pPr marL="0" indent="0">
                  <a:buNone/>
                </a:pPr>
                <a:endParaRPr lang="en-US" sz="2400" dirty="0"/>
              </a:p>
              <a:p>
                <a:r>
                  <a:rPr lang="en-US" sz="2400" dirty="0"/>
                  <a:t>Least squares regression problem (I’ll use </a:t>
                </a:r>
                <a14:m>
                  <m:oMath xmlns:m="http://schemas.openxmlformats.org/officeDocument/2006/math">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m:t>
                        </m:r>
                      </m:e>
                    </m:d>
                  </m:oMath>
                </a14:m>
                <a:r>
                  <a:rPr lang="en-US" sz="2400" dirty="0"/>
                  <a:t> instead of </a:t>
                </a:r>
                <a14:m>
                  <m:oMath xmlns:m="http://schemas.openxmlformats.org/officeDocument/2006/math">
                    <m:sSub>
                      <m:sSubPr>
                        <m:ctrlPr>
                          <a:rPr lang="en-US" sz="2400" b="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m:t>
                            </m:r>
                          </m:e>
                        </m:d>
                      </m:e>
                      <m:sub>
                        <m:r>
                          <a:rPr lang="en-US" sz="2400" b="0" i="1" smtClean="0">
                            <a:latin typeface="Cambria Math" panose="02040503050406030204" pitchFamily="18" charset="0"/>
                          </a:rPr>
                          <m:t>2</m:t>
                        </m:r>
                      </m:sub>
                    </m:sSub>
                  </m:oMath>
                </a14:m>
                <a:r>
                  <a:rPr lang="en-US" sz="2400" dirty="0"/>
                  <a:t> to simplify notation)</a:t>
                </a:r>
              </a:p>
              <a:p>
                <a:endParaRPr lang="en-US" sz="2400" dirty="0"/>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rPr>
                                <m:t>𝛽</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𝑅</m:t>
                                  </m:r>
                                </m:e>
                                <m:sup>
                                  <m:r>
                                    <a:rPr lang="en-US" sz="2400" b="0" i="1" smtClean="0">
                                      <a:latin typeface="Cambria Math" panose="02040503050406030204" pitchFamily="18" charset="0"/>
                                    </a:rPr>
                                    <m:t>𝑘</m:t>
                                  </m:r>
                                </m:sup>
                              </m:sSup>
                            </m:lim>
                          </m:limLow>
                          <m:r>
                            <a:rPr lang="en-US" sz="2400" b="0" i="1" smtClean="0">
                              <a:latin typeface="Cambria Math" panose="02040503050406030204" pitchFamily="18" charset="0"/>
                            </a:rPr>
                            <m:t> </m:t>
                          </m:r>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r>
                                    <m:rPr>
                                      <m:sty m:val="p"/>
                                    </m:rPr>
                                    <a:rPr lang="en-US" sz="2400">
                                      <a:latin typeface="Cambria Math" panose="02040503050406030204" pitchFamily="18" charset="0"/>
                                    </a:rPr>
                                    <m:t>y</m:t>
                                  </m:r>
                                  <m:r>
                                    <a:rPr lang="en-US" sz="2400">
                                      <a:latin typeface="Cambria Math" panose="02040503050406030204" pitchFamily="18" charset="0"/>
                                    </a:rPr>
                                    <m:t>−</m:t>
                                  </m:r>
                                  <m:r>
                                    <a:rPr lang="en-US" sz="2400" b="0" i="1" smtClean="0">
                                      <a:latin typeface="Cambria Math" panose="02040503050406030204" pitchFamily="18" charset="0"/>
                                    </a:rPr>
                                    <m:t>𝑍</m:t>
                                  </m:r>
                                  <m:r>
                                    <a:rPr lang="en-US" sz="2400" i="1">
                                      <a:latin typeface="Cambria Math" panose="02040503050406030204" pitchFamily="18" charset="0"/>
                                    </a:rPr>
                                    <m:t>𝛽</m:t>
                                  </m:r>
                                </m:e>
                              </m:d>
                            </m:e>
                            <m:sup>
                              <m:r>
                                <a:rPr lang="en-US" sz="2400" i="1">
                                  <a:latin typeface="Cambria Math" panose="02040503050406030204" pitchFamily="18" charset="0"/>
                                </a:rPr>
                                <m:t>2</m:t>
                              </m:r>
                            </m:sup>
                          </m:sSup>
                        </m:e>
                      </m:func>
                    </m:oMath>
                  </m:oMathPara>
                </a14:m>
                <a:endParaRPr lang="en-US" sz="2400" dirty="0"/>
              </a:p>
            </p:txBody>
          </p:sp>
        </mc:Choice>
        <mc:Fallback xmlns="">
          <p:sp>
            <p:nvSpPr>
              <p:cNvPr id="3" name="Content Placeholder 2">
                <a:extLst>
                  <a:ext uri="{FF2B5EF4-FFF2-40B4-BE49-F238E27FC236}">
                    <a16:creationId xmlns:a16="http://schemas.microsoft.com/office/drawing/2014/main" id="{27F31C6A-E8D5-4CC3-9131-39F60252CB7E}"/>
                  </a:ext>
                </a:extLst>
              </p:cNvPr>
              <p:cNvSpPr>
                <a:spLocks noGrp="1" noRot="1" noChangeAspect="1" noMove="1" noResize="1" noEditPoints="1" noAdjustHandles="1" noChangeArrowheads="1" noChangeShapeType="1" noTextEdit="1"/>
              </p:cNvSpPr>
              <p:nvPr>
                <p:ph idx="1"/>
              </p:nvPr>
            </p:nvSpPr>
            <p:spPr>
              <a:blipFill>
                <a:blip r:embed="rId2"/>
                <a:stretch>
                  <a:fillRect l="-72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DBCD958-F11B-4C09-8C5F-0818A91A14F4}"/>
              </a:ext>
            </a:extLst>
          </p:cNvPr>
          <p:cNvSpPr>
            <a:spLocks noGrp="1"/>
          </p:cNvSpPr>
          <p:nvPr>
            <p:ph type="ftr" sz="quarter" idx="11"/>
          </p:nvPr>
        </p:nvSpPr>
        <p:spPr/>
        <p:txBody>
          <a:bodyPr/>
          <a:lstStyle/>
          <a:p>
            <a:r>
              <a:rPr lang="en-US"/>
              <a:t>Selva Nadarajah</a:t>
            </a:r>
          </a:p>
        </p:txBody>
      </p:sp>
      <p:sp>
        <p:nvSpPr>
          <p:cNvPr id="5" name="Slide Number Placeholder 4">
            <a:extLst>
              <a:ext uri="{FF2B5EF4-FFF2-40B4-BE49-F238E27FC236}">
                <a16:creationId xmlns:a16="http://schemas.microsoft.com/office/drawing/2014/main" id="{E9DBB1B1-122C-43A3-94A8-9BD4B3553A50}"/>
              </a:ext>
            </a:extLst>
          </p:cNvPr>
          <p:cNvSpPr>
            <a:spLocks noGrp="1"/>
          </p:cNvSpPr>
          <p:nvPr>
            <p:ph type="sldNum" sz="quarter" idx="12"/>
          </p:nvPr>
        </p:nvSpPr>
        <p:spPr/>
        <p:txBody>
          <a:bodyPr/>
          <a:lstStyle/>
          <a:p>
            <a:fld id="{EFF79136-7E1A-42C5-8533-65A70507E84C}" type="slidenum">
              <a:rPr lang="en-US" smtClean="0"/>
              <a:t>22</a:t>
            </a:fld>
            <a:endParaRPr lang="en-US"/>
          </a:p>
        </p:txBody>
      </p:sp>
    </p:spTree>
    <p:extLst>
      <p:ext uri="{BB962C8B-B14F-4D97-AF65-F5344CB8AC3E}">
        <p14:creationId xmlns:p14="http://schemas.microsoft.com/office/powerpoint/2010/main" val="2437172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9745-D348-44DA-8227-81ABFDB9E330}"/>
              </a:ext>
            </a:extLst>
          </p:cNvPr>
          <p:cNvSpPr>
            <a:spLocks noGrp="1"/>
          </p:cNvSpPr>
          <p:nvPr>
            <p:ph type="title"/>
          </p:nvPr>
        </p:nvSpPr>
        <p:spPr/>
        <p:txBody>
          <a:bodyPr/>
          <a:lstStyle/>
          <a:p>
            <a:r>
              <a:rPr lang="en-US" dirty="0"/>
              <a:t>Least Squares Regression: Convex?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8BB57A-266D-4A70-B1BF-1AD75BE9CF9B}"/>
                  </a:ext>
                </a:extLst>
              </p:cNvPr>
              <p:cNvSpPr>
                <a:spLocks noGrp="1"/>
              </p:cNvSpPr>
              <p:nvPr>
                <p:ph idx="1"/>
              </p:nvPr>
            </p:nvSpPr>
            <p:spPr/>
            <p:txBody>
              <a:bodyPr>
                <a:normAutofit/>
              </a:bodyPr>
              <a:lstStyle/>
              <a:p>
                <a:r>
                  <a:rPr lang="en-US" sz="2400" dirty="0"/>
                  <a:t>Least squares regression problem</a:t>
                </a:r>
              </a:p>
              <a:p>
                <a:endParaRPr lang="en-US" sz="2400" dirty="0"/>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rPr>
                                <m:t>𝛽</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𝑅</m:t>
                                  </m:r>
                                </m:e>
                                <m:sup>
                                  <m:r>
                                    <a:rPr lang="en-US" sz="2400" b="0" i="1" smtClean="0">
                                      <a:latin typeface="Cambria Math" panose="02040503050406030204" pitchFamily="18" charset="0"/>
                                    </a:rPr>
                                    <m:t>𝑘</m:t>
                                  </m:r>
                                </m:sup>
                              </m:sSup>
                            </m:lim>
                          </m:limLow>
                          <m:r>
                            <a:rPr lang="en-US" sz="2400" b="0" i="1" smtClean="0">
                              <a:latin typeface="Cambria Math" panose="02040503050406030204" pitchFamily="18" charset="0"/>
                            </a:rPr>
                            <m:t>   </m:t>
                          </m:r>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r>
                                    <m:rPr>
                                      <m:sty m:val="p"/>
                                    </m:rPr>
                                    <a:rPr lang="en-US" sz="2400">
                                      <a:latin typeface="Cambria Math" panose="02040503050406030204" pitchFamily="18" charset="0"/>
                                    </a:rPr>
                                    <m:t>y</m:t>
                                  </m:r>
                                  <m:r>
                                    <a:rPr lang="en-US" sz="2400">
                                      <a:latin typeface="Cambria Math" panose="02040503050406030204" pitchFamily="18" charset="0"/>
                                    </a:rPr>
                                    <m:t>−</m:t>
                                  </m:r>
                                  <m:r>
                                    <a:rPr lang="en-US" sz="2400" b="0" i="1" smtClean="0">
                                      <a:latin typeface="Cambria Math" panose="02040503050406030204" pitchFamily="18" charset="0"/>
                                    </a:rPr>
                                    <m:t>𝑍</m:t>
                                  </m:r>
                                  <m:r>
                                    <a:rPr lang="en-US" sz="2400" i="1">
                                      <a:latin typeface="Cambria Math" panose="02040503050406030204" pitchFamily="18" charset="0"/>
                                    </a:rPr>
                                    <m:t>𝛽</m:t>
                                  </m:r>
                                </m:e>
                              </m:d>
                            </m:e>
                            <m:sup>
                              <m:r>
                                <a:rPr lang="en-US" sz="2400" i="1">
                                  <a:latin typeface="Cambria Math" panose="02040503050406030204" pitchFamily="18" charset="0"/>
                                </a:rPr>
                                <m:t>2</m:t>
                              </m:r>
                            </m:sup>
                          </m:sSup>
                        </m:e>
                      </m:func>
                    </m:oMath>
                  </m:oMathPara>
                </a14:m>
                <a:endParaRPr lang="en-US" sz="2400" dirty="0"/>
              </a:p>
              <a:p>
                <a:pPr marL="0" indent="0">
                  <a:buNone/>
                </a:pPr>
                <a:endParaRPr lang="en-US" sz="2400" dirty="0"/>
              </a:p>
              <a:p>
                <a:r>
                  <a:rPr lang="en-US" sz="2400" dirty="0"/>
                  <a:t>This problem is convex. Why? </a:t>
                </a:r>
              </a:p>
              <a:p>
                <a:endParaRPr lang="en-US" sz="2400" dirty="0"/>
              </a:p>
              <a:p>
                <a:r>
                  <a:rPr lang="en-US" sz="2400" dirty="0"/>
                  <a:t>It is a quadratic form and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𝑍</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𝑍</m:t>
                    </m:r>
                    <m:r>
                      <a:rPr lang="en-US" sz="2400" b="0" i="1" smtClean="0">
                        <a:latin typeface="Cambria Math" panose="02040503050406030204" pitchFamily="18" charset="0"/>
                        <a:ea typeface="Cambria Math" panose="02040503050406030204" pitchFamily="18" charset="0"/>
                      </a:rPr>
                      <m:t>≽0</m:t>
                    </m:r>
                  </m:oMath>
                </a14:m>
                <a:r>
                  <a:rPr lang="en-US" sz="2400" dirty="0"/>
                  <a:t> (slide 13)</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r>
                                    <m:rPr>
                                      <m:sty m:val="p"/>
                                    </m:rPr>
                                    <a:rPr lang="en-US" sz="2400">
                                      <a:latin typeface="Cambria Math" panose="02040503050406030204" pitchFamily="18" charset="0"/>
                                    </a:rPr>
                                    <m:t>y</m:t>
                                  </m:r>
                                  <m:r>
                                    <a:rPr lang="en-US" sz="2400">
                                      <a:latin typeface="Cambria Math" panose="02040503050406030204" pitchFamily="18" charset="0"/>
                                    </a:rPr>
                                    <m:t>−</m:t>
                                  </m:r>
                                  <m:r>
                                    <a:rPr lang="en-US" sz="2400" b="0" i="1" smtClean="0">
                                      <a:latin typeface="Cambria Math" panose="02040503050406030204" pitchFamily="18" charset="0"/>
                                    </a:rPr>
                                    <m:t>𝑍</m:t>
                                  </m:r>
                                  <m:r>
                                    <a:rPr lang="en-US" sz="2400" i="1">
                                      <a:latin typeface="Cambria Math" panose="02040503050406030204" pitchFamily="18" charset="0"/>
                                    </a:rPr>
                                    <m:t>𝛽</m:t>
                                  </m:r>
                                </m:e>
                              </m:d>
                            </m:e>
                            <m:sup>
                              <m:r>
                                <a:rPr lang="en-US" sz="2400" i="1">
                                  <a:latin typeface="Cambria Math" panose="02040503050406030204" pitchFamily="18" charset="0"/>
                                </a:rPr>
                                <m:t>2</m:t>
                              </m:r>
                            </m:sup>
                          </m:sSup>
                        </m:num>
                        <m:den>
                          <m:r>
                            <a:rPr lang="en-US" sz="2400" i="1">
                              <a:latin typeface="Cambria Math" panose="02040503050406030204" pitchFamily="18" charset="0"/>
                            </a:rPr>
                            <m:t>2</m:t>
                          </m:r>
                        </m:den>
                      </m:f>
                      <m:r>
                        <a:rPr lang="en-US" sz="2400" b="0" i="1" smtClean="0">
                          <a:latin typeface="Cambria Math" panose="02040503050406030204" pitchFamily="18" charset="0"/>
                        </a:rPr>
                        <m:t>=</m:t>
                      </m:r>
                      <m:f>
                        <m:fPr>
                          <m:ctrlPr>
                            <a:rPr lang="en-US" sz="2400" i="1" dirty="0">
                              <a:latin typeface="Cambria Math" panose="02040503050406030204" pitchFamily="18" charset="0"/>
                            </a:rPr>
                          </m:ctrlPr>
                        </m:fPr>
                        <m:num>
                          <m:r>
                            <a:rPr lang="en-US" sz="2400" i="1" dirty="0">
                              <a:latin typeface="Cambria Math" panose="02040503050406030204" pitchFamily="18" charset="0"/>
                            </a:rPr>
                            <m:t>1</m:t>
                          </m:r>
                        </m:num>
                        <m:den>
                          <m:r>
                            <a:rPr lang="en-US" sz="2400" i="1" dirty="0">
                              <a:latin typeface="Cambria Math" panose="02040503050406030204" pitchFamily="18" charset="0"/>
                            </a:rPr>
                            <m:t>2</m:t>
                          </m:r>
                        </m:den>
                      </m:f>
                      <m:sSup>
                        <m:sSupPr>
                          <m:ctrlPr>
                            <a:rPr lang="en-US" sz="2400" i="1" dirty="0">
                              <a:latin typeface="Cambria Math" panose="02040503050406030204" pitchFamily="18" charset="0"/>
                            </a:rPr>
                          </m:ctrlPr>
                        </m:sSupPr>
                        <m:e>
                          <m:r>
                            <a:rPr lang="en-US" sz="2400" b="0" i="1" dirty="0" smtClean="0">
                              <a:latin typeface="Cambria Math" panose="02040503050406030204" pitchFamily="18" charset="0"/>
                            </a:rPr>
                            <m:t>𝛽</m:t>
                          </m:r>
                        </m:e>
                        <m:sup>
                          <m:r>
                            <a:rPr lang="en-US" sz="2400" i="1" dirty="0">
                              <a:latin typeface="Cambria Math" panose="02040503050406030204" pitchFamily="18" charset="0"/>
                            </a:rPr>
                            <m:t>𝑇</m:t>
                          </m:r>
                        </m:sup>
                      </m:sSup>
                      <m:r>
                        <a:rPr lang="en-US" sz="2400" i="1" dirty="0">
                          <a:latin typeface="Cambria Math" panose="02040503050406030204" pitchFamily="18" charset="0"/>
                        </a:rPr>
                        <m:t> </m:t>
                      </m:r>
                      <m:sSup>
                        <m:sSupPr>
                          <m:ctrlPr>
                            <a:rPr lang="en-US" sz="2400" i="1" dirty="0">
                              <a:latin typeface="Cambria Math" panose="02040503050406030204" pitchFamily="18" charset="0"/>
                            </a:rPr>
                          </m:ctrlPr>
                        </m:sSupPr>
                        <m:e>
                          <m:r>
                            <m:rPr>
                              <m:sty m:val="p"/>
                            </m:rPr>
                            <a:rPr lang="en-US" sz="2400" b="0" i="0" dirty="0" smtClean="0">
                              <a:latin typeface="Cambria Math" panose="02040503050406030204" pitchFamily="18" charset="0"/>
                            </a:rPr>
                            <m:t>Z</m:t>
                          </m:r>
                        </m:e>
                        <m:sup>
                          <m:r>
                            <a:rPr lang="en-US" sz="2400" i="1" dirty="0">
                              <a:latin typeface="Cambria Math" panose="02040503050406030204" pitchFamily="18" charset="0"/>
                            </a:rPr>
                            <m:t>𝑇</m:t>
                          </m:r>
                        </m:sup>
                      </m:sSup>
                      <m:r>
                        <a:rPr lang="en-US" sz="2400" i="1" dirty="0">
                          <a:latin typeface="Cambria Math" panose="02040503050406030204" pitchFamily="18" charset="0"/>
                        </a:rPr>
                        <m:t> </m:t>
                      </m:r>
                      <m:r>
                        <m:rPr>
                          <m:sty m:val="p"/>
                        </m:rPr>
                        <a:rPr lang="en-US" sz="2400" b="0" i="0" dirty="0" smtClean="0">
                          <a:latin typeface="Cambria Math" panose="02040503050406030204" pitchFamily="18" charset="0"/>
                        </a:rPr>
                        <m:t>Z</m:t>
                      </m:r>
                      <m:r>
                        <a:rPr lang="en-US" sz="2400" b="0" i="1" dirty="0" smtClean="0">
                          <a:latin typeface="Cambria Math" panose="02040503050406030204" pitchFamily="18" charset="0"/>
                        </a:rPr>
                        <m:t>𝛽</m:t>
                      </m:r>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𝑇</m:t>
                          </m:r>
                        </m:sup>
                      </m:sSup>
                      <m:r>
                        <a:rPr lang="en-US" sz="2400" i="1" dirty="0">
                          <a:latin typeface="Cambria Math" panose="02040503050406030204" pitchFamily="18" charset="0"/>
                        </a:rPr>
                        <m:t> </m:t>
                      </m:r>
                      <m:r>
                        <m:rPr>
                          <m:sty m:val="p"/>
                        </m:rPr>
                        <a:rPr lang="en-US" sz="2400" b="0" i="0" dirty="0" smtClean="0">
                          <a:latin typeface="Cambria Math" panose="02040503050406030204" pitchFamily="18" charset="0"/>
                        </a:rPr>
                        <m:t>Z</m:t>
                      </m:r>
                      <m:r>
                        <a:rPr lang="en-US" sz="2400" b="0" i="1" dirty="0" smtClean="0">
                          <a:latin typeface="Cambria Math" panose="02040503050406030204" pitchFamily="18" charset="0"/>
                        </a:rPr>
                        <m:t>𝛽</m:t>
                      </m:r>
                      <m:r>
                        <a:rPr lang="en-US" sz="2400" i="1" dirty="0">
                          <a:latin typeface="Cambria Math" panose="02040503050406030204" pitchFamily="18" charset="0"/>
                        </a:rPr>
                        <m:t> +</m:t>
                      </m:r>
                      <m:f>
                        <m:fPr>
                          <m:ctrlPr>
                            <a:rPr lang="en-US" sz="2400" i="1" dirty="0">
                              <a:latin typeface="Cambria Math" panose="02040503050406030204" pitchFamily="18" charset="0"/>
                            </a:rPr>
                          </m:ctrlPr>
                        </m:fPr>
                        <m:num>
                          <m:r>
                            <a:rPr lang="en-US" sz="2400" i="1" dirty="0">
                              <a:latin typeface="Cambria Math" panose="02040503050406030204" pitchFamily="18" charset="0"/>
                            </a:rPr>
                            <m:t>1</m:t>
                          </m:r>
                        </m:num>
                        <m:den>
                          <m:r>
                            <a:rPr lang="en-US" sz="2400" i="1" dirty="0">
                              <a:latin typeface="Cambria Math" panose="02040503050406030204" pitchFamily="18" charset="0"/>
                            </a:rPr>
                            <m:t>2</m:t>
                          </m:r>
                        </m:den>
                      </m:f>
                      <m:r>
                        <a:rPr lang="en-US" sz="2400" i="1" dirty="0">
                          <a:latin typeface="Cambria Math" panose="02040503050406030204" pitchFamily="18" charset="0"/>
                        </a:rPr>
                        <m:t> </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𝑇</m:t>
                          </m:r>
                        </m:sup>
                      </m:sSup>
                      <m:r>
                        <a:rPr lang="en-US" sz="2400" i="1" dirty="0">
                          <a:latin typeface="Cambria Math" panose="02040503050406030204" pitchFamily="18" charset="0"/>
                        </a:rPr>
                        <m:t> </m:t>
                      </m:r>
                      <m:r>
                        <a:rPr lang="en-US" sz="2400" i="1" dirty="0">
                          <a:latin typeface="Cambria Math" panose="02040503050406030204" pitchFamily="18" charset="0"/>
                        </a:rPr>
                        <m:t>𝑦</m:t>
                      </m:r>
                    </m:oMath>
                  </m:oMathPara>
                </a14:m>
                <a:endParaRPr lang="en-US" sz="2400" dirty="0"/>
              </a:p>
            </p:txBody>
          </p:sp>
        </mc:Choice>
        <mc:Fallback xmlns="">
          <p:sp>
            <p:nvSpPr>
              <p:cNvPr id="3" name="Content Placeholder 2">
                <a:extLst>
                  <a:ext uri="{FF2B5EF4-FFF2-40B4-BE49-F238E27FC236}">
                    <a16:creationId xmlns:a16="http://schemas.microsoft.com/office/drawing/2014/main" id="{A28BB57A-266D-4A70-B1BF-1AD75BE9CF9B}"/>
                  </a:ext>
                </a:extLst>
              </p:cNvPr>
              <p:cNvSpPr>
                <a:spLocks noGrp="1" noRot="1" noChangeAspect="1" noMove="1" noResize="1" noEditPoints="1" noAdjustHandles="1" noChangeArrowheads="1" noChangeShapeType="1" noTextEdit="1"/>
              </p:cNvSpPr>
              <p:nvPr>
                <p:ph idx="1"/>
              </p:nvPr>
            </p:nvSpPr>
            <p:spPr>
              <a:blipFill>
                <a:blip r:embed="rId2"/>
                <a:stretch>
                  <a:fillRect l="-723" t="-169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5E9DC49-784D-4B7A-9F08-B2180E006E68}"/>
              </a:ext>
            </a:extLst>
          </p:cNvPr>
          <p:cNvSpPr>
            <a:spLocks noGrp="1"/>
          </p:cNvSpPr>
          <p:nvPr>
            <p:ph type="ftr" sz="quarter" idx="11"/>
          </p:nvPr>
        </p:nvSpPr>
        <p:spPr/>
        <p:txBody>
          <a:bodyPr/>
          <a:lstStyle/>
          <a:p>
            <a:r>
              <a:rPr lang="en-US"/>
              <a:t>Selva Nadarajah</a:t>
            </a:r>
          </a:p>
        </p:txBody>
      </p:sp>
      <p:sp>
        <p:nvSpPr>
          <p:cNvPr id="5" name="Slide Number Placeholder 4">
            <a:extLst>
              <a:ext uri="{FF2B5EF4-FFF2-40B4-BE49-F238E27FC236}">
                <a16:creationId xmlns:a16="http://schemas.microsoft.com/office/drawing/2014/main" id="{7CC7BF54-E1AE-44FF-8FAE-062B641A1C73}"/>
              </a:ext>
            </a:extLst>
          </p:cNvPr>
          <p:cNvSpPr>
            <a:spLocks noGrp="1"/>
          </p:cNvSpPr>
          <p:nvPr>
            <p:ph type="sldNum" sz="quarter" idx="12"/>
          </p:nvPr>
        </p:nvSpPr>
        <p:spPr/>
        <p:txBody>
          <a:bodyPr/>
          <a:lstStyle/>
          <a:p>
            <a:fld id="{EFF79136-7E1A-42C5-8533-65A70507E84C}" type="slidenum">
              <a:rPr lang="en-US" smtClean="0"/>
              <a:t>23</a:t>
            </a:fld>
            <a:endParaRPr lang="en-US"/>
          </a:p>
        </p:txBody>
      </p:sp>
    </p:spTree>
    <p:extLst>
      <p:ext uri="{BB962C8B-B14F-4D97-AF65-F5344CB8AC3E}">
        <p14:creationId xmlns:p14="http://schemas.microsoft.com/office/powerpoint/2010/main" val="273961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4B740-1E4D-4834-A7F8-0FF9A254D27C}"/>
              </a:ext>
            </a:extLst>
          </p:cNvPr>
          <p:cNvSpPr>
            <a:spLocks noGrp="1"/>
          </p:cNvSpPr>
          <p:nvPr>
            <p:ph type="title"/>
          </p:nvPr>
        </p:nvSpPr>
        <p:spPr/>
        <p:txBody>
          <a:bodyPr/>
          <a:lstStyle/>
          <a:p>
            <a:r>
              <a:rPr lang="en-US" dirty="0"/>
              <a:t>Ridge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CC19D8-2206-4AB8-9B3C-7F0584EF7FEA}"/>
                  </a:ext>
                </a:extLst>
              </p:cNvPr>
              <p:cNvSpPr>
                <a:spLocks noGrp="1"/>
              </p:cNvSpPr>
              <p:nvPr>
                <p:ph idx="1"/>
              </p:nvPr>
            </p:nvSpPr>
            <p:spPr/>
            <p:txBody>
              <a:bodyPr/>
              <a:lstStyle/>
              <a:p>
                <a:r>
                  <a:rPr lang="en-US" sz="2400" b="0" dirty="0"/>
                  <a:t>Add a 2-norm </a:t>
                </a:r>
                <a:r>
                  <a:rPr lang="en-US" sz="2400" b="0" dirty="0" err="1"/>
                  <a:t>regularizer</a:t>
                </a:r>
                <a:r>
                  <a:rPr lang="en-US" sz="2400" b="0" dirty="0"/>
                  <a:t> to the least squares objective with a regularization parameter </a:t>
                </a:r>
                <a14:m>
                  <m:oMath xmlns:m="http://schemas.openxmlformats.org/officeDocument/2006/math">
                    <m:r>
                      <a:rPr lang="en-US" sz="2400" b="0" i="1" smtClean="0">
                        <a:latin typeface="Cambria Math" panose="02040503050406030204" pitchFamily="18" charset="0"/>
                      </a:rPr>
                      <m:t>𝜆</m:t>
                    </m:r>
                    <m:r>
                      <a:rPr lang="en-US" sz="2400" b="0" i="1" smtClean="0">
                        <a:latin typeface="Cambria Math" panose="02040503050406030204" pitchFamily="18" charset="0"/>
                      </a:rPr>
                      <m:t>&gt;0</m:t>
                    </m:r>
                  </m:oMath>
                </a14:m>
                <a:r>
                  <a:rPr lang="en-US" sz="2400" b="0" dirty="0"/>
                  <a:t> </a:t>
                </a:r>
              </a:p>
              <a:p>
                <a:pPr marL="0" indent="0">
                  <a:buNone/>
                </a:pPr>
                <a:endParaRPr lang="en-US" sz="2400" b="0" dirty="0"/>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rPr>
                                <m:t>𝛽</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𝑅</m:t>
                                  </m:r>
                                </m:e>
                                <m:sup>
                                  <m:r>
                                    <a:rPr lang="en-US" sz="2400" b="0" i="1" smtClean="0">
                                      <a:latin typeface="Cambria Math" panose="02040503050406030204" pitchFamily="18" charset="0"/>
                                    </a:rPr>
                                    <m:t>𝑘</m:t>
                                  </m:r>
                                </m:sup>
                              </m:sSup>
                            </m:lim>
                          </m:limLow>
                          <m:r>
                            <a:rPr lang="en-US" sz="2400" b="0" i="1" smtClean="0">
                              <a:latin typeface="Cambria Math" panose="02040503050406030204" pitchFamily="18" charset="0"/>
                            </a:rPr>
                            <m:t>    </m:t>
                          </m:r>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r>
                                    <m:rPr>
                                      <m:sty m:val="p"/>
                                    </m:rPr>
                                    <a:rPr lang="en-US" sz="2400">
                                      <a:latin typeface="Cambria Math" panose="02040503050406030204" pitchFamily="18" charset="0"/>
                                    </a:rPr>
                                    <m:t>y</m:t>
                                  </m:r>
                                  <m:r>
                                    <a:rPr lang="en-US" sz="2400">
                                      <a:latin typeface="Cambria Math" panose="02040503050406030204" pitchFamily="18" charset="0"/>
                                    </a:rPr>
                                    <m:t>−</m:t>
                                  </m:r>
                                  <m:r>
                                    <a:rPr lang="en-US" sz="2400" b="0" i="1" smtClean="0">
                                      <a:latin typeface="Cambria Math" panose="02040503050406030204" pitchFamily="18" charset="0"/>
                                    </a:rPr>
                                    <m:t>𝑍</m:t>
                                  </m:r>
                                  <m:r>
                                    <a:rPr lang="en-US" sz="2400" i="1">
                                      <a:latin typeface="Cambria Math" panose="02040503050406030204" pitchFamily="18" charset="0"/>
                                    </a:rPr>
                                    <m:t>𝛽</m:t>
                                  </m:r>
                                </m:e>
                              </m:d>
                            </m:e>
                            <m:sup>
                              <m:r>
                                <a:rPr lang="en-US" sz="2400" i="1">
                                  <a:latin typeface="Cambria Math" panose="02040503050406030204" pitchFamily="18" charset="0"/>
                                </a:rPr>
                                <m:t>2</m:t>
                              </m:r>
                            </m:sup>
                          </m:sSup>
                        </m:e>
                      </m:func>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𝛽</m:t>
                              </m:r>
                            </m:e>
                          </m:d>
                        </m:e>
                        <m:sup>
                          <m:r>
                            <a:rPr lang="en-US" sz="2400" b="0" i="1" smtClean="0">
                              <a:latin typeface="Cambria Math" panose="02040503050406030204" pitchFamily="18" charset="0"/>
                            </a:rPr>
                            <m:t>2</m:t>
                          </m:r>
                        </m:sup>
                      </m:sSup>
                    </m:oMath>
                  </m:oMathPara>
                </a14:m>
                <a:endParaRPr lang="en-US" sz="2400" dirty="0"/>
              </a:p>
              <a:p>
                <a:pPr marL="0" indent="0">
                  <a:buNone/>
                </a:pPr>
                <a:endParaRPr lang="en-US" sz="2400" dirty="0"/>
              </a:p>
              <a:p>
                <a:r>
                  <a:rPr lang="en-US" sz="2400" dirty="0"/>
                  <a:t>Is this problem convex, strictly convex, or strongly convex?</a:t>
                </a:r>
              </a:p>
            </p:txBody>
          </p:sp>
        </mc:Choice>
        <mc:Fallback xmlns="">
          <p:sp>
            <p:nvSpPr>
              <p:cNvPr id="3" name="Content Placeholder 2">
                <a:extLst>
                  <a:ext uri="{FF2B5EF4-FFF2-40B4-BE49-F238E27FC236}">
                    <a16:creationId xmlns:a16="http://schemas.microsoft.com/office/drawing/2014/main" id="{64CC19D8-2206-4AB8-9B3C-7F0584EF7FEA}"/>
                  </a:ext>
                </a:extLst>
              </p:cNvPr>
              <p:cNvSpPr>
                <a:spLocks noGrp="1" noRot="1" noChangeAspect="1" noMove="1" noResize="1" noEditPoints="1" noAdjustHandles="1" noChangeArrowheads="1" noChangeShapeType="1" noTextEdit="1"/>
              </p:cNvSpPr>
              <p:nvPr>
                <p:ph idx="1"/>
              </p:nvPr>
            </p:nvSpPr>
            <p:spPr>
              <a:blipFill>
                <a:blip r:embed="rId2"/>
                <a:stretch>
                  <a:fillRect l="-723" t="-169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070BC20-F33A-4AD5-AD2A-0E2CEDFBA560}"/>
              </a:ext>
            </a:extLst>
          </p:cNvPr>
          <p:cNvSpPr>
            <a:spLocks noGrp="1"/>
          </p:cNvSpPr>
          <p:nvPr>
            <p:ph type="ftr" sz="quarter" idx="11"/>
          </p:nvPr>
        </p:nvSpPr>
        <p:spPr/>
        <p:txBody>
          <a:bodyPr/>
          <a:lstStyle/>
          <a:p>
            <a:r>
              <a:rPr lang="en-US"/>
              <a:t>Selva Nadarajah</a:t>
            </a:r>
          </a:p>
        </p:txBody>
      </p:sp>
      <p:sp>
        <p:nvSpPr>
          <p:cNvPr id="5" name="Slide Number Placeholder 4">
            <a:extLst>
              <a:ext uri="{FF2B5EF4-FFF2-40B4-BE49-F238E27FC236}">
                <a16:creationId xmlns:a16="http://schemas.microsoft.com/office/drawing/2014/main" id="{848BDF25-0A14-42F0-A98C-36D5AB45B465}"/>
              </a:ext>
            </a:extLst>
          </p:cNvPr>
          <p:cNvSpPr>
            <a:spLocks noGrp="1"/>
          </p:cNvSpPr>
          <p:nvPr>
            <p:ph type="sldNum" sz="quarter" idx="12"/>
          </p:nvPr>
        </p:nvSpPr>
        <p:spPr/>
        <p:txBody>
          <a:bodyPr/>
          <a:lstStyle/>
          <a:p>
            <a:fld id="{EFF79136-7E1A-42C5-8533-65A70507E84C}" type="slidenum">
              <a:rPr lang="en-US" smtClean="0"/>
              <a:t>24</a:t>
            </a:fld>
            <a:endParaRPr lang="en-US"/>
          </a:p>
        </p:txBody>
      </p:sp>
    </p:spTree>
    <p:extLst>
      <p:ext uri="{BB962C8B-B14F-4D97-AF65-F5344CB8AC3E}">
        <p14:creationId xmlns:p14="http://schemas.microsoft.com/office/powerpoint/2010/main" val="3449513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938F-3C6E-44B3-9D39-782098F85BDD}"/>
              </a:ext>
            </a:extLst>
          </p:cNvPr>
          <p:cNvSpPr>
            <a:spLocks noGrp="1"/>
          </p:cNvSpPr>
          <p:nvPr>
            <p:ph type="title"/>
          </p:nvPr>
        </p:nvSpPr>
        <p:spPr/>
        <p:txBody>
          <a:bodyPr/>
          <a:lstStyle/>
          <a:p>
            <a:r>
              <a:rPr lang="en-US" dirty="0"/>
              <a:t>Lasso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7A695F-2741-4DF9-B979-72B39BA85DC0}"/>
                  </a:ext>
                </a:extLst>
              </p:cNvPr>
              <p:cNvSpPr>
                <a:spLocks noGrp="1"/>
              </p:cNvSpPr>
              <p:nvPr>
                <p:ph idx="1"/>
              </p:nvPr>
            </p:nvSpPr>
            <p:spPr/>
            <p:txBody>
              <a:bodyPr/>
              <a:lstStyle/>
              <a:p>
                <a:r>
                  <a:rPr lang="en-US" sz="2400" b="0" dirty="0"/>
                  <a:t>Add a 1-norm </a:t>
                </a:r>
                <a:r>
                  <a:rPr lang="en-US" sz="2400" b="0" dirty="0" err="1"/>
                  <a:t>regularizer</a:t>
                </a:r>
                <a:r>
                  <a:rPr lang="en-US" sz="2400" b="0" dirty="0"/>
                  <a:t> to the least squares objective with a regularization parameter </a:t>
                </a:r>
                <a14:m>
                  <m:oMath xmlns:m="http://schemas.openxmlformats.org/officeDocument/2006/math">
                    <m:r>
                      <a:rPr lang="en-US" sz="2400" b="0" i="1" smtClean="0">
                        <a:latin typeface="Cambria Math" panose="02040503050406030204" pitchFamily="18" charset="0"/>
                      </a:rPr>
                      <m:t>𝜆</m:t>
                    </m:r>
                    <m:r>
                      <a:rPr lang="en-US" sz="2400" b="0" i="1" smtClean="0">
                        <a:latin typeface="Cambria Math" panose="02040503050406030204" pitchFamily="18" charset="0"/>
                      </a:rPr>
                      <m:t>&gt;0</m:t>
                    </m:r>
                  </m:oMath>
                </a14:m>
                <a:r>
                  <a:rPr lang="en-US" sz="2400" b="0" dirty="0"/>
                  <a:t> </a:t>
                </a:r>
              </a:p>
              <a:p>
                <a:pPr marL="0" indent="0">
                  <a:buNone/>
                </a:pPr>
                <a:endParaRPr lang="en-US" sz="2400" b="0" dirty="0"/>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rPr>
                                <m:t>𝛽</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𝑅</m:t>
                                  </m:r>
                                </m:e>
                                <m:sup>
                                  <m:r>
                                    <a:rPr lang="en-US" sz="2400" b="0" i="1" smtClean="0">
                                      <a:latin typeface="Cambria Math" panose="02040503050406030204" pitchFamily="18" charset="0"/>
                                    </a:rPr>
                                    <m:t>𝑘</m:t>
                                  </m:r>
                                </m:sup>
                              </m:sSup>
                            </m:lim>
                          </m:limLow>
                          <m:r>
                            <a:rPr lang="en-US" sz="2400" b="0" i="1" smtClean="0">
                              <a:latin typeface="Cambria Math" panose="02040503050406030204" pitchFamily="18" charset="0"/>
                            </a:rPr>
                            <m:t>    </m:t>
                          </m:r>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r>
                                    <m:rPr>
                                      <m:sty m:val="p"/>
                                    </m:rPr>
                                    <a:rPr lang="en-US" sz="2400">
                                      <a:latin typeface="Cambria Math" panose="02040503050406030204" pitchFamily="18" charset="0"/>
                                    </a:rPr>
                                    <m:t>y</m:t>
                                  </m:r>
                                  <m:r>
                                    <a:rPr lang="en-US" sz="2400">
                                      <a:latin typeface="Cambria Math" panose="02040503050406030204" pitchFamily="18" charset="0"/>
                                    </a:rPr>
                                    <m:t>−</m:t>
                                  </m:r>
                                  <m:r>
                                    <a:rPr lang="en-US" sz="2400" b="0" i="1" smtClean="0">
                                      <a:latin typeface="Cambria Math" panose="02040503050406030204" pitchFamily="18" charset="0"/>
                                    </a:rPr>
                                    <m:t>𝑍</m:t>
                                  </m:r>
                                  <m:r>
                                    <a:rPr lang="en-US" sz="2400" i="1">
                                      <a:latin typeface="Cambria Math" panose="02040503050406030204" pitchFamily="18" charset="0"/>
                                    </a:rPr>
                                    <m:t>𝛽</m:t>
                                  </m:r>
                                </m:e>
                              </m:d>
                            </m:e>
                            <m:sup>
                              <m:r>
                                <a:rPr lang="en-US" sz="2400" i="1">
                                  <a:latin typeface="Cambria Math" panose="02040503050406030204" pitchFamily="18" charset="0"/>
                                </a:rPr>
                                <m:t>2</m:t>
                              </m:r>
                            </m:sup>
                          </m:sSup>
                        </m:e>
                      </m:func>
                      <m:r>
                        <a:rPr lang="en-US" sz="2400" b="0" i="1" smtClean="0">
                          <a:latin typeface="Cambria Math" panose="02040503050406030204" pitchFamily="18" charset="0"/>
                        </a:rPr>
                        <m:t>+</m:t>
                      </m:r>
                      <m:r>
                        <a:rPr lang="en-US" sz="2400" b="0" i="1" smtClean="0">
                          <a:latin typeface="Cambria Math" panose="02040503050406030204" pitchFamily="18" charset="0"/>
                        </a:rPr>
                        <m:t>𝜆</m:t>
                      </m:r>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𝛽</m:t>
                              </m:r>
                            </m:e>
                          </m:d>
                        </m:e>
                        <m:sub>
                          <m:r>
                            <a:rPr lang="en-US" sz="2400" b="0" i="1" smtClean="0">
                              <a:latin typeface="Cambria Math" panose="02040503050406030204" pitchFamily="18" charset="0"/>
                            </a:rPr>
                            <m:t>1</m:t>
                          </m:r>
                        </m:sub>
                      </m:sSub>
                    </m:oMath>
                  </m:oMathPara>
                </a14:m>
                <a:endParaRPr lang="en-US" sz="2400" dirty="0"/>
              </a:p>
              <a:p>
                <a:pPr marL="0" indent="0">
                  <a:buNone/>
                </a:pPr>
                <a:endParaRPr lang="en-US" sz="2400" dirty="0"/>
              </a:p>
              <a:p>
                <a:r>
                  <a:rPr lang="en-US" sz="2400" dirty="0"/>
                  <a:t>Is this problem convex, strictly convex, or strongly convex?</a:t>
                </a:r>
              </a:p>
              <a:p>
                <a:endParaRPr lang="en-US" sz="2400" dirty="0"/>
              </a:p>
              <a:p>
                <a:endParaRPr lang="en-US" sz="24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647A695F-2741-4DF9-B979-72B39BA85DC0}"/>
                  </a:ext>
                </a:extLst>
              </p:cNvPr>
              <p:cNvSpPr>
                <a:spLocks noGrp="1" noRot="1" noChangeAspect="1" noMove="1" noResize="1" noEditPoints="1" noAdjustHandles="1" noChangeArrowheads="1" noChangeShapeType="1" noTextEdit="1"/>
              </p:cNvSpPr>
              <p:nvPr>
                <p:ph idx="1"/>
              </p:nvPr>
            </p:nvSpPr>
            <p:spPr>
              <a:blipFill>
                <a:blip r:embed="rId2"/>
                <a:stretch>
                  <a:fillRect l="-723" t="-169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2AE5F17-EF19-452C-B80E-432B521B6019}"/>
              </a:ext>
            </a:extLst>
          </p:cNvPr>
          <p:cNvSpPr>
            <a:spLocks noGrp="1"/>
          </p:cNvSpPr>
          <p:nvPr>
            <p:ph type="ftr" sz="quarter" idx="11"/>
          </p:nvPr>
        </p:nvSpPr>
        <p:spPr/>
        <p:txBody>
          <a:bodyPr/>
          <a:lstStyle/>
          <a:p>
            <a:r>
              <a:rPr lang="en-US"/>
              <a:t>Selva Nadarajah</a:t>
            </a:r>
          </a:p>
        </p:txBody>
      </p:sp>
      <p:sp>
        <p:nvSpPr>
          <p:cNvPr id="5" name="Slide Number Placeholder 4">
            <a:extLst>
              <a:ext uri="{FF2B5EF4-FFF2-40B4-BE49-F238E27FC236}">
                <a16:creationId xmlns:a16="http://schemas.microsoft.com/office/drawing/2014/main" id="{FB5FCFE8-1AFF-4AA8-A7A6-E3F73D54299A}"/>
              </a:ext>
            </a:extLst>
          </p:cNvPr>
          <p:cNvSpPr>
            <a:spLocks noGrp="1"/>
          </p:cNvSpPr>
          <p:nvPr>
            <p:ph type="sldNum" sz="quarter" idx="12"/>
          </p:nvPr>
        </p:nvSpPr>
        <p:spPr/>
        <p:txBody>
          <a:bodyPr/>
          <a:lstStyle/>
          <a:p>
            <a:fld id="{EFF79136-7E1A-42C5-8533-65A70507E84C}" type="slidenum">
              <a:rPr lang="en-US" smtClean="0"/>
              <a:t>25</a:t>
            </a:fld>
            <a:endParaRPr lang="en-US"/>
          </a:p>
        </p:txBody>
      </p:sp>
    </p:spTree>
    <p:extLst>
      <p:ext uri="{BB962C8B-B14F-4D97-AF65-F5344CB8AC3E}">
        <p14:creationId xmlns:p14="http://schemas.microsoft.com/office/powerpoint/2010/main" val="3296496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A84DA92-4596-4559-8CBC-4B6FC1C6CC1C}"/>
                  </a:ext>
                </a:extLst>
              </p:cNvPr>
              <p:cNvSpPr txBox="1"/>
              <p:nvPr/>
            </p:nvSpPr>
            <p:spPr>
              <a:xfrm rot="19501582">
                <a:off x="8212936" y="4719443"/>
                <a:ext cx="141061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𝑥</m:t>
                      </m:r>
                    </m:oMath>
                  </m:oMathPara>
                </a14:m>
                <a:endParaRPr lang="en-US" sz="2000" dirty="0"/>
              </a:p>
            </p:txBody>
          </p:sp>
        </mc:Choice>
        <mc:Fallback xmlns="">
          <p:sp>
            <p:nvSpPr>
              <p:cNvPr id="41" name="TextBox 40">
                <a:extLst>
                  <a:ext uri="{FF2B5EF4-FFF2-40B4-BE49-F238E27FC236}">
                    <a16:creationId xmlns:a16="http://schemas.microsoft.com/office/drawing/2014/main" id="{FA84DA92-4596-4559-8CBC-4B6FC1C6CC1C}"/>
                  </a:ext>
                </a:extLst>
              </p:cNvPr>
              <p:cNvSpPr txBox="1">
                <a:spLocks noRot="1" noChangeAspect="1" noMove="1" noResize="1" noEditPoints="1" noAdjustHandles="1" noChangeArrowheads="1" noChangeShapeType="1" noTextEdit="1"/>
              </p:cNvSpPr>
              <p:nvPr/>
            </p:nvSpPr>
            <p:spPr>
              <a:xfrm rot="19501582">
                <a:off x="8212936" y="4719443"/>
                <a:ext cx="1410616" cy="400110"/>
              </a:xfrm>
              <a:prstGeom prst="rect">
                <a:avLst/>
              </a:prstGeom>
              <a:blipFill>
                <a:blip r:embed="rId2"/>
                <a:stretch>
                  <a:fillRect/>
                </a:stretch>
              </a:blipFill>
            </p:spPr>
            <p:txBody>
              <a:bodyPr/>
              <a:lstStyle/>
              <a:p>
                <a:r>
                  <a:rPr lang="en-US">
                    <a:noFill/>
                  </a:rPr>
                  <a:t> </a:t>
                </a:r>
              </a:p>
            </p:txBody>
          </p:sp>
        </mc:Fallback>
      </mc:AlternateContent>
      <p:graphicFrame>
        <p:nvGraphicFramePr>
          <p:cNvPr id="11" name="Chart 10">
            <a:extLst>
              <a:ext uri="{FF2B5EF4-FFF2-40B4-BE49-F238E27FC236}">
                <a16:creationId xmlns:a16="http://schemas.microsoft.com/office/drawing/2014/main" id="{C7FDBC21-8D83-4B74-AEEB-8963B8F5ACF3}"/>
              </a:ext>
            </a:extLst>
          </p:cNvPr>
          <p:cNvGraphicFramePr>
            <a:graphicFrameLocks/>
          </p:cNvGraphicFramePr>
          <p:nvPr>
            <p:extLst>
              <p:ext uri="{D42A27DB-BD31-4B8C-83A1-F6EECF244321}">
                <p14:modId xmlns:p14="http://schemas.microsoft.com/office/powerpoint/2010/main" val="717361363"/>
              </p:ext>
            </p:extLst>
          </p:nvPr>
        </p:nvGraphicFramePr>
        <p:xfrm>
          <a:off x="780197" y="3367585"/>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CEC7CB98-9902-4DB4-90F8-403AFA66D296}"/>
              </a:ext>
            </a:extLst>
          </p:cNvPr>
          <p:cNvSpPr>
            <a:spLocks noGrp="1"/>
          </p:cNvSpPr>
          <p:nvPr>
            <p:ph type="title"/>
          </p:nvPr>
        </p:nvSpPr>
        <p:spPr/>
        <p:txBody>
          <a:bodyPr/>
          <a:lstStyle/>
          <a:p>
            <a:r>
              <a:rPr lang="en-US" dirty="0"/>
              <a:t>Line and Line Segment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96D8B8-9344-48B8-B02D-8FBC70143A66}"/>
                  </a:ext>
                </a:extLst>
              </p:cNvPr>
              <p:cNvSpPr>
                <a:spLocks noGrp="1"/>
              </p:cNvSpPr>
              <p:nvPr>
                <p:ph idx="1"/>
              </p:nvPr>
            </p:nvSpPr>
            <p:spPr>
              <a:xfrm>
                <a:off x="616687" y="1169581"/>
                <a:ext cx="5403113" cy="5049912"/>
              </a:xfrm>
            </p:spPr>
            <p:txBody>
              <a:bodyPr/>
              <a:lstStyle/>
              <a:p>
                <a:r>
                  <a:rPr lang="en-US" sz="2400" dirty="0"/>
                  <a:t>A line is defined by a point </a:t>
                </a:r>
                <a14:m>
                  <m:oMath xmlns:m="http://schemas.openxmlformats.org/officeDocument/2006/math">
                    <m:r>
                      <a:rPr lang="en-US" sz="2400" b="0" i="1" smtClean="0">
                        <a:latin typeface="Cambria Math" panose="02040503050406030204" pitchFamily="18" charset="0"/>
                      </a:rPr>
                      <m:t>𝑥</m:t>
                    </m:r>
                  </m:oMath>
                </a14:m>
                <a:r>
                  <a:rPr lang="en-US" sz="2400" dirty="0"/>
                  <a:t> and a direction </a:t>
                </a:r>
                <a14:m>
                  <m:oMath xmlns:m="http://schemas.openxmlformats.org/officeDocument/2006/math">
                    <m:r>
                      <a:rPr lang="en-US" sz="2400" b="0" i="1" smtClean="0">
                        <a:latin typeface="Cambria Math" panose="02040503050406030204" pitchFamily="18" charset="0"/>
                      </a:rPr>
                      <m:t>𝑠</m:t>
                    </m:r>
                  </m:oMath>
                </a14:m>
                <a:endParaRPr lang="en-US" sz="2400" dirty="0"/>
              </a:p>
              <a:p>
                <a:pPr marL="0" indent="0">
                  <a:buNone/>
                </a:pPr>
                <a:r>
                  <a:rPr lang="en-US" sz="2400" dirty="0"/>
                  <a:t> </a:t>
                </a:r>
                <a:r>
                  <a:rPr lang="en-US" dirty="0"/>
                  <a: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i="1" dirty="0">
                          <a:latin typeface="Cambria Math" panose="02040503050406030204" pitchFamily="18" charset="0"/>
                        </a:rPr>
                        <m:t>𝛼</m:t>
                      </m:r>
                      <m:r>
                        <a:rPr lang="en-US" sz="2400" i="1" dirty="0">
                          <a:latin typeface="Cambria Math" panose="02040503050406030204" pitchFamily="18" charset="0"/>
                        </a:rPr>
                        <m:t>∈</m:t>
                      </m:r>
                      <m:r>
                        <a:rPr lang="en-US" sz="2400" i="1" dirty="0">
                          <a:latin typeface="Cambria Math" panose="02040503050406030204" pitchFamily="18" charset="0"/>
                        </a:rPr>
                        <m:t>𝑅</m:t>
                      </m:r>
                    </m:oMath>
                  </m:oMathPara>
                </a14:m>
                <a:endParaRPr lang="en-US" sz="2400" dirty="0"/>
              </a:p>
            </p:txBody>
          </p:sp>
        </mc:Choice>
        <mc:Fallback xmlns="">
          <p:sp>
            <p:nvSpPr>
              <p:cNvPr id="3" name="Content Placeholder 2">
                <a:extLst>
                  <a:ext uri="{FF2B5EF4-FFF2-40B4-BE49-F238E27FC236}">
                    <a16:creationId xmlns:a16="http://schemas.microsoft.com/office/drawing/2014/main" id="{A496D8B8-9344-48B8-B02D-8FBC70143A66}"/>
                  </a:ext>
                </a:extLst>
              </p:cNvPr>
              <p:cNvSpPr>
                <a:spLocks noGrp="1" noRot="1" noChangeAspect="1" noMove="1" noResize="1" noEditPoints="1" noAdjustHandles="1" noChangeArrowheads="1" noChangeShapeType="1" noTextEdit="1"/>
              </p:cNvSpPr>
              <p:nvPr>
                <p:ph idx="1"/>
              </p:nvPr>
            </p:nvSpPr>
            <p:spPr>
              <a:xfrm>
                <a:off x="616687" y="1169581"/>
                <a:ext cx="5403113" cy="5049912"/>
              </a:xfrm>
              <a:blipFill>
                <a:blip r:embed="rId4"/>
                <a:stretch>
                  <a:fillRect l="-1466" t="-169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AD505BA-9262-4D7A-B6D1-C308EAE4AB40}"/>
              </a:ext>
            </a:extLst>
          </p:cNvPr>
          <p:cNvSpPr>
            <a:spLocks noGrp="1"/>
          </p:cNvSpPr>
          <p:nvPr>
            <p:ph type="ftr" sz="quarter" idx="11"/>
          </p:nvPr>
        </p:nvSpPr>
        <p:spPr/>
        <p:txBody>
          <a:bodyPr/>
          <a:lstStyle/>
          <a:p>
            <a:r>
              <a:rPr lang="en-US"/>
              <a:t>Selva Nadarajah</a:t>
            </a:r>
          </a:p>
        </p:txBody>
      </p:sp>
      <p:sp>
        <p:nvSpPr>
          <p:cNvPr id="5" name="Slide Number Placeholder 4">
            <a:extLst>
              <a:ext uri="{FF2B5EF4-FFF2-40B4-BE49-F238E27FC236}">
                <a16:creationId xmlns:a16="http://schemas.microsoft.com/office/drawing/2014/main" id="{E9183C34-C465-4B69-B48A-2A71D2EBE395}"/>
              </a:ext>
            </a:extLst>
          </p:cNvPr>
          <p:cNvSpPr>
            <a:spLocks noGrp="1"/>
          </p:cNvSpPr>
          <p:nvPr>
            <p:ph type="sldNum" sz="quarter" idx="12"/>
          </p:nvPr>
        </p:nvSpPr>
        <p:spPr/>
        <p:txBody>
          <a:bodyPr/>
          <a:lstStyle/>
          <a:p>
            <a:fld id="{EFF79136-7E1A-42C5-8533-65A70507E84C}" type="slidenum">
              <a:rPr lang="en-US" smtClean="0"/>
              <a:t>3</a:t>
            </a:fld>
            <a:endParaRPr lang="en-US"/>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0F64EF6-9841-4B43-8465-8B526CC5CB06}"/>
                  </a:ext>
                </a:extLst>
              </p:cNvPr>
              <p:cNvSpPr txBox="1">
                <a:spLocks/>
              </p:cNvSpPr>
              <p:nvPr/>
            </p:nvSpPr>
            <p:spPr>
              <a:xfrm>
                <a:off x="6369787" y="1154341"/>
                <a:ext cx="5403113" cy="5049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w Cen MT" panose="020B0602020104020603" pitchFamily="34"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Tw Cen MT" panose="020B0602020104020603" pitchFamily="34"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w Cen MT" panose="020B0602020104020603" pitchFamily="34"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w Cen MT" panose="020B0602020104020603" pitchFamily="34"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w Cen MT" panose="020B0602020104020603" pitchFamily="34"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 line segment is defined by two points </a:t>
                </a:r>
                <a14:m>
                  <m:oMath xmlns:m="http://schemas.openxmlformats.org/officeDocument/2006/math">
                    <m:r>
                      <a:rPr lang="en-US" sz="2400" b="0" i="1" smtClean="0">
                        <a:latin typeface="Cambria Math" panose="02040503050406030204" pitchFamily="18" charset="0"/>
                      </a:rPr>
                      <m:t>𝑥</m:t>
                    </m:r>
                  </m:oMath>
                </a14:m>
                <a:r>
                  <a:rPr lang="en-US" sz="2400" dirty="0"/>
                  <a:t> and </a:t>
                </a:r>
                <a14:m>
                  <m:oMath xmlns:m="http://schemas.openxmlformats.org/officeDocument/2006/math">
                    <m:r>
                      <a:rPr lang="en-US" sz="2400" b="0" i="1" smtClean="0">
                        <a:latin typeface="Cambria Math" panose="02040503050406030204" pitchFamily="18" charset="0"/>
                      </a:rPr>
                      <m:t>𝑦</m:t>
                    </m:r>
                  </m:oMath>
                </a14:m>
                <a:r>
                  <a:rPr lang="en-US" sz="2400" dirty="0"/>
                  <a:t> </a:t>
                </a:r>
                <a:r>
                  <a:rPr lang="en-US" dirty="0"/>
                  <a:t>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i="1" dirty="0">
                          <a:latin typeface="Cambria Math" panose="02040503050406030204" pitchFamily="18" charset="0"/>
                        </a:rPr>
                        <m:t>𝛼</m:t>
                      </m:r>
                      <m:r>
                        <a:rPr lang="en-US" sz="2400" i="1" dirty="0">
                          <a:latin typeface="Cambria Math" panose="02040503050406030204" pitchFamily="18" charset="0"/>
                        </a:rPr>
                        <m:t>∈[0,1]</m:t>
                      </m:r>
                    </m:oMath>
                  </m:oMathPara>
                </a14:m>
                <a:endParaRPr lang="en-US" sz="2400" dirty="0"/>
              </a:p>
              <a:p>
                <a:pPr marL="0" indent="0">
                  <a:buNone/>
                </a:pPr>
                <a:endParaRPr lang="en-US" sz="2400" dirty="0"/>
              </a:p>
              <a:p>
                <a:pPr marL="0" indent="0">
                  <a:buNone/>
                </a:pPr>
                <a:r>
                  <a:rPr lang="en-US" sz="2400" dirty="0"/>
                  <a:t>Once can view the direction as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endParaRPr lang="en-US" sz="2400" dirty="0"/>
              </a:p>
              <a:p>
                <a:pPr marL="0" indent="0">
                  <a:buNone/>
                </a:pPr>
                <a:endParaRPr lang="en-US" dirty="0"/>
              </a:p>
            </p:txBody>
          </p:sp>
        </mc:Choice>
        <mc:Fallback xmlns="">
          <p:sp>
            <p:nvSpPr>
              <p:cNvPr id="6" name="Content Placeholder 2">
                <a:extLst>
                  <a:ext uri="{FF2B5EF4-FFF2-40B4-BE49-F238E27FC236}">
                    <a16:creationId xmlns:a16="http://schemas.microsoft.com/office/drawing/2014/main" id="{30F64EF6-9841-4B43-8465-8B526CC5CB06}"/>
                  </a:ext>
                </a:extLst>
              </p:cNvPr>
              <p:cNvSpPr txBox="1">
                <a:spLocks noRot="1" noChangeAspect="1" noMove="1" noResize="1" noEditPoints="1" noAdjustHandles="1" noChangeArrowheads="1" noChangeShapeType="1" noTextEdit="1"/>
              </p:cNvSpPr>
              <p:nvPr/>
            </p:nvSpPr>
            <p:spPr>
              <a:xfrm>
                <a:off x="6369787" y="1154341"/>
                <a:ext cx="5403113" cy="5049912"/>
              </a:xfrm>
              <a:prstGeom prst="rect">
                <a:avLst/>
              </a:prstGeom>
              <a:blipFill>
                <a:blip r:embed="rId5"/>
                <a:stretch>
                  <a:fillRect l="-1806" t="-1689"/>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766CDDE9-F9B9-40ED-8042-BF29B37A9DEA}"/>
              </a:ext>
            </a:extLst>
          </p:cNvPr>
          <p:cNvCxnSpPr>
            <a:cxnSpLocks/>
          </p:cNvCxnSpPr>
          <p:nvPr/>
        </p:nvCxnSpPr>
        <p:spPr>
          <a:xfrm flipV="1">
            <a:off x="1105440" y="3556000"/>
            <a:ext cx="3161760" cy="2242230"/>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BC806AA-0889-4ACA-B034-274C3402417E}"/>
              </a:ext>
            </a:extLst>
          </p:cNvPr>
          <p:cNvCxnSpPr>
            <a:cxnSpLocks/>
          </p:cNvCxnSpPr>
          <p:nvPr/>
        </p:nvCxnSpPr>
        <p:spPr>
          <a:xfrm flipV="1">
            <a:off x="2764472" y="4032740"/>
            <a:ext cx="814972" cy="581853"/>
          </a:xfrm>
          <a:prstGeom prst="straightConnector1">
            <a:avLst/>
          </a:prstGeom>
          <a:ln w="41275">
            <a:solidFill>
              <a:srgbClr val="CC33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0A52072-DE75-4377-8C24-CD2A6FBDFC66}"/>
                  </a:ext>
                </a:extLst>
              </p:cNvPr>
              <p:cNvSpPr txBox="1"/>
              <p:nvPr/>
            </p:nvSpPr>
            <p:spPr>
              <a:xfrm>
                <a:off x="2513814" y="4633210"/>
                <a:ext cx="153059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=(1,2)</m:t>
                      </m:r>
                    </m:oMath>
                  </m:oMathPara>
                </a14:m>
                <a:endParaRPr lang="en-US" sz="2000" dirty="0"/>
              </a:p>
            </p:txBody>
          </p:sp>
        </mc:Choice>
        <mc:Fallback xmlns="">
          <p:sp>
            <p:nvSpPr>
              <p:cNvPr id="18" name="TextBox 17">
                <a:extLst>
                  <a:ext uri="{FF2B5EF4-FFF2-40B4-BE49-F238E27FC236}">
                    <a16:creationId xmlns:a16="http://schemas.microsoft.com/office/drawing/2014/main" id="{E0A52072-DE75-4377-8C24-CD2A6FBDFC66}"/>
                  </a:ext>
                </a:extLst>
              </p:cNvPr>
              <p:cNvSpPr txBox="1">
                <a:spLocks noRot="1" noChangeAspect="1" noMove="1" noResize="1" noEditPoints="1" noAdjustHandles="1" noChangeArrowheads="1" noChangeShapeType="1" noTextEdit="1"/>
              </p:cNvSpPr>
              <p:nvPr/>
            </p:nvSpPr>
            <p:spPr>
              <a:xfrm>
                <a:off x="2513814" y="4633210"/>
                <a:ext cx="1530590" cy="400110"/>
              </a:xfrm>
              <a:prstGeom prst="rect">
                <a:avLst/>
              </a:prstGeom>
              <a:blipFill>
                <a:blip r:embed="rId6"/>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D1E2E89-C36B-4163-9D10-8CDBBFD86394}"/>
                  </a:ext>
                </a:extLst>
              </p:cNvPr>
              <p:cNvSpPr txBox="1"/>
              <p:nvPr/>
            </p:nvSpPr>
            <p:spPr>
              <a:xfrm rot="19317666">
                <a:off x="2856539" y="3970349"/>
                <a:ext cx="304551" cy="4038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𝑠</m:t>
                      </m:r>
                    </m:oMath>
                  </m:oMathPara>
                </a14:m>
                <a:endParaRPr lang="en-US" sz="2000" dirty="0"/>
              </a:p>
            </p:txBody>
          </p:sp>
        </mc:Choice>
        <mc:Fallback xmlns="">
          <p:sp>
            <p:nvSpPr>
              <p:cNvPr id="19" name="TextBox 18">
                <a:extLst>
                  <a:ext uri="{FF2B5EF4-FFF2-40B4-BE49-F238E27FC236}">
                    <a16:creationId xmlns:a16="http://schemas.microsoft.com/office/drawing/2014/main" id="{0D1E2E89-C36B-4163-9D10-8CDBBFD86394}"/>
                  </a:ext>
                </a:extLst>
              </p:cNvPr>
              <p:cNvSpPr txBox="1">
                <a:spLocks noRot="1" noChangeAspect="1" noMove="1" noResize="1" noEditPoints="1" noAdjustHandles="1" noChangeArrowheads="1" noChangeShapeType="1" noTextEdit="1"/>
              </p:cNvSpPr>
              <p:nvPr/>
            </p:nvSpPr>
            <p:spPr>
              <a:xfrm rot="19317666">
                <a:off x="2856539" y="3970349"/>
                <a:ext cx="304551" cy="403805"/>
              </a:xfrm>
              <a:prstGeom prst="rect">
                <a:avLst/>
              </a:prstGeom>
              <a:blipFill>
                <a:blip r:embed="rId7"/>
                <a:stretch>
                  <a:fillRect/>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2ED5CAD0-697D-45CA-841E-173B610A28AC}"/>
              </a:ext>
            </a:extLst>
          </p:cNvPr>
          <p:cNvCxnSpPr/>
          <p:nvPr/>
        </p:nvCxnSpPr>
        <p:spPr>
          <a:xfrm>
            <a:off x="1883508" y="3556000"/>
            <a:ext cx="802812" cy="1077210"/>
          </a:xfrm>
          <a:prstGeom prst="line">
            <a:avLst/>
          </a:prstGeom>
          <a:ln w="12700">
            <a:solidFill>
              <a:schemeClr val="accent6">
                <a:lumMod val="75000"/>
              </a:schemeClr>
            </a:solidFill>
            <a:prstDash val="lgDashDot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F7977A1-D93B-443A-ABEE-C700D8C451D9}"/>
                  </a:ext>
                </a:extLst>
              </p:cNvPr>
              <p:cNvSpPr txBox="1"/>
              <p:nvPr/>
            </p:nvSpPr>
            <p:spPr>
              <a:xfrm rot="19523487">
                <a:off x="1853409" y="3372181"/>
                <a:ext cx="153059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𝛼</m:t>
                      </m:r>
                      <m:r>
                        <a:rPr lang="en-US" sz="2000" b="0" i="1" smtClean="0">
                          <a:latin typeface="Cambria Math" panose="02040503050406030204" pitchFamily="18" charset="0"/>
                        </a:rPr>
                        <m:t>&gt;0</m:t>
                      </m:r>
                    </m:oMath>
                  </m:oMathPara>
                </a14:m>
                <a:endParaRPr lang="en-US" sz="2000" dirty="0"/>
              </a:p>
            </p:txBody>
          </p:sp>
        </mc:Choice>
        <mc:Fallback xmlns="">
          <p:sp>
            <p:nvSpPr>
              <p:cNvPr id="22" name="TextBox 21">
                <a:extLst>
                  <a:ext uri="{FF2B5EF4-FFF2-40B4-BE49-F238E27FC236}">
                    <a16:creationId xmlns:a16="http://schemas.microsoft.com/office/drawing/2014/main" id="{AF7977A1-D93B-443A-ABEE-C700D8C451D9}"/>
                  </a:ext>
                </a:extLst>
              </p:cNvPr>
              <p:cNvSpPr txBox="1">
                <a:spLocks noRot="1" noChangeAspect="1" noMove="1" noResize="1" noEditPoints="1" noAdjustHandles="1" noChangeArrowheads="1" noChangeShapeType="1" noTextEdit="1"/>
              </p:cNvSpPr>
              <p:nvPr/>
            </p:nvSpPr>
            <p:spPr>
              <a:xfrm rot="19523487">
                <a:off x="1853409" y="3372181"/>
                <a:ext cx="1530590" cy="4001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B556523-9B76-4296-8267-ECA8507281E1}"/>
                  </a:ext>
                </a:extLst>
              </p:cNvPr>
              <p:cNvSpPr txBox="1"/>
              <p:nvPr/>
            </p:nvSpPr>
            <p:spPr>
              <a:xfrm rot="19523487">
                <a:off x="843330" y="4093799"/>
                <a:ext cx="153059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𝛼</m:t>
                      </m:r>
                      <m:r>
                        <a:rPr lang="en-US" sz="2000" b="0" i="1" smtClean="0">
                          <a:latin typeface="Cambria Math" panose="02040503050406030204" pitchFamily="18" charset="0"/>
                        </a:rPr>
                        <m:t>&lt;0</m:t>
                      </m:r>
                    </m:oMath>
                  </m:oMathPara>
                </a14:m>
                <a:endParaRPr lang="en-US" sz="2000" dirty="0"/>
              </a:p>
            </p:txBody>
          </p:sp>
        </mc:Choice>
        <mc:Fallback xmlns="">
          <p:sp>
            <p:nvSpPr>
              <p:cNvPr id="24" name="TextBox 23">
                <a:extLst>
                  <a:ext uri="{FF2B5EF4-FFF2-40B4-BE49-F238E27FC236}">
                    <a16:creationId xmlns:a16="http://schemas.microsoft.com/office/drawing/2014/main" id="{9B556523-9B76-4296-8267-ECA8507281E1}"/>
                  </a:ext>
                </a:extLst>
              </p:cNvPr>
              <p:cNvSpPr txBox="1">
                <a:spLocks noRot="1" noChangeAspect="1" noMove="1" noResize="1" noEditPoints="1" noAdjustHandles="1" noChangeArrowheads="1" noChangeShapeType="1" noTextEdit="1"/>
              </p:cNvSpPr>
              <p:nvPr/>
            </p:nvSpPr>
            <p:spPr>
              <a:xfrm rot="19523487">
                <a:off x="843330" y="4093799"/>
                <a:ext cx="1530590" cy="400110"/>
              </a:xfrm>
              <a:prstGeom prst="rect">
                <a:avLst/>
              </a:prstGeom>
              <a:blipFill>
                <a:blip r:embed="rId9"/>
                <a:stretch>
                  <a:fillRect/>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3251B760-2196-4550-8D30-BF177FC88B0F}"/>
              </a:ext>
            </a:extLst>
          </p:cNvPr>
          <p:cNvCxnSpPr>
            <a:cxnSpLocks/>
          </p:cNvCxnSpPr>
          <p:nvPr/>
        </p:nvCxnSpPr>
        <p:spPr>
          <a:xfrm flipH="1">
            <a:off x="1187446" y="3122231"/>
            <a:ext cx="1630317" cy="1187859"/>
          </a:xfrm>
          <a:prstGeom prst="straightConnector1">
            <a:avLst/>
          </a:prstGeom>
          <a:ln w="12700">
            <a:solidFill>
              <a:schemeClr val="accent6">
                <a:lumMod val="75000"/>
              </a:schemeClr>
            </a:solidFill>
            <a:prstDash val="lgDashDot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66AEAE8-E1F2-45CC-966F-99CC1E1C5486}"/>
              </a:ext>
            </a:extLst>
          </p:cNvPr>
          <p:cNvCxnSpPr>
            <a:cxnSpLocks/>
          </p:cNvCxnSpPr>
          <p:nvPr/>
        </p:nvCxnSpPr>
        <p:spPr>
          <a:xfrm flipV="1">
            <a:off x="7603932" y="4032740"/>
            <a:ext cx="3161760" cy="2242230"/>
          </a:xfrm>
          <a:prstGeom prst="line">
            <a:avLst/>
          </a:prstGeom>
          <a:ln w="25400">
            <a:prstDash val="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09FBC35-B143-409B-B15A-E10B4402F3F0}"/>
                  </a:ext>
                </a:extLst>
              </p:cNvPr>
              <p:cNvSpPr txBox="1"/>
              <p:nvPr/>
            </p:nvSpPr>
            <p:spPr>
              <a:xfrm>
                <a:off x="7930497" y="5548150"/>
                <a:ext cx="153059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𝑥</m:t>
                      </m:r>
                    </m:oMath>
                  </m:oMathPara>
                </a14:m>
                <a:endParaRPr lang="en-US" sz="2000" dirty="0"/>
              </a:p>
            </p:txBody>
          </p:sp>
        </mc:Choice>
        <mc:Fallback xmlns="">
          <p:sp>
            <p:nvSpPr>
              <p:cNvPr id="35" name="TextBox 34">
                <a:extLst>
                  <a:ext uri="{FF2B5EF4-FFF2-40B4-BE49-F238E27FC236}">
                    <a16:creationId xmlns:a16="http://schemas.microsoft.com/office/drawing/2014/main" id="{C09FBC35-B143-409B-B15A-E10B4402F3F0}"/>
                  </a:ext>
                </a:extLst>
              </p:cNvPr>
              <p:cNvSpPr txBox="1">
                <a:spLocks noRot="1" noChangeAspect="1" noMove="1" noResize="1" noEditPoints="1" noAdjustHandles="1" noChangeArrowheads="1" noChangeShapeType="1" noTextEdit="1"/>
              </p:cNvSpPr>
              <p:nvPr/>
            </p:nvSpPr>
            <p:spPr>
              <a:xfrm>
                <a:off x="7930497" y="5548150"/>
                <a:ext cx="1530590"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510CC7E-C5F9-4A4F-8734-21DDE175BCCB}"/>
                  </a:ext>
                </a:extLst>
              </p:cNvPr>
              <p:cNvSpPr txBox="1"/>
              <p:nvPr/>
            </p:nvSpPr>
            <p:spPr>
              <a:xfrm>
                <a:off x="9633971" y="4298069"/>
                <a:ext cx="153059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𝑦</m:t>
                      </m:r>
                    </m:oMath>
                  </m:oMathPara>
                </a14:m>
                <a:endParaRPr lang="en-US" sz="2000" dirty="0"/>
              </a:p>
            </p:txBody>
          </p:sp>
        </mc:Choice>
        <mc:Fallback xmlns="">
          <p:sp>
            <p:nvSpPr>
              <p:cNvPr id="36" name="TextBox 35">
                <a:extLst>
                  <a:ext uri="{FF2B5EF4-FFF2-40B4-BE49-F238E27FC236}">
                    <a16:creationId xmlns:a16="http://schemas.microsoft.com/office/drawing/2014/main" id="{6510CC7E-C5F9-4A4F-8734-21DDE175BCCB}"/>
                  </a:ext>
                </a:extLst>
              </p:cNvPr>
              <p:cNvSpPr txBox="1">
                <a:spLocks noRot="1" noChangeAspect="1" noMove="1" noResize="1" noEditPoints="1" noAdjustHandles="1" noChangeArrowheads="1" noChangeShapeType="1" noTextEdit="1"/>
              </p:cNvSpPr>
              <p:nvPr/>
            </p:nvSpPr>
            <p:spPr>
              <a:xfrm>
                <a:off x="9633971" y="4298069"/>
                <a:ext cx="1530590" cy="400110"/>
              </a:xfrm>
              <a:prstGeom prst="rect">
                <a:avLst/>
              </a:prstGeom>
              <a:blipFill>
                <a:blip r:embed="rId11"/>
                <a:stretch>
                  <a:fillRect b="-7576"/>
                </a:stretch>
              </a:blipFill>
            </p:spPr>
            <p:txBody>
              <a:bodyPr/>
              <a:lstStyle/>
              <a:p>
                <a:r>
                  <a:rPr lang="en-US">
                    <a:noFill/>
                  </a:rPr>
                  <a:t> </a:t>
                </a:r>
              </a:p>
            </p:txBody>
          </p:sp>
        </mc:Fallback>
      </mc:AlternateContent>
      <p:sp>
        <p:nvSpPr>
          <p:cNvPr id="37" name="Oval 36">
            <a:extLst>
              <a:ext uri="{FF2B5EF4-FFF2-40B4-BE49-F238E27FC236}">
                <a16:creationId xmlns:a16="http://schemas.microsoft.com/office/drawing/2014/main" id="{A991C7BD-7E4A-4359-AAAF-415B0F96B1C2}"/>
              </a:ext>
            </a:extLst>
          </p:cNvPr>
          <p:cNvSpPr/>
          <p:nvPr/>
        </p:nvSpPr>
        <p:spPr>
          <a:xfrm>
            <a:off x="8701027" y="5422292"/>
            <a:ext cx="106412" cy="93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94DCA5CE-0096-4441-AE00-3A19A99E2DA2}"/>
              </a:ext>
            </a:extLst>
          </p:cNvPr>
          <p:cNvSpPr/>
          <p:nvPr/>
        </p:nvSpPr>
        <p:spPr>
          <a:xfrm>
            <a:off x="10077936" y="4451622"/>
            <a:ext cx="106412" cy="93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846B3540-C523-4322-8A18-712D4696DB23}"/>
              </a:ext>
            </a:extLst>
          </p:cNvPr>
          <p:cNvCxnSpPr>
            <a:cxnSpLocks/>
          </p:cNvCxnSpPr>
          <p:nvPr/>
        </p:nvCxnSpPr>
        <p:spPr>
          <a:xfrm flipV="1">
            <a:off x="8695792" y="4527053"/>
            <a:ext cx="1376909" cy="9706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D249F72-DC1E-4CB6-966E-67CE95897844}"/>
              </a:ext>
            </a:extLst>
          </p:cNvPr>
          <p:cNvCxnSpPr>
            <a:cxnSpLocks/>
          </p:cNvCxnSpPr>
          <p:nvPr/>
        </p:nvCxnSpPr>
        <p:spPr>
          <a:xfrm flipV="1">
            <a:off x="8807439" y="4833265"/>
            <a:ext cx="814972" cy="581853"/>
          </a:xfrm>
          <a:prstGeom prst="straightConnector1">
            <a:avLst/>
          </a:prstGeom>
          <a:ln w="41275">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49" name="Right Brace 48">
            <a:extLst>
              <a:ext uri="{FF2B5EF4-FFF2-40B4-BE49-F238E27FC236}">
                <a16:creationId xmlns:a16="http://schemas.microsoft.com/office/drawing/2014/main" id="{9702AA9C-805D-44CE-8F22-14493809A2EB}"/>
              </a:ext>
            </a:extLst>
          </p:cNvPr>
          <p:cNvSpPr/>
          <p:nvPr/>
        </p:nvSpPr>
        <p:spPr>
          <a:xfrm rot="3250851">
            <a:off x="9411409" y="4498411"/>
            <a:ext cx="519645" cy="1605988"/>
          </a:xfrm>
          <a:prstGeom prst="rightBrac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CB4BD70-8918-4E70-8D2D-475946A2C658}"/>
                  </a:ext>
                </a:extLst>
              </p:cNvPr>
              <p:cNvSpPr txBox="1"/>
              <p:nvPr/>
            </p:nvSpPr>
            <p:spPr>
              <a:xfrm>
                <a:off x="9496198" y="5601260"/>
                <a:ext cx="222883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𝑥</m:t>
                      </m:r>
                      <m:r>
                        <a:rPr lang="en-US" sz="2000" i="1" smtClean="0">
                          <a:latin typeface="Cambria Math" panose="02040503050406030204" pitchFamily="18" charset="0"/>
                        </a:rPr>
                        <m:t>+</m:t>
                      </m:r>
                      <m:r>
                        <a:rPr lang="en-US" sz="2000" i="1" smtClean="0">
                          <a:latin typeface="Cambria Math" panose="02040503050406030204" pitchFamily="18" charset="0"/>
                        </a:rPr>
                        <m:t>𝛼</m:t>
                      </m:r>
                      <m:r>
                        <a:rPr lang="en-US" sz="2000" b="0" i="1" smtClean="0">
                          <a:latin typeface="Cambria Math" panose="02040503050406030204" pitchFamily="18" charset="0"/>
                        </a:rPr>
                        <m:t>𝑠</m:t>
                      </m:r>
                      <m:r>
                        <a:rPr lang="en-US" sz="2000" b="0" i="1" smtClean="0">
                          <a:latin typeface="Cambria Math" panose="02040503050406030204" pitchFamily="18" charset="0"/>
                        </a:rPr>
                        <m:t>, 0≤</m:t>
                      </m:r>
                      <m:r>
                        <a:rPr lang="en-US" sz="2000" b="0" i="1" smtClean="0">
                          <a:latin typeface="Cambria Math" panose="02040503050406030204" pitchFamily="18" charset="0"/>
                        </a:rPr>
                        <m:t>𝛼</m:t>
                      </m:r>
                      <m:r>
                        <a:rPr lang="en-US" sz="2000" b="0" i="1" smtClean="0">
                          <a:latin typeface="Cambria Math" panose="02040503050406030204" pitchFamily="18" charset="0"/>
                        </a:rPr>
                        <m:t>≤1</m:t>
                      </m:r>
                    </m:oMath>
                  </m:oMathPara>
                </a14:m>
                <a:endParaRPr lang="en-US" sz="2000" dirty="0"/>
              </a:p>
            </p:txBody>
          </p:sp>
        </mc:Choice>
        <mc:Fallback xmlns="">
          <p:sp>
            <p:nvSpPr>
              <p:cNvPr id="50" name="TextBox 49">
                <a:extLst>
                  <a:ext uri="{FF2B5EF4-FFF2-40B4-BE49-F238E27FC236}">
                    <a16:creationId xmlns:a16="http://schemas.microsoft.com/office/drawing/2014/main" id="{ECB4BD70-8918-4E70-8D2D-475946A2C658}"/>
                  </a:ext>
                </a:extLst>
              </p:cNvPr>
              <p:cNvSpPr txBox="1">
                <a:spLocks noRot="1" noChangeAspect="1" noMove="1" noResize="1" noEditPoints="1" noAdjustHandles="1" noChangeArrowheads="1" noChangeShapeType="1" noTextEdit="1"/>
              </p:cNvSpPr>
              <p:nvPr/>
            </p:nvSpPr>
            <p:spPr>
              <a:xfrm>
                <a:off x="9496198" y="5601260"/>
                <a:ext cx="2228837" cy="400110"/>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2830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6" grpId="0"/>
      <p:bldP spid="35" grpId="0"/>
      <p:bldP spid="36" grpId="0"/>
      <p:bldP spid="37" grpId="0" animBg="1"/>
      <p:bldP spid="38" grpId="0" animBg="1"/>
      <p:bldP spid="49" grpId="0" animBg="1"/>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687" y="120568"/>
            <a:ext cx="10951535" cy="857628"/>
          </a:xfrm>
        </p:spPr>
        <p:txBody>
          <a:bodyPr anchor="ctr">
            <a:normAutofit/>
          </a:bodyPr>
          <a:lstStyle/>
          <a:p>
            <a:r>
              <a:rPr lang="en-US" dirty="0"/>
              <a:t>Convex Set</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9FA9030F-C6B6-4FE9-839E-52EDD34054C7}"/>
                  </a:ext>
                </a:extLst>
              </p:cNvPr>
              <p:cNvSpPr>
                <a:spLocks noGrp="1"/>
              </p:cNvSpPr>
              <p:nvPr>
                <p:ph sz="half" idx="2"/>
              </p:nvPr>
            </p:nvSpPr>
            <p:spPr>
              <a:xfrm>
                <a:off x="708660" y="1391284"/>
                <a:ext cx="10629900" cy="5108575"/>
              </a:xfrm>
            </p:spPr>
            <p:txBody>
              <a:bodyPr>
                <a:normAutofit/>
              </a:bodyPr>
              <a:lstStyle/>
              <a:p>
                <a:pPr marL="0" indent="0">
                  <a:lnSpc>
                    <a:spcPct val="100000"/>
                  </a:lnSpc>
                  <a:spcBef>
                    <a:spcPts val="2400"/>
                  </a:spcBef>
                  <a:spcAft>
                    <a:spcPts val="1800"/>
                  </a:spcAft>
                  <a:buNone/>
                </a:pPr>
                <a:r>
                  <a:rPr lang="en-US" sz="2400" dirty="0"/>
                  <a:t>Set </a:t>
                </a:r>
                <a14:m>
                  <m:oMath xmlns:m="http://schemas.openxmlformats.org/officeDocument/2006/math">
                    <m:r>
                      <a:rPr lang="en-US" sz="2400" i="1" dirty="0" smtClean="0">
                        <a:latin typeface="Cambria Math" panose="02040503050406030204" pitchFamily="18" charset="0"/>
                      </a:rPr>
                      <m:t>𝐶</m:t>
                    </m:r>
                  </m:oMath>
                </a14:m>
                <a:r>
                  <a:rPr lang="en-US" sz="2400" dirty="0"/>
                  <a:t> is convex if for </a:t>
                </a:r>
                <a14:m>
                  <m:oMath xmlns:m="http://schemas.openxmlformats.org/officeDocument/2006/math">
                    <m:r>
                      <a:rPr lang="en-US" sz="2400" i="1" dirty="0" smtClean="0">
                        <a:latin typeface="Cambria Math" panose="02040503050406030204" pitchFamily="18" charset="0"/>
                      </a:rPr>
                      <m:t>𝑥</m:t>
                    </m:r>
                    <m:r>
                      <a:rPr lang="en-US" sz="2400" i="1" dirty="0" smtClean="0">
                        <a:latin typeface="Cambria Math" panose="02040503050406030204" pitchFamily="18" charset="0"/>
                      </a:rPr>
                      <m:t>,</m:t>
                    </m:r>
                    <m:r>
                      <a:rPr lang="en-US" sz="2400" i="1" dirty="0" smtClean="0">
                        <a:latin typeface="Cambria Math" panose="02040503050406030204" pitchFamily="18" charset="0"/>
                      </a:rPr>
                      <m:t>𝑦</m:t>
                    </m:r>
                    <m:r>
                      <a:rPr lang="en-US" sz="2400" i="1" dirty="0" smtClean="0">
                        <a:latin typeface="Cambria Math" panose="02040503050406030204" pitchFamily="18" charset="0"/>
                      </a:rPr>
                      <m:t>∈ </m:t>
                    </m:r>
                    <m:r>
                      <a:rPr lang="en-US" sz="2400" i="1" dirty="0">
                        <a:latin typeface="Cambria Math" panose="02040503050406030204" pitchFamily="18" charset="0"/>
                      </a:rPr>
                      <m:t>𝐶</m:t>
                    </m:r>
                  </m:oMath>
                </a14:m>
                <a:r>
                  <a:rPr lang="en-US" sz="2400" dirty="0"/>
                  <a:t> the line segment between these two points is also in </a:t>
                </a:r>
                <a14:m>
                  <m:oMath xmlns:m="http://schemas.openxmlformats.org/officeDocument/2006/math">
                    <m:r>
                      <a:rPr lang="en-US" sz="2400" i="1" dirty="0">
                        <a:latin typeface="Cambria Math" panose="02040503050406030204" pitchFamily="18" charset="0"/>
                      </a:rPr>
                      <m:t>𝐶</m:t>
                    </m:r>
                  </m:oMath>
                </a14:m>
                <a:endParaRPr lang="en-US" sz="2400" dirty="0"/>
              </a:p>
              <a:p>
                <a:pPr marL="0" indent="0">
                  <a:lnSpc>
                    <a:spcPct val="100000"/>
                  </a:lnSpc>
                  <a:spcBef>
                    <a:spcPts val="2400"/>
                  </a:spcBef>
                  <a:spcAft>
                    <a:spcPts val="1800"/>
                  </a:spcAft>
                  <a:buNone/>
                </a:pPr>
                <a:r>
                  <a:rPr lang="en-US" sz="2400" dirty="0"/>
                  <a:t>More formally, set </a:t>
                </a:r>
                <a14:m>
                  <m:oMath xmlns:m="http://schemas.openxmlformats.org/officeDocument/2006/math">
                    <m:r>
                      <a:rPr lang="en-US" sz="2400" i="1" dirty="0">
                        <a:latin typeface="Cambria Math" panose="02040503050406030204" pitchFamily="18" charset="0"/>
                      </a:rPr>
                      <m:t>𝐶</m:t>
                    </m:r>
                  </m:oMath>
                </a14:m>
                <a:r>
                  <a:rPr lang="en-US" sz="2400" dirty="0"/>
                  <a:t> is convex if for </a:t>
                </a:r>
                <a14:m>
                  <m:oMath xmlns:m="http://schemas.openxmlformats.org/officeDocument/2006/math">
                    <m:r>
                      <a:rPr lang="en-US" sz="2400" i="1" dirty="0">
                        <a:latin typeface="Cambria Math" panose="02040503050406030204" pitchFamily="18" charset="0"/>
                      </a:rPr>
                      <m:t>𝑥</m:t>
                    </m:r>
                    <m:r>
                      <a:rPr lang="en-US" sz="2400" i="1" dirty="0">
                        <a:latin typeface="Cambria Math" panose="02040503050406030204" pitchFamily="18" charset="0"/>
                      </a:rPr>
                      <m:t>,</m:t>
                    </m:r>
                    <m:r>
                      <a:rPr lang="en-US" sz="2400" i="1" dirty="0">
                        <a:latin typeface="Cambria Math" panose="02040503050406030204" pitchFamily="18" charset="0"/>
                      </a:rPr>
                      <m:t>𝑦</m:t>
                    </m:r>
                    <m:r>
                      <a:rPr lang="en-US" sz="2400" i="1" dirty="0">
                        <a:latin typeface="Cambria Math" panose="02040503050406030204" pitchFamily="18" charset="0"/>
                      </a:rPr>
                      <m:t>∈ </m:t>
                    </m:r>
                    <m:r>
                      <a:rPr lang="en-US" sz="2400" i="1" dirty="0">
                        <a:latin typeface="Cambria Math" panose="02040503050406030204" pitchFamily="18" charset="0"/>
                      </a:rPr>
                      <m:t>𝐶</m:t>
                    </m:r>
                  </m:oMath>
                </a14:m>
                <a:r>
                  <a:rPr lang="en-US" sz="2400" dirty="0"/>
                  <a:t> and any </a:t>
                </a:r>
                <a14:m>
                  <m:oMath xmlns:m="http://schemas.openxmlformats.org/officeDocument/2006/math">
                    <m:r>
                      <a:rPr lang="en-US" sz="2400" i="1" dirty="0" smtClean="0">
                        <a:latin typeface="Cambria Math" panose="02040503050406030204" pitchFamily="18" charset="0"/>
                      </a:rPr>
                      <m:t>𝛼</m:t>
                    </m:r>
                    <m:r>
                      <a:rPr lang="en-US" sz="2400" i="1" dirty="0" smtClean="0">
                        <a:latin typeface="Cambria Math" panose="02040503050406030204" pitchFamily="18" charset="0"/>
                      </a:rPr>
                      <m:t>∈ [0,1]</m:t>
                    </m:r>
                  </m:oMath>
                </a14:m>
                <a:r>
                  <a:rPr lang="en-US" sz="2400" dirty="0"/>
                  <a:t>, </a:t>
                </a:r>
              </a:p>
              <a:p>
                <a:pPr marL="0" indent="0">
                  <a:lnSpc>
                    <a:spcPct val="100000"/>
                  </a:lnSpc>
                  <a:spcBef>
                    <a:spcPts val="2400"/>
                  </a:spcBef>
                  <a:spcAft>
                    <a:spcPts val="1800"/>
                  </a:spcAft>
                  <a:buNone/>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𝛼</m:t>
                      </m:r>
                      <m:r>
                        <a:rPr lang="en-US" sz="2400" i="1" dirty="0" smtClean="0">
                          <a:latin typeface="Cambria Math" panose="02040503050406030204" pitchFamily="18" charset="0"/>
                        </a:rPr>
                        <m:t> </m:t>
                      </m:r>
                      <m:r>
                        <a:rPr lang="en-US" sz="2400" i="1" dirty="0" smtClean="0">
                          <a:latin typeface="Cambria Math" panose="02040503050406030204" pitchFamily="18" charset="0"/>
                        </a:rPr>
                        <m:t>𝑥</m:t>
                      </m:r>
                      <m:r>
                        <a:rPr lang="en-US" sz="2400" i="1" dirty="0" smtClean="0">
                          <a:latin typeface="Cambria Math" panose="02040503050406030204" pitchFamily="18" charset="0"/>
                        </a:rPr>
                        <m:t> + </m:t>
                      </m:r>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1−</m:t>
                          </m:r>
                          <m:r>
                            <a:rPr lang="en-US" sz="2400" i="1" dirty="0" smtClean="0">
                              <a:latin typeface="Cambria Math" panose="02040503050406030204" pitchFamily="18" charset="0"/>
                            </a:rPr>
                            <m:t>𝛼</m:t>
                          </m:r>
                        </m:e>
                      </m:d>
                      <m:r>
                        <a:rPr lang="en-US" sz="2400" i="1" dirty="0" smtClean="0">
                          <a:latin typeface="Cambria Math" panose="02040503050406030204" pitchFamily="18" charset="0"/>
                        </a:rPr>
                        <m:t>𝑦</m:t>
                      </m:r>
                      <m:r>
                        <a:rPr lang="en-US" sz="2400" i="1" dirty="0" smtClean="0">
                          <a:latin typeface="Cambria Math" panose="02040503050406030204" pitchFamily="18" charset="0"/>
                        </a:rPr>
                        <m:t>∈ </m:t>
                      </m:r>
                      <m:r>
                        <a:rPr lang="en-US" sz="2400" i="1" dirty="0" smtClean="0">
                          <a:latin typeface="Cambria Math" panose="02040503050406030204" pitchFamily="18" charset="0"/>
                        </a:rPr>
                        <m:t>𝐶</m:t>
                      </m:r>
                    </m:oMath>
                  </m:oMathPara>
                </a14:m>
                <a:endParaRPr lang="en-US" sz="2400" dirty="0"/>
              </a:p>
              <a:p>
                <a:pPr marL="0" indent="0">
                  <a:spcBef>
                    <a:spcPts val="1800"/>
                  </a:spcBef>
                  <a:spcAft>
                    <a:spcPts val="600"/>
                  </a:spcAft>
                  <a:buNone/>
                </a:pPr>
                <a:endParaRPr lang="en-US" dirty="0"/>
              </a:p>
            </p:txBody>
          </p:sp>
        </mc:Choice>
        <mc:Fallback xmlns="">
          <p:sp>
            <p:nvSpPr>
              <p:cNvPr id="5" name="Content Placeholder 2">
                <a:extLst>
                  <a:ext uri="{FF2B5EF4-FFF2-40B4-BE49-F238E27FC236}">
                    <a16:creationId xmlns:a16="http://schemas.microsoft.com/office/drawing/2014/main" id="{9FA9030F-C6B6-4FE9-839E-52EDD34054C7}"/>
                  </a:ext>
                </a:extLst>
              </p:cNvPr>
              <p:cNvSpPr>
                <a:spLocks noGrp="1" noRot="1" noChangeAspect="1" noMove="1" noResize="1" noEditPoints="1" noAdjustHandles="1" noChangeArrowheads="1" noChangeShapeType="1" noTextEdit="1"/>
              </p:cNvSpPr>
              <p:nvPr>
                <p:ph sz="half" idx="2"/>
              </p:nvPr>
            </p:nvSpPr>
            <p:spPr>
              <a:xfrm>
                <a:off x="708660" y="1391284"/>
                <a:ext cx="10629900" cy="5108575"/>
              </a:xfrm>
              <a:blipFill>
                <a:blip r:embed="rId3"/>
                <a:stretch>
                  <a:fillRect l="-860" t="-955"/>
                </a:stretch>
              </a:blipFill>
            </p:spPr>
            <p:txBody>
              <a:bodyPr/>
              <a:lstStyle/>
              <a:p>
                <a:r>
                  <a:rPr lang="en-US">
                    <a:noFill/>
                  </a:rPr>
                  <a:t> </a:t>
                </a:r>
              </a:p>
            </p:txBody>
          </p:sp>
        </mc:Fallback>
      </mc:AlternateContent>
      <p:sp>
        <p:nvSpPr>
          <p:cNvPr id="4" name="Footer Placeholder 3"/>
          <p:cNvSpPr>
            <a:spLocks noGrp="1"/>
          </p:cNvSpPr>
          <p:nvPr>
            <p:ph type="ftr" sz="quarter" idx="11"/>
          </p:nvPr>
        </p:nvSpPr>
        <p:spPr>
          <a:xfrm>
            <a:off x="616687" y="6332829"/>
            <a:ext cx="4114800" cy="365125"/>
          </a:xfrm>
        </p:spPr>
        <p:txBody>
          <a:bodyPr anchor="ctr">
            <a:normAutofit/>
          </a:bodyPr>
          <a:lstStyle/>
          <a:p>
            <a:pPr>
              <a:spcAft>
                <a:spcPts val="600"/>
              </a:spcAft>
            </a:pPr>
            <a:r>
              <a:rPr lang="en-US"/>
              <a:t>Selva Nadarajah</a:t>
            </a:r>
          </a:p>
        </p:txBody>
      </p:sp>
      <p:sp>
        <p:nvSpPr>
          <p:cNvPr id="6" name="Slide Number Placeholder 5"/>
          <p:cNvSpPr>
            <a:spLocks noGrp="1"/>
          </p:cNvSpPr>
          <p:nvPr>
            <p:ph type="sldNum" sz="quarter" idx="12"/>
          </p:nvPr>
        </p:nvSpPr>
        <p:spPr>
          <a:xfrm>
            <a:off x="8825022" y="6332828"/>
            <a:ext cx="2743200" cy="365125"/>
          </a:xfrm>
        </p:spPr>
        <p:txBody>
          <a:bodyPr anchor="ctr">
            <a:normAutofit/>
          </a:bodyPr>
          <a:lstStyle/>
          <a:p>
            <a:pPr>
              <a:spcAft>
                <a:spcPts val="600"/>
              </a:spcAft>
            </a:pPr>
            <a:fld id="{EFF79136-7E1A-42C5-8533-65A70507E84C}" type="slidenum">
              <a:rPr lang="en-US" smtClean="0"/>
              <a:pPr>
                <a:spcAft>
                  <a:spcPts val="600"/>
                </a:spcAft>
              </a:pPr>
              <a:t>4</a:t>
            </a:fld>
            <a:endParaRPr lang="en-US"/>
          </a:p>
        </p:txBody>
      </p:sp>
      <p:pic>
        <p:nvPicPr>
          <p:cNvPr id="13" name="Picture 12">
            <a:extLst>
              <a:ext uri="{FF2B5EF4-FFF2-40B4-BE49-F238E27FC236}">
                <a16:creationId xmlns:a16="http://schemas.microsoft.com/office/drawing/2014/main" id="{29A52405-A9CB-40AC-8BEC-D4B9EEF758DF}"/>
              </a:ext>
            </a:extLst>
          </p:cNvPr>
          <p:cNvPicPr>
            <a:picLocks noChangeAspect="1"/>
          </p:cNvPicPr>
          <p:nvPr/>
        </p:nvPicPr>
        <p:blipFill>
          <a:blip r:embed="rId4"/>
          <a:stretch>
            <a:fillRect/>
          </a:stretch>
        </p:blipFill>
        <p:spPr>
          <a:xfrm>
            <a:off x="2825840" y="3546229"/>
            <a:ext cx="6197419" cy="3052677"/>
          </a:xfrm>
          <a:prstGeom prst="rect">
            <a:avLst/>
          </a:prstGeom>
        </p:spPr>
      </p:pic>
    </p:spTree>
    <p:extLst>
      <p:ext uri="{BB962C8B-B14F-4D97-AF65-F5344CB8AC3E}">
        <p14:creationId xmlns:p14="http://schemas.microsoft.com/office/powerpoint/2010/main" val="1547601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687" y="120568"/>
            <a:ext cx="10951535" cy="857628"/>
          </a:xfrm>
        </p:spPr>
        <p:txBody>
          <a:bodyPr anchor="ctr">
            <a:normAutofit/>
          </a:bodyPr>
          <a:lstStyle/>
          <a:p>
            <a:r>
              <a:rPr lang="en-US" sz="3600" dirty="0"/>
              <a:t>Examples</a:t>
            </a:r>
          </a:p>
        </p:txBody>
      </p:sp>
      <p:sp>
        <p:nvSpPr>
          <p:cNvPr id="4" name="Footer Placeholder 3"/>
          <p:cNvSpPr>
            <a:spLocks noGrp="1"/>
          </p:cNvSpPr>
          <p:nvPr>
            <p:ph type="ftr" sz="quarter" idx="11"/>
          </p:nvPr>
        </p:nvSpPr>
        <p:spPr>
          <a:xfrm>
            <a:off x="616687" y="6332829"/>
            <a:ext cx="4114800" cy="365125"/>
          </a:xfrm>
        </p:spPr>
        <p:txBody>
          <a:bodyPr anchor="ctr">
            <a:normAutofit/>
          </a:bodyPr>
          <a:lstStyle/>
          <a:p>
            <a:pPr>
              <a:spcAft>
                <a:spcPts val="600"/>
              </a:spcAft>
            </a:pPr>
            <a:r>
              <a:rPr lang="en-US"/>
              <a:t>Selva Nadarajah</a:t>
            </a:r>
          </a:p>
        </p:txBody>
      </p:sp>
      <p:sp>
        <p:nvSpPr>
          <p:cNvPr id="6" name="Slide Number Placeholder 5"/>
          <p:cNvSpPr>
            <a:spLocks noGrp="1"/>
          </p:cNvSpPr>
          <p:nvPr>
            <p:ph type="sldNum" sz="quarter" idx="12"/>
          </p:nvPr>
        </p:nvSpPr>
        <p:spPr>
          <a:xfrm>
            <a:off x="8825022" y="6332828"/>
            <a:ext cx="2743200" cy="365125"/>
          </a:xfrm>
        </p:spPr>
        <p:txBody>
          <a:bodyPr anchor="ctr">
            <a:normAutofit/>
          </a:bodyPr>
          <a:lstStyle/>
          <a:p>
            <a:pPr>
              <a:spcAft>
                <a:spcPts val="600"/>
              </a:spcAft>
            </a:pPr>
            <a:fld id="{EFF79136-7E1A-42C5-8533-65A70507E84C}" type="slidenum">
              <a:rPr lang="en-US" smtClean="0"/>
              <a:pPr>
                <a:spcAft>
                  <a:spcPts val="600"/>
                </a:spcAft>
              </a:pPr>
              <a:t>5</a:t>
            </a:fld>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6705565-B21F-4B30-9359-DEA6F4DC4ADD}"/>
                  </a:ext>
                </a:extLst>
              </p:cNvPr>
              <p:cNvSpPr>
                <a:spLocks noGrp="1"/>
              </p:cNvSpPr>
              <p:nvPr>
                <p:ph idx="1"/>
              </p:nvPr>
            </p:nvSpPr>
            <p:spPr>
              <a:xfrm>
                <a:off x="616687" y="1169581"/>
                <a:ext cx="10951535" cy="5049912"/>
              </a:xfrm>
            </p:spPr>
            <p:txBody>
              <a:bodyPr>
                <a:normAutofit/>
              </a:bodyPr>
              <a:lstStyle/>
              <a:p>
                <a:pPr>
                  <a:lnSpc>
                    <a:spcPct val="100000"/>
                  </a:lnSpc>
                  <a:spcBef>
                    <a:spcPts val="1200"/>
                  </a:spcBef>
                  <a:spcAft>
                    <a:spcPts val="1200"/>
                  </a:spcAft>
                </a:pPr>
                <a:r>
                  <a:rPr lang="en-US" sz="2400" dirty="0"/>
                  <a:t>All of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𝑅</m:t>
                        </m:r>
                      </m:e>
                      <m:sup>
                        <m:r>
                          <a:rPr lang="en-US" sz="2400" b="0" i="1" smtClean="0">
                            <a:latin typeface="Cambria Math" panose="02040503050406030204" pitchFamily="18" charset="0"/>
                          </a:rPr>
                          <m:t>𝑛</m:t>
                        </m:r>
                      </m:sup>
                    </m:sSup>
                  </m:oMath>
                </a14:m>
                <a:r>
                  <a:rPr lang="en-US" sz="2400" b="0" dirty="0"/>
                  <a:t>: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𝑅</m:t>
                        </m:r>
                      </m:e>
                      <m:sup>
                        <m:r>
                          <a:rPr lang="en-US" sz="2400" b="0" i="1" smtClean="0">
                            <a:latin typeface="Cambria Math" panose="02040503050406030204" pitchFamily="18" charset="0"/>
                          </a:rPr>
                          <m:t>𝑛</m:t>
                        </m:r>
                      </m:sup>
                    </m:sSup>
                  </m:oMath>
                </a14:m>
                <a:r>
                  <a:rPr lang="en-US" sz="2400" b="0" dirty="0"/>
                  <a:t> </a:t>
                </a:r>
              </a:p>
              <a:p>
                <a:pPr>
                  <a:lnSpc>
                    <a:spcPct val="100000"/>
                  </a:lnSpc>
                  <a:spcBef>
                    <a:spcPts val="1200"/>
                  </a:spcBef>
                  <a:spcAft>
                    <a:spcPts val="1200"/>
                  </a:spcAft>
                </a:pPr>
                <a:r>
                  <a:rPr lang="en-US" sz="2400" dirty="0"/>
                  <a:t>Non-negative orthant: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𝑅</m:t>
                        </m:r>
                      </m:e>
                      <m:sub>
                        <m:r>
                          <a:rPr lang="en-US" sz="2400" b="0" i="1" smtClean="0">
                            <a:latin typeface="Cambria Math" panose="02040503050406030204" pitchFamily="18" charset="0"/>
                          </a:rPr>
                          <m:t>+</m:t>
                        </m:r>
                      </m:sub>
                      <m:sup>
                        <m:r>
                          <a:rPr lang="en-US" sz="2400" b="0" i="1" smtClean="0">
                            <a:latin typeface="Cambria Math" panose="02040503050406030204" pitchFamily="18" charset="0"/>
                          </a:rPr>
                          <m:t>𝑛</m:t>
                        </m:r>
                      </m:sup>
                    </m:sSubSup>
                  </m:oMath>
                </a14:m>
                <a:r>
                  <a:rPr lang="en-US" sz="2400" dirty="0"/>
                  <a:t>  (i.e., </a:t>
                </a:r>
                <a14:m>
                  <m:oMath xmlns:m="http://schemas.openxmlformats.org/officeDocument/2006/math">
                    <m:r>
                      <a:rPr lang="en-US" sz="2400" i="1">
                        <a:latin typeface="Cambria Math" panose="02040503050406030204" pitchFamily="18" charset="0"/>
                      </a:rPr>
                      <m:t>𝑥</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𝑅</m:t>
                        </m:r>
                      </m:e>
                      <m:sup>
                        <m:r>
                          <a:rPr lang="en-US" sz="2400" i="1">
                            <a:latin typeface="Cambria Math" panose="02040503050406030204" pitchFamily="18" charset="0"/>
                          </a:rPr>
                          <m:t>𝑛</m:t>
                        </m:r>
                      </m:sup>
                    </m:sSup>
                  </m:oMath>
                </a14:m>
                <a:r>
                  <a:rPr lang="en-US" sz="2400" dirty="0"/>
                  <a:t> and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≥0</m:t>
                    </m:r>
                  </m:oMath>
                </a14:m>
                <a:r>
                  <a:rPr lang="en-US" sz="2400" dirty="0"/>
                  <a:t>)</a:t>
                </a:r>
                <a:br>
                  <a:rPr lang="en-US" sz="2400" dirty="0"/>
                </a:br>
                <a:br>
                  <a:rPr lang="en-US" sz="2400" dirty="0"/>
                </a:br>
                <a:r>
                  <a:rPr lang="en-US" sz="2400" dirty="0"/>
                  <a:t>Pick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≥0</m:t>
                    </m:r>
                  </m:oMath>
                </a14:m>
                <a:r>
                  <a:rPr lang="en-US" sz="2400" dirty="0"/>
                  <a:t>, then for </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∈[0,1]</m:t>
                    </m:r>
                  </m:oMath>
                </a14:m>
                <a:r>
                  <a:rPr lang="en-US" sz="2400" dirty="0"/>
                  <a:t> we have</a:t>
                </a:r>
                <a:br>
                  <a:rPr lang="en-US" sz="2400" dirty="0"/>
                </a:br>
                <a:br>
                  <a:rPr lang="en-US" sz="2400" dirty="0"/>
                </a:br>
                <a14:m>
                  <m:oMath xmlns:m="http://schemas.openxmlformats.org/officeDocument/2006/math">
                    <m:r>
                      <m:rPr>
                        <m:sty m:val="p"/>
                      </m:rPr>
                      <a:rPr lang="en-US" sz="2400" b="0" i="0" smtClean="0">
                        <a:latin typeface="Cambria Math" panose="02040503050406030204" pitchFamily="18" charset="0"/>
                      </a:rPr>
                      <m:t>z</m:t>
                    </m:r>
                    <m:r>
                      <a:rPr lang="en-US" sz="2400" b="0" i="0"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𝑥</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𝛼</m:t>
                        </m:r>
                      </m:e>
                    </m:d>
                    <m:r>
                      <a:rPr lang="en-US" sz="2400" b="0" i="1" smtClean="0">
                        <a:latin typeface="Cambria Math" panose="02040503050406030204" pitchFamily="18" charset="0"/>
                      </a:rPr>
                      <m:t>𝑦</m:t>
                    </m:r>
                    <m:r>
                      <a:rPr lang="en-US" sz="2400" b="0" i="1" smtClean="0">
                        <a:latin typeface="Cambria Math" panose="02040503050406030204" pitchFamily="18" charset="0"/>
                      </a:rPr>
                      <m:t>≥0</m:t>
                    </m:r>
                  </m:oMath>
                </a14:m>
                <a:endParaRPr lang="en-US" sz="2400" dirty="0"/>
              </a:p>
              <a:p>
                <a:pPr marL="0" indent="0">
                  <a:lnSpc>
                    <a:spcPct val="100000"/>
                  </a:lnSpc>
                  <a:spcBef>
                    <a:spcPts val="1200"/>
                  </a:spcBef>
                  <a:spcAft>
                    <a:spcPts val="1200"/>
                  </a:spcAft>
                  <a:buNone/>
                </a:pPr>
                <a:r>
                  <a:rPr lang="en-US" sz="2400" dirty="0"/>
                  <a:t>  since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𝛼</m:t>
                        </m:r>
                      </m:e>
                    </m:d>
                    <m:r>
                      <a:rPr lang="en-US" sz="2400" b="0" i="1" smtClean="0">
                        <a:latin typeface="Cambria Math" panose="02040503050406030204" pitchFamily="18" charset="0"/>
                      </a:rPr>
                      <m:t>∈[0,1]</m:t>
                    </m:r>
                  </m:oMath>
                </a14:m>
                <a:r>
                  <a:rPr lang="en-US" sz="2400" dirty="0"/>
                  <a:t>.</a:t>
                </a:r>
              </a:p>
              <a:p>
                <a:pPr marL="0" indent="0">
                  <a:lnSpc>
                    <a:spcPct val="100000"/>
                  </a:lnSpc>
                  <a:spcBef>
                    <a:spcPts val="1200"/>
                  </a:spcBef>
                  <a:spcAft>
                    <a:spcPts val="1200"/>
                  </a:spcAft>
                  <a:buNone/>
                </a:pPr>
                <a:endParaRPr lang="en-US" sz="2400" dirty="0"/>
              </a:p>
              <a:p>
                <a:pPr>
                  <a:lnSpc>
                    <a:spcPct val="100000"/>
                  </a:lnSpc>
                  <a:spcBef>
                    <a:spcPts val="1200"/>
                  </a:spcBef>
                  <a:spcAft>
                    <a:spcPts val="1200"/>
                  </a:spcAft>
                </a:pPr>
                <a:endParaRPr lang="en-US" sz="2400" dirty="0"/>
              </a:p>
              <a:p>
                <a:pPr>
                  <a:lnSpc>
                    <a:spcPct val="100000"/>
                  </a:lnSpc>
                  <a:spcBef>
                    <a:spcPts val="1200"/>
                  </a:spcBef>
                  <a:spcAft>
                    <a:spcPts val="1200"/>
                  </a:spcAft>
                </a:pPr>
                <a:endParaRPr lang="en-US" sz="2400" dirty="0"/>
              </a:p>
              <a:p>
                <a:pPr>
                  <a:lnSpc>
                    <a:spcPct val="100000"/>
                  </a:lnSpc>
                  <a:spcBef>
                    <a:spcPts val="1200"/>
                  </a:spcBef>
                  <a:spcAft>
                    <a:spcPts val="1200"/>
                  </a:spcAft>
                </a:pPr>
                <a:endParaRPr lang="en-US" sz="2400" dirty="0"/>
              </a:p>
            </p:txBody>
          </p:sp>
        </mc:Choice>
        <mc:Fallback xmlns="">
          <p:sp>
            <p:nvSpPr>
              <p:cNvPr id="5" name="Content Placeholder 2">
                <a:extLst>
                  <a:ext uri="{FF2B5EF4-FFF2-40B4-BE49-F238E27FC236}">
                    <a16:creationId xmlns:a16="http://schemas.microsoft.com/office/drawing/2014/main" id="{46705565-B21F-4B30-9359-DEA6F4DC4ADD}"/>
                  </a:ext>
                </a:extLst>
              </p:cNvPr>
              <p:cNvSpPr>
                <a:spLocks noGrp="1" noRot="1" noChangeAspect="1" noMove="1" noResize="1" noEditPoints="1" noAdjustHandles="1" noChangeArrowheads="1" noChangeShapeType="1" noTextEdit="1"/>
              </p:cNvSpPr>
              <p:nvPr>
                <p:ph idx="1"/>
              </p:nvPr>
            </p:nvSpPr>
            <p:spPr>
              <a:xfrm>
                <a:off x="616687" y="1169581"/>
                <a:ext cx="10951535" cy="5049912"/>
              </a:xfrm>
              <a:blipFill>
                <a:blip r:embed="rId3"/>
                <a:stretch>
                  <a:fillRect l="-723" t="-966"/>
                </a:stretch>
              </a:blipFill>
            </p:spPr>
            <p:txBody>
              <a:bodyPr/>
              <a:lstStyle/>
              <a:p>
                <a:r>
                  <a:rPr lang="en-US">
                    <a:noFill/>
                  </a:rPr>
                  <a:t> </a:t>
                </a:r>
              </a:p>
            </p:txBody>
          </p:sp>
        </mc:Fallback>
      </mc:AlternateContent>
    </p:spTree>
    <p:extLst>
      <p:ext uri="{BB962C8B-B14F-4D97-AF65-F5344CB8AC3E}">
        <p14:creationId xmlns:p14="http://schemas.microsoft.com/office/powerpoint/2010/main" val="3799851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687" y="120568"/>
            <a:ext cx="10951535" cy="857628"/>
          </a:xfrm>
        </p:spPr>
        <p:txBody>
          <a:bodyPr anchor="ctr">
            <a:normAutofit/>
          </a:bodyPr>
          <a:lstStyle/>
          <a:p>
            <a:r>
              <a:rPr lang="en-US" sz="3600" dirty="0"/>
              <a:t>Examples</a:t>
            </a:r>
          </a:p>
        </p:txBody>
      </p:sp>
      <p:sp>
        <p:nvSpPr>
          <p:cNvPr id="4" name="Footer Placeholder 3"/>
          <p:cNvSpPr>
            <a:spLocks noGrp="1"/>
          </p:cNvSpPr>
          <p:nvPr>
            <p:ph type="ftr" sz="quarter" idx="11"/>
          </p:nvPr>
        </p:nvSpPr>
        <p:spPr>
          <a:xfrm>
            <a:off x="616687" y="6332829"/>
            <a:ext cx="4114800" cy="365125"/>
          </a:xfrm>
        </p:spPr>
        <p:txBody>
          <a:bodyPr anchor="ctr">
            <a:normAutofit/>
          </a:bodyPr>
          <a:lstStyle/>
          <a:p>
            <a:pPr>
              <a:spcAft>
                <a:spcPts val="600"/>
              </a:spcAft>
            </a:pPr>
            <a:r>
              <a:rPr lang="en-US"/>
              <a:t>Selva Nadarajah</a:t>
            </a:r>
          </a:p>
        </p:txBody>
      </p:sp>
      <p:sp>
        <p:nvSpPr>
          <p:cNvPr id="6" name="Slide Number Placeholder 5"/>
          <p:cNvSpPr>
            <a:spLocks noGrp="1"/>
          </p:cNvSpPr>
          <p:nvPr>
            <p:ph type="sldNum" sz="quarter" idx="12"/>
          </p:nvPr>
        </p:nvSpPr>
        <p:spPr>
          <a:xfrm>
            <a:off x="8825022" y="6332828"/>
            <a:ext cx="2743200" cy="365125"/>
          </a:xfrm>
        </p:spPr>
        <p:txBody>
          <a:bodyPr anchor="ctr">
            <a:normAutofit/>
          </a:bodyPr>
          <a:lstStyle/>
          <a:p>
            <a:pPr>
              <a:spcAft>
                <a:spcPts val="600"/>
              </a:spcAft>
            </a:pPr>
            <a:fld id="{EFF79136-7E1A-42C5-8533-65A70507E84C}" type="slidenum">
              <a:rPr lang="en-US" smtClean="0"/>
              <a:pPr>
                <a:spcAft>
                  <a:spcPts val="600"/>
                </a:spcAft>
              </a:pPr>
              <a:t>6</a:t>
            </a:fld>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6705565-B21F-4B30-9359-DEA6F4DC4ADD}"/>
                  </a:ext>
                </a:extLst>
              </p:cNvPr>
              <p:cNvSpPr>
                <a:spLocks noGrp="1"/>
              </p:cNvSpPr>
              <p:nvPr>
                <p:ph idx="1"/>
              </p:nvPr>
            </p:nvSpPr>
            <p:spPr>
              <a:xfrm>
                <a:off x="616687" y="1169581"/>
                <a:ext cx="10951535" cy="5049912"/>
              </a:xfrm>
            </p:spPr>
            <p:txBody>
              <a:bodyPr>
                <a:normAutofit/>
              </a:bodyPr>
              <a:lstStyle/>
              <a:p>
                <a:pPr>
                  <a:lnSpc>
                    <a:spcPct val="100000"/>
                  </a:lnSpc>
                  <a:spcBef>
                    <a:spcPts val="2400"/>
                  </a:spcBef>
                  <a:spcAft>
                    <a:spcPts val="1200"/>
                  </a:spcAft>
                </a:pPr>
                <a:r>
                  <a:rPr lang="en-US" sz="2400" dirty="0"/>
                  <a:t>Affine subspaces: </a:t>
                </a:r>
                <a14:m>
                  <m:oMath xmlns:m="http://schemas.openxmlformats.org/officeDocument/2006/math">
                    <m:r>
                      <a:rPr lang="en-US" sz="2400" b="0" i="1" smtClean="0">
                        <a:latin typeface="Cambria Math" panose="02040503050406030204" pitchFamily="18" charset="0"/>
                      </a:rPr>
                      <m:t>𝐴𝑥</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br>
                  <a:rPr lang="en-US" sz="2400" b="0" dirty="0"/>
                </a:br>
                <a:br>
                  <a:rPr lang="en-US" sz="2400" b="0" dirty="0"/>
                </a:br>
                <a:r>
                  <a:rPr lang="en-US" sz="2400" dirty="0"/>
                  <a:t>Suppose </a:t>
                </a:r>
                <a14:m>
                  <m:oMath xmlns:m="http://schemas.openxmlformats.org/officeDocument/2006/math">
                    <m:r>
                      <a:rPr lang="en-US" sz="2400" i="1" dirty="0" smtClean="0">
                        <a:latin typeface="Cambria Math" panose="02040503050406030204" pitchFamily="18" charset="0"/>
                      </a:rPr>
                      <m:t>𝐴𝑥</m:t>
                    </m:r>
                    <m:r>
                      <a:rPr lang="en-US" sz="2400" i="1" dirty="0" smtClean="0">
                        <a:latin typeface="Cambria Math" panose="02040503050406030204" pitchFamily="18" charset="0"/>
                      </a:rPr>
                      <m:t> = </m:t>
                    </m:r>
                    <m:r>
                      <a:rPr lang="en-US" sz="2400" i="1" dirty="0">
                        <a:latin typeface="Cambria Math" panose="02040503050406030204" pitchFamily="18" charset="0"/>
                      </a:rPr>
                      <m:t>𝑏</m:t>
                    </m:r>
                  </m:oMath>
                </a14:m>
                <a:r>
                  <a:rPr lang="en-US" sz="2400" dirty="0"/>
                  <a:t> and </a:t>
                </a:r>
                <a14:m>
                  <m:oMath xmlns:m="http://schemas.openxmlformats.org/officeDocument/2006/math">
                    <m:r>
                      <a:rPr lang="en-US" sz="2400" i="1" dirty="0">
                        <a:latin typeface="Cambria Math" panose="02040503050406030204" pitchFamily="18" charset="0"/>
                      </a:rPr>
                      <m:t>𝐴𝑦</m:t>
                    </m:r>
                    <m:r>
                      <a:rPr lang="en-US" sz="2400" i="1" dirty="0">
                        <a:latin typeface="Cambria Math" panose="02040503050406030204" pitchFamily="18" charset="0"/>
                      </a:rPr>
                      <m:t> = </m:t>
                    </m:r>
                    <m:r>
                      <a:rPr lang="en-US" sz="2400" i="1" dirty="0">
                        <a:latin typeface="Cambria Math" panose="02040503050406030204" pitchFamily="18" charset="0"/>
                      </a:rPr>
                      <m:t>𝑏</m:t>
                    </m:r>
                  </m:oMath>
                </a14:m>
                <a:r>
                  <a:rPr lang="en-US" sz="2400" dirty="0"/>
                  <a:t>, then for </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oMath>
                </a14:m>
                <a:br>
                  <a:rPr lang="en-US" sz="2400" b="0" i="1" dirty="0">
                    <a:latin typeface="Cambria Math" panose="02040503050406030204" pitchFamily="18" charset="0"/>
                  </a:rPr>
                </a:br>
                <a:br>
                  <a:rPr lang="en-US" sz="2400" b="0" i="1" dirty="0">
                    <a:latin typeface="Cambria Math" panose="02040503050406030204" pitchFamily="18" charset="0"/>
                  </a:rPr>
                </a:br>
                <a14:m>
                  <m:oMath xmlns:m="http://schemas.openxmlformats.org/officeDocument/2006/math">
                    <m:r>
                      <a:rPr lang="en-US" sz="2400" i="1" dirty="0" smtClean="0">
                        <a:latin typeface="Cambria Math" panose="02040503050406030204" pitchFamily="18" charset="0"/>
                      </a:rPr>
                      <m:t>𝐴</m:t>
                    </m:r>
                    <m:d>
                      <m:dPr>
                        <m:ctrlPr>
                          <a:rPr lang="en-US" sz="2400" i="1" dirty="0" smtClean="0">
                            <a:latin typeface="Cambria Math" panose="02040503050406030204" pitchFamily="18" charset="0"/>
                          </a:rPr>
                        </m:ctrlPr>
                      </m:dPr>
                      <m:e>
                        <m:r>
                          <a:rPr lang="el-GR" sz="2400" i="1" dirty="0" smtClean="0">
                            <a:latin typeface="Cambria Math" panose="02040503050406030204" pitchFamily="18" charset="0"/>
                          </a:rPr>
                          <m:t>𝛼</m:t>
                        </m:r>
                        <m:r>
                          <a:rPr lang="en-US" sz="2400" i="1" dirty="0" smtClean="0">
                            <a:latin typeface="Cambria Math" panose="02040503050406030204" pitchFamily="18" charset="0"/>
                          </a:rPr>
                          <m:t>𝑥</m:t>
                        </m:r>
                        <m:r>
                          <a:rPr lang="en-US" sz="2400" i="1" dirty="0" smtClean="0">
                            <a:latin typeface="Cambria Math" panose="02040503050406030204" pitchFamily="18" charset="0"/>
                          </a:rPr>
                          <m:t> + </m:t>
                        </m:r>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1 − </m:t>
                            </m:r>
                            <m:r>
                              <a:rPr lang="el-GR" sz="2400" i="1" dirty="0" smtClean="0">
                                <a:latin typeface="Cambria Math" panose="02040503050406030204" pitchFamily="18" charset="0"/>
                              </a:rPr>
                              <m:t>𝛼</m:t>
                            </m:r>
                          </m:e>
                        </m:d>
                        <m:r>
                          <a:rPr lang="en-US" sz="2400" i="1" dirty="0" smtClean="0">
                            <a:latin typeface="Cambria Math" panose="02040503050406030204" pitchFamily="18" charset="0"/>
                          </a:rPr>
                          <m:t>𝑦</m:t>
                        </m:r>
                      </m:e>
                    </m:d>
                    <m:r>
                      <a:rPr lang="en-US" sz="2400" b="0" i="1" dirty="0" smtClean="0">
                        <a:latin typeface="Cambria Math" panose="02040503050406030204" pitchFamily="18" charset="0"/>
                      </a:rPr>
                      <m:t> </m:t>
                    </m:r>
                    <m:r>
                      <a:rPr lang="en-US" sz="2400" i="1" dirty="0" smtClean="0">
                        <a:latin typeface="Cambria Math" panose="02040503050406030204" pitchFamily="18" charset="0"/>
                      </a:rPr>
                      <m:t>= </m:t>
                    </m:r>
                    <m:r>
                      <a:rPr lang="el-GR" sz="2400" i="1" dirty="0" smtClean="0">
                        <a:latin typeface="Cambria Math" panose="02040503050406030204" pitchFamily="18" charset="0"/>
                      </a:rPr>
                      <m:t>𝛼</m:t>
                    </m:r>
                    <m:r>
                      <a:rPr lang="en-US" sz="2400" i="1" dirty="0" smtClean="0">
                        <a:latin typeface="Cambria Math" panose="02040503050406030204" pitchFamily="18" charset="0"/>
                      </a:rPr>
                      <m:t>𝐴𝑥</m:t>
                    </m:r>
                    <m:r>
                      <a:rPr lang="en-US" sz="2400" i="1" dirty="0" smtClean="0">
                        <a:latin typeface="Cambria Math" panose="02040503050406030204" pitchFamily="18" charset="0"/>
                      </a:rPr>
                      <m:t> + </m:t>
                    </m:r>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1 − </m:t>
                        </m:r>
                        <m:r>
                          <a:rPr lang="el-GR" sz="2400" i="1" dirty="0" smtClean="0">
                            <a:latin typeface="Cambria Math" panose="02040503050406030204" pitchFamily="18" charset="0"/>
                          </a:rPr>
                          <m:t>𝛼</m:t>
                        </m:r>
                      </m:e>
                    </m:d>
                    <m:r>
                      <a:rPr lang="en-US" sz="2400" i="1" dirty="0" smtClean="0">
                        <a:latin typeface="Cambria Math" panose="02040503050406030204" pitchFamily="18" charset="0"/>
                      </a:rPr>
                      <m:t>𝐴𝑦</m:t>
                    </m:r>
                    <m:r>
                      <a:rPr lang="en-US" sz="2400" i="1" dirty="0" smtClean="0">
                        <a:latin typeface="Cambria Math" panose="02040503050406030204" pitchFamily="18" charset="0"/>
                      </a:rPr>
                      <m:t> </m:t>
                    </m:r>
                  </m:oMath>
                </a14:m>
                <a:br>
                  <a:rPr lang="en-US" sz="2400" i="1" dirty="0">
                    <a:latin typeface="Cambria Math" panose="02040503050406030204" pitchFamily="18" charset="0"/>
                  </a:rPr>
                </a:br>
                <a:r>
                  <a:rPr lang="en-US" sz="2400" i="1" dirty="0">
                    <a:latin typeface="Cambria Math" panose="02040503050406030204" pitchFamily="18" charset="0"/>
                  </a:rPr>
                  <a:t>					         </a:t>
                </a:r>
                <a14:m>
                  <m:oMath xmlns:m="http://schemas.openxmlformats.org/officeDocument/2006/math">
                    <m:r>
                      <a:rPr lang="en-US" sz="2400" i="1" dirty="0" smtClean="0">
                        <a:latin typeface="Cambria Math" panose="02040503050406030204" pitchFamily="18" charset="0"/>
                      </a:rPr>
                      <m:t>= </m:t>
                    </m:r>
                    <m:r>
                      <a:rPr lang="el-GR" sz="2400" i="1" dirty="0" smtClean="0">
                        <a:latin typeface="Cambria Math" panose="02040503050406030204" pitchFamily="18" charset="0"/>
                      </a:rPr>
                      <m:t>𝛼</m:t>
                    </m:r>
                    <m:r>
                      <a:rPr lang="en-US" sz="2400" i="1" dirty="0" smtClean="0">
                        <a:latin typeface="Cambria Math" panose="02040503050406030204" pitchFamily="18" charset="0"/>
                      </a:rPr>
                      <m:t>𝑏</m:t>
                    </m:r>
                    <m:r>
                      <a:rPr lang="en-US" sz="2400" i="1" dirty="0" smtClean="0">
                        <a:latin typeface="Cambria Math" panose="02040503050406030204" pitchFamily="18" charset="0"/>
                      </a:rPr>
                      <m:t> + </m:t>
                    </m:r>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1 − </m:t>
                        </m:r>
                        <m:r>
                          <a:rPr lang="el-GR" sz="2400" i="1" dirty="0" smtClean="0">
                            <a:latin typeface="Cambria Math" panose="02040503050406030204" pitchFamily="18" charset="0"/>
                          </a:rPr>
                          <m:t>𝛼</m:t>
                        </m:r>
                      </m:e>
                    </m:d>
                    <m:r>
                      <a:rPr lang="en-US" sz="2400" i="1" dirty="0" smtClean="0">
                        <a:latin typeface="Cambria Math" panose="02040503050406030204" pitchFamily="18" charset="0"/>
                      </a:rPr>
                      <m:t>𝑏</m:t>
                    </m:r>
                    <m:r>
                      <a:rPr lang="en-US" sz="2400" i="1" dirty="0" smtClean="0">
                        <a:latin typeface="Cambria Math" panose="02040503050406030204" pitchFamily="18" charset="0"/>
                      </a:rPr>
                      <m:t> </m:t>
                    </m:r>
                  </m:oMath>
                </a14:m>
                <a:br>
                  <a:rPr lang="en-US" sz="2400" i="1" dirty="0">
                    <a:latin typeface="Cambria Math" panose="02040503050406030204" pitchFamily="18" charset="0"/>
                  </a:rPr>
                </a:br>
                <a:r>
                  <a:rPr lang="en-US" sz="2400" i="1" dirty="0">
                    <a:latin typeface="Cambria Math" panose="02040503050406030204" pitchFamily="18" charset="0"/>
                  </a:rPr>
                  <a:t>                                                                          </a:t>
                </a:r>
                <a14:m>
                  <m:oMath xmlns:m="http://schemas.openxmlformats.org/officeDocument/2006/math">
                    <m:r>
                      <a:rPr lang="en-US" sz="2400" i="1" dirty="0" smtClean="0">
                        <a:latin typeface="Cambria Math" panose="02040503050406030204" pitchFamily="18" charset="0"/>
                      </a:rPr>
                      <m:t>= </m:t>
                    </m:r>
                    <m:r>
                      <a:rPr lang="en-US" sz="2400" i="1" dirty="0" smtClean="0">
                        <a:latin typeface="Cambria Math" panose="02040503050406030204" pitchFamily="18" charset="0"/>
                      </a:rPr>
                      <m:t>𝑏</m:t>
                    </m:r>
                    <m:r>
                      <a:rPr lang="en-US" sz="2400" i="1" dirty="0" smtClean="0">
                        <a:latin typeface="Cambria Math" panose="02040503050406030204" pitchFamily="18" charset="0"/>
                      </a:rPr>
                      <m:t>. </m:t>
                    </m:r>
                  </m:oMath>
                </a14:m>
                <a:endParaRPr lang="en-US" sz="2400" dirty="0"/>
              </a:p>
              <a:p>
                <a:pPr>
                  <a:lnSpc>
                    <a:spcPct val="100000"/>
                  </a:lnSpc>
                  <a:spcBef>
                    <a:spcPts val="2400"/>
                  </a:spcBef>
                  <a:spcAft>
                    <a:spcPts val="1200"/>
                  </a:spcAft>
                </a:pPr>
                <a:r>
                  <a:rPr lang="en-US" sz="2400" dirty="0"/>
                  <a:t>Affine </a:t>
                </a:r>
                <a:r>
                  <a:rPr lang="en-US" sz="2400" dirty="0" err="1"/>
                  <a:t>halfspace</a:t>
                </a:r>
                <a:r>
                  <a:rPr lang="en-US" sz="2400" dirty="0"/>
                  <a:t>: </a:t>
                </a:r>
                <a14:m>
                  <m:oMath xmlns:m="http://schemas.openxmlformats.org/officeDocument/2006/math">
                    <m:r>
                      <a:rPr lang="en-US" sz="2400" b="0" i="1" smtClean="0">
                        <a:latin typeface="Cambria Math" panose="02040503050406030204" pitchFamily="18" charset="0"/>
                      </a:rPr>
                      <m:t>𝐴𝑥</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r>
                  <a:rPr lang="en-US" sz="2400" dirty="0"/>
                  <a:t> (similar to the above)</a:t>
                </a:r>
              </a:p>
            </p:txBody>
          </p:sp>
        </mc:Choice>
        <mc:Fallback xmlns="">
          <p:sp>
            <p:nvSpPr>
              <p:cNvPr id="5" name="Content Placeholder 2">
                <a:extLst>
                  <a:ext uri="{FF2B5EF4-FFF2-40B4-BE49-F238E27FC236}">
                    <a16:creationId xmlns:a16="http://schemas.microsoft.com/office/drawing/2014/main" id="{46705565-B21F-4B30-9359-DEA6F4DC4ADD}"/>
                  </a:ext>
                </a:extLst>
              </p:cNvPr>
              <p:cNvSpPr>
                <a:spLocks noGrp="1" noRot="1" noChangeAspect="1" noMove="1" noResize="1" noEditPoints="1" noAdjustHandles="1" noChangeArrowheads="1" noChangeShapeType="1" noTextEdit="1"/>
              </p:cNvSpPr>
              <p:nvPr>
                <p:ph idx="1"/>
              </p:nvPr>
            </p:nvSpPr>
            <p:spPr>
              <a:xfrm>
                <a:off x="616687" y="1169581"/>
                <a:ext cx="10951535" cy="5049912"/>
              </a:xfrm>
              <a:blipFill>
                <a:blip r:embed="rId3"/>
                <a:stretch>
                  <a:fillRect l="-723" t="-966"/>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A96985E8-80B4-4187-9262-C5AE1A2391DA}"/>
              </a:ext>
            </a:extLst>
          </p:cNvPr>
          <p:cNvPicPr>
            <a:picLocks noChangeAspect="1"/>
          </p:cNvPicPr>
          <p:nvPr/>
        </p:nvPicPr>
        <p:blipFill>
          <a:blip r:embed="rId4"/>
          <a:stretch>
            <a:fillRect/>
          </a:stretch>
        </p:blipFill>
        <p:spPr>
          <a:xfrm>
            <a:off x="8463674" y="3532445"/>
            <a:ext cx="3358143" cy="3114128"/>
          </a:xfrm>
          <a:prstGeom prst="rect">
            <a:avLst/>
          </a:prstGeom>
        </p:spPr>
      </p:pic>
    </p:spTree>
    <p:extLst>
      <p:ext uri="{BB962C8B-B14F-4D97-AF65-F5344CB8AC3E}">
        <p14:creationId xmlns:p14="http://schemas.microsoft.com/office/powerpoint/2010/main" val="1402783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68F0-088F-425B-97D8-FB1BB1550F6C}"/>
              </a:ext>
            </a:extLst>
          </p:cNvPr>
          <p:cNvSpPr>
            <a:spLocks noGrp="1"/>
          </p:cNvSpPr>
          <p:nvPr>
            <p:ph type="title"/>
          </p:nvPr>
        </p:nvSpPr>
        <p:spPr/>
        <p:txBody>
          <a:bodyPr/>
          <a:lstStyle/>
          <a:p>
            <a:r>
              <a:rPr lang="en-US" dirty="0"/>
              <a:t>Examples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F094EF-1ABC-4E58-99B8-E257AB57C612}"/>
                  </a:ext>
                </a:extLst>
              </p:cNvPr>
              <p:cNvSpPr>
                <a:spLocks noGrp="1"/>
              </p:cNvSpPr>
              <p:nvPr>
                <p:ph sz="half" idx="1"/>
              </p:nvPr>
            </p:nvSpPr>
            <p:spPr>
              <a:xfrm>
                <a:off x="616687" y="1295948"/>
                <a:ext cx="6830081" cy="5210107"/>
              </a:xfrm>
            </p:spPr>
            <p:txBody>
              <a:bodyPr>
                <a:normAutofit/>
              </a:bodyPr>
              <a:lstStyle/>
              <a:p>
                <a:pPr>
                  <a:lnSpc>
                    <a:spcPct val="100000"/>
                  </a:lnSpc>
                  <a:spcBef>
                    <a:spcPts val="1200"/>
                  </a:spcBef>
                  <a:spcAft>
                    <a:spcPts val="1200"/>
                  </a:spcAft>
                </a:pPr>
                <a:r>
                  <a:rPr lang="en-US" sz="2400" dirty="0"/>
                  <a:t>Two norm ball: </a:t>
                </a:r>
                <a14:m>
                  <m:oMath xmlns:m="http://schemas.openxmlformats.org/officeDocument/2006/math">
                    <m:r>
                      <m:rPr>
                        <m:lit/>
                      </m:rPr>
                      <a:rPr lang="en-US" sz="2400" b="0" i="0" dirty="0" smtClean="0">
                        <a:latin typeface="Cambria Math" panose="02040503050406030204" pitchFamily="18" charset="0"/>
                      </a:rPr>
                      <m:t>||</m:t>
                    </m:r>
                    <m:r>
                      <m:rPr>
                        <m:sty m:val="p"/>
                      </m:rPr>
                      <a:rPr lang="en-US" sz="2400" b="0" i="0" dirty="0" smtClean="0">
                        <a:latin typeface="Cambria Math" panose="02040503050406030204" pitchFamily="18" charset="0"/>
                      </a:rPr>
                      <m:t>x</m:t>
                    </m:r>
                    <m:r>
                      <m:rPr>
                        <m:lit/>
                      </m:rPr>
                      <a:rPr lang="en-US" sz="2400" b="0" i="0"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m:rPr>
                            <m:lit/>
                          </m:rPr>
                          <a:rPr lang="en-US" sz="2400" b="0" i="0" dirty="0" smtClean="0">
                            <a:latin typeface="Cambria Math" panose="02040503050406030204" pitchFamily="18" charset="0"/>
                          </a:rPr>
                          <m:t>|</m:t>
                        </m:r>
                      </m:e>
                      <m:sub>
                        <m:r>
                          <a:rPr lang="en-US" sz="2400" b="0" i="0" dirty="0" smtClean="0">
                            <a:latin typeface="Cambria Math" panose="02040503050406030204" pitchFamily="18" charset="0"/>
                          </a:rPr>
                          <m:t>2</m:t>
                        </m:r>
                      </m:sub>
                    </m:sSub>
                    <m:r>
                      <a:rPr lang="en-US" sz="2400" i="1" dirty="0" smtClean="0">
                        <a:latin typeface="Cambria Math" panose="02040503050406030204" pitchFamily="18" charset="0"/>
                      </a:rPr>
                      <m:t>≤</m:t>
                    </m:r>
                    <m:r>
                      <a:rPr lang="en-US" sz="2400" b="0" i="1" dirty="0" smtClean="0">
                        <a:latin typeface="Cambria Math" panose="02040503050406030204" pitchFamily="18" charset="0"/>
                      </a:rPr>
                      <m:t>𝐵</m:t>
                    </m:r>
                  </m:oMath>
                </a14:m>
                <a:r>
                  <a:rPr lang="en-US" sz="2400" b="0" dirty="0"/>
                  <a:t> (often used in regression) </a:t>
                </a:r>
                <a:br>
                  <a:rPr lang="en-US" sz="2400" b="0" dirty="0"/>
                </a:br>
                <a:br>
                  <a:rPr lang="en-US" sz="2400" b="0" dirty="0"/>
                </a:br>
                <a:r>
                  <a:rPr lang="en-US" sz="2400" dirty="0"/>
                  <a:t>Let </a:t>
                </a:r>
                <a14:m>
                  <m:oMath xmlns:m="http://schemas.openxmlformats.org/officeDocument/2006/math">
                    <m:r>
                      <m:rPr>
                        <m:lit/>
                      </m:rPr>
                      <a:rPr lang="en-US" sz="2400" b="0" i="0" dirty="0" smtClean="0">
                        <a:latin typeface="Cambria Math" panose="02040503050406030204" pitchFamily="18" charset="0"/>
                      </a:rPr>
                      <m:t>||</m:t>
                    </m:r>
                    <m:r>
                      <m:rPr>
                        <m:sty m:val="p"/>
                      </m:rPr>
                      <a:rPr lang="en-US" sz="2400" b="0" i="0" dirty="0" smtClean="0">
                        <a:latin typeface="Cambria Math" panose="02040503050406030204" pitchFamily="18" charset="0"/>
                      </a:rPr>
                      <m:t>x</m:t>
                    </m:r>
                    <m:r>
                      <m:rPr>
                        <m:lit/>
                      </m:rPr>
                      <a:rPr lang="en-US" sz="2400" b="0" i="0"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m:rPr>
                            <m:lit/>
                          </m:rPr>
                          <a:rPr lang="en-US" sz="2400" b="0" i="0" dirty="0" smtClean="0">
                            <a:latin typeface="Cambria Math" panose="02040503050406030204" pitchFamily="18" charset="0"/>
                          </a:rPr>
                          <m:t>|</m:t>
                        </m:r>
                      </m:e>
                      <m:sub>
                        <m:r>
                          <a:rPr lang="en-US" sz="2400" b="0" i="0" dirty="0" smtClean="0">
                            <a:latin typeface="Cambria Math" panose="02040503050406030204" pitchFamily="18" charset="0"/>
                          </a:rPr>
                          <m:t>2</m:t>
                        </m:r>
                      </m:sub>
                    </m:sSub>
                    <m:r>
                      <a:rPr lang="en-US" sz="2400" i="1" dirty="0" smtClean="0">
                        <a:latin typeface="Cambria Math" panose="02040503050406030204" pitchFamily="18" charset="0"/>
                      </a:rPr>
                      <m:t>≤</m:t>
                    </m:r>
                    <m:r>
                      <a:rPr lang="en-US" sz="2400" b="0" i="1" dirty="0" smtClean="0">
                        <a:latin typeface="Cambria Math" panose="02040503050406030204" pitchFamily="18" charset="0"/>
                      </a:rPr>
                      <m:t>𝐵</m:t>
                    </m:r>
                    <m:r>
                      <a:rPr lang="en-US" sz="2400" i="1" dirty="0" smtClean="0">
                        <a:latin typeface="Cambria Math" panose="02040503050406030204" pitchFamily="18" charset="0"/>
                      </a:rPr>
                      <m:t>,</m:t>
                    </m:r>
                    <m:r>
                      <m:rPr>
                        <m:lit/>
                      </m:rPr>
                      <a:rPr lang="en-US" sz="2400" dirty="0">
                        <a:latin typeface="Cambria Math" panose="02040503050406030204" pitchFamily="18" charset="0"/>
                      </a:rPr>
                      <m:t>||</m:t>
                    </m:r>
                    <m:r>
                      <m:rPr>
                        <m:sty m:val="p"/>
                      </m:rPr>
                      <a:rPr lang="en-US" sz="2400" b="0" i="0" dirty="0" smtClean="0">
                        <a:latin typeface="Cambria Math" panose="02040503050406030204" pitchFamily="18" charset="0"/>
                      </a:rPr>
                      <m:t>y</m:t>
                    </m:r>
                    <m:r>
                      <m:rPr>
                        <m:lit/>
                      </m:rPr>
                      <a:rPr lang="en-US" sz="2400" dirty="0">
                        <a:latin typeface="Cambria Math" panose="02040503050406030204" pitchFamily="18" charset="0"/>
                      </a:rPr>
                      <m:t>|</m:t>
                    </m:r>
                    <m:sSub>
                      <m:sSubPr>
                        <m:ctrlPr>
                          <a:rPr lang="en-US" sz="2400" b="0" i="1" dirty="0" smtClean="0">
                            <a:latin typeface="Cambria Math" panose="02040503050406030204" pitchFamily="18" charset="0"/>
                          </a:rPr>
                        </m:ctrlPr>
                      </m:sSubPr>
                      <m:e>
                        <m:r>
                          <m:rPr>
                            <m:lit/>
                          </m:rPr>
                          <a:rPr lang="en-US" sz="2400" dirty="0">
                            <a:latin typeface="Cambria Math" panose="02040503050406030204" pitchFamily="18" charset="0"/>
                          </a:rPr>
                          <m:t>|</m:t>
                        </m:r>
                      </m:e>
                      <m:sub>
                        <m:r>
                          <a:rPr lang="en-US" sz="2400" b="0" i="0" dirty="0" smtClean="0">
                            <a:latin typeface="Cambria Math" panose="02040503050406030204" pitchFamily="18" charset="0"/>
                          </a:rPr>
                          <m:t>2</m:t>
                        </m:r>
                      </m:sub>
                    </m:sSub>
                    <m:r>
                      <a:rPr lang="en-US" sz="2400" i="1" dirty="0" smtClean="0">
                        <a:latin typeface="Cambria Math" panose="02040503050406030204" pitchFamily="18" charset="0"/>
                      </a:rPr>
                      <m:t>≤</m:t>
                    </m:r>
                    <m:r>
                      <a:rPr lang="en-US" sz="2400" b="0" i="1" dirty="0" smtClean="0">
                        <a:latin typeface="Cambria Math" panose="02040503050406030204" pitchFamily="18" charset="0"/>
                      </a:rPr>
                      <m:t>𝐵</m:t>
                    </m:r>
                  </m:oMath>
                </a14:m>
                <a:r>
                  <a:rPr lang="en-US" sz="2400" dirty="0"/>
                  <a:t>, then</a:t>
                </a:r>
                <a:br>
                  <a:rPr lang="en-US" sz="2400" dirty="0"/>
                </a:br>
                <a:endParaRPr lang="en-US" sz="2400" dirty="0"/>
              </a:p>
              <a:p>
                <a:pPr marL="0" indent="0">
                  <a:lnSpc>
                    <a:spcPct val="100000"/>
                  </a:lnSpc>
                  <a:spcBef>
                    <a:spcPts val="1200"/>
                  </a:spcBef>
                  <a:spcAft>
                    <a:spcPts val="1200"/>
                  </a:spcAft>
                  <a:buNone/>
                </a:pPr>
                <a14:m>
                  <m:oMathPara xmlns:m="http://schemas.openxmlformats.org/officeDocument/2006/math">
                    <m:oMathParaPr>
                      <m:jc m:val="center"/>
                    </m:oMathParaPr>
                    <m:oMath xmlns:m="http://schemas.openxmlformats.org/officeDocument/2006/math">
                      <m:r>
                        <m:rPr>
                          <m:lit/>
                        </m:rPr>
                        <a:rPr lang="en-US" sz="2400" dirty="0">
                          <a:latin typeface="Cambria Math" panose="02040503050406030204" pitchFamily="18" charset="0"/>
                        </a:rPr>
                        <m:t>||</m:t>
                      </m:r>
                      <m:r>
                        <a:rPr lang="en-US" sz="2400" i="1" dirty="0">
                          <a:latin typeface="Cambria Math" panose="02040503050406030204" pitchFamily="18" charset="0"/>
                        </a:rPr>
                        <m:t>𝛼</m:t>
                      </m:r>
                      <m:r>
                        <a:rPr lang="en-US" sz="2400" i="1" dirty="0">
                          <a:latin typeface="Cambria Math" panose="02040503050406030204" pitchFamily="18" charset="0"/>
                        </a:rPr>
                        <m:t> </m:t>
                      </m:r>
                      <m:r>
                        <a:rPr lang="en-US" sz="2400" i="1" dirty="0">
                          <a:latin typeface="Cambria Math" panose="02040503050406030204" pitchFamily="18" charset="0"/>
                        </a:rPr>
                        <m:t>𝑥</m:t>
                      </m:r>
                      <m:r>
                        <a:rPr lang="en-US" sz="2400" i="1" dirty="0">
                          <a:latin typeface="Cambria Math" panose="02040503050406030204" pitchFamily="18" charset="0"/>
                        </a:rPr>
                        <m:t>+</m:t>
                      </m:r>
                      <m:d>
                        <m:dPr>
                          <m:ctrlPr>
                            <a:rPr lang="en-US" sz="2400" i="1" dirty="0">
                              <a:latin typeface="Cambria Math" panose="02040503050406030204" pitchFamily="18" charset="0"/>
                            </a:rPr>
                          </m:ctrlPr>
                        </m:dPr>
                        <m:e>
                          <m:r>
                            <a:rPr lang="en-US" sz="2400" i="1" dirty="0">
                              <a:latin typeface="Cambria Math" panose="02040503050406030204" pitchFamily="18" charset="0"/>
                            </a:rPr>
                            <m:t>1−</m:t>
                          </m:r>
                          <m:r>
                            <a:rPr lang="en-US" sz="2400" i="1" dirty="0">
                              <a:latin typeface="Cambria Math" panose="02040503050406030204" pitchFamily="18" charset="0"/>
                            </a:rPr>
                            <m:t>𝛼</m:t>
                          </m:r>
                        </m:e>
                      </m:d>
                      <m:r>
                        <a:rPr lang="en-US" sz="2400" i="1" dirty="0">
                          <a:latin typeface="Cambria Math" panose="02040503050406030204" pitchFamily="18" charset="0"/>
                        </a:rPr>
                        <m:t>𝑦</m:t>
                      </m:r>
                      <m:r>
                        <m:rPr>
                          <m:lit/>
                        </m:rPr>
                        <a:rPr lang="en-US" sz="2400" dirty="0">
                          <a:latin typeface="Cambria Math" panose="02040503050406030204" pitchFamily="18" charset="0"/>
                        </a:rPr>
                        <m:t>|</m:t>
                      </m:r>
                      <m:sSub>
                        <m:sSubPr>
                          <m:ctrlPr>
                            <a:rPr lang="en-US" sz="2400" b="0" i="1" dirty="0" smtClean="0">
                              <a:latin typeface="Cambria Math" panose="02040503050406030204" pitchFamily="18" charset="0"/>
                            </a:rPr>
                          </m:ctrlPr>
                        </m:sSubPr>
                        <m:e>
                          <m:r>
                            <m:rPr>
                              <m:lit/>
                            </m:rPr>
                            <a:rPr lang="en-US" sz="2400" dirty="0">
                              <a:latin typeface="Cambria Math" panose="02040503050406030204" pitchFamily="18" charset="0"/>
                            </a:rPr>
                            <m:t>|</m:t>
                          </m:r>
                        </m:e>
                        <m:sub>
                          <m:r>
                            <a:rPr lang="en-US" sz="2400" b="0" i="0" dirty="0" smtClean="0">
                              <a:latin typeface="Cambria Math" panose="02040503050406030204" pitchFamily="18" charset="0"/>
                            </a:rPr>
                            <m:t>2</m:t>
                          </m:r>
                        </m:sub>
                      </m:sSub>
                      <m:r>
                        <a:rPr lang="en-US" sz="2400" i="1" dirty="0" smtClean="0">
                          <a:latin typeface="Cambria Math" panose="02040503050406030204" pitchFamily="18" charset="0"/>
                        </a:rPr>
                        <m:t>≤</m:t>
                      </m:r>
                      <m:r>
                        <m:rPr>
                          <m:lit/>
                        </m:rPr>
                        <a:rPr lang="en-US" sz="2400" dirty="0">
                          <a:latin typeface="Cambria Math" panose="02040503050406030204" pitchFamily="18" charset="0"/>
                        </a:rPr>
                        <m:t>||</m:t>
                      </m:r>
                      <m:r>
                        <a:rPr lang="en-US" sz="2400" b="0" i="1" dirty="0" smtClean="0">
                          <a:latin typeface="Cambria Math" panose="02040503050406030204" pitchFamily="18" charset="0"/>
                        </a:rPr>
                        <m:t>𝛼</m:t>
                      </m:r>
                      <m:r>
                        <m:rPr>
                          <m:sty m:val="p"/>
                        </m:rPr>
                        <a:rPr lang="en-US" sz="2400" dirty="0">
                          <a:latin typeface="Cambria Math" panose="02040503050406030204" pitchFamily="18" charset="0"/>
                        </a:rPr>
                        <m:t>x</m:t>
                      </m:r>
                      <m:r>
                        <m:rPr>
                          <m:lit/>
                        </m:rPr>
                        <a:rPr lang="en-US" sz="2400" dirty="0">
                          <a:latin typeface="Cambria Math" panose="02040503050406030204" pitchFamily="18" charset="0"/>
                        </a:rPr>
                        <m:t>|</m:t>
                      </m:r>
                      <m:sSub>
                        <m:sSubPr>
                          <m:ctrlPr>
                            <a:rPr lang="en-US" sz="2400" b="0" i="1" dirty="0" smtClean="0">
                              <a:latin typeface="Cambria Math" panose="02040503050406030204" pitchFamily="18" charset="0"/>
                            </a:rPr>
                          </m:ctrlPr>
                        </m:sSubPr>
                        <m:e>
                          <m:r>
                            <m:rPr>
                              <m:lit/>
                            </m:rPr>
                            <a:rPr lang="en-US" sz="2400" dirty="0">
                              <a:latin typeface="Cambria Math" panose="02040503050406030204" pitchFamily="18" charset="0"/>
                            </a:rPr>
                            <m:t>|</m:t>
                          </m:r>
                        </m:e>
                        <m:sub>
                          <m:r>
                            <a:rPr lang="en-US" sz="2400" b="0" i="0" dirty="0" smtClean="0">
                              <a:latin typeface="Cambria Math" panose="02040503050406030204" pitchFamily="18" charset="0"/>
                            </a:rPr>
                            <m:t>2</m:t>
                          </m:r>
                        </m:sub>
                      </m:sSub>
                      <m:r>
                        <a:rPr lang="en-US" sz="2400" i="1" dirty="0" smtClean="0">
                          <a:latin typeface="Cambria Math" panose="02040503050406030204" pitchFamily="18" charset="0"/>
                        </a:rPr>
                        <m:t> +</m:t>
                      </m:r>
                      <m:r>
                        <m:rPr>
                          <m:lit/>
                        </m:rPr>
                        <a:rPr lang="en-US" sz="2400" dirty="0">
                          <a:latin typeface="Cambria Math" panose="02040503050406030204" pitchFamily="18" charset="0"/>
                        </a:rPr>
                        <m:t>||</m:t>
                      </m:r>
                      <m:d>
                        <m:dPr>
                          <m:ctrlPr>
                            <a:rPr lang="en-US" sz="2400" b="0" i="1" dirty="0" smtClean="0">
                              <a:latin typeface="Cambria Math" panose="02040503050406030204" pitchFamily="18" charset="0"/>
                            </a:rPr>
                          </m:ctrlPr>
                        </m:dPr>
                        <m:e>
                          <m:r>
                            <a:rPr lang="en-US" sz="2400" b="0" i="0" dirty="0" smtClean="0">
                              <a:latin typeface="Cambria Math" panose="02040503050406030204" pitchFamily="18" charset="0"/>
                            </a:rPr>
                            <m:t>1−</m:t>
                          </m:r>
                          <m:r>
                            <a:rPr lang="en-US" sz="2400" b="0" i="1" dirty="0" smtClean="0">
                              <a:latin typeface="Cambria Math" panose="02040503050406030204" pitchFamily="18" charset="0"/>
                            </a:rPr>
                            <m:t>𝛼</m:t>
                          </m:r>
                        </m:e>
                      </m:d>
                      <m:r>
                        <a:rPr lang="en-US" sz="2400" b="0" i="1" dirty="0" smtClean="0">
                          <a:latin typeface="Cambria Math" panose="02040503050406030204" pitchFamily="18" charset="0"/>
                        </a:rPr>
                        <m:t>𝑦</m:t>
                      </m:r>
                      <m:r>
                        <m:rPr>
                          <m:lit/>
                        </m:rPr>
                        <a:rPr lang="en-US" sz="2400" dirty="0">
                          <a:latin typeface="Cambria Math" panose="02040503050406030204" pitchFamily="18" charset="0"/>
                        </a:rPr>
                        <m:t>|</m:t>
                      </m:r>
                      <m:sSub>
                        <m:sSubPr>
                          <m:ctrlPr>
                            <a:rPr lang="en-US" sz="2400" b="0" i="1" dirty="0" smtClean="0">
                              <a:latin typeface="Cambria Math" panose="02040503050406030204" pitchFamily="18" charset="0"/>
                            </a:rPr>
                          </m:ctrlPr>
                        </m:sSubPr>
                        <m:e>
                          <m:r>
                            <m:rPr>
                              <m:lit/>
                            </m:rPr>
                            <a:rPr lang="en-US" sz="2400" dirty="0">
                              <a:latin typeface="Cambria Math" panose="02040503050406030204" pitchFamily="18" charset="0"/>
                            </a:rPr>
                            <m:t>|</m:t>
                          </m:r>
                        </m:e>
                        <m:sub>
                          <m:r>
                            <a:rPr lang="en-US" sz="2400" b="0" i="0" dirty="0" smtClean="0">
                              <a:latin typeface="Cambria Math" panose="02040503050406030204" pitchFamily="18" charset="0"/>
                            </a:rPr>
                            <m:t>2</m:t>
                          </m:r>
                        </m:sub>
                      </m:sSub>
                    </m:oMath>
                  </m:oMathPara>
                </a14:m>
                <a:br>
                  <a:rPr lang="en-US" sz="2400" b="0" i="1" dirty="0">
                    <a:latin typeface="Cambria Math" panose="02040503050406030204" pitchFamily="18" charset="0"/>
                  </a:rPr>
                </a:br>
                <a:r>
                  <a:rPr lang="en-US" sz="2400" b="0" i="1" dirty="0">
                    <a:latin typeface="Cambria Math" panose="02040503050406030204" pitchFamily="18" charset="0"/>
                  </a:rPr>
                  <a:t>                                       </a:t>
                </a:r>
                <a14:m>
                  <m:oMath xmlns:m="http://schemas.openxmlformats.org/officeDocument/2006/math">
                    <m:r>
                      <a:rPr lang="en-US" sz="2400" b="0" i="1" dirty="0" smtClean="0">
                        <a:latin typeface="Cambria Math" panose="02040503050406030204" pitchFamily="18" charset="0"/>
                      </a:rPr>
                      <m:t>      </m:t>
                    </m:r>
                    <m:r>
                      <a:rPr lang="en-US" sz="2400" b="0" i="0" dirty="0" smtClean="0">
                        <a:latin typeface="Cambria Math" panose="02040503050406030204" pitchFamily="18" charset="0"/>
                      </a:rPr>
                      <m:t>=</m:t>
                    </m:r>
                    <m:r>
                      <a:rPr lang="en-US" sz="2400" b="0" i="1" dirty="0" smtClean="0">
                        <a:latin typeface="Cambria Math" panose="02040503050406030204" pitchFamily="18" charset="0"/>
                      </a:rPr>
                      <m:t>𝛼</m:t>
                    </m:r>
                    <m:r>
                      <m:rPr>
                        <m:lit/>
                      </m:rPr>
                      <a:rPr lang="en-US" sz="2400" dirty="0">
                        <a:latin typeface="Cambria Math" panose="02040503050406030204" pitchFamily="18" charset="0"/>
                      </a:rPr>
                      <m:t>||</m:t>
                    </m:r>
                    <m:r>
                      <m:rPr>
                        <m:sty m:val="p"/>
                      </m:rPr>
                      <a:rPr lang="en-US" sz="2400" dirty="0">
                        <a:latin typeface="Cambria Math" panose="02040503050406030204" pitchFamily="18" charset="0"/>
                      </a:rPr>
                      <m:t>x</m:t>
                    </m:r>
                    <m:r>
                      <m:rPr>
                        <m:lit/>
                      </m:rPr>
                      <a:rPr lang="en-US" sz="2400" dirty="0">
                        <a:latin typeface="Cambria Math" panose="02040503050406030204" pitchFamily="18" charset="0"/>
                      </a:rPr>
                      <m:t>|</m:t>
                    </m:r>
                    <m:sSub>
                      <m:sSubPr>
                        <m:ctrlPr>
                          <a:rPr lang="en-US" sz="2400" b="0" i="1" dirty="0" smtClean="0">
                            <a:latin typeface="Cambria Math" panose="02040503050406030204" pitchFamily="18" charset="0"/>
                          </a:rPr>
                        </m:ctrlPr>
                      </m:sSubPr>
                      <m:e>
                        <m:r>
                          <m:rPr>
                            <m:lit/>
                          </m:rPr>
                          <a:rPr lang="en-US" sz="2400" dirty="0">
                            <a:latin typeface="Cambria Math" panose="02040503050406030204" pitchFamily="18" charset="0"/>
                          </a:rPr>
                          <m:t>|</m:t>
                        </m:r>
                      </m:e>
                      <m:sub>
                        <m:r>
                          <a:rPr lang="en-US" sz="2400" b="0" i="0" dirty="0" smtClean="0">
                            <a:latin typeface="Cambria Math" panose="02040503050406030204" pitchFamily="18" charset="0"/>
                          </a:rPr>
                          <m:t>2</m:t>
                        </m:r>
                      </m:sub>
                    </m:sSub>
                    <m:r>
                      <a:rPr lang="en-US" sz="2400" i="1" dirty="0">
                        <a:latin typeface="Cambria Math" panose="02040503050406030204" pitchFamily="18" charset="0"/>
                      </a:rPr>
                      <m:t> +</m:t>
                    </m:r>
                    <m:d>
                      <m:dPr>
                        <m:ctrlPr>
                          <a:rPr lang="en-US" sz="2400" b="0" i="1" dirty="0" smtClean="0">
                            <a:latin typeface="Cambria Math" panose="02040503050406030204" pitchFamily="18" charset="0"/>
                          </a:rPr>
                        </m:ctrlPr>
                      </m:dPr>
                      <m:e>
                        <m:r>
                          <a:rPr lang="en-US" sz="2400" b="0" i="0" dirty="0" smtClean="0">
                            <a:latin typeface="Cambria Math" panose="02040503050406030204" pitchFamily="18" charset="0"/>
                          </a:rPr>
                          <m:t>1−</m:t>
                        </m:r>
                        <m:r>
                          <a:rPr lang="en-US" sz="2400" b="0" i="1" dirty="0" smtClean="0">
                            <a:latin typeface="Cambria Math" panose="02040503050406030204" pitchFamily="18" charset="0"/>
                          </a:rPr>
                          <m:t>𝛼</m:t>
                        </m:r>
                      </m:e>
                    </m:d>
                    <m:r>
                      <m:rPr>
                        <m:lit/>
                      </m:rPr>
                      <a:rPr lang="en-US" sz="2400" dirty="0">
                        <a:latin typeface="Cambria Math" panose="02040503050406030204" pitchFamily="18" charset="0"/>
                      </a:rPr>
                      <m:t>||</m:t>
                    </m:r>
                    <m:r>
                      <a:rPr lang="en-US" sz="2400" i="1" dirty="0">
                        <a:latin typeface="Cambria Math" panose="02040503050406030204" pitchFamily="18" charset="0"/>
                      </a:rPr>
                      <m:t>𝑦</m:t>
                    </m:r>
                    <m:r>
                      <m:rPr>
                        <m:lit/>
                      </m:rPr>
                      <a:rPr lang="en-US" sz="2400" dirty="0">
                        <a:latin typeface="Cambria Math" panose="02040503050406030204" pitchFamily="18" charset="0"/>
                      </a:rPr>
                      <m:t>|</m:t>
                    </m:r>
                    <m:sSub>
                      <m:sSubPr>
                        <m:ctrlPr>
                          <a:rPr lang="en-US" sz="2400" b="0" i="1" dirty="0" smtClean="0">
                            <a:latin typeface="Cambria Math" panose="02040503050406030204" pitchFamily="18" charset="0"/>
                          </a:rPr>
                        </m:ctrlPr>
                      </m:sSubPr>
                      <m:e>
                        <m:r>
                          <m:rPr>
                            <m:lit/>
                          </m:rPr>
                          <a:rPr lang="en-US" sz="2400" dirty="0">
                            <a:latin typeface="Cambria Math" panose="02040503050406030204" pitchFamily="18" charset="0"/>
                          </a:rPr>
                          <m:t>|</m:t>
                        </m:r>
                      </m:e>
                      <m:sub>
                        <m:r>
                          <a:rPr lang="en-US" sz="2400" b="0" i="0" dirty="0" smtClean="0">
                            <a:latin typeface="Cambria Math" panose="02040503050406030204" pitchFamily="18" charset="0"/>
                          </a:rPr>
                          <m:t>2</m:t>
                        </m:r>
                      </m:sub>
                    </m:sSub>
                  </m:oMath>
                </a14:m>
                <a:endParaRPr lang="en-US" sz="2400" b="0" i="1" dirty="0">
                  <a:latin typeface="Cambria Math" panose="02040503050406030204" pitchFamily="18" charset="0"/>
                </a:endParaRPr>
              </a:p>
              <a:p>
                <a:pPr marL="0" indent="0">
                  <a:lnSpc>
                    <a:spcPct val="100000"/>
                  </a:lnSpc>
                  <a:spcBef>
                    <a:spcPts val="1200"/>
                  </a:spcBef>
                  <a:spcAft>
                    <a:spcPts val="1200"/>
                  </a:spcAft>
                  <a:buNone/>
                </a:pPr>
                <a14:m>
                  <m:oMathPara xmlns:m="http://schemas.openxmlformats.org/officeDocument/2006/math">
                    <m:oMathParaPr>
                      <m:jc m:val="center"/>
                    </m:oMathParaPr>
                    <m:oMath xmlns:m="http://schemas.openxmlformats.org/officeDocument/2006/math">
                      <m:r>
                        <a:rPr lang="en-US" sz="2400" i="1" dirty="0" smtClean="0">
                          <a:latin typeface="Cambria Math" panose="02040503050406030204" pitchFamily="18" charset="0"/>
                        </a:rPr>
                        <m:t>≤</m:t>
                      </m:r>
                      <m:r>
                        <a:rPr lang="en-US" sz="2400" b="0" i="1" dirty="0" smtClean="0">
                          <a:latin typeface="Cambria Math" panose="02040503050406030204" pitchFamily="18" charset="0"/>
                        </a:rPr>
                        <m:t>𝐵</m:t>
                      </m:r>
                    </m:oMath>
                  </m:oMathPara>
                </a14:m>
                <a:endParaRPr lang="en-US" sz="2400" dirty="0"/>
              </a:p>
              <a:p>
                <a:pPr marL="0" indent="0">
                  <a:lnSpc>
                    <a:spcPct val="100000"/>
                  </a:lnSpc>
                  <a:spcBef>
                    <a:spcPts val="1200"/>
                  </a:spcBef>
                  <a:spcAft>
                    <a:spcPts val="1200"/>
                  </a:spcAft>
                  <a:buNone/>
                </a:pPr>
                <a:endParaRPr lang="en-US" sz="2400" dirty="0"/>
              </a:p>
              <a:p>
                <a:pPr>
                  <a:lnSpc>
                    <a:spcPct val="100000"/>
                  </a:lnSpc>
                  <a:spcBef>
                    <a:spcPts val="1200"/>
                  </a:spcBef>
                  <a:spcAft>
                    <a:spcPts val="1200"/>
                  </a:spcAft>
                </a:pPr>
                <a:r>
                  <a:rPr lang="en-US" sz="2400" dirty="0"/>
                  <a:t>The same holds for balls using other norms such as a 1-norm and an infinity norm</a:t>
                </a:r>
              </a:p>
              <a:p>
                <a:endParaRPr lang="en-US" dirty="0"/>
              </a:p>
            </p:txBody>
          </p:sp>
        </mc:Choice>
        <mc:Fallback xmlns="">
          <p:sp>
            <p:nvSpPr>
              <p:cNvPr id="3" name="Content Placeholder 2">
                <a:extLst>
                  <a:ext uri="{FF2B5EF4-FFF2-40B4-BE49-F238E27FC236}">
                    <a16:creationId xmlns:a16="http://schemas.microsoft.com/office/drawing/2014/main" id="{70F094EF-1ABC-4E58-99B8-E257AB57C612}"/>
                  </a:ext>
                </a:extLst>
              </p:cNvPr>
              <p:cNvSpPr>
                <a:spLocks noGrp="1" noRot="1" noChangeAspect="1" noMove="1" noResize="1" noEditPoints="1" noAdjustHandles="1" noChangeArrowheads="1" noChangeShapeType="1" noTextEdit="1"/>
              </p:cNvSpPr>
              <p:nvPr>
                <p:ph sz="half" idx="1"/>
              </p:nvPr>
            </p:nvSpPr>
            <p:spPr>
              <a:xfrm>
                <a:off x="616687" y="1295948"/>
                <a:ext cx="6830081" cy="5210107"/>
              </a:xfrm>
              <a:blipFill>
                <a:blip r:embed="rId2"/>
                <a:stretch>
                  <a:fillRect l="-1160" t="-937" r="-714"/>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5BF4324F-28B6-4C28-9630-CEA57585A6DB}"/>
              </a:ext>
            </a:extLst>
          </p:cNvPr>
          <p:cNvSpPr>
            <a:spLocks noGrp="1"/>
          </p:cNvSpPr>
          <p:nvPr>
            <p:ph type="ftr" sz="quarter" idx="11"/>
          </p:nvPr>
        </p:nvSpPr>
        <p:spPr/>
        <p:txBody>
          <a:bodyPr/>
          <a:lstStyle/>
          <a:p>
            <a:r>
              <a:rPr lang="en-US"/>
              <a:t>Selva Nadarajah</a:t>
            </a:r>
          </a:p>
        </p:txBody>
      </p:sp>
      <p:sp>
        <p:nvSpPr>
          <p:cNvPr id="6" name="Slide Number Placeholder 5">
            <a:extLst>
              <a:ext uri="{FF2B5EF4-FFF2-40B4-BE49-F238E27FC236}">
                <a16:creationId xmlns:a16="http://schemas.microsoft.com/office/drawing/2014/main" id="{FB137C82-071D-4DD7-827B-CB5C34394A21}"/>
              </a:ext>
            </a:extLst>
          </p:cNvPr>
          <p:cNvSpPr>
            <a:spLocks noGrp="1"/>
          </p:cNvSpPr>
          <p:nvPr>
            <p:ph type="sldNum" sz="quarter" idx="12"/>
          </p:nvPr>
        </p:nvSpPr>
        <p:spPr/>
        <p:txBody>
          <a:bodyPr/>
          <a:lstStyle/>
          <a:p>
            <a:fld id="{EFF79136-7E1A-42C5-8533-65A70507E84C}" type="slidenum">
              <a:rPr lang="en-US" smtClean="0"/>
              <a:t>7</a:t>
            </a:fld>
            <a:endParaRPr lang="en-US"/>
          </a:p>
        </p:txBody>
      </p:sp>
      <p:sp>
        <p:nvSpPr>
          <p:cNvPr id="4" name="Oval 3">
            <a:extLst>
              <a:ext uri="{FF2B5EF4-FFF2-40B4-BE49-F238E27FC236}">
                <a16:creationId xmlns:a16="http://schemas.microsoft.com/office/drawing/2014/main" id="{37DB27F4-7D6C-4DE4-AEFE-B148288ECF88}"/>
              </a:ext>
            </a:extLst>
          </p:cNvPr>
          <p:cNvSpPr/>
          <p:nvPr/>
        </p:nvSpPr>
        <p:spPr>
          <a:xfrm>
            <a:off x="8503138" y="2424959"/>
            <a:ext cx="2829169" cy="2522179"/>
          </a:xfrm>
          <a:prstGeom prst="ellipse">
            <a:avLst/>
          </a:prstGeom>
          <a:solidFill>
            <a:schemeClr val="accent1">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C30C9C4-A901-4ED1-AAAA-CC693E2FD9DB}"/>
              </a:ext>
            </a:extLst>
          </p:cNvPr>
          <p:cNvCxnSpPr>
            <a:cxnSpLocks/>
          </p:cNvCxnSpPr>
          <p:nvPr/>
        </p:nvCxnSpPr>
        <p:spPr>
          <a:xfrm flipV="1">
            <a:off x="9917722" y="2892631"/>
            <a:ext cx="1110014" cy="793417"/>
          </a:xfrm>
          <a:prstGeom prst="line">
            <a:avLst/>
          </a:prstGeom>
          <a:ln w="31750">
            <a:solidFill>
              <a:srgbClr val="CC33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0E9DAD5-EB04-41B0-93BC-BC764B2323EC}"/>
                  </a:ext>
                </a:extLst>
              </p:cNvPr>
              <p:cNvSpPr txBox="1"/>
              <p:nvPr/>
            </p:nvSpPr>
            <p:spPr>
              <a:xfrm>
                <a:off x="9497146" y="2854925"/>
                <a:ext cx="153059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𝐵</m:t>
                      </m:r>
                    </m:oMath>
                  </m:oMathPara>
                </a14:m>
                <a:endParaRPr lang="en-US" sz="2000" dirty="0">
                  <a:solidFill>
                    <a:srgbClr val="C00000"/>
                  </a:solidFill>
                </a:endParaRPr>
              </a:p>
            </p:txBody>
          </p:sp>
        </mc:Choice>
        <mc:Fallback xmlns="">
          <p:sp>
            <p:nvSpPr>
              <p:cNvPr id="9" name="TextBox 8">
                <a:extLst>
                  <a:ext uri="{FF2B5EF4-FFF2-40B4-BE49-F238E27FC236}">
                    <a16:creationId xmlns:a16="http://schemas.microsoft.com/office/drawing/2014/main" id="{70E9DAD5-EB04-41B0-93BC-BC764B2323EC}"/>
                  </a:ext>
                </a:extLst>
              </p:cNvPr>
              <p:cNvSpPr txBox="1">
                <a:spLocks noRot="1" noChangeAspect="1" noMove="1" noResize="1" noEditPoints="1" noAdjustHandles="1" noChangeArrowheads="1" noChangeShapeType="1" noTextEdit="1"/>
              </p:cNvSpPr>
              <p:nvPr/>
            </p:nvSpPr>
            <p:spPr>
              <a:xfrm>
                <a:off x="9497146" y="2854925"/>
                <a:ext cx="1530590" cy="40011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72556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E7B3-D72A-45BA-8FBC-5C145B2A1C45}"/>
              </a:ext>
            </a:extLst>
          </p:cNvPr>
          <p:cNvSpPr>
            <a:spLocks noGrp="1"/>
          </p:cNvSpPr>
          <p:nvPr>
            <p:ph type="title"/>
          </p:nvPr>
        </p:nvSpPr>
        <p:spPr>
          <a:xfrm>
            <a:off x="616687" y="120568"/>
            <a:ext cx="10951535" cy="857628"/>
          </a:xfrm>
        </p:spPr>
        <p:txBody>
          <a:bodyPr anchor="ctr">
            <a:normAutofit/>
          </a:bodyPr>
          <a:lstStyle/>
          <a:p>
            <a:r>
              <a:rPr lang="en-US" dirty="0"/>
              <a:t>Convex Function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0AE4D9-A147-4B6B-98E6-2ACD36B21703}"/>
                  </a:ext>
                </a:extLst>
              </p:cNvPr>
              <p:cNvSpPr>
                <a:spLocks noGrp="1"/>
              </p:cNvSpPr>
              <p:nvPr>
                <p:ph sz="half" idx="1"/>
              </p:nvPr>
            </p:nvSpPr>
            <p:spPr>
              <a:xfrm>
                <a:off x="674426" y="1421764"/>
                <a:ext cx="7169584" cy="4911063"/>
              </a:xfrm>
            </p:spPr>
            <p:txBody>
              <a:bodyPr>
                <a:normAutofit/>
              </a:bodyPr>
              <a:lstStyle/>
              <a:p>
                <a:pPr marL="0" indent="0">
                  <a:lnSpc>
                    <a:spcPct val="100000"/>
                  </a:lnSpc>
                  <a:spcBef>
                    <a:spcPts val="2400"/>
                  </a:spcBef>
                  <a:spcAft>
                    <a:spcPts val="2400"/>
                  </a:spcAft>
                  <a:buNone/>
                </a:pPr>
                <a:r>
                  <a:rPr lang="en-US" sz="2400" dirty="0"/>
                  <a:t>The domain of a function </a:t>
                </a:r>
                <a14:m>
                  <m:oMath xmlns:m="http://schemas.openxmlformats.org/officeDocument/2006/math">
                    <m:r>
                      <a:rPr lang="en-US" sz="2400" i="1" dirty="0" smtClean="0">
                        <a:latin typeface="Cambria Math" panose="02040503050406030204" pitchFamily="18" charset="0"/>
                      </a:rPr>
                      <m:t>𝑓</m:t>
                    </m:r>
                    <m:r>
                      <a:rPr lang="en-US" sz="240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i="1" dirty="0" smtClean="0">
                            <a:latin typeface="Cambria Math" panose="02040503050406030204" pitchFamily="18" charset="0"/>
                          </a:rPr>
                          <m:t>𝑅</m:t>
                        </m:r>
                      </m:e>
                      <m:sup>
                        <m:r>
                          <a:rPr lang="en-US" sz="2400" i="1" dirty="0" smtClean="0">
                            <a:latin typeface="Cambria Math" panose="02040503050406030204" pitchFamily="18" charset="0"/>
                          </a:rPr>
                          <m:t>𝑛</m:t>
                        </m:r>
                      </m:sup>
                    </m:sSup>
                    <m:r>
                      <a:rPr lang="en-US" sz="2400" i="1" dirty="0" smtClean="0">
                        <a:latin typeface="Cambria Math" panose="02040503050406030204" pitchFamily="18" charset="0"/>
                      </a:rPr>
                      <m:t>→</m:t>
                    </m:r>
                    <m:r>
                      <a:rPr lang="en-US" sz="2400" i="1" dirty="0" smtClean="0">
                        <a:latin typeface="Cambria Math" panose="02040503050406030204" pitchFamily="18" charset="0"/>
                      </a:rPr>
                      <m:t>𝑅</m:t>
                    </m:r>
                    <m:r>
                      <a:rPr lang="en-US" sz="2400" i="1" dirty="0" smtClean="0">
                        <a:latin typeface="Cambria Math" panose="02040503050406030204" pitchFamily="18" charset="0"/>
                      </a:rPr>
                      <m:t> </m:t>
                    </m:r>
                  </m:oMath>
                </a14:m>
                <a:r>
                  <a:rPr lang="en-US" sz="2400" dirty="0"/>
                  <a:t>is the set of values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𝑅</m:t>
                        </m:r>
                      </m:e>
                      <m:sup>
                        <m:r>
                          <a:rPr lang="en-US" sz="2400" b="0" i="1" smtClean="0">
                            <a:latin typeface="Cambria Math" panose="02040503050406030204" pitchFamily="18" charset="0"/>
                          </a:rPr>
                          <m:t>𝑛</m:t>
                        </m:r>
                      </m:sup>
                    </m:sSup>
                  </m:oMath>
                </a14:m>
                <a:r>
                  <a:rPr lang="en-US" sz="2400" dirty="0"/>
                  <a:t> for which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e>
                    </m:d>
                    <m:r>
                      <a:rPr lang="en-US" sz="2400" b="0" i="1" smtClean="0">
                        <a:latin typeface="Cambria Math" panose="02040503050406030204" pitchFamily="18" charset="0"/>
                      </a:rPr>
                      <m:t>&lt;∞</m:t>
                    </m:r>
                  </m:oMath>
                </a14:m>
                <a:r>
                  <a:rPr lang="en-US" sz="2400" dirty="0"/>
                  <a:t> </a:t>
                </a:r>
              </a:p>
              <a:p>
                <a:pPr marL="0" indent="0">
                  <a:lnSpc>
                    <a:spcPct val="100000"/>
                  </a:lnSpc>
                  <a:spcBef>
                    <a:spcPts val="2400"/>
                  </a:spcBef>
                  <a:spcAft>
                    <a:spcPts val="2400"/>
                  </a:spcAft>
                  <a:buNone/>
                </a:pPr>
                <a:r>
                  <a:rPr lang="en-US" sz="2400" dirty="0"/>
                  <a:t>We will use </a:t>
                </a:r>
                <a14:m>
                  <m:oMath xmlns:m="http://schemas.openxmlformats.org/officeDocument/2006/math">
                    <m:r>
                      <a:rPr lang="en-US" sz="2400" i="1" dirty="0" smtClean="0">
                        <a:latin typeface="Cambria Math" panose="02040503050406030204" pitchFamily="18" charset="0"/>
                      </a:rPr>
                      <m:t>𝑑𝑜𝑚</m:t>
                    </m:r>
                    <m:r>
                      <a:rPr lang="en-US" sz="2400" i="1" dirty="0" smtClean="0">
                        <a:latin typeface="Cambria Math" panose="02040503050406030204" pitchFamily="18" charset="0"/>
                      </a:rPr>
                      <m:t>(</m:t>
                    </m:r>
                    <m:r>
                      <a:rPr lang="en-US" sz="2400" i="1" dirty="0" smtClean="0">
                        <a:latin typeface="Cambria Math" panose="02040503050406030204" pitchFamily="18" charset="0"/>
                      </a:rPr>
                      <m:t>𝑓</m:t>
                    </m:r>
                    <m:r>
                      <a:rPr lang="en-US" sz="2400" i="1" dirty="0" smtClean="0">
                        <a:latin typeface="Cambria Math" panose="02040503050406030204" pitchFamily="18" charset="0"/>
                      </a:rPr>
                      <m:t>)</m:t>
                    </m:r>
                  </m:oMath>
                </a14:m>
                <a:r>
                  <a:rPr lang="en-US" sz="2400" dirty="0"/>
                  <a:t> to denote the domain of </a:t>
                </a:r>
                <a14:m>
                  <m:oMath xmlns:m="http://schemas.openxmlformats.org/officeDocument/2006/math">
                    <m:r>
                      <a:rPr lang="en-US" sz="2400" b="0" i="1" smtClean="0">
                        <a:latin typeface="Cambria Math" panose="02040503050406030204" pitchFamily="18" charset="0"/>
                      </a:rPr>
                      <m:t>𝑓</m:t>
                    </m:r>
                  </m:oMath>
                </a14:m>
                <a:endParaRPr lang="en-US" sz="2400" dirty="0"/>
              </a:p>
              <a:p>
                <a:pPr marL="0" indent="0">
                  <a:lnSpc>
                    <a:spcPct val="100000"/>
                  </a:lnSpc>
                  <a:spcBef>
                    <a:spcPts val="2400"/>
                  </a:spcBef>
                  <a:spcAft>
                    <a:spcPts val="2400"/>
                  </a:spcAft>
                  <a:buNone/>
                </a:pPr>
                <a:r>
                  <a:rPr lang="en-US" sz="2400" dirty="0"/>
                  <a:t>A function </a:t>
                </a:r>
                <a14:m>
                  <m:oMath xmlns:m="http://schemas.openxmlformats.org/officeDocument/2006/math">
                    <m:r>
                      <a:rPr lang="en-US" sz="2400" i="1" dirty="0" smtClean="0">
                        <a:latin typeface="Cambria Math" panose="02040503050406030204" pitchFamily="18" charset="0"/>
                      </a:rPr>
                      <m:t>𝑓</m:t>
                    </m:r>
                    <m:r>
                      <a:rPr lang="en-US" sz="240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i="1" dirty="0" smtClean="0">
                            <a:latin typeface="Cambria Math" panose="02040503050406030204" pitchFamily="18" charset="0"/>
                          </a:rPr>
                          <m:t>𝑅</m:t>
                        </m:r>
                      </m:e>
                      <m:sup>
                        <m:r>
                          <a:rPr lang="en-US" sz="2400" i="1" dirty="0" smtClean="0">
                            <a:latin typeface="Cambria Math" panose="02040503050406030204" pitchFamily="18" charset="0"/>
                          </a:rPr>
                          <m:t>𝑛</m:t>
                        </m:r>
                      </m:sup>
                    </m:sSup>
                    <m:r>
                      <a:rPr lang="en-US" sz="2400" i="1" dirty="0" smtClean="0">
                        <a:latin typeface="Cambria Math" panose="02040503050406030204" pitchFamily="18" charset="0"/>
                      </a:rPr>
                      <m:t>→</m:t>
                    </m:r>
                    <m:r>
                      <a:rPr lang="en-US" sz="2400" i="1" dirty="0" smtClean="0">
                        <a:latin typeface="Cambria Math" panose="02040503050406030204" pitchFamily="18" charset="0"/>
                      </a:rPr>
                      <m:t>𝑅</m:t>
                    </m:r>
                    <m:r>
                      <a:rPr lang="en-US" sz="2400" i="1" dirty="0" smtClean="0">
                        <a:latin typeface="Cambria Math" panose="02040503050406030204" pitchFamily="18" charset="0"/>
                      </a:rPr>
                      <m:t> </m:t>
                    </m:r>
                  </m:oMath>
                </a14:m>
                <a:r>
                  <a:rPr lang="en-US" sz="2400" dirty="0"/>
                  <a:t>is convex if </a:t>
                </a:r>
                <a14:m>
                  <m:oMath xmlns:m="http://schemas.openxmlformats.org/officeDocument/2006/math">
                    <m:r>
                      <a:rPr lang="en-US" sz="2400" b="1" i="1" dirty="0" smtClean="0">
                        <a:solidFill>
                          <a:schemeClr val="accent6">
                            <a:lumMod val="75000"/>
                          </a:schemeClr>
                        </a:solidFill>
                        <a:latin typeface="Cambria Math" panose="02040503050406030204" pitchFamily="18" charset="0"/>
                      </a:rPr>
                      <m:t>𝒅𝒐𝒎</m:t>
                    </m:r>
                    <m:r>
                      <a:rPr lang="en-US" sz="2400" b="1" i="1" dirty="0" smtClean="0">
                        <a:solidFill>
                          <a:schemeClr val="accent6">
                            <a:lumMod val="75000"/>
                          </a:schemeClr>
                        </a:solidFill>
                        <a:latin typeface="Cambria Math" panose="02040503050406030204" pitchFamily="18" charset="0"/>
                      </a:rPr>
                      <m:t>(</m:t>
                    </m:r>
                    <m:r>
                      <a:rPr lang="en-US" sz="2400" b="1" i="1" dirty="0" smtClean="0">
                        <a:solidFill>
                          <a:schemeClr val="accent6">
                            <a:lumMod val="75000"/>
                          </a:schemeClr>
                        </a:solidFill>
                        <a:latin typeface="Cambria Math" panose="02040503050406030204" pitchFamily="18" charset="0"/>
                      </a:rPr>
                      <m:t>𝒇</m:t>
                    </m:r>
                    <m:r>
                      <a:rPr lang="en-US" sz="2400" b="1" i="1" dirty="0" smtClean="0">
                        <a:solidFill>
                          <a:schemeClr val="accent6">
                            <a:lumMod val="75000"/>
                          </a:schemeClr>
                        </a:solidFill>
                        <a:latin typeface="Cambria Math" panose="02040503050406030204" pitchFamily="18" charset="0"/>
                      </a:rPr>
                      <m:t>)</m:t>
                    </m:r>
                  </m:oMath>
                </a14:m>
                <a:r>
                  <a:rPr lang="en-US" sz="2400" b="1" dirty="0">
                    <a:solidFill>
                      <a:schemeClr val="accent6">
                        <a:lumMod val="75000"/>
                      </a:schemeClr>
                    </a:solidFill>
                  </a:rPr>
                  <a:t> is convex</a:t>
                </a:r>
                <a:r>
                  <a:rPr lang="en-US" sz="2400" dirty="0"/>
                  <a:t>, and </a:t>
                </a:r>
                <a:r>
                  <a:rPr lang="en-US" sz="2400" b="1" dirty="0">
                    <a:solidFill>
                      <a:schemeClr val="accent6">
                        <a:lumMod val="75000"/>
                      </a:schemeClr>
                    </a:solidFill>
                  </a:rPr>
                  <a:t>for </a:t>
                </a:r>
                <a14:m>
                  <m:oMath xmlns:m="http://schemas.openxmlformats.org/officeDocument/2006/math">
                    <m:r>
                      <a:rPr lang="en-US" sz="2400" b="1" i="1" dirty="0" smtClean="0">
                        <a:solidFill>
                          <a:schemeClr val="accent6">
                            <a:lumMod val="75000"/>
                          </a:schemeClr>
                        </a:solidFill>
                        <a:latin typeface="Cambria Math" panose="02040503050406030204" pitchFamily="18" charset="0"/>
                      </a:rPr>
                      <m:t>𝒙</m:t>
                    </m:r>
                    <m:r>
                      <a:rPr lang="en-US" sz="2400" b="1" i="1" dirty="0" smtClean="0">
                        <a:solidFill>
                          <a:schemeClr val="accent6">
                            <a:lumMod val="75000"/>
                          </a:schemeClr>
                        </a:solidFill>
                        <a:latin typeface="Cambria Math" panose="02040503050406030204" pitchFamily="18" charset="0"/>
                      </a:rPr>
                      <m:t>, </m:t>
                    </m:r>
                    <m:r>
                      <a:rPr lang="en-US" sz="2400" b="1" i="1" dirty="0" smtClean="0">
                        <a:solidFill>
                          <a:schemeClr val="accent6">
                            <a:lumMod val="75000"/>
                          </a:schemeClr>
                        </a:solidFill>
                        <a:latin typeface="Cambria Math" panose="02040503050406030204" pitchFamily="18" charset="0"/>
                      </a:rPr>
                      <m:t>𝒚</m:t>
                    </m:r>
                    <m:r>
                      <a:rPr lang="en-US" sz="2400" b="1" i="1" dirty="0" smtClean="0">
                        <a:solidFill>
                          <a:schemeClr val="accent6">
                            <a:lumMod val="75000"/>
                          </a:schemeClr>
                        </a:solidFill>
                        <a:latin typeface="Cambria Math" panose="02040503050406030204" pitchFamily="18" charset="0"/>
                      </a:rPr>
                      <m:t> ∈ </m:t>
                    </m:r>
                    <m:r>
                      <a:rPr lang="en-US" sz="2400" b="1" i="1" dirty="0" err="1" smtClean="0">
                        <a:solidFill>
                          <a:schemeClr val="accent6">
                            <a:lumMod val="75000"/>
                          </a:schemeClr>
                        </a:solidFill>
                        <a:latin typeface="Cambria Math" panose="02040503050406030204" pitchFamily="18" charset="0"/>
                      </a:rPr>
                      <m:t>𝒅𝒐𝒎</m:t>
                    </m:r>
                    <m:r>
                      <a:rPr lang="en-US" sz="2400" b="1" i="1" dirty="0" smtClean="0">
                        <a:solidFill>
                          <a:schemeClr val="accent6">
                            <a:lumMod val="75000"/>
                          </a:schemeClr>
                        </a:solidFill>
                        <a:latin typeface="Cambria Math" panose="02040503050406030204" pitchFamily="18" charset="0"/>
                      </a:rPr>
                      <m:t>(</m:t>
                    </m:r>
                    <m:r>
                      <a:rPr lang="en-US" sz="2400" b="1" i="1" dirty="0" smtClean="0">
                        <a:solidFill>
                          <a:schemeClr val="accent6">
                            <a:lumMod val="75000"/>
                          </a:schemeClr>
                        </a:solidFill>
                        <a:latin typeface="Cambria Math" panose="02040503050406030204" pitchFamily="18" charset="0"/>
                      </a:rPr>
                      <m:t>𝒇</m:t>
                    </m:r>
                    <m:r>
                      <a:rPr lang="en-US" sz="2400" b="1" i="1" dirty="0" smtClean="0">
                        <a:solidFill>
                          <a:schemeClr val="accent6">
                            <a:lumMod val="75000"/>
                          </a:schemeClr>
                        </a:solidFill>
                        <a:latin typeface="Cambria Math" panose="02040503050406030204" pitchFamily="18" charset="0"/>
                      </a:rPr>
                      <m:t>) </m:t>
                    </m:r>
                  </m:oMath>
                </a14:m>
                <a:r>
                  <a:rPr lang="en-US" sz="2400" b="1" dirty="0">
                    <a:solidFill>
                      <a:schemeClr val="accent6">
                        <a:lumMod val="75000"/>
                      </a:schemeClr>
                    </a:solidFill>
                  </a:rPr>
                  <a:t>and any </a:t>
                </a:r>
                <a14:m>
                  <m:oMath xmlns:m="http://schemas.openxmlformats.org/officeDocument/2006/math">
                    <m:r>
                      <a:rPr lang="el-GR" sz="2400" b="1" i="1" dirty="0" smtClean="0">
                        <a:solidFill>
                          <a:schemeClr val="accent6">
                            <a:lumMod val="75000"/>
                          </a:schemeClr>
                        </a:solidFill>
                        <a:latin typeface="Cambria Math" panose="02040503050406030204" pitchFamily="18" charset="0"/>
                      </a:rPr>
                      <m:t>𝜶</m:t>
                    </m:r>
                    <m:r>
                      <a:rPr lang="el-GR" sz="2400" b="1" i="1" dirty="0" smtClean="0">
                        <a:solidFill>
                          <a:schemeClr val="accent6">
                            <a:lumMod val="75000"/>
                          </a:schemeClr>
                        </a:solidFill>
                        <a:latin typeface="Cambria Math" panose="02040503050406030204" pitchFamily="18" charset="0"/>
                      </a:rPr>
                      <m:t> ∈ [</m:t>
                    </m:r>
                    <m:r>
                      <a:rPr lang="el-GR" sz="2400" b="1" i="1" dirty="0" smtClean="0">
                        <a:solidFill>
                          <a:schemeClr val="accent6">
                            <a:lumMod val="75000"/>
                          </a:schemeClr>
                        </a:solidFill>
                        <a:latin typeface="Cambria Math" panose="02040503050406030204" pitchFamily="18" charset="0"/>
                      </a:rPr>
                      <m:t>𝟎</m:t>
                    </m:r>
                    <m:r>
                      <a:rPr lang="el-GR" sz="2400" b="1" i="1" dirty="0" smtClean="0">
                        <a:solidFill>
                          <a:schemeClr val="accent6">
                            <a:lumMod val="75000"/>
                          </a:schemeClr>
                        </a:solidFill>
                        <a:latin typeface="Cambria Math" panose="02040503050406030204" pitchFamily="18" charset="0"/>
                      </a:rPr>
                      <m:t>, </m:t>
                    </m:r>
                    <m:r>
                      <a:rPr lang="el-GR" sz="2400" b="1" i="1" dirty="0" smtClean="0">
                        <a:solidFill>
                          <a:schemeClr val="accent6">
                            <a:lumMod val="75000"/>
                          </a:schemeClr>
                        </a:solidFill>
                        <a:latin typeface="Cambria Math" panose="02040503050406030204" pitchFamily="18" charset="0"/>
                      </a:rPr>
                      <m:t>𝟏</m:t>
                    </m:r>
                    <m:r>
                      <a:rPr lang="el-GR" sz="2400" b="1" i="1" dirty="0" smtClean="0">
                        <a:solidFill>
                          <a:schemeClr val="accent6">
                            <a:lumMod val="75000"/>
                          </a:schemeClr>
                        </a:solidFill>
                        <a:latin typeface="Cambria Math" panose="02040503050406030204" pitchFamily="18" charset="0"/>
                      </a:rPr>
                      <m:t>], </m:t>
                    </m:r>
                  </m:oMath>
                </a14:m>
                <a:r>
                  <a:rPr lang="en-US" sz="2400" b="1" dirty="0">
                    <a:solidFill>
                      <a:schemeClr val="accent6">
                        <a:lumMod val="75000"/>
                      </a:schemeClr>
                    </a:solidFill>
                  </a:rPr>
                  <a:t> we have</a:t>
                </a:r>
              </a:p>
              <a:p>
                <a:pPr marL="0" indent="0">
                  <a:lnSpc>
                    <a:spcPct val="100000"/>
                  </a:lnSpc>
                  <a:spcBef>
                    <a:spcPts val="2400"/>
                  </a:spcBef>
                  <a:spcAft>
                    <a:spcPts val="2400"/>
                  </a:spcAft>
                  <a:buNone/>
                </a:pPr>
                <a14:m>
                  <m:oMathPara xmlns:m="http://schemas.openxmlformats.org/officeDocument/2006/math">
                    <m:oMathParaPr>
                      <m:jc m:val="center"/>
                    </m:oMathParaPr>
                    <m:oMath xmlns:m="http://schemas.openxmlformats.org/officeDocument/2006/math">
                      <m:r>
                        <a:rPr lang="en-US" sz="2400" b="1" i="1" dirty="0" smtClean="0">
                          <a:solidFill>
                            <a:schemeClr val="accent6">
                              <a:lumMod val="75000"/>
                            </a:schemeClr>
                          </a:solidFill>
                          <a:latin typeface="Cambria Math" panose="02040503050406030204" pitchFamily="18" charset="0"/>
                        </a:rPr>
                        <m:t>𝒇</m:t>
                      </m:r>
                      <m:d>
                        <m:dPr>
                          <m:ctrlPr>
                            <a:rPr lang="en-US" sz="2400" b="1" i="1" dirty="0" smtClean="0">
                              <a:solidFill>
                                <a:schemeClr val="accent6">
                                  <a:lumMod val="75000"/>
                                </a:schemeClr>
                              </a:solidFill>
                              <a:latin typeface="Cambria Math" panose="02040503050406030204" pitchFamily="18" charset="0"/>
                            </a:rPr>
                          </m:ctrlPr>
                        </m:dPr>
                        <m:e>
                          <m:r>
                            <a:rPr lang="el-GR" sz="2400" b="1" i="1" dirty="0" smtClean="0">
                              <a:solidFill>
                                <a:schemeClr val="accent6">
                                  <a:lumMod val="75000"/>
                                </a:schemeClr>
                              </a:solidFill>
                              <a:latin typeface="Cambria Math" panose="02040503050406030204" pitchFamily="18" charset="0"/>
                            </a:rPr>
                            <m:t>𝜶</m:t>
                          </m:r>
                          <m:r>
                            <a:rPr lang="en-US" sz="2400" b="1" i="1" dirty="0" smtClean="0">
                              <a:solidFill>
                                <a:schemeClr val="accent6">
                                  <a:lumMod val="75000"/>
                                </a:schemeClr>
                              </a:solidFill>
                              <a:latin typeface="Cambria Math" panose="02040503050406030204" pitchFamily="18" charset="0"/>
                            </a:rPr>
                            <m:t>𝒙</m:t>
                          </m:r>
                          <m:r>
                            <a:rPr lang="en-US" sz="2400" b="1" i="1" dirty="0" smtClean="0">
                              <a:solidFill>
                                <a:schemeClr val="accent6">
                                  <a:lumMod val="75000"/>
                                </a:schemeClr>
                              </a:solidFill>
                              <a:latin typeface="Cambria Math" panose="02040503050406030204" pitchFamily="18" charset="0"/>
                            </a:rPr>
                            <m:t> + </m:t>
                          </m:r>
                          <m:d>
                            <m:dPr>
                              <m:ctrlPr>
                                <a:rPr lang="en-US" sz="2400" b="1" i="1" dirty="0" smtClean="0">
                                  <a:solidFill>
                                    <a:schemeClr val="accent6">
                                      <a:lumMod val="75000"/>
                                    </a:schemeClr>
                                  </a:solidFill>
                                  <a:latin typeface="Cambria Math" panose="02040503050406030204" pitchFamily="18" charset="0"/>
                                </a:rPr>
                              </m:ctrlPr>
                            </m:dPr>
                            <m:e>
                              <m:r>
                                <a:rPr lang="en-US" sz="2400" b="1" i="1" dirty="0" smtClean="0">
                                  <a:solidFill>
                                    <a:schemeClr val="accent6">
                                      <a:lumMod val="75000"/>
                                    </a:schemeClr>
                                  </a:solidFill>
                                  <a:latin typeface="Cambria Math" panose="02040503050406030204" pitchFamily="18" charset="0"/>
                                </a:rPr>
                                <m:t>𝟏</m:t>
                              </m:r>
                              <m:r>
                                <a:rPr lang="en-US" sz="2400" b="1" i="1" dirty="0" smtClean="0">
                                  <a:solidFill>
                                    <a:schemeClr val="accent6">
                                      <a:lumMod val="75000"/>
                                    </a:schemeClr>
                                  </a:solidFill>
                                  <a:latin typeface="Cambria Math" panose="02040503050406030204" pitchFamily="18" charset="0"/>
                                </a:rPr>
                                <m:t> − </m:t>
                              </m:r>
                              <m:r>
                                <a:rPr lang="el-GR" sz="2400" b="1" i="1" dirty="0" smtClean="0">
                                  <a:solidFill>
                                    <a:schemeClr val="accent6">
                                      <a:lumMod val="75000"/>
                                    </a:schemeClr>
                                  </a:solidFill>
                                  <a:latin typeface="Cambria Math" panose="02040503050406030204" pitchFamily="18" charset="0"/>
                                </a:rPr>
                                <m:t>𝜶</m:t>
                              </m:r>
                            </m:e>
                          </m:d>
                          <m:r>
                            <a:rPr lang="en-US" sz="2400" b="1" i="1" dirty="0" smtClean="0">
                              <a:solidFill>
                                <a:schemeClr val="accent6">
                                  <a:lumMod val="75000"/>
                                </a:schemeClr>
                              </a:solidFill>
                              <a:latin typeface="Cambria Math" panose="02040503050406030204" pitchFamily="18" charset="0"/>
                            </a:rPr>
                            <m:t>𝒚</m:t>
                          </m:r>
                        </m:e>
                      </m:d>
                      <m:r>
                        <a:rPr lang="en-US" sz="2400" b="1" i="1" dirty="0" smtClean="0">
                          <a:solidFill>
                            <a:schemeClr val="accent6">
                              <a:lumMod val="75000"/>
                            </a:schemeClr>
                          </a:solidFill>
                          <a:latin typeface="Cambria Math" panose="02040503050406030204" pitchFamily="18" charset="0"/>
                        </a:rPr>
                        <m:t>≤ </m:t>
                      </m:r>
                      <m:r>
                        <a:rPr lang="el-GR" sz="2400" b="1" i="1" dirty="0" smtClean="0">
                          <a:solidFill>
                            <a:schemeClr val="accent6">
                              <a:lumMod val="75000"/>
                            </a:schemeClr>
                          </a:solidFill>
                          <a:latin typeface="Cambria Math" panose="02040503050406030204" pitchFamily="18" charset="0"/>
                        </a:rPr>
                        <m:t>𝜶</m:t>
                      </m:r>
                      <m:r>
                        <a:rPr lang="en-US" sz="2400" b="1" i="1" dirty="0" smtClean="0">
                          <a:solidFill>
                            <a:schemeClr val="accent6">
                              <a:lumMod val="75000"/>
                            </a:schemeClr>
                          </a:solidFill>
                          <a:latin typeface="Cambria Math" panose="02040503050406030204" pitchFamily="18" charset="0"/>
                        </a:rPr>
                        <m:t>𝒇</m:t>
                      </m:r>
                      <m:d>
                        <m:dPr>
                          <m:ctrlPr>
                            <a:rPr lang="en-US" sz="2400" b="1" i="1" dirty="0" smtClean="0">
                              <a:solidFill>
                                <a:schemeClr val="accent6">
                                  <a:lumMod val="75000"/>
                                </a:schemeClr>
                              </a:solidFill>
                              <a:latin typeface="Cambria Math" panose="02040503050406030204" pitchFamily="18" charset="0"/>
                            </a:rPr>
                          </m:ctrlPr>
                        </m:dPr>
                        <m:e>
                          <m:r>
                            <a:rPr lang="en-US" sz="2400" b="1" i="1" dirty="0" smtClean="0">
                              <a:solidFill>
                                <a:schemeClr val="accent6">
                                  <a:lumMod val="75000"/>
                                </a:schemeClr>
                              </a:solidFill>
                              <a:latin typeface="Cambria Math" panose="02040503050406030204" pitchFamily="18" charset="0"/>
                            </a:rPr>
                            <m:t>𝒙</m:t>
                          </m:r>
                        </m:e>
                      </m:d>
                      <m:r>
                        <a:rPr lang="en-US" sz="2400" b="1" i="1" dirty="0" smtClean="0">
                          <a:solidFill>
                            <a:schemeClr val="accent6">
                              <a:lumMod val="75000"/>
                            </a:schemeClr>
                          </a:solidFill>
                          <a:latin typeface="Cambria Math" panose="02040503050406030204" pitchFamily="18" charset="0"/>
                        </a:rPr>
                        <m:t>+ </m:t>
                      </m:r>
                      <m:d>
                        <m:dPr>
                          <m:ctrlPr>
                            <a:rPr lang="en-US" sz="2400" b="1" i="1" dirty="0" smtClean="0">
                              <a:solidFill>
                                <a:schemeClr val="accent6">
                                  <a:lumMod val="75000"/>
                                </a:schemeClr>
                              </a:solidFill>
                              <a:latin typeface="Cambria Math" panose="02040503050406030204" pitchFamily="18" charset="0"/>
                            </a:rPr>
                          </m:ctrlPr>
                        </m:dPr>
                        <m:e>
                          <m:r>
                            <a:rPr lang="en-US" sz="2400" b="1" i="1" dirty="0" smtClean="0">
                              <a:solidFill>
                                <a:schemeClr val="accent6">
                                  <a:lumMod val="75000"/>
                                </a:schemeClr>
                              </a:solidFill>
                              <a:latin typeface="Cambria Math" panose="02040503050406030204" pitchFamily="18" charset="0"/>
                            </a:rPr>
                            <m:t>𝟏</m:t>
                          </m:r>
                          <m:r>
                            <a:rPr lang="en-US" sz="2400" b="1" i="1" dirty="0" smtClean="0">
                              <a:solidFill>
                                <a:schemeClr val="accent6">
                                  <a:lumMod val="75000"/>
                                </a:schemeClr>
                              </a:solidFill>
                              <a:latin typeface="Cambria Math" panose="02040503050406030204" pitchFamily="18" charset="0"/>
                            </a:rPr>
                            <m:t> − </m:t>
                          </m:r>
                          <m:r>
                            <a:rPr lang="el-GR" sz="2400" b="1" i="1" dirty="0" smtClean="0">
                              <a:solidFill>
                                <a:schemeClr val="accent6">
                                  <a:lumMod val="75000"/>
                                </a:schemeClr>
                              </a:solidFill>
                              <a:latin typeface="Cambria Math" panose="02040503050406030204" pitchFamily="18" charset="0"/>
                            </a:rPr>
                            <m:t>𝜶</m:t>
                          </m:r>
                        </m:e>
                      </m:d>
                      <m:r>
                        <a:rPr lang="en-US" sz="2400" b="1" i="1" dirty="0" smtClean="0">
                          <a:solidFill>
                            <a:schemeClr val="accent6">
                              <a:lumMod val="75000"/>
                            </a:schemeClr>
                          </a:solidFill>
                          <a:latin typeface="Cambria Math" panose="02040503050406030204" pitchFamily="18" charset="0"/>
                        </a:rPr>
                        <m:t>𝒇</m:t>
                      </m:r>
                      <m:d>
                        <m:dPr>
                          <m:ctrlPr>
                            <a:rPr lang="en-US" sz="2400" b="1" i="1" dirty="0" smtClean="0">
                              <a:solidFill>
                                <a:schemeClr val="accent6">
                                  <a:lumMod val="75000"/>
                                </a:schemeClr>
                              </a:solidFill>
                              <a:latin typeface="Cambria Math" panose="02040503050406030204" pitchFamily="18" charset="0"/>
                            </a:rPr>
                          </m:ctrlPr>
                        </m:dPr>
                        <m:e>
                          <m:r>
                            <a:rPr lang="en-US" sz="2400" b="1" i="1" dirty="0" smtClean="0">
                              <a:solidFill>
                                <a:schemeClr val="accent6">
                                  <a:lumMod val="75000"/>
                                </a:schemeClr>
                              </a:solidFill>
                              <a:latin typeface="Cambria Math" panose="02040503050406030204" pitchFamily="18" charset="0"/>
                            </a:rPr>
                            <m:t>𝒚</m:t>
                          </m:r>
                        </m:e>
                      </m:d>
                      <m:r>
                        <a:rPr lang="en-US" sz="2400" b="0" i="1" dirty="0" smtClean="0">
                          <a:latin typeface="Cambria Math" panose="02040503050406030204" pitchFamily="18" charset="0"/>
                        </a:rPr>
                        <m:t>.</m:t>
                      </m:r>
                    </m:oMath>
                  </m:oMathPara>
                </a14:m>
                <a:endParaRPr lang="en-US" sz="2400" dirty="0"/>
              </a:p>
              <a:p>
                <a:pPr marL="0" indent="0">
                  <a:lnSpc>
                    <a:spcPct val="100000"/>
                  </a:lnSpc>
                  <a:spcBef>
                    <a:spcPts val="2400"/>
                  </a:spcBef>
                  <a:spcAft>
                    <a:spcPts val="2400"/>
                  </a:spcAft>
                  <a:buNone/>
                </a:pPr>
                <a:r>
                  <a:rPr lang="en-US" sz="2000" dirty="0"/>
                  <a:t>Note: I will assume </a:t>
                </a:r>
                <a14:m>
                  <m:oMath xmlns:m="http://schemas.openxmlformats.org/officeDocument/2006/math">
                    <m:r>
                      <a:rPr lang="en-US" sz="2000" b="0" i="1" dirty="0" smtClean="0">
                        <a:solidFill>
                          <a:schemeClr val="tx1"/>
                        </a:solidFill>
                        <a:latin typeface="Cambria Math" panose="02040503050406030204" pitchFamily="18" charset="0"/>
                      </a:rPr>
                      <m:t>𝑑𝑜𝑚</m:t>
                    </m:r>
                    <m:d>
                      <m:dPr>
                        <m:ctrlPr>
                          <a:rPr lang="en-US" sz="2000" b="0" i="1" dirty="0" smtClean="0">
                            <a:solidFill>
                              <a:schemeClr val="tx1"/>
                            </a:solidFill>
                            <a:latin typeface="Cambria Math" panose="02040503050406030204" pitchFamily="18" charset="0"/>
                          </a:rPr>
                        </m:ctrlPr>
                      </m:dPr>
                      <m:e>
                        <m:r>
                          <a:rPr lang="en-US" sz="2000" b="0" i="1" dirty="0" smtClean="0">
                            <a:solidFill>
                              <a:schemeClr val="tx1"/>
                            </a:solidFill>
                            <a:latin typeface="Cambria Math" panose="02040503050406030204" pitchFamily="18" charset="0"/>
                          </a:rPr>
                          <m:t>𝑓</m:t>
                        </m:r>
                      </m:e>
                    </m:d>
                    <m:r>
                      <a:rPr lang="en-US" sz="2000" b="0" i="1" dirty="0" smtClean="0">
                        <a:solidFill>
                          <a:schemeClr val="tx1"/>
                        </a:solidFill>
                        <a:latin typeface="Cambria Math" panose="02040503050406030204" pitchFamily="18" charset="0"/>
                      </a:rPr>
                      <m:t>=</m:t>
                    </m:r>
                    <m:sSup>
                      <m:sSupPr>
                        <m:ctrlPr>
                          <a:rPr lang="en-US" sz="2000" b="0" i="1" dirty="0" smtClean="0">
                            <a:solidFill>
                              <a:schemeClr val="tx1"/>
                            </a:solidFill>
                            <a:latin typeface="Cambria Math" panose="02040503050406030204" pitchFamily="18" charset="0"/>
                          </a:rPr>
                        </m:ctrlPr>
                      </m:sSupPr>
                      <m:e>
                        <m:r>
                          <a:rPr lang="en-US" sz="2000" b="0" i="1" dirty="0" smtClean="0">
                            <a:solidFill>
                              <a:schemeClr val="tx1"/>
                            </a:solidFill>
                            <a:latin typeface="Cambria Math" panose="02040503050406030204" pitchFamily="18" charset="0"/>
                          </a:rPr>
                          <m:t>𝑅</m:t>
                        </m:r>
                      </m:e>
                      <m:sup>
                        <m:r>
                          <a:rPr lang="en-US" sz="2000" b="0" i="1" dirty="0" smtClean="0">
                            <a:solidFill>
                              <a:schemeClr val="tx1"/>
                            </a:solidFill>
                            <a:latin typeface="Cambria Math" panose="02040503050406030204" pitchFamily="18" charset="0"/>
                          </a:rPr>
                          <m:t>𝑛</m:t>
                        </m:r>
                      </m:sup>
                    </m:sSup>
                  </m:oMath>
                </a14:m>
                <a:r>
                  <a:rPr lang="en-US" sz="2000" dirty="0">
                    <a:solidFill>
                      <a:schemeClr val="tx1"/>
                    </a:solidFill>
                  </a:rPr>
                  <a:t> in the rest of the slides</a:t>
                </a:r>
                <a:endParaRPr lang="en-US" sz="2000" dirty="0"/>
              </a:p>
            </p:txBody>
          </p:sp>
        </mc:Choice>
        <mc:Fallback xmlns="">
          <p:sp>
            <p:nvSpPr>
              <p:cNvPr id="3" name="Content Placeholder 2">
                <a:extLst>
                  <a:ext uri="{FF2B5EF4-FFF2-40B4-BE49-F238E27FC236}">
                    <a16:creationId xmlns:a16="http://schemas.microsoft.com/office/drawing/2014/main" id="{090AE4D9-A147-4B6B-98E6-2ACD36B21703}"/>
                  </a:ext>
                </a:extLst>
              </p:cNvPr>
              <p:cNvSpPr>
                <a:spLocks noGrp="1" noRot="1" noChangeAspect="1" noMove="1" noResize="1" noEditPoints="1" noAdjustHandles="1" noChangeArrowheads="1" noChangeShapeType="1" noTextEdit="1"/>
              </p:cNvSpPr>
              <p:nvPr>
                <p:ph sz="half" idx="1"/>
              </p:nvPr>
            </p:nvSpPr>
            <p:spPr>
              <a:xfrm>
                <a:off x="674426" y="1421764"/>
                <a:ext cx="7169584" cy="4911063"/>
              </a:xfrm>
              <a:blipFill>
                <a:blip r:embed="rId2"/>
                <a:stretch>
                  <a:fillRect l="-1361" t="-993" r="-42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8ED3F98-5EF0-4008-B8F0-9A66FB2331F3}"/>
              </a:ext>
            </a:extLst>
          </p:cNvPr>
          <p:cNvSpPr>
            <a:spLocks noGrp="1"/>
          </p:cNvSpPr>
          <p:nvPr>
            <p:ph type="ftr" sz="quarter" idx="11"/>
          </p:nvPr>
        </p:nvSpPr>
        <p:spPr>
          <a:xfrm>
            <a:off x="616687" y="6332829"/>
            <a:ext cx="4114800" cy="365125"/>
          </a:xfrm>
        </p:spPr>
        <p:txBody>
          <a:bodyPr anchor="ctr">
            <a:normAutofit/>
          </a:bodyPr>
          <a:lstStyle/>
          <a:p>
            <a:pPr>
              <a:spcAft>
                <a:spcPts val="600"/>
              </a:spcAft>
            </a:pPr>
            <a:r>
              <a:rPr lang="en-US"/>
              <a:t>Selva Nadarajah</a:t>
            </a:r>
          </a:p>
        </p:txBody>
      </p:sp>
      <p:sp>
        <p:nvSpPr>
          <p:cNvPr id="5" name="Slide Number Placeholder 4">
            <a:extLst>
              <a:ext uri="{FF2B5EF4-FFF2-40B4-BE49-F238E27FC236}">
                <a16:creationId xmlns:a16="http://schemas.microsoft.com/office/drawing/2014/main" id="{8A84CC75-56DA-4CBE-A357-CD2579D73490}"/>
              </a:ext>
            </a:extLst>
          </p:cNvPr>
          <p:cNvSpPr>
            <a:spLocks noGrp="1"/>
          </p:cNvSpPr>
          <p:nvPr>
            <p:ph type="sldNum" sz="quarter" idx="12"/>
          </p:nvPr>
        </p:nvSpPr>
        <p:spPr>
          <a:xfrm>
            <a:off x="8825022" y="6332828"/>
            <a:ext cx="2743200" cy="365125"/>
          </a:xfrm>
        </p:spPr>
        <p:txBody>
          <a:bodyPr anchor="ctr">
            <a:normAutofit/>
          </a:bodyPr>
          <a:lstStyle/>
          <a:p>
            <a:pPr>
              <a:spcAft>
                <a:spcPts val="600"/>
              </a:spcAft>
            </a:pPr>
            <a:fld id="{EFF79136-7E1A-42C5-8533-65A70507E84C}" type="slidenum">
              <a:rPr lang="en-US" smtClean="0"/>
              <a:pPr>
                <a:spcAft>
                  <a:spcPts val="600"/>
                </a:spcAft>
              </a:pPr>
              <a:t>8</a:t>
            </a:fld>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D364ED4-F8BF-4822-BE4D-C40988C80964}"/>
                  </a:ext>
                </a:extLst>
              </p:cNvPr>
              <p:cNvSpPr txBox="1"/>
              <p:nvPr/>
            </p:nvSpPr>
            <p:spPr>
              <a:xfrm>
                <a:off x="8921949" y="5411603"/>
                <a:ext cx="19396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l-GR" b="0" i="1" dirty="0" smtClean="0">
                          <a:solidFill>
                            <a:schemeClr val="tx1"/>
                          </a:solidFill>
                          <a:latin typeface="Cambria Math" panose="02040503050406030204" pitchFamily="18" charset="0"/>
                        </a:rPr>
                        <m:t>𝛼</m:t>
                      </m:r>
                      <m:r>
                        <a:rPr lang="en-US" b="0" i="1" dirty="0" smtClean="0">
                          <a:solidFill>
                            <a:schemeClr val="tx1"/>
                          </a:solidFill>
                          <a:latin typeface="Cambria Math" panose="02040503050406030204" pitchFamily="18" charset="0"/>
                        </a:rPr>
                        <m:t>𝑥</m:t>
                      </m:r>
                      <m:r>
                        <a:rPr lang="en-US" b="0" i="1" dirty="0">
                          <a:solidFill>
                            <a:schemeClr val="tx1"/>
                          </a:solidFill>
                          <a:latin typeface="Cambria Math" panose="02040503050406030204" pitchFamily="18" charset="0"/>
                        </a:rPr>
                        <m:t>+ </m:t>
                      </m:r>
                      <m:d>
                        <m:dPr>
                          <m:ctrlPr>
                            <a:rPr lang="en-US" i="1" dirty="0">
                              <a:solidFill>
                                <a:schemeClr val="tx1"/>
                              </a:solidFill>
                              <a:latin typeface="Cambria Math" panose="02040503050406030204" pitchFamily="18" charset="0"/>
                            </a:rPr>
                          </m:ctrlPr>
                        </m:dPr>
                        <m:e>
                          <m:r>
                            <a:rPr lang="en-US" b="0" i="1" dirty="0">
                              <a:solidFill>
                                <a:schemeClr val="tx1"/>
                              </a:solidFill>
                              <a:latin typeface="Cambria Math" panose="02040503050406030204" pitchFamily="18" charset="0"/>
                            </a:rPr>
                            <m:t>1 − </m:t>
                          </m:r>
                          <m:r>
                            <a:rPr lang="el-GR" b="0" i="1" dirty="0">
                              <a:solidFill>
                                <a:schemeClr val="tx1"/>
                              </a:solidFill>
                              <a:latin typeface="Cambria Math" panose="02040503050406030204" pitchFamily="18" charset="0"/>
                            </a:rPr>
                            <m:t>𝛼</m:t>
                          </m:r>
                        </m:e>
                      </m:d>
                      <m:r>
                        <a:rPr lang="en-US" b="0" i="1" dirty="0" smtClean="0">
                          <a:solidFill>
                            <a:schemeClr val="tx1"/>
                          </a:solidFill>
                          <a:latin typeface="Cambria Math" panose="02040503050406030204" pitchFamily="18" charset="0"/>
                        </a:rPr>
                        <m:t>𝑦</m:t>
                      </m:r>
                    </m:oMath>
                  </m:oMathPara>
                </a14:m>
                <a:endParaRPr lang="en-US" i="1" dirty="0">
                  <a:solidFill>
                    <a:schemeClr val="tx1"/>
                  </a:solidFill>
                </a:endParaRPr>
              </a:p>
            </p:txBody>
          </p:sp>
        </mc:Choice>
        <mc:Fallback xmlns="">
          <p:sp>
            <p:nvSpPr>
              <p:cNvPr id="23" name="TextBox 22">
                <a:extLst>
                  <a:ext uri="{FF2B5EF4-FFF2-40B4-BE49-F238E27FC236}">
                    <a16:creationId xmlns:a16="http://schemas.microsoft.com/office/drawing/2014/main" id="{ED364ED4-F8BF-4822-BE4D-C40988C80964}"/>
                  </a:ext>
                </a:extLst>
              </p:cNvPr>
              <p:cNvSpPr txBox="1">
                <a:spLocks noRot="1" noChangeAspect="1" noMove="1" noResize="1" noEditPoints="1" noAdjustHandles="1" noChangeArrowheads="1" noChangeShapeType="1" noTextEdit="1"/>
              </p:cNvSpPr>
              <p:nvPr/>
            </p:nvSpPr>
            <p:spPr>
              <a:xfrm>
                <a:off x="8921949" y="5411603"/>
                <a:ext cx="1939686" cy="369332"/>
              </a:xfrm>
              <a:prstGeom prst="rect">
                <a:avLst/>
              </a:prstGeom>
              <a:blipFill>
                <a:blip r:embed="rId3"/>
                <a:stretch>
                  <a:fillRect b="-6667"/>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8D7DC740-45CF-4A9A-A326-A8EFC5D9977A}"/>
              </a:ext>
            </a:extLst>
          </p:cNvPr>
          <p:cNvGrpSpPr/>
          <p:nvPr/>
        </p:nvGrpSpPr>
        <p:grpSpPr>
          <a:xfrm>
            <a:off x="7625723" y="1857774"/>
            <a:ext cx="4386770" cy="3865597"/>
            <a:chOff x="7625723" y="1857774"/>
            <a:chExt cx="4386770" cy="3865597"/>
          </a:xfrm>
        </p:grpSpPr>
        <p:grpSp>
          <p:nvGrpSpPr>
            <p:cNvPr id="22" name="Group 21">
              <a:extLst>
                <a:ext uri="{FF2B5EF4-FFF2-40B4-BE49-F238E27FC236}">
                  <a16:creationId xmlns:a16="http://schemas.microsoft.com/office/drawing/2014/main" id="{6395BD8B-8711-4E9B-B959-845080E6AE2B}"/>
                </a:ext>
              </a:extLst>
            </p:cNvPr>
            <p:cNvGrpSpPr/>
            <p:nvPr/>
          </p:nvGrpSpPr>
          <p:grpSpPr>
            <a:xfrm>
              <a:off x="7625723" y="1857774"/>
              <a:ext cx="4386770" cy="3865597"/>
              <a:chOff x="7625723" y="2342962"/>
              <a:chExt cx="4386770" cy="3865597"/>
            </a:xfrm>
          </p:grpSpPr>
          <p:grpSp>
            <p:nvGrpSpPr>
              <p:cNvPr id="12" name="Group 11">
                <a:extLst>
                  <a:ext uri="{FF2B5EF4-FFF2-40B4-BE49-F238E27FC236}">
                    <a16:creationId xmlns:a16="http://schemas.microsoft.com/office/drawing/2014/main" id="{7AF07406-CD03-48BC-9020-7B55F21DC4B6}"/>
                  </a:ext>
                </a:extLst>
              </p:cNvPr>
              <p:cNvGrpSpPr/>
              <p:nvPr/>
            </p:nvGrpSpPr>
            <p:grpSpPr>
              <a:xfrm>
                <a:off x="8172182" y="2342962"/>
                <a:ext cx="3542958" cy="3865597"/>
                <a:chOff x="8140494" y="2279390"/>
                <a:chExt cx="3542958" cy="4041449"/>
              </a:xfrm>
            </p:grpSpPr>
            <p:grpSp>
              <p:nvGrpSpPr>
                <p:cNvPr id="6" name="Group 5">
                  <a:extLst>
                    <a:ext uri="{FF2B5EF4-FFF2-40B4-BE49-F238E27FC236}">
                      <a16:creationId xmlns:a16="http://schemas.microsoft.com/office/drawing/2014/main" id="{A654E35F-F385-48B0-BBD7-00EA0F1418A8}"/>
                    </a:ext>
                  </a:extLst>
                </p:cNvPr>
                <p:cNvGrpSpPr/>
                <p:nvPr/>
              </p:nvGrpSpPr>
              <p:grpSpPr>
                <a:xfrm>
                  <a:off x="8198777" y="2279390"/>
                  <a:ext cx="3484675" cy="4041449"/>
                  <a:chOff x="2937301" y="2099945"/>
                  <a:chExt cx="5113438" cy="5712770"/>
                </a:xfrm>
              </p:grpSpPr>
              <p:pic>
                <p:nvPicPr>
                  <p:cNvPr id="7" name="Picture 6">
                    <a:extLst>
                      <a:ext uri="{FF2B5EF4-FFF2-40B4-BE49-F238E27FC236}">
                        <a16:creationId xmlns:a16="http://schemas.microsoft.com/office/drawing/2014/main" id="{02E56AF8-CB00-4B2F-991D-ABA9F8D94488}"/>
                      </a:ext>
                    </a:extLst>
                  </p:cNvPr>
                  <p:cNvPicPr>
                    <a:picLocks noChangeAspect="1"/>
                  </p:cNvPicPr>
                  <p:nvPr/>
                </p:nvPicPr>
                <p:blipFill>
                  <a:blip r:embed="rId4"/>
                  <a:stretch>
                    <a:fillRect/>
                  </a:stretch>
                </p:blipFill>
                <p:spPr>
                  <a:xfrm>
                    <a:off x="2937301" y="2099945"/>
                    <a:ext cx="5113438" cy="4351338"/>
                  </a:xfrm>
                  <a:prstGeom prst="rect">
                    <a:avLst/>
                  </a:prstGeom>
                  <a:noFill/>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F5D680F-06B7-4217-853B-8AF60BA27B84}"/>
                          </a:ext>
                        </a:extLst>
                      </p:cNvPr>
                      <p:cNvSpPr txBox="1"/>
                      <p:nvPr/>
                    </p:nvSpPr>
                    <p:spPr>
                      <a:xfrm>
                        <a:off x="3593367" y="7278097"/>
                        <a:ext cx="525779" cy="523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oMath>
                          </m:oMathPara>
                        </a14:m>
                        <a:endParaRPr lang="en-US" sz="2800" dirty="0"/>
                      </a:p>
                    </p:txBody>
                  </p:sp>
                </mc:Choice>
                <mc:Fallback xmlns="">
                  <p:sp>
                    <p:nvSpPr>
                      <p:cNvPr id="8" name="TextBox 7">
                        <a:extLst>
                          <a:ext uri="{FF2B5EF4-FFF2-40B4-BE49-F238E27FC236}">
                            <a16:creationId xmlns:a16="http://schemas.microsoft.com/office/drawing/2014/main" id="{AF5D680F-06B7-4217-853B-8AF60BA27B84}"/>
                          </a:ext>
                        </a:extLst>
                      </p:cNvPr>
                      <p:cNvSpPr txBox="1">
                        <a:spLocks noRot="1" noChangeAspect="1" noMove="1" noResize="1" noEditPoints="1" noAdjustHandles="1" noChangeArrowheads="1" noChangeShapeType="1" noTextEdit="1"/>
                      </p:cNvSpPr>
                      <p:nvPr/>
                    </p:nvSpPr>
                    <p:spPr>
                      <a:xfrm>
                        <a:off x="3593367" y="7278097"/>
                        <a:ext cx="525779" cy="523221"/>
                      </a:xfrm>
                      <a:prstGeom prst="rect">
                        <a:avLst/>
                      </a:prstGeom>
                      <a:blipFill>
                        <a:blip r:embed="rId5"/>
                        <a:stretch>
                          <a:fillRect b="-86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1855D0F-74BE-4D72-BF8F-BC15FBADB847}"/>
                          </a:ext>
                        </a:extLst>
                      </p:cNvPr>
                      <p:cNvSpPr txBox="1"/>
                      <p:nvPr/>
                    </p:nvSpPr>
                    <p:spPr>
                      <a:xfrm>
                        <a:off x="6689565" y="7289496"/>
                        <a:ext cx="525779" cy="5232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oMath>
                          </m:oMathPara>
                        </a14:m>
                        <a:endParaRPr lang="en-US" sz="2800" dirty="0"/>
                      </a:p>
                    </p:txBody>
                  </p:sp>
                </mc:Choice>
                <mc:Fallback xmlns="">
                  <p:sp>
                    <p:nvSpPr>
                      <p:cNvPr id="9" name="TextBox 8">
                        <a:extLst>
                          <a:ext uri="{FF2B5EF4-FFF2-40B4-BE49-F238E27FC236}">
                            <a16:creationId xmlns:a16="http://schemas.microsoft.com/office/drawing/2014/main" id="{01855D0F-74BE-4D72-BF8F-BC15FBADB847}"/>
                          </a:ext>
                        </a:extLst>
                      </p:cNvPr>
                      <p:cNvSpPr txBox="1">
                        <a:spLocks noRot="1" noChangeAspect="1" noMove="1" noResize="1" noEditPoints="1" noAdjustHandles="1" noChangeArrowheads="1" noChangeShapeType="1" noTextEdit="1"/>
                      </p:cNvSpPr>
                      <p:nvPr/>
                    </p:nvSpPr>
                    <p:spPr>
                      <a:xfrm>
                        <a:off x="6689565" y="7289496"/>
                        <a:ext cx="525779" cy="523219"/>
                      </a:xfrm>
                      <a:prstGeom prst="rect">
                        <a:avLst/>
                      </a:prstGeom>
                      <a:blipFill>
                        <a:blip r:embed="rId6"/>
                        <a:stretch>
                          <a:fillRect b="-29310"/>
                        </a:stretch>
                      </a:blipFill>
                    </p:spPr>
                    <p:txBody>
                      <a:bodyPr/>
                      <a:lstStyle/>
                      <a:p>
                        <a:r>
                          <a:rPr lang="en-US">
                            <a:noFill/>
                          </a:rPr>
                          <a:t> </a:t>
                        </a:r>
                      </a:p>
                    </p:txBody>
                  </p:sp>
                </mc:Fallback>
              </mc:AlternateContent>
            </p:grpSp>
            <p:cxnSp>
              <p:nvCxnSpPr>
                <p:cNvPr id="11" name="Straight Connector 10">
                  <a:extLst>
                    <a:ext uri="{FF2B5EF4-FFF2-40B4-BE49-F238E27FC236}">
                      <a16:creationId xmlns:a16="http://schemas.microsoft.com/office/drawing/2014/main" id="{F6E36352-BE46-4042-8ECE-58C2EE8991FC}"/>
                    </a:ext>
                  </a:extLst>
                </p:cNvPr>
                <p:cNvCxnSpPr>
                  <a:cxnSpLocks/>
                </p:cNvCxnSpPr>
                <p:nvPr/>
              </p:nvCxnSpPr>
              <p:spPr>
                <a:xfrm>
                  <a:off x="8140494" y="5924939"/>
                  <a:ext cx="3412332" cy="16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8413363-1C21-4F81-BEEB-F68F72356DDD}"/>
                      </a:ext>
                    </a:extLst>
                  </p:cNvPr>
                  <p:cNvSpPr txBox="1"/>
                  <p:nvPr/>
                </p:nvSpPr>
                <p:spPr>
                  <a:xfrm>
                    <a:off x="7872160" y="4697893"/>
                    <a:ext cx="35830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m:oMathPara>
                    </a14:m>
                    <a:endParaRPr lang="en-US" sz="2800" dirty="0"/>
                  </a:p>
                </p:txBody>
              </p:sp>
            </mc:Choice>
            <mc:Fallback xmlns="">
              <p:sp>
                <p:nvSpPr>
                  <p:cNvPr id="13" name="TextBox 12">
                    <a:extLst>
                      <a:ext uri="{FF2B5EF4-FFF2-40B4-BE49-F238E27FC236}">
                        <a16:creationId xmlns:a16="http://schemas.microsoft.com/office/drawing/2014/main" id="{F8413363-1C21-4F81-BEEB-F68F72356DDD}"/>
                      </a:ext>
                    </a:extLst>
                  </p:cNvPr>
                  <p:cNvSpPr txBox="1">
                    <a:spLocks noRot="1" noChangeAspect="1" noMove="1" noResize="1" noEditPoints="1" noAdjustHandles="1" noChangeArrowheads="1" noChangeShapeType="1" noTextEdit="1"/>
                  </p:cNvSpPr>
                  <p:nvPr/>
                </p:nvSpPr>
                <p:spPr>
                  <a:xfrm>
                    <a:off x="7872160" y="4697893"/>
                    <a:ext cx="358305" cy="523220"/>
                  </a:xfrm>
                  <a:prstGeom prst="rect">
                    <a:avLst/>
                  </a:prstGeom>
                  <a:blipFill>
                    <a:blip r:embed="rId7"/>
                    <a:stretch>
                      <a:fillRect r="-113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1176666-A570-45AD-8A31-5491BF7E8DD3}"/>
                      </a:ext>
                    </a:extLst>
                  </p:cNvPr>
                  <p:cNvSpPr txBox="1"/>
                  <p:nvPr/>
                </p:nvSpPr>
                <p:spPr>
                  <a:xfrm>
                    <a:off x="10934999" y="3966535"/>
                    <a:ext cx="35830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m:t>
                          </m:r>
                        </m:oMath>
                      </m:oMathPara>
                    </a14:m>
                    <a:endParaRPr lang="en-US" sz="2800" dirty="0"/>
                  </a:p>
                </p:txBody>
              </p:sp>
            </mc:Choice>
            <mc:Fallback xmlns="">
              <p:sp>
                <p:nvSpPr>
                  <p:cNvPr id="14" name="TextBox 13">
                    <a:extLst>
                      <a:ext uri="{FF2B5EF4-FFF2-40B4-BE49-F238E27FC236}">
                        <a16:creationId xmlns:a16="http://schemas.microsoft.com/office/drawing/2014/main" id="{A1176666-A570-45AD-8A31-5491BF7E8DD3}"/>
                      </a:ext>
                    </a:extLst>
                  </p:cNvPr>
                  <p:cNvSpPr txBox="1">
                    <a:spLocks noRot="1" noChangeAspect="1" noMove="1" noResize="1" noEditPoints="1" noAdjustHandles="1" noChangeArrowheads="1" noChangeShapeType="1" noTextEdit="1"/>
                  </p:cNvSpPr>
                  <p:nvPr/>
                </p:nvSpPr>
                <p:spPr>
                  <a:xfrm>
                    <a:off x="10934999" y="3966535"/>
                    <a:ext cx="358305" cy="523220"/>
                  </a:xfrm>
                  <a:prstGeom prst="rect">
                    <a:avLst/>
                  </a:prstGeom>
                  <a:blipFill>
                    <a:blip r:embed="rId8"/>
                    <a:stretch>
                      <a:fillRect r="-113559"/>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83BA9695-AF27-47EB-AE19-856FEB68FEFD}"/>
                  </a:ext>
                </a:extLst>
              </p:cNvPr>
              <p:cNvCxnSpPr>
                <a:endCxn id="8" idx="0"/>
              </p:cNvCxnSpPr>
              <p:nvPr/>
            </p:nvCxnSpPr>
            <p:spPr>
              <a:xfrm>
                <a:off x="8856709" y="4635571"/>
                <a:ext cx="1" cy="1211234"/>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091D06C-1A41-4585-AEE1-13DEAF4C050F}"/>
                  </a:ext>
                </a:extLst>
              </p:cNvPr>
              <p:cNvCxnSpPr>
                <a:cxnSpLocks/>
              </p:cNvCxnSpPr>
              <p:nvPr/>
            </p:nvCxnSpPr>
            <p:spPr>
              <a:xfrm>
                <a:off x="10861635" y="4037161"/>
                <a:ext cx="0" cy="1704521"/>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A445611-7B3E-4447-BB66-B099879DAC82}"/>
                      </a:ext>
                    </a:extLst>
                  </p:cNvPr>
                  <p:cNvSpPr txBox="1"/>
                  <p:nvPr/>
                </p:nvSpPr>
                <p:spPr>
                  <a:xfrm rot="20671246">
                    <a:off x="7625723" y="3897683"/>
                    <a:ext cx="43867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l-GR" b="0" i="1" dirty="0" smtClean="0">
                              <a:solidFill>
                                <a:schemeClr val="tx1"/>
                              </a:solidFill>
                              <a:latin typeface="Cambria Math" panose="02040503050406030204" pitchFamily="18" charset="0"/>
                            </a:rPr>
                            <m:t>𝛼</m:t>
                          </m:r>
                          <m:r>
                            <a:rPr lang="en-US" b="0" i="1" dirty="0">
                              <a:solidFill>
                                <a:schemeClr val="tx1"/>
                              </a:solidFill>
                              <a:latin typeface="Cambria Math" panose="02040503050406030204" pitchFamily="18" charset="0"/>
                            </a:rPr>
                            <m:t>𝑓</m:t>
                          </m:r>
                          <m:d>
                            <m:dPr>
                              <m:ctrlPr>
                                <a:rPr lang="en-US" i="1" dirty="0">
                                  <a:solidFill>
                                    <a:schemeClr val="tx1"/>
                                  </a:solidFill>
                                  <a:latin typeface="Cambria Math" panose="02040503050406030204" pitchFamily="18" charset="0"/>
                                </a:rPr>
                              </m:ctrlPr>
                            </m:dPr>
                            <m:e>
                              <m:r>
                                <a:rPr lang="en-US" b="0" i="1" dirty="0">
                                  <a:solidFill>
                                    <a:schemeClr val="tx1"/>
                                  </a:solidFill>
                                  <a:latin typeface="Cambria Math" panose="02040503050406030204" pitchFamily="18" charset="0"/>
                                </a:rPr>
                                <m:t>𝑥</m:t>
                              </m:r>
                            </m:e>
                          </m:d>
                          <m:r>
                            <a:rPr lang="en-US" b="0" i="1" dirty="0">
                              <a:solidFill>
                                <a:schemeClr val="tx1"/>
                              </a:solidFill>
                              <a:latin typeface="Cambria Math" panose="02040503050406030204" pitchFamily="18" charset="0"/>
                            </a:rPr>
                            <m:t>+ </m:t>
                          </m:r>
                          <m:d>
                            <m:dPr>
                              <m:ctrlPr>
                                <a:rPr lang="en-US" i="1" dirty="0">
                                  <a:solidFill>
                                    <a:schemeClr val="tx1"/>
                                  </a:solidFill>
                                  <a:latin typeface="Cambria Math" panose="02040503050406030204" pitchFamily="18" charset="0"/>
                                </a:rPr>
                              </m:ctrlPr>
                            </m:dPr>
                            <m:e>
                              <m:r>
                                <a:rPr lang="en-US" b="0" i="1" dirty="0">
                                  <a:solidFill>
                                    <a:schemeClr val="tx1"/>
                                  </a:solidFill>
                                  <a:latin typeface="Cambria Math" panose="02040503050406030204" pitchFamily="18" charset="0"/>
                                </a:rPr>
                                <m:t>1 − </m:t>
                              </m:r>
                              <m:r>
                                <a:rPr lang="el-GR" b="0" i="1" dirty="0">
                                  <a:solidFill>
                                    <a:schemeClr val="tx1"/>
                                  </a:solidFill>
                                  <a:latin typeface="Cambria Math" panose="02040503050406030204" pitchFamily="18" charset="0"/>
                                </a:rPr>
                                <m:t>𝛼</m:t>
                              </m:r>
                            </m:e>
                          </m:d>
                          <m:r>
                            <a:rPr lang="en-US" b="0" i="1" dirty="0">
                              <a:solidFill>
                                <a:schemeClr val="tx1"/>
                              </a:solidFill>
                              <a:latin typeface="Cambria Math" panose="02040503050406030204" pitchFamily="18" charset="0"/>
                            </a:rPr>
                            <m:t>𝑓</m:t>
                          </m:r>
                          <m:d>
                            <m:dPr>
                              <m:ctrlPr>
                                <a:rPr lang="en-US" i="1" dirty="0">
                                  <a:solidFill>
                                    <a:schemeClr val="tx1"/>
                                  </a:solidFill>
                                  <a:latin typeface="Cambria Math" panose="02040503050406030204" pitchFamily="18" charset="0"/>
                                </a:rPr>
                              </m:ctrlPr>
                            </m:dPr>
                            <m:e>
                              <m:r>
                                <a:rPr lang="en-US" b="0" i="1" dirty="0">
                                  <a:solidFill>
                                    <a:schemeClr val="tx1"/>
                                  </a:solidFill>
                                  <a:latin typeface="Cambria Math" panose="02040503050406030204" pitchFamily="18" charset="0"/>
                                </a:rPr>
                                <m:t>𝑦</m:t>
                              </m:r>
                            </m:e>
                          </m:d>
                        </m:oMath>
                      </m:oMathPara>
                    </a14:m>
                    <a:endParaRPr lang="en-US" i="1" dirty="0">
                      <a:solidFill>
                        <a:schemeClr val="tx1"/>
                      </a:solidFill>
                    </a:endParaRPr>
                  </a:p>
                </p:txBody>
              </p:sp>
            </mc:Choice>
            <mc:Fallback xmlns="">
              <p:sp>
                <p:nvSpPr>
                  <p:cNvPr id="21" name="TextBox 20">
                    <a:extLst>
                      <a:ext uri="{FF2B5EF4-FFF2-40B4-BE49-F238E27FC236}">
                        <a16:creationId xmlns:a16="http://schemas.microsoft.com/office/drawing/2014/main" id="{7A445611-7B3E-4447-BB66-B099879DAC82}"/>
                      </a:ext>
                    </a:extLst>
                  </p:cNvPr>
                  <p:cNvSpPr txBox="1">
                    <a:spLocks noRot="1" noChangeAspect="1" noMove="1" noResize="1" noEditPoints="1" noAdjustHandles="1" noChangeArrowheads="1" noChangeShapeType="1" noTextEdit="1"/>
                  </p:cNvSpPr>
                  <p:nvPr/>
                </p:nvSpPr>
                <p:spPr>
                  <a:xfrm rot="20671246">
                    <a:off x="7625723" y="3897683"/>
                    <a:ext cx="4386770" cy="369332"/>
                  </a:xfrm>
                  <a:prstGeom prst="rect">
                    <a:avLst/>
                  </a:prstGeom>
                  <a:blipFill>
                    <a:blip r:embed="rId9"/>
                    <a:stretch>
                      <a:fillRect/>
                    </a:stretch>
                  </a:blipFill>
                </p:spPr>
                <p:txBody>
                  <a:bodyPr/>
                  <a:lstStyle/>
                  <a:p>
                    <a:r>
                      <a:rPr lang="en-US">
                        <a:noFill/>
                      </a:rPr>
                      <a:t> </a:t>
                    </a:r>
                  </a:p>
                </p:txBody>
              </p:sp>
            </mc:Fallback>
          </mc:AlternateContent>
        </p:grpSp>
        <p:cxnSp>
          <p:nvCxnSpPr>
            <p:cNvPr id="25" name="Straight Connector 24">
              <a:extLst>
                <a:ext uri="{FF2B5EF4-FFF2-40B4-BE49-F238E27FC236}">
                  <a16:creationId xmlns:a16="http://schemas.microsoft.com/office/drawing/2014/main" id="{BECFE648-C5CC-41B4-869D-C34A5D6FBB1B}"/>
                </a:ext>
              </a:extLst>
            </p:cNvPr>
            <p:cNvCxnSpPr/>
            <p:nvPr/>
          </p:nvCxnSpPr>
          <p:spPr>
            <a:xfrm>
              <a:off x="8825022" y="5346320"/>
              <a:ext cx="205447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162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0D7A-F164-4380-B033-AB42CB29D6A6}"/>
              </a:ext>
            </a:extLst>
          </p:cNvPr>
          <p:cNvSpPr>
            <a:spLocks noGrp="1"/>
          </p:cNvSpPr>
          <p:nvPr>
            <p:ph type="title"/>
          </p:nvPr>
        </p:nvSpPr>
        <p:spPr/>
        <p:txBody>
          <a:bodyPr/>
          <a:lstStyle/>
          <a:p>
            <a:r>
              <a:rPr lang="en-US" dirty="0"/>
              <a:t>Example: Affine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E90FCB-9655-4FA6-A2A7-9899E1BB18A4}"/>
                  </a:ext>
                </a:extLst>
              </p:cNvPr>
              <p:cNvSpPr>
                <a:spLocks noGrp="1"/>
              </p:cNvSpPr>
              <p:nvPr>
                <p:ph idx="1"/>
              </p:nvPr>
            </p:nvSpPr>
            <p:spPr/>
            <p:txBody>
              <a:bodyPr>
                <a:normAutofit/>
              </a:bodyPr>
              <a:lstStyle/>
              <a:p>
                <a:pPr marL="0" indent="0">
                  <a:lnSpc>
                    <a:spcPct val="100000"/>
                  </a:lnSpc>
                  <a:spcBef>
                    <a:spcPts val="1800"/>
                  </a:spcBef>
                  <a:spcAft>
                    <a:spcPts val="1800"/>
                  </a:spcAft>
                  <a:buNone/>
                </a:pPr>
                <a:endParaRPr lang="en-US" sz="2400" i="1" dirty="0">
                  <a:latin typeface="Cambria Math" panose="02040503050406030204" pitchFamily="18" charset="0"/>
                </a:endParaRPr>
              </a:p>
              <a:p>
                <a:pPr marL="0" indent="0">
                  <a:lnSpc>
                    <a:spcPct val="100000"/>
                  </a:lnSpc>
                  <a:spcBef>
                    <a:spcPts val="1800"/>
                  </a:spcBef>
                  <a:spcAft>
                    <a:spcPts val="1800"/>
                  </a:spcAft>
                  <a:buNone/>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𝑓</m:t>
                      </m:r>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smtClean="0">
                          <a:latin typeface="Cambria Math" panose="02040503050406030204" pitchFamily="18" charset="0"/>
                        </a:rPr>
                        <m:t>) = </m:t>
                      </m:r>
                      <m:sSup>
                        <m:sSupPr>
                          <m:ctrlPr>
                            <a:rPr lang="en-US" sz="2400" b="0" i="1" dirty="0" smtClean="0">
                              <a:latin typeface="Cambria Math" panose="02040503050406030204" pitchFamily="18" charset="0"/>
                            </a:rPr>
                          </m:ctrlPr>
                        </m:sSupPr>
                        <m:e>
                          <m:r>
                            <a:rPr lang="en-US" sz="2400" i="1" dirty="0" smtClean="0">
                              <a:latin typeface="Cambria Math" panose="02040503050406030204" pitchFamily="18" charset="0"/>
                            </a:rPr>
                            <m:t>𝑏</m:t>
                          </m:r>
                        </m:e>
                        <m:sup>
                          <m:r>
                            <a:rPr lang="en-US" sz="2400" i="1" dirty="0" smtClean="0">
                              <a:latin typeface="Cambria Math" panose="02040503050406030204" pitchFamily="18" charset="0"/>
                            </a:rPr>
                            <m:t>𝑇</m:t>
                          </m:r>
                        </m:sup>
                      </m:sSup>
                      <m:r>
                        <a:rPr lang="en-US" sz="2400" i="1" dirty="0" smtClean="0">
                          <a:latin typeface="Cambria Math" panose="02040503050406030204" pitchFamily="18" charset="0"/>
                        </a:rPr>
                        <m:t>𝑥</m:t>
                      </m:r>
                      <m:r>
                        <a:rPr lang="en-US" sz="2400" i="1" dirty="0" smtClean="0">
                          <a:latin typeface="Cambria Math" panose="02040503050406030204" pitchFamily="18" charset="0"/>
                        </a:rPr>
                        <m:t>+</m:t>
                      </m:r>
                      <m:r>
                        <a:rPr lang="en-US" sz="2400" i="1" dirty="0" smtClean="0">
                          <a:latin typeface="Cambria Math" panose="02040503050406030204" pitchFamily="18" charset="0"/>
                        </a:rPr>
                        <m:t>𝑐</m:t>
                      </m:r>
                    </m:oMath>
                  </m:oMathPara>
                </a14:m>
                <a:endParaRPr lang="en-US" sz="2400" dirty="0"/>
              </a:p>
              <a:p>
                <a:pPr marL="0" indent="0">
                  <a:lnSpc>
                    <a:spcPct val="100000"/>
                  </a:lnSpc>
                  <a:spcBef>
                    <a:spcPts val="1800"/>
                  </a:spcBef>
                  <a:spcAft>
                    <a:spcPts val="1800"/>
                  </a:spcAft>
                  <a:buNone/>
                </a:pPr>
                <a:endParaRPr lang="en-US" sz="2400" dirty="0"/>
              </a:p>
              <a:p>
                <a:pPr marL="0" indent="0">
                  <a:lnSpc>
                    <a:spcPct val="100000"/>
                  </a:lnSpc>
                  <a:spcBef>
                    <a:spcPts val="1800"/>
                  </a:spcBef>
                  <a:spcAft>
                    <a:spcPts val="1800"/>
                  </a:spcAft>
                  <a:buNone/>
                </a:pPr>
                <a:endParaRPr lang="en-US" sz="2400" dirty="0"/>
              </a:p>
              <a:p>
                <a:pPr>
                  <a:lnSpc>
                    <a:spcPct val="100000"/>
                  </a:lnSpc>
                  <a:spcBef>
                    <a:spcPts val="1800"/>
                  </a:spcBef>
                  <a:spcAft>
                    <a:spcPts val="1800"/>
                  </a:spcAft>
                </a:pPr>
                <a:endParaRPr lang="en-US" sz="2400" dirty="0"/>
              </a:p>
            </p:txBody>
          </p:sp>
        </mc:Choice>
        <mc:Fallback xmlns="">
          <p:sp>
            <p:nvSpPr>
              <p:cNvPr id="3" name="Content Placeholder 2">
                <a:extLst>
                  <a:ext uri="{FF2B5EF4-FFF2-40B4-BE49-F238E27FC236}">
                    <a16:creationId xmlns:a16="http://schemas.microsoft.com/office/drawing/2014/main" id="{51E90FCB-9655-4FA6-A2A7-9899E1BB18A4}"/>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79C9EE0-B6F3-40B9-AFDD-78E82DC93A47}"/>
              </a:ext>
            </a:extLst>
          </p:cNvPr>
          <p:cNvSpPr>
            <a:spLocks noGrp="1"/>
          </p:cNvSpPr>
          <p:nvPr>
            <p:ph type="ftr" sz="quarter" idx="11"/>
          </p:nvPr>
        </p:nvSpPr>
        <p:spPr/>
        <p:txBody>
          <a:bodyPr/>
          <a:lstStyle/>
          <a:p>
            <a:r>
              <a:rPr lang="en-US"/>
              <a:t>Selva Nadarajah</a:t>
            </a:r>
          </a:p>
        </p:txBody>
      </p:sp>
      <p:sp>
        <p:nvSpPr>
          <p:cNvPr id="5" name="Slide Number Placeholder 4">
            <a:extLst>
              <a:ext uri="{FF2B5EF4-FFF2-40B4-BE49-F238E27FC236}">
                <a16:creationId xmlns:a16="http://schemas.microsoft.com/office/drawing/2014/main" id="{D71FFBC5-15C6-47B1-ABDA-9E32A7A5AD21}"/>
              </a:ext>
            </a:extLst>
          </p:cNvPr>
          <p:cNvSpPr>
            <a:spLocks noGrp="1"/>
          </p:cNvSpPr>
          <p:nvPr>
            <p:ph type="sldNum" sz="quarter" idx="12"/>
          </p:nvPr>
        </p:nvSpPr>
        <p:spPr/>
        <p:txBody>
          <a:bodyPr/>
          <a:lstStyle/>
          <a:p>
            <a:fld id="{EFF79136-7E1A-42C5-8533-65A70507E84C}" type="slidenum">
              <a:rPr lang="en-US" smtClean="0"/>
              <a:t>9</a:t>
            </a:fld>
            <a:endParaRPr lang="en-US"/>
          </a:p>
        </p:txBody>
      </p:sp>
      <p:sp>
        <p:nvSpPr>
          <p:cNvPr id="6" name="TextBox 5">
            <a:extLst>
              <a:ext uri="{FF2B5EF4-FFF2-40B4-BE49-F238E27FC236}">
                <a16:creationId xmlns:a16="http://schemas.microsoft.com/office/drawing/2014/main" id="{854B240D-D713-4581-9BF5-30E07169FF25}"/>
              </a:ext>
            </a:extLst>
          </p:cNvPr>
          <p:cNvSpPr txBox="1"/>
          <p:nvPr/>
        </p:nvSpPr>
        <p:spPr>
          <a:xfrm>
            <a:off x="5923864" y="2973444"/>
            <a:ext cx="476092" cy="276999"/>
          </a:xfrm>
          <a:prstGeom prst="rect">
            <a:avLst/>
          </a:prstGeom>
          <a:noFill/>
        </p:spPr>
        <p:txBody>
          <a:bodyPr wrap="none" lIns="0" tIns="0" rIns="0" bIns="0" rtlCol="0">
            <a:spAutoFit/>
          </a:bodyPr>
          <a:lstStyle/>
          <a:p>
            <a:r>
              <a:rPr lang="en-US" dirty="0"/>
              <a:t>         </a:t>
            </a:r>
          </a:p>
        </p:txBody>
      </p:sp>
    </p:spTree>
    <p:extLst>
      <p:ext uri="{BB962C8B-B14F-4D97-AF65-F5344CB8AC3E}">
        <p14:creationId xmlns:p14="http://schemas.microsoft.com/office/powerpoint/2010/main" val="1861681982"/>
      </p:ext>
    </p:extLst>
  </p:cSld>
  <p:clrMapOvr>
    <a:masterClrMapping/>
  </p:clrMapOvr>
</p:sld>
</file>

<file path=ppt/theme/theme1.xml><?xml version="1.0" encoding="utf-8"?>
<a:theme xmlns:a="http://schemas.openxmlformats.org/drawingml/2006/main" name="NegarSelvaUIC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garSelvaUICTheme" id="{BAD1ACD1-B4B1-4FEE-B27F-16AAD2921B1B}" vid="{B8C94AB1-1BF6-455D-B123-7726E997B4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8710</TotalTime>
  <Words>1324</Words>
  <Application>Microsoft Office PowerPoint</Application>
  <PresentationFormat>Widescreen</PresentationFormat>
  <Paragraphs>217</Paragraphs>
  <Slides>25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Cambria Math</vt:lpstr>
      <vt:lpstr>Tw Cen MT</vt:lpstr>
      <vt:lpstr>NegarSelvaUICTheme</vt:lpstr>
      <vt:lpstr>Convexity and Global Optimality</vt:lpstr>
      <vt:lpstr>Discussion Plan</vt:lpstr>
      <vt:lpstr>Line and Line Segment</vt:lpstr>
      <vt:lpstr>Convex Set</vt:lpstr>
      <vt:lpstr>Examples</vt:lpstr>
      <vt:lpstr>Examples</vt:lpstr>
      <vt:lpstr>Examples</vt:lpstr>
      <vt:lpstr>Convex Function </vt:lpstr>
      <vt:lpstr>Example: Affine Function</vt:lpstr>
      <vt:lpstr>Example: Two norm</vt:lpstr>
      <vt:lpstr>First Order Convexity Characterization</vt:lpstr>
      <vt:lpstr>Second Order Convexity Characterization</vt:lpstr>
      <vt:lpstr>Example: Quadratic Function</vt:lpstr>
      <vt:lpstr>1-D Perspective</vt:lpstr>
      <vt:lpstr>Unconstrained Convex Optimization Problem</vt:lpstr>
      <vt:lpstr>FONC is Sufficient!</vt:lpstr>
      <vt:lpstr>Nicer Convex Functions: Strict Convexity</vt:lpstr>
      <vt:lpstr>Even Nicer Convex Functions: Strong Convexity</vt:lpstr>
      <vt:lpstr>Constructing a Strongly Convex Function</vt:lpstr>
      <vt:lpstr>Least Squares Regression</vt:lpstr>
      <vt:lpstr>Least Squares Regression</vt:lpstr>
      <vt:lpstr>Least Squares Regression</vt:lpstr>
      <vt:lpstr>Least Squares Regression: Convex?</vt:lpstr>
      <vt:lpstr>Ridge Regression</vt:lpstr>
      <vt:lpstr>Lasso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Operations Management</dc:title>
  <dc:creator>Nadarajah, Selvaprabu</dc:creator>
  <cp:lastModifiedBy>Nadarajah, Selvaprabu</cp:lastModifiedBy>
  <cp:revision>377</cp:revision>
  <dcterms:created xsi:type="dcterms:W3CDTF">2021-01-14T17:10:13Z</dcterms:created>
  <dcterms:modified xsi:type="dcterms:W3CDTF">2023-01-24T12:42:57Z</dcterms:modified>
</cp:coreProperties>
</file>