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340" r:id="rId3"/>
    <p:sldId id="421" r:id="rId4"/>
    <p:sldId id="382" r:id="rId5"/>
    <p:sldId id="385" r:id="rId6"/>
    <p:sldId id="390" r:id="rId7"/>
    <p:sldId id="391" r:id="rId8"/>
    <p:sldId id="393" r:id="rId9"/>
    <p:sldId id="389" r:id="rId10"/>
    <p:sldId id="395" r:id="rId11"/>
    <p:sldId id="396" r:id="rId12"/>
    <p:sldId id="422" r:id="rId13"/>
    <p:sldId id="423" r:id="rId14"/>
    <p:sldId id="420" r:id="rId15"/>
    <p:sldId id="407" r:id="rId16"/>
    <p:sldId id="419" r:id="rId17"/>
    <p:sldId id="397" r:id="rId18"/>
    <p:sldId id="384" r:id="rId19"/>
    <p:sldId id="399" r:id="rId20"/>
    <p:sldId id="386" r:id="rId21"/>
    <p:sldId id="406" r:id="rId22"/>
    <p:sldId id="408" r:id="rId23"/>
    <p:sldId id="409" r:id="rId24"/>
    <p:sldId id="410" r:id="rId25"/>
    <p:sldId id="411" r:id="rId26"/>
    <p:sldId id="387" r:id="rId27"/>
    <p:sldId id="398" r:id="rId28"/>
    <p:sldId id="412" r:id="rId29"/>
    <p:sldId id="413" r:id="rId30"/>
    <p:sldId id="414" r:id="rId31"/>
    <p:sldId id="416" r:id="rId32"/>
    <p:sldId id="400" r:id="rId33"/>
    <p:sldId id="415" r:id="rId34"/>
    <p:sldId id="405" r:id="rId35"/>
    <p:sldId id="388" r:id="rId36"/>
    <p:sldId id="418" r:id="rId37"/>
    <p:sldId id="417" r:id="rId3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99"/>
    <a:srgbClr val="4B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52" autoAdjust="0"/>
  </p:normalViewPr>
  <p:slideViewPr>
    <p:cSldViewPr snapToGrid="0" showGuides="1">
      <p:cViewPr varScale="1">
        <p:scale>
          <a:sx n="84" d="100"/>
          <a:sy n="84" d="100"/>
        </p:scale>
        <p:origin x="2448" y="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Tw Cen MT" panose="020B0602020104020603" pitchFamily="34" charset="0"/>
              </a:defRPr>
            </a:lvl1pPr>
          </a:lstStyle>
          <a:p>
            <a:fld id="{370A7825-B547-47D0-9836-A3BF7A1B4538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Tw Cen MT" panose="020B0602020104020603" pitchFamily="34" charset="0"/>
              </a:defRPr>
            </a:lvl1pPr>
          </a:lstStyle>
          <a:p>
            <a:fld id="{05AD08CA-A668-423C-803E-03472202D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0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0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08CA-A668-423C-803E-03472202DE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6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800"/>
            <a:ext cx="9144000" cy="1681162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000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800"/>
            <a:ext cx="9144000" cy="1681162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000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9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Tw Cen MT" panose="020B0602020104020603" pitchFamily="34" charset="0"/>
                <a:cs typeface="Times New Roman" panose="02020603050405020304" pitchFamily="18" charset="0"/>
              </a:defRPr>
            </a:lvl1pPr>
            <a:lvl2pPr>
              <a:defRPr sz="2800">
                <a:latin typeface="Tw Cen MT" panose="020B0602020104020603" pitchFamily="34" charset="0"/>
                <a:cs typeface="Times New Roman" panose="02020603050405020304" pitchFamily="18" charset="0"/>
              </a:defRPr>
            </a:lvl2pPr>
            <a:lvl3pPr>
              <a:defRPr>
                <a:latin typeface="Tw Cen MT" panose="020B0602020104020603" pitchFamily="34" charset="0"/>
                <a:cs typeface="Times New Roman" panose="02020603050405020304" pitchFamily="18" charset="0"/>
              </a:defRPr>
            </a:lvl3pPr>
            <a:lvl4pPr>
              <a:defRPr>
                <a:latin typeface="Tw Cen MT" panose="020B0602020104020603" pitchFamily="34" charset="0"/>
                <a:cs typeface="Times New Roman" panose="02020603050405020304" pitchFamily="18" charset="0"/>
              </a:defRPr>
            </a:lvl4pPr>
            <a:lvl5pPr>
              <a:defRPr>
                <a:latin typeface="Tw Cen MT" panose="020B0602020104020603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Selva Nadarajah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687" y="120568"/>
            <a:ext cx="10951535" cy="85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687" y="1169581"/>
            <a:ext cx="10951535" cy="504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6687" y="63328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algn="l"/>
            <a:r>
              <a:rPr lang="en-US"/>
              <a:t>Selva Nadarajah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5022" y="633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EFF79136-7E1A-42C5-8533-65A70507E8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71173" y="216449"/>
            <a:ext cx="239409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dirty="0">
                <a:solidFill>
                  <a:srgbClr val="CC3300"/>
                </a:solidFill>
                <a:latin typeface="Tw Cen MT" panose="020B0602020104020603" pitchFamily="34" charset="0"/>
              </a:rPr>
              <a:t>UIC</a:t>
            </a:r>
          </a:p>
          <a:p>
            <a:pPr>
              <a:lnSpc>
                <a:spcPts val="2500"/>
              </a:lnSpc>
            </a:pPr>
            <a:r>
              <a:rPr lang="en-US" sz="2800" b="1" dirty="0">
                <a:solidFill>
                  <a:srgbClr val="000099"/>
                </a:solidFill>
                <a:latin typeface="Tw Cen MT" panose="020B0602020104020603" pitchFamily="34" charset="0"/>
              </a:rPr>
              <a:t>BUSINESS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78196"/>
            <a:ext cx="12192000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1034175"/>
            <a:ext cx="12192000" cy="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371173" y="216449"/>
            <a:ext cx="239409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dirty="0">
                <a:solidFill>
                  <a:srgbClr val="CC3300"/>
                </a:solidFill>
                <a:latin typeface="Tw Cen MT" panose="020B0602020104020603" pitchFamily="34" charset="0"/>
              </a:rPr>
              <a:t>UIC</a:t>
            </a:r>
          </a:p>
          <a:p>
            <a:pPr>
              <a:lnSpc>
                <a:spcPts val="2500"/>
              </a:lnSpc>
            </a:pPr>
            <a:r>
              <a:rPr lang="en-US" sz="2800" b="1" dirty="0">
                <a:solidFill>
                  <a:srgbClr val="000099"/>
                </a:solidFill>
                <a:latin typeface="Tw Cen MT" panose="020B0602020104020603" pitchFamily="34" charset="0"/>
              </a:rPr>
              <a:t>BUSINESS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978196"/>
            <a:ext cx="12192000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034175"/>
            <a:ext cx="12192000" cy="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6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00099"/>
          </a:solidFill>
          <a:latin typeface="Tw Cen MT" panose="020B0602020104020603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Optimality Conditions for </a:t>
            </a:r>
            <a:r>
              <a:rPr lang="en-US"/>
              <a:t>Smooth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IDS 435</a:t>
            </a:r>
          </a:p>
          <a:p>
            <a:r>
              <a:rPr lang="en-US" dirty="0"/>
              <a:t>Instructor: </a:t>
            </a:r>
            <a:r>
              <a:rPr lang="en-US" dirty="0" err="1"/>
              <a:t>Selva</a:t>
            </a:r>
            <a:r>
              <a:rPr lang="en-US" dirty="0"/>
              <a:t> Nadarajah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0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5778-A4B7-4AB6-AB49-80E100D0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0F60-0694-4DCF-BAFC-3C788D8D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5CA94-75C9-476B-8121-97CE3575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86DA6-DCE8-447F-92A9-A2BB3BAC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4F39C82-F60C-497E-BA00-34387143F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7" y="1713677"/>
            <a:ext cx="6480221" cy="4320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56AC5-4E43-4858-8F40-0DF18778973C}"/>
                  </a:ext>
                </a:extLst>
              </p:cNvPr>
              <p:cNvSpPr txBox="1"/>
              <p:nvPr/>
            </p:nvSpPr>
            <p:spPr>
              <a:xfrm>
                <a:off x="264815" y="1460189"/>
                <a:ext cx="63810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56AC5-4E43-4858-8F40-0DF18778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" y="1460189"/>
                <a:ext cx="6381064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4361E-53A1-4FA9-93D3-AFC62F0D72FC}"/>
                  </a:ext>
                </a:extLst>
              </p:cNvPr>
              <p:cNvSpPr txBox="1"/>
              <p:nvPr/>
            </p:nvSpPr>
            <p:spPr>
              <a:xfrm>
                <a:off x="6404164" y="1460189"/>
                <a:ext cx="516405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400" dirty="0"/>
                  <a:t> locally optimal?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FONC: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SONC: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=2&gt;0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Yes, it is a strong local minimum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4361E-53A1-4FA9-93D3-AFC62F0D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64" y="1460189"/>
                <a:ext cx="5164058" cy="4893647"/>
              </a:xfrm>
              <a:prstGeom prst="rect">
                <a:avLst/>
              </a:prstGeom>
              <a:blipFill>
                <a:blip r:embed="rId4"/>
                <a:stretch>
                  <a:fillRect l="-1653" t="-998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5778-A4B7-4AB6-AB49-80E100D0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0F60-0694-4DCF-BAFC-3C788D8D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5CA94-75C9-476B-8121-97CE3575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86DA6-DCE8-447F-92A9-A2BB3BAC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56AC5-4E43-4858-8F40-0DF18778973C}"/>
                  </a:ext>
                </a:extLst>
              </p:cNvPr>
              <p:cNvSpPr txBox="1"/>
              <p:nvPr/>
            </p:nvSpPr>
            <p:spPr>
              <a:xfrm>
                <a:off x="212510" y="1612972"/>
                <a:ext cx="63810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/3)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56AC5-4E43-4858-8F40-0DF18778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10" y="1612972"/>
                <a:ext cx="6381064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4361E-53A1-4FA9-93D3-AFC62F0D72FC}"/>
                  </a:ext>
                </a:extLst>
              </p:cNvPr>
              <p:cNvSpPr txBox="1"/>
              <p:nvPr/>
            </p:nvSpPr>
            <p:spPr>
              <a:xfrm>
                <a:off x="6418160" y="1194761"/>
                <a:ext cx="5377781" cy="5173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=5.147</m:t>
                    </m:r>
                  </m:oMath>
                </a14:m>
                <a:r>
                  <a:rPr lang="en-US" sz="2400" dirty="0"/>
                  <a:t> locally optimal?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FONC: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/3)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5.147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SONC: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/3)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5.147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≈11.94&gt;0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Yes!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4361E-53A1-4FA9-93D3-AFC62F0D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0" y="1194761"/>
                <a:ext cx="5377781" cy="5173339"/>
              </a:xfrm>
              <a:prstGeom prst="rect">
                <a:avLst/>
              </a:prstGeom>
              <a:blipFill>
                <a:blip r:embed="rId4"/>
                <a:stretch>
                  <a:fillRect l="-1587" t="-942" b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EBC1CD3-260F-45F3-BB86-BEC4231A2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5" y="2035190"/>
            <a:ext cx="6276454" cy="41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sz="4000" dirty="0"/>
              <a:t>Multidimensional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7288-B1F0-4F07-BB11-892E828C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7788E-4A94-4832-9F65-3ADE3E254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multi-dimensional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smooth over the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if all its partial derivatives are continuous over this set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will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to denote a smooth function of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(i.e., has first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partial derivates)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7788E-4A94-4832-9F65-3ADE3E254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 r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4E24E-BFBA-46D9-B30E-99B651AC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A40A6-C374-4944-B0D9-D83AA82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1FC5-6500-49EA-B05D-BCCDA80F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and Row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C429F-FFB6-4AF6-BBD3-7E1CD1E6F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-dimensional column vector 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-dimensional column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Transpose of a column vector is a row vector and vice versa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Transpose of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 is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matrix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C429F-FFB6-4AF6-BBD3-7E1CD1E6F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88FC6-0307-4E78-8348-44BB7AC5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E09E-269F-41C4-AE5B-F83B1777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6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C4BC-D09B-407A-8EB4-B8A842FC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60262-A8E5-46FD-9A22-FD4EB7E58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Norms are measures of “distance” </a:t>
                </a:r>
              </a:p>
              <a:p>
                <a:r>
                  <a:rPr lang="en-US" sz="2400" dirty="0"/>
                  <a:t>Two-norm: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One-norm: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 (3-dimensional):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=(1,−3,1)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(−3)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ra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60262-A8E5-46FD-9A22-FD4EB7E58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E57B1-00D7-4180-A1BF-6E21934B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FCD86-8DC7-4C7B-BA2F-FB7C8CB7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FC2B-66E5-4C60-8E9B-72B70343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0462-85A3-432A-B94A-69C3B0D17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two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-dimensional column vectors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Dot (inner) product: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Alternatively,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=(1,−3,1)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=(0,1,0)</m:t>
                    </m:r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Dot product of a vector with itself: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0462-85A3-432A-B94A-69C3B0D17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C4266-1678-4867-8166-A34EECE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EA058-AFAA-4BB4-BF16-CE7677FF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00F133-4774-43F0-9AAB-A4F233E5DE9D}"/>
              </a:ext>
            </a:extLst>
          </p:cNvPr>
          <p:cNvCxnSpPr>
            <a:cxnSpLocks/>
          </p:cNvCxnSpPr>
          <p:nvPr/>
        </p:nvCxnSpPr>
        <p:spPr>
          <a:xfrm flipV="1">
            <a:off x="8825022" y="2856698"/>
            <a:ext cx="2378023" cy="162794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AB9DA-6EF8-4ACE-8170-855EC98D9067}"/>
              </a:ext>
            </a:extLst>
          </p:cNvPr>
          <p:cNvCxnSpPr>
            <a:cxnSpLocks/>
          </p:cNvCxnSpPr>
          <p:nvPr/>
        </p:nvCxnSpPr>
        <p:spPr>
          <a:xfrm flipV="1">
            <a:off x="8825022" y="1526190"/>
            <a:ext cx="2295868" cy="149330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0D65279-50A7-4E3A-8CAB-9F4583A569F3}"/>
              </a:ext>
            </a:extLst>
          </p:cNvPr>
          <p:cNvSpPr/>
          <p:nvPr/>
        </p:nvSpPr>
        <p:spPr>
          <a:xfrm>
            <a:off x="9642351" y="2375417"/>
            <a:ext cx="315764" cy="835459"/>
          </a:xfrm>
          <a:prstGeom prst="arc">
            <a:avLst>
              <a:gd name="adj1" fmla="val 16332795"/>
              <a:gd name="adj2" fmla="val 262687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EA4299-16CC-4A89-8837-81BF5F282348}"/>
                  </a:ext>
                </a:extLst>
              </p:cNvPr>
              <p:cNvSpPr txBox="1"/>
              <p:nvPr/>
            </p:nvSpPr>
            <p:spPr>
              <a:xfrm>
                <a:off x="9621010" y="2527261"/>
                <a:ext cx="2310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EA4299-16CC-4A89-8837-81BF5F282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010" y="2527261"/>
                <a:ext cx="231089" cy="338554"/>
              </a:xfrm>
              <a:prstGeom prst="rect">
                <a:avLst/>
              </a:prstGeom>
              <a:blipFill>
                <a:blip r:embed="rId3"/>
                <a:stretch>
                  <a:fillRect l="-28947" r="-2368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1691A3-593B-4F1A-9DC8-39478DF6A0F1}"/>
                  </a:ext>
                </a:extLst>
              </p:cNvPr>
              <p:cNvSpPr txBox="1"/>
              <p:nvPr/>
            </p:nvSpPr>
            <p:spPr>
              <a:xfrm>
                <a:off x="9902367" y="1835055"/>
                <a:ext cx="22333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1691A3-593B-4F1A-9DC8-39478DF6A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367" y="1835055"/>
                <a:ext cx="223331" cy="338554"/>
              </a:xfrm>
              <a:prstGeom prst="rect">
                <a:avLst/>
              </a:prstGeom>
              <a:blipFill>
                <a:blip r:embed="rId4"/>
                <a:stretch>
                  <a:fillRect l="-16216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818E8-B288-46C1-AF27-AF19A73195F4}"/>
                  </a:ext>
                </a:extLst>
              </p:cNvPr>
              <p:cNvSpPr txBox="1"/>
              <p:nvPr/>
            </p:nvSpPr>
            <p:spPr>
              <a:xfrm>
                <a:off x="10200466" y="2906882"/>
                <a:ext cx="2260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818E8-B288-46C1-AF27-AF19A731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66" y="2906882"/>
                <a:ext cx="226024" cy="338554"/>
              </a:xfrm>
              <a:prstGeom prst="rect">
                <a:avLst/>
              </a:prstGeom>
              <a:blipFill>
                <a:blip r:embed="rId5"/>
                <a:stretch>
                  <a:fillRect l="-29730" r="-29730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67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980F-FCF9-4476-8DCF-7B23D2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Notions of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5AED-93A2-4F31-97FF-E1657DAE2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Globally optimal solution:</a:t>
                </a:r>
                <a:r>
                  <a:rPr lang="en-US" sz="2400" dirty="0"/>
                  <a:t> A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we have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Define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-neighborhood of a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≔ 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2"/>
                    </a:solidFill>
                  </a:rPr>
                  <a:t>Locally optimal solution:</a:t>
                </a:r>
                <a:r>
                  <a:rPr lang="en-US" sz="2400" dirty="0"/>
                  <a:t> A solution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we have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5AED-93A2-4F31-97FF-E1657DAE2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16E2-03DD-4398-9774-9FEC0DB2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00BC1-1138-4696-A6C7-7A03DD8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0E8A-5687-4EA6-B178-A7B8D52E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69474-96B4-4040-9F84-ADBD6994D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Gradient is the generalization of a derivative to multiple dimensions: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is the partial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Interpretation:</a:t>
                </a:r>
                <a:r>
                  <a:rPr lang="en-US" sz="2400" dirty="0"/>
                  <a:t> The gradient vector points in the direction of greatest increase of the function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its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gives the instantaneous rate of change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69474-96B4-4040-9F84-ADBD6994D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3ECC7-8583-4A39-AFD1-DEDF0B66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BC8F6-D00D-4FCB-9EAD-D0A457C9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7539ED-CE02-44B7-A11A-B9C61AC76984}"/>
                  </a:ext>
                </a:extLst>
              </p:cNvPr>
              <p:cNvSpPr txBox="1"/>
              <p:nvPr/>
            </p:nvSpPr>
            <p:spPr>
              <a:xfrm>
                <a:off x="9305760" y="1168073"/>
                <a:ext cx="2184035" cy="2564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7539ED-CE02-44B7-A11A-B9C61AC76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760" y="1168073"/>
                <a:ext cx="2184035" cy="2564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91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09E52AD9-940E-446B-A59D-AFF6AA30E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31" y="1592871"/>
            <a:ext cx="7897692" cy="5265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DD3BE-951B-42DD-AB2B-E084CC4B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Rosenbrock</a:t>
            </a:r>
            <a:r>
              <a:rPr lang="en-US" dirty="0"/>
              <a:t> Banana Function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B5CD8-26DE-49D4-97E3-C6E240FE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6D5EA-0642-4874-854E-B3B73079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2434C4-404E-4BA5-9233-C035B2042601}"/>
                  </a:ext>
                </a:extLst>
              </p:cNvPr>
              <p:cNvSpPr txBox="1"/>
              <p:nvPr/>
            </p:nvSpPr>
            <p:spPr>
              <a:xfrm>
                <a:off x="3558961" y="1181230"/>
                <a:ext cx="5066985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2434C4-404E-4BA5-9233-C035B2042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61" y="1181230"/>
                <a:ext cx="5066985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2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dirty="0"/>
              <a:t>Discussion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/>
              <a:t>Onedimensional</a:t>
            </a:r>
            <a:r>
              <a:rPr lang="en-US" sz="2400" dirty="0"/>
              <a:t> optimization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Multidimensional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5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F650-A6BB-4B83-B6E6-7A8A437E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Rosenbrock</a:t>
            </a:r>
            <a:r>
              <a:rPr lang="en-US" dirty="0"/>
              <a:t> Banana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B7636-C92D-46D1-8083-94C4A6CC6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≈10.2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B7636-C92D-46D1-8083-94C4A6CC6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8884C-DE8C-41A1-9F08-FC2A929F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C372-24B7-437E-875E-80C4EFD6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AB13-47D9-41AA-8ED8-FC8C4592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 Function Along a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2963D-BEA3-4228-801C-80250B2FF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be a given direction (often normalized to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  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We want to know the rate of change of the multi-dimensional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along direction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[What on earth does this mean?]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Viewing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along direction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: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, we define the one-dimensional function 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2963D-BEA3-4228-801C-80250B2FF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15606-DDF8-4A39-907B-6DB97D52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538A9-782A-45A3-A55E-263F137D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11622405-1470-4BA1-A31A-6E228F094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211"/>
            <a:ext cx="6287563" cy="4191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DE645-BBE1-431B-9DE6-93E8E338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Rosenbrock</a:t>
            </a:r>
            <a:r>
              <a:rPr lang="en-US" dirty="0"/>
              <a:t> Banana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A5BA4-AD7A-4AE2-BD0C-BF418C035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View of function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r>
                  <a:rPr lang="en-US" sz="2400" dirty="0"/>
                  <a:t> along the direction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A5BA4-AD7A-4AE2-BD0C-BF418C035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FDE92-201D-41BF-AE5B-250E0B68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EE2AB-66A8-4447-B307-60C5B19D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206BECE-8371-47A7-B563-F3A479530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00" y="2484693"/>
            <a:ext cx="5772202" cy="38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9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3010-E8E6-49BF-8A8D-6608E377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EB889-A167-4682-8136-58CFC4B23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rate of change of the multi-dimensional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along direction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EB889-A167-4682-8136-58CFC4B23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BEAB6-712E-4414-A83C-7E43841B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E8DF-53A6-4677-AFB0-9AFD7D3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5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879D-B905-4BCB-8C6E-839149A2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7" y="120568"/>
            <a:ext cx="10951535" cy="857628"/>
          </a:xfrm>
        </p:spPr>
        <p:txBody>
          <a:bodyPr anchor="ctr"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Rosenbrock</a:t>
            </a:r>
            <a:r>
              <a:rPr lang="en-US" dirty="0"/>
              <a:t> Banana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DEA43-F303-4C2B-BFC1-84398D8000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8160" y="1249680"/>
                <a:ext cx="6233160" cy="49272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Compute the directional derivative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=(0,1) </m:t>
                    </m:r>
                  </m:oMath>
                </a14:m>
                <a:r>
                  <a:rPr lang="en-US" sz="2000" dirty="0"/>
                  <a:t>along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sz="2000" b="0" i="1" dirty="0"/>
              </a:p>
              <a:p>
                <a:pPr marL="457200" lvl="1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457200" lvl="1" indent="0">
                  <a:buNone/>
                </a:pPr>
                <a:endParaRPr lang="en-US" sz="2000" b="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b="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Compute directional derivative using gradient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−2, 10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=−2+10=8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DEA43-F303-4C2B-BFC1-84398D800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8160" y="1249680"/>
                <a:ext cx="6233160" cy="4927283"/>
              </a:xfrm>
              <a:blipFill>
                <a:blip r:embed="rId2"/>
                <a:stretch>
                  <a:fillRect l="-880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3D6AFCD-CF6F-4EC5-ABCB-A4906E5E7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20" y="1801654"/>
            <a:ext cx="5181600" cy="345440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4CBB5-FC6A-46F5-B6B9-F8FCD506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687" y="633282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A255F-AB85-4D8A-A0DD-0FAC37D4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022" y="633282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F79136-7E1A-42C5-8533-65A70507E84C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01180-CC39-4E06-B5CD-57F18EB48FA8}"/>
              </a:ext>
            </a:extLst>
          </p:cNvPr>
          <p:cNvSpPr txBox="1"/>
          <p:nvPr/>
        </p:nvSpPr>
        <p:spPr>
          <a:xfrm>
            <a:off x="8061960" y="5425109"/>
            <a:ext cx="33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this value make sense?</a:t>
            </a:r>
          </a:p>
        </p:txBody>
      </p:sp>
    </p:spTree>
    <p:extLst>
      <p:ext uri="{BB962C8B-B14F-4D97-AF65-F5344CB8AC3E}">
        <p14:creationId xmlns:p14="http://schemas.microsoft.com/office/powerpoint/2010/main" val="32672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D5E5-BDDB-474A-BF2D-CE5281C6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46B6D-77AD-405A-AC0D-D6BA157B2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 gradient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the direction that maximizes the rate of change of the function at this point (i.e., the gradient direction maximizes the directional derivative)</a:t>
                </a:r>
              </a:p>
              <a:p>
                <a:endParaRPr lang="en-US" dirty="0"/>
              </a:p>
              <a:p>
                <a:r>
                  <a:rPr lang="en-US" sz="2400" dirty="0"/>
                  <a:t>Why? Suppose direction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46B6D-77AD-405A-AC0D-D6BA157B2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AE86F-E390-4F5D-A3CC-BB5685C8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55566-DEA7-4240-BA87-0CE99793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A9F121-D35D-4EB0-8885-C63310E4F504}"/>
              </a:ext>
            </a:extLst>
          </p:cNvPr>
          <p:cNvCxnSpPr>
            <a:cxnSpLocks/>
          </p:cNvCxnSpPr>
          <p:nvPr/>
        </p:nvCxnSpPr>
        <p:spPr>
          <a:xfrm flipV="1">
            <a:off x="3914158" y="5703485"/>
            <a:ext cx="1591977" cy="131570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AAC849-76F2-414D-AB6E-D91A6E30550D}"/>
              </a:ext>
            </a:extLst>
          </p:cNvPr>
          <p:cNvCxnSpPr>
            <a:cxnSpLocks/>
          </p:cNvCxnSpPr>
          <p:nvPr/>
        </p:nvCxnSpPr>
        <p:spPr>
          <a:xfrm flipV="1">
            <a:off x="3914158" y="4341753"/>
            <a:ext cx="2295868" cy="149330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32347BE-8B4B-4454-9FAC-ECF5CB5A413A}"/>
              </a:ext>
            </a:extLst>
          </p:cNvPr>
          <p:cNvSpPr/>
          <p:nvPr/>
        </p:nvSpPr>
        <p:spPr>
          <a:xfrm>
            <a:off x="4731487" y="5190980"/>
            <a:ext cx="315764" cy="835459"/>
          </a:xfrm>
          <a:prstGeom prst="arc">
            <a:avLst>
              <a:gd name="adj1" fmla="val 16332795"/>
              <a:gd name="adj2" fmla="val 262687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308E4D-95ED-484A-9634-3EE0B1D4E4C8}"/>
                  </a:ext>
                </a:extLst>
              </p:cNvPr>
              <p:cNvSpPr txBox="1"/>
              <p:nvPr/>
            </p:nvSpPr>
            <p:spPr>
              <a:xfrm>
                <a:off x="4699895" y="541142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308E4D-95ED-484A-9634-3EE0B1D4E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95" y="5411420"/>
                <a:ext cx="189474" cy="276999"/>
              </a:xfrm>
              <a:prstGeom prst="rect">
                <a:avLst/>
              </a:prstGeom>
              <a:blipFill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F9C854-D1C2-4FA1-817C-DB127B715E9F}"/>
                  </a:ext>
                </a:extLst>
              </p:cNvPr>
              <p:cNvSpPr txBox="1"/>
              <p:nvPr/>
            </p:nvSpPr>
            <p:spPr>
              <a:xfrm>
                <a:off x="5062092" y="4525951"/>
                <a:ext cx="324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F9C854-D1C2-4FA1-817C-DB127B71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092" y="4525951"/>
                <a:ext cx="324128" cy="276999"/>
              </a:xfrm>
              <a:prstGeom prst="rect">
                <a:avLst/>
              </a:prstGeom>
              <a:blipFill>
                <a:blip r:embed="rId4"/>
                <a:stretch>
                  <a:fillRect l="-14815" t="-2174" r="-240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562E6-452D-44F0-A8FD-F37381CB71F9}"/>
                  </a:ext>
                </a:extLst>
              </p:cNvPr>
              <p:cNvSpPr txBox="1"/>
              <p:nvPr/>
            </p:nvSpPr>
            <p:spPr>
              <a:xfrm>
                <a:off x="4790501" y="5835054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562E6-452D-44F0-A8FD-F37381CB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501" y="5835054"/>
                <a:ext cx="165045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B54CC8-748B-4C07-9949-4DC305DCB69C}"/>
                  </a:ext>
                </a:extLst>
              </p:cNvPr>
              <p:cNvSpPr txBox="1"/>
              <p:nvPr/>
            </p:nvSpPr>
            <p:spPr>
              <a:xfrm>
                <a:off x="7319252" y="4195851"/>
                <a:ext cx="3369834" cy="178510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accent1"/>
                    </a:solidFill>
                  </a:rPr>
                  <a:t>Takeaway: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maximum value of 1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which is 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 the same direction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B54CC8-748B-4C07-9949-4DC305DCB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252" y="4195851"/>
                <a:ext cx="3369834" cy="1785104"/>
              </a:xfrm>
              <a:prstGeom prst="rect">
                <a:avLst/>
              </a:prstGeom>
              <a:blipFill>
                <a:blip r:embed="rId6"/>
                <a:stretch>
                  <a:fillRect l="-1978" t="-1347" r="-3957" b="-538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848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7F93-EEA8-4287-A64D-B658ACF2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9C5AB-CEF1-40B8-8D0A-D9B477F14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Hessian is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 that generalizes the second derivative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9C5AB-CEF1-40B8-8D0A-D9B477F14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E4593-D294-442A-B7D2-F7CF1DEF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AA36E-8751-4B11-B754-CCD9801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Confused stick figure, Royalty-free Confused stick figure Vector Images &amp;  Drawings | Depositphotos®">
            <a:extLst>
              <a:ext uri="{FF2B5EF4-FFF2-40B4-BE49-F238E27FC236}">
                <a16:creationId xmlns:a16="http://schemas.microsoft.com/office/drawing/2014/main" id="{FE24E965-BC52-4325-BCE5-82001FF37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2710651"/>
            <a:ext cx="2342197" cy="29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97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CEBC4F-6F0E-4D56-B55E-E6C8F1260346}"/>
                  </a:ext>
                </a:extLst>
              </p:cNvPr>
              <p:cNvSpPr txBox="1"/>
              <p:nvPr/>
            </p:nvSpPr>
            <p:spPr>
              <a:xfrm>
                <a:off x="5446395" y="2905119"/>
                <a:ext cx="6381750" cy="2679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(30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CEBC4F-6F0E-4D56-B55E-E6C8F1260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95" y="2905119"/>
                <a:ext cx="6381750" cy="2679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DA5F650-A6BB-4B83-B6E6-7A8A437E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Rosenbrock</a:t>
            </a:r>
            <a:r>
              <a:rPr lang="en-US" dirty="0"/>
              <a:t> Banana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B7636-C92D-46D1-8083-94C4A6CC6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B7636-C92D-46D1-8083-94C4A6CC6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8884C-DE8C-41A1-9F08-FC2A929F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C372-24B7-437E-875E-80C4EFD6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8086D-8636-4B38-BDEC-5E78EB8ADF86}"/>
                  </a:ext>
                </a:extLst>
              </p:cNvPr>
              <p:cNvSpPr txBox="1"/>
              <p:nvPr/>
            </p:nvSpPr>
            <p:spPr>
              <a:xfrm>
                <a:off x="7878494" y="2124901"/>
                <a:ext cx="1367471" cy="71442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8086D-8636-4B38-BDEC-5E78EB8AD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494" y="2124901"/>
                <a:ext cx="1367471" cy="714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812527-211C-46EF-9BAC-52742DCE2961}"/>
                  </a:ext>
                </a:extLst>
              </p:cNvPr>
              <p:cNvSpPr txBox="1"/>
              <p:nvPr/>
            </p:nvSpPr>
            <p:spPr>
              <a:xfrm>
                <a:off x="10196622" y="2123042"/>
                <a:ext cx="1367471" cy="69346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812527-211C-46EF-9BAC-52742DCE2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622" y="2123042"/>
                <a:ext cx="1367471" cy="693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BD322-AC69-4E7E-93C5-4F930CABA2D8}"/>
                  </a:ext>
                </a:extLst>
              </p:cNvPr>
              <p:cNvSpPr txBox="1"/>
              <p:nvPr/>
            </p:nvSpPr>
            <p:spPr>
              <a:xfrm>
                <a:off x="10196621" y="3837293"/>
                <a:ext cx="1367471" cy="71474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BD322-AC69-4E7E-93C5-4F930CABA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621" y="3837293"/>
                <a:ext cx="1367471" cy="714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826735-3648-44FB-A749-C85D5D6F2A20}"/>
                  </a:ext>
                </a:extLst>
              </p:cNvPr>
              <p:cNvSpPr txBox="1"/>
              <p:nvPr/>
            </p:nvSpPr>
            <p:spPr>
              <a:xfrm>
                <a:off x="7878493" y="3898147"/>
                <a:ext cx="1367471" cy="69346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826735-3648-44FB-A749-C85D5D6F2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493" y="3898147"/>
                <a:ext cx="1367471" cy="693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97BE2-0762-4FBB-ABA6-1C523D1C3A0B}"/>
                  </a:ext>
                </a:extLst>
              </p:cNvPr>
              <p:cNvSpPr txBox="1"/>
              <p:nvPr/>
            </p:nvSpPr>
            <p:spPr>
              <a:xfrm>
                <a:off x="363855" y="2950054"/>
                <a:ext cx="5228163" cy="198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97BE2-0762-4FBB-ABA6-1C523D1C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" y="2950054"/>
                <a:ext cx="5228163" cy="1984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3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694689-7E3F-43C8-9FF5-29B21ED95A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Curvature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694689-7E3F-43C8-9FF5-29B21ED95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8"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FC743-53A1-4DE3-8DD9-164F32D1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Recall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one-dimensional view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along direction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Derivative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Second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curvature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along direction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is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FC743-53A1-4DE3-8DD9-164F32D1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9E038-E608-4961-A954-CBE1C74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CF879-1832-4AB0-A18B-47C4BA1B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613D1AD-99DB-499D-B410-2C2B5BD82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22" y="1378385"/>
            <a:ext cx="5421951" cy="36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5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77B-DD33-4993-9E9A-49A2818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Rosenbrock</a:t>
            </a:r>
            <a:r>
              <a:rPr lang="en-US" dirty="0"/>
              <a:t> Banana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79DF6-8348-48AA-930B-D4713E9A3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688" y="1169581"/>
                <a:ext cx="6531406" cy="5049912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Let’s compute the curvature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r>
                  <a:rPr lang="en-US" sz="2400" dirty="0"/>
                  <a:t> along direction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=(1,1)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2−4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endParaRPr lang="en-US" sz="2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=20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10−20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−18</m:t>
                      </m:r>
                    </m:oMath>
                  </m:oMathPara>
                </a14:m>
                <a:endParaRPr lang="en-US" sz="2300" b="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n-US" sz="2300" dirty="0"/>
              </a:p>
              <a:p>
                <a:endParaRPr lang="en-US" sz="2400" dirty="0"/>
              </a:p>
              <a:p>
                <a:r>
                  <a:rPr lang="en-US" sz="2400" dirty="0"/>
                  <a:t>Does this curvature value make? (Look at the picture)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79DF6-8348-48AA-930B-D4713E9A3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688" y="1169581"/>
                <a:ext cx="6531406" cy="5049912"/>
              </a:xfrm>
              <a:blipFill>
                <a:blip r:embed="rId2"/>
                <a:stretch>
                  <a:fillRect l="-1026" t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1EB7C-F719-4F46-B1B9-00C12223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9A1DE-9F6E-4B4A-9512-29C78A60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24C65FE-717B-4685-BA9A-D8640DE94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33" y="1723265"/>
            <a:ext cx="5421951" cy="36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sz="4000" dirty="0" err="1"/>
              <a:t>Onedimensional</a:t>
            </a:r>
            <a:r>
              <a:rPr lang="en-US" sz="4000" dirty="0"/>
              <a:t>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F5AFA-40EB-497A-B957-6C06F39B4F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Positive Curvature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F5AFA-40EB-497A-B957-6C06F39B4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8"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275DC-C3FC-4701-8409-0CD10E4C6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What does it mean to say a multidimensional function has positive curvature?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second directional derivative is strictly positive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along all non-zero directions</a:t>
                </a:r>
              </a:p>
              <a:p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is equivalent to saying the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positive definite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 positive definiteness condition is usually written concisely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275DC-C3FC-4701-8409-0CD10E4C6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BF74F-DAE8-43B1-9848-6688ADC9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4E56-1661-4E6A-864A-6B8168CC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F5AFA-40EB-497A-B957-6C06F39B4F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Nonnegative Curvature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F5AFA-40EB-497A-B957-6C06F39B4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8"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275DC-C3FC-4701-8409-0CD10E4C6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Non-negative curvature allows for the function to be flat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second directional derivative is non-negative (i.e., can be zero)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along all non-zero directions</a:t>
                </a:r>
              </a:p>
              <a:p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is equivalent to saying the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positive </a:t>
                </a:r>
                <a:r>
                  <a:rPr lang="en-US" sz="2400" b="1" dirty="0"/>
                  <a:t>semi</a:t>
                </a:r>
                <a:r>
                  <a:rPr lang="en-US" sz="2400" dirty="0"/>
                  <a:t>definite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 positive </a:t>
                </a:r>
                <a:r>
                  <a:rPr lang="en-US" sz="2400" dirty="0" err="1"/>
                  <a:t>semidefiniteness</a:t>
                </a:r>
                <a:r>
                  <a:rPr lang="en-US" sz="2400" dirty="0"/>
                  <a:t> condition is usually written concisely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275DC-C3FC-4701-8409-0CD10E4C6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BF74F-DAE8-43B1-9848-6688ADC9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4E56-1661-4E6A-864A-6B8168CC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133F-349A-46FE-9EFA-A6DFA0B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Local Minimum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7B194-726A-4A32-A2F2-0E3C9A940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First-order necessary condition (FONC)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Second-order necessary condition (SONC) [Curvature condition]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Every local optimum satisfies FONC and SONC but these conditions do not guarantee a local minimum</a:t>
                </a:r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If FONC holds and we have positive definite Hessian,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b="1" dirty="0"/>
                  <a:t>strong</a:t>
                </a:r>
                <a:r>
                  <a:rPr lang="en-US" sz="2400" dirty="0"/>
                  <a:t> local minimum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7B194-726A-4A32-A2F2-0E3C9A940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7241F-D12C-4659-9AAC-70758A40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4026B-F62B-4F36-BC48-FA60C21C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714FA-C94C-4B3C-8157-C9C1A830E7FD}"/>
              </a:ext>
            </a:extLst>
          </p:cNvPr>
          <p:cNvSpPr txBox="1"/>
          <p:nvPr/>
        </p:nvSpPr>
        <p:spPr>
          <a:xfrm>
            <a:off x="7078377" y="2028592"/>
            <a:ext cx="4190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[max rate of change equals zero!]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689D5-E812-4AD0-A83B-BBC62BF43CC1}"/>
              </a:ext>
            </a:extLst>
          </p:cNvPr>
          <p:cNvSpPr txBox="1"/>
          <p:nvPr/>
        </p:nvSpPr>
        <p:spPr>
          <a:xfrm>
            <a:off x="7078377" y="3318490"/>
            <a:ext cx="3789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[non-Negative curvature along all non-zero directions!]</a:t>
            </a:r>
          </a:p>
        </p:txBody>
      </p:sp>
    </p:spTree>
    <p:extLst>
      <p:ext uri="{BB962C8B-B14F-4D97-AF65-F5344CB8AC3E}">
        <p14:creationId xmlns:p14="http://schemas.microsoft.com/office/powerpoint/2010/main" val="4143322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E807-CAE7-4F7C-9E8E-402BB077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Definiteness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9C640-49CA-44CA-830A-625F638DF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Matrix Q is positive definite if it is symmetric and all its eigen values are positive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Matrix Q is positive semi-definite if it is symmetric and all its eigen values are non-negative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Procedure to check curvature of multi-dimensional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Compute the Hessian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and evaluate it 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Compute the eigen values of the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If all eigen values are positive/non-negative,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has positive/non-negative curvature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9C640-49CA-44CA-830A-625F638DF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C52BE-65F1-462A-B39A-0FC19009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F3199-C4AB-45ED-9D3A-A8AEE665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1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91D1-331F-418E-85B3-C8BCF2A6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Rosenbrock</a:t>
            </a:r>
            <a:r>
              <a:rPr lang="en-US" dirty="0"/>
              <a:t> Banana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14D78-388A-4271-BCE1-AE4DE9818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Hessian evaluated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Eigen values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-18 </a:t>
                </a:r>
                <a:r>
                  <a:rPr lang="en-US" sz="2400" dirty="0"/>
                  <a:t>and 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10</a:t>
                </a:r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Therefore, the Hessian is not positive semi-definite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, implying it does not have non-negative curvature</a:t>
                </a: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latin typeface="Cambria Math" panose="02040503050406030204" pitchFamily="18" charset="0"/>
                  </a:rPr>
                  <a:t>Does this make sense?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14D78-388A-4271-BCE1-AE4DE9818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7F360-6D96-4F21-B871-7450CFFA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1981B-61A2-498D-93F0-85DFC696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36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F6E5-2903-4FC7-98DF-DC093672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Rosenbrock</a:t>
            </a:r>
            <a:r>
              <a:rPr lang="en-US" dirty="0"/>
              <a:t> Banana Function 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0BE6A0F3-BE06-49E4-82A9-6D4571773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730"/>
            <a:ext cx="6736299" cy="44908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F91CB-302A-415F-8DBE-C7D8C783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31115-009B-486C-8F32-CF49997E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43A5A-EBD7-4FCC-8989-CEC14FA1F3D0}"/>
                  </a:ext>
                </a:extLst>
              </p:cNvPr>
              <p:cNvSpPr txBox="1"/>
              <p:nvPr/>
            </p:nvSpPr>
            <p:spPr>
              <a:xfrm>
                <a:off x="6092454" y="1857472"/>
                <a:ext cx="5913996" cy="4374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Find a local minimum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Solving the FONC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=(1,1)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Max rate of change is zero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=(1,1)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43A5A-EBD7-4FCC-8989-CEC14FA1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454" y="1857472"/>
                <a:ext cx="5913996" cy="4374211"/>
              </a:xfrm>
              <a:prstGeom prst="rect">
                <a:avLst/>
              </a:prstGeom>
              <a:blipFill>
                <a:blip r:embed="rId3"/>
                <a:stretch>
                  <a:fillRect l="-1545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48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F6E5-2903-4FC7-98DF-DC093672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Rosenbrock</a:t>
            </a:r>
            <a:r>
              <a:rPr lang="en-US" dirty="0"/>
              <a:t> Banana Function 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0BE6A0F3-BE06-49E4-82A9-6D4571773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66025"/>
            <a:ext cx="6736299" cy="44908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F91CB-302A-415F-8DBE-C7D8C783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31115-009B-486C-8F32-CF49997E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43A5A-EBD7-4FCC-8989-CEC14FA1F3D0}"/>
                  </a:ext>
                </a:extLst>
              </p:cNvPr>
              <p:cNvSpPr txBox="1"/>
              <p:nvPr/>
            </p:nvSpPr>
            <p:spPr>
              <a:xfrm>
                <a:off x="5999518" y="1245195"/>
                <a:ext cx="5920574" cy="555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Check SONC at (1,1)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Eigen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2400" dirty="0"/>
                  <a:t> are 51.61 and 0.387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2400" dirty="0"/>
                  <a:t> is positive definite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strictly positive curvature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FONC holds and Hessian is positive definite,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=(1,1)</m:t>
                    </m:r>
                  </m:oMath>
                </a14:m>
                <a:r>
                  <a:rPr lang="en-US" sz="2400" dirty="0"/>
                  <a:t> is a strong local minimum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43A5A-EBD7-4FCC-8989-CEC14FA1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518" y="1245195"/>
                <a:ext cx="5920574" cy="5550943"/>
              </a:xfrm>
              <a:prstGeom prst="rect">
                <a:avLst/>
              </a:prstGeom>
              <a:blipFill>
                <a:blip r:embed="rId3"/>
                <a:stretch>
                  <a:fillRect l="-1339" t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15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8A20-5BE5-4409-9BE3-9FA05546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C2559-3607-4454-ACF7-4B2F720C4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687" y="1169580"/>
                <a:ext cx="10951535" cy="528455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maximization problem above is equivalent to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Local maximum necessary conditions: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/>
                  <a:t>FONC: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[max rate of change]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/>
                  <a:t>SONC: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[negative semi-definite or non-positive curvature]</a:t>
                </a:r>
              </a:p>
              <a:p>
                <a:pPr lvl="1"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Checking negative definiteness/semi-definiteness requires checking for negative/non-positive eigen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C2559-3607-4454-ACF7-4B2F720C4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687" y="1169580"/>
                <a:ext cx="10951535" cy="5284559"/>
              </a:xfrm>
              <a:blipFill>
                <a:blip r:embed="rId2"/>
                <a:stretch>
                  <a:fillRect l="-723" b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C1B94-BCBC-473A-A315-CF90A2EB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7288-B1F0-4F07-BB11-892E828C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7788E-4A94-4832-9F65-3ADE3E254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smooth over the scalar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if it has continuous derivatives of a certain order over this set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will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to denote a smooth function of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(i.e., has first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derivates)</a:t>
                </a:r>
              </a:p>
              <a:p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Affine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Quadratic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sz="2400" dirty="0"/>
                  <a:t>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Exponential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Logarithm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7788E-4A94-4832-9F65-3ADE3E254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4E24E-BFBA-46D9-B30E-99B651AC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A40A6-C374-4944-B0D9-D83AA82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AF13-E289-48E5-A809-585058BD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Second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D9E8C06-6EBA-4C6D-A3B9-E7A4909C7E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3885767"/>
                  </p:ext>
                </p:extLst>
              </p:nvPr>
            </p:nvGraphicFramePr>
            <p:xfrm>
              <a:off x="616062" y="1984255"/>
              <a:ext cx="10952160" cy="29851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94206">
                      <a:extLst>
                        <a:ext uri="{9D8B030D-6E8A-4147-A177-3AD203B41FA5}">
                          <a16:colId xmlns:a16="http://schemas.microsoft.com/office/drawing/2014/main" val="4157955882"/>
                        </a:ext>
                      </a:extLst>
                    </a:gridCol>
                    <a:gridCol w="2059044">
                      <a:extLst>
                        <a:ext uri="{9D8B030D-6E8A-4147-A177-3AD203B41FA5}">
                          <a16:colId xmlns:a16="http://schemas.microsoft.com/office/drawing/2014/main" val="2598161987"/>
                        </a:ext>
                      </a:extLst>
                    </a:gridCol>
                    <a:gridCol w="2473485">
                      <a:extLst>
                        <a:ext uri="{9D8B030D-6E8A-4147-A177-3AD203B41FA5}">
                          <a16:colId xmlns:a16="http://schemas.microsoft.com/office/drawing/2014/main" val="3630379980"/>
                        </a:ext>
                      </a:extLst>
                    </a:gridCol>
                    <a:gridCol w="2157721">
                      <a:extLst>
                        <a:ext uri="{9D8B030D-6E8A-4147-A177-3AD203B41FA5}">
                          <a16:colId xmlns:a16="http://schemas.microsoft.com/office/drawing/2014/main" val="1381444137"/>
                        </a:ext>
                      </a:extLst>
                    </a:gridCol>
                    <a:gridCol w="1667704">
                      <a:extLst>
                        <a:ext uri="{9D8B030D-6E8A-4147-A177-3AD203B41FA5}">
                          <a16:colId xmlns:a16="http://schemas.microsoft.com/office/drawing/2014/main" val="1667890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64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68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55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536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D9E8C06-6EBA-4C6D-A3B9-E7A4909C7E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3885767"/>
                  </p:ext>
                </p:extLst>
              </p:nvPr>
            </p:nvGraphicFramePr>
            <p:xfrm>
              <a:off x="616062" y="1984255"/>
              <a:ext cx="10952160" cy="29851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94206">
                      <a:extLst>
                        <a:ext uri="{9D8B030D-6E8A-4147-A177-3AD203B41FA5}">
                          <a16:colId xmlns:a16="http://schemas.microsoft.com/office/drawing/2014/main" val="4157955882"/>
                        </a:ext>
                      </a:extLst>
                    </a:gridCol>
                    <a:gridCol w="2059044">
                      <a:extLst>
                        <a:ext uri="{9D8B030D-6E8A-4147-A177-3AD203B41FA5}">
                          <a16:colId xmlns:a16="http://schemas.microsoft.com/office/drawing/2014/main" val="2598161987"/>
                        </a:ext>
                      </a:extLst>
                    </a:gridCol>
                    <a:gridCol w="2473485">
                      <a:extLst>
                        <a:ext uri="{9D8B030D-6E8A-4147-A177-3AD203B41FA5}">
                          <a16:colId xmlns:a16="http://schemas.microsoft.com/office/drawing/2014/main" val="3630379980"/>
                        </a:ext>
                      </a:extLst>
                    </a:gridCol>
                    <a:gridCol w="2157721">
                      <a:extLst>
                        <a:ext uri="{9D8B030D-6E8A-4147-A177-3AD203B41FA5}">
                          <a16:colId xmlns:a16="http://schemas.microsoft.com/office/drawing/2014/main" val="1381444137"/>
                        </a:ext>
                      </a:extLst>
                    </a:gridCol>
                    <a:gridCol w="1667704">
                      <a:extLst>
                        <a:ext uri="{9D8B030D-6E8A-4147-A177-3AD203B41FA5}">
                          <a16:colId xmlns:a16="http://schemas.microsoft.com/office/drawing/2014/main" val="16678902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321831" b="-55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409" r="-306825" b="-55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7931" r="-154680" b="-55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226" r="-77401" b="-55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5839" b="-55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6460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68354"/>
                      </a:ext>
                    </a:extLst>
                  </a:tr>
                  <a:tr h="788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15385" r="-321831" b="-16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7931" t="-115385" r="-154680" b="-16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226" t="-115385" r="-77401" b="-16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5839" t="-115385" b="-16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4556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55536"/>
                      </a:ext>
                    </a:extLst>
                  </a:tr>
                  <a:tr h="8254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61029" r="-3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226" t="-261029" r="-77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5839" t="-2610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536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AA439-0002-4C57-B151-899674E9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D4C70-0599-4458-A4E2-82BA08D6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980F-FCF9-4476-8DCF-7B23D2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Notions of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5AED-93A2-4F31-97FF-E1657DAE2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Globally optimal solution:</a:t>
                </a:r>
                <a:r>
                  <a:rPr lang="en-US" sz="2400" dirty="0"/>
                  <a:t> A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we have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Define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-neighborhood of a solution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2"/>
                    </a:solidFill>
                  </a:rPr>
                  <a:t>Locally optimal solution:</a:t>
                </a:r>
                <a:r>
                  <a:rPr lang="en-US" sz="2400" dirty="0"/>
                  <a:t> A solution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we have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5AED-93A2-4F31-97FF-E1657DAE2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16E2-03DD-4398-9774-9FEC0DB2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00BC1-1138-4696-A6C7-7A03DD8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5778-A4B7-4AB6-AB49-80E100D0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0F60-0694-4DCF-BAFC-3C788D8D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5CA94-75C9-476B-8121-97CE3575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86DA6-DCE8-447F-92A9-A2BB3BAC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4F39C82-F60C-497E-BA00-34387143F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7" y="1713677"/>
            <a:ext cx="6480221" cy="4320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56AC5-4E43-4858-8F40-0DF18778973C}"/>
                  </a:ext>
                </a:extLst>
              </p:cNvPr>
              <p:cNvSpPr txBox="1"/>
              <p:nvPr/>
            </p:nvSpPr>
            <p:spPr>
              <a:xfrm>
                <a:off x="264815" y="1460189"/>
                <a:ext cx="63810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56AC5-4E43-4858-8F40-0DF18778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" y="1460189"/>
                <a:ext cx="6381064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4361E-53A1-4FA9-93D3-AFC62F0D72FC}"/>
                  </a:ext>
                </a:extLst>
              </p:cNvPr>
              <p:cNvSpPr txBox="1"/>
              <p:nvPr/>
            </p:nvSpPr>
            <p:spPr>
              <a:xfrm>
                <a:off x="6404164" y="1460189"/>
                <a:ext cx="516405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400" dirty="0"/>
                  <a:t> locally optimal?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Yes, because </a:t>
                </a:r>
                <a:br>
                  <a:rPr lang="en-US" sz="2400" b="0" dirty="0"/>
                </a:b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400" dirty="0"/>
                  <a:t> globally optimal?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Yes, because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4361E-53A1-4FA9-93D3-AFC62F0D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64" y="1460189"/>
                <a:ext cx="5164058" cy="4154984"/>
              </a:xfrm>
              <a:prstGeom prst="rect">
                <a:avLst/>
              </a:prstGeom>
              <a:blipFill>
                <a:blip r:embed="rId4"/>
                <a:stretch>
                  <a:fillRect l="-1653" t="-1175" b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5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C31D7CE-F51F-4AA0-8E78-F0BBDBCDA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5" y="2035190"/>
            <a:ext cx="6276454" cy="4184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B5778-A4B7-4AB6-AB49-80E100D0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0F60-0694-4DCF-BAFC-3C788D8D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5CA94-75C9-476B-8121-97CE3575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86DA6-DCE8-447F-92A9-A2BB3BAC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56AC5-4E43-4858-8F40-0DF18778973C}"/>
                  </a:ext>
                </a:extLst>
              </p:cNvPr>
              <p:cNvSpPr txBox="1"/>
              <p:nvPr/>
            </p:nvSpPr>
            <p:spPr>
              <a:xfrm>
                <a:off x="212510" y="1612972"/>
                <a:ext cx="63810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/3)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56AC5-4E43-4858-8F40-0DF18778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10" y="1612972"/>
                <a:ext cx="6381064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4361E-53A1-4FA9-93D3-AFC62F0D72FC}"/>
                  </a:ext>
                </a:extLst>
              </p:cNvPr>
              <p:cNvSpPr txBox="1"/>
              <p:nvPr/>
            </p:nvSpPr>
            <p:spPr>
              <a:xfrm>
                <a:off x="6418160" y="1521149"/>
                <a:ext cx="537778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=1.397</m:t>
                    </m:r>
                  </m:oMath>
                </a14:m>
                <a:r>
                  <a:rPr lang="en-US" sz="2400" dirty="0"/>
                  <a:t> locally optimal?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Yes, because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1.397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=−0.013520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(1.397)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=1.397</m:t>
                    </m:r>
                  </m:oMath>
                </a14:m>
                <a:r>
                  <a:rPr lang="en-US" sz="2400" dirty="0"/>
                  <a:t> globally optimal?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</a:t>
                </a:r>
                <a:r>
                  <a:rPr lang="en-US" sz="2400" b="0" dirty="0"/>
                  <a:t>, because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5.147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=−1.899≤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1.397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4361E-53A1-4FA9-93D3-AFC62F0D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0" y="1521149"/>
                <a:ext cx="5377781" cy="4524315"/>
              </a:xfrm>
              <a:prstGeom prst="rect">
                <a:avLst/>
              </a:prstGeom>
              <a:blipFill>
                <a:blip r:embed="rId4"/>
                <a:stretch>
                  <a:fillRect l="-1587" t="-1078" r="-1020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133F-349A-46FE-9EFA-A6DFA0B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Local Minimum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7B194-726A-4A32-A2F2-0E3C9A940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(Rate of change) First-order necessary condition (FONC)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(Curvature) Second-order necessary condition (SONC)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Every local minimum satisfies FONC and SONC but these conditions do not guarantee a local optimum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If FONC holds and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b="1" dirty="0"/>
                  <a:t>strong</a:t>
                </a:r>
                <a:r>
                  <a:rPr lang="en-US" sz="2400" dirty="0"/>
                  <a:t> local minimum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7B194-726A-4A32-A2F2-0E3C9A940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7241F-D12C-4659-9AAC-70758A40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Selva Nadarajah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4026B-F62B-4F36-BC48-FA60C21C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136-7E1A-42C5-8533-65A70507E8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0694"/>
      </p:ext>
    </p:extLst>
  </p:cSld>
  <p:clrMapOvr>
    <a:masterClrMapping/>
  </p:clrMapOvr>
</p:sld>
</file>

<file path=ppt/theme/theme1.xml><?xml version="1.0" encoding="utf-8"?>
<a:theme xmlns:a="http://schemas.openxmlformats.org/drawingml/2006/main" name="NegarSelvaUIC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garSelvaUICTheme" id="{BAD1ACD1-B4B1-4FEE-B27F-16AAD2921B1B}" vid="{B8C94AB1-1BF6-455D-B123-7726E997B4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2064</Words>
  <Application>Microsoft Office PowerPoint</Application>
  <PresentationFormat>Widescreen</PresentationFormat>
  <Paragraphs>441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Tw Cen MT</vt:lpstr>
      <vt:lpstr>NegarSelvaUICTheme</vt:lpstr>
      <vt:lpstr>Optimality Conditions for Smooth Optimization</vt:lpstr>
      <vt:lpstr>Discussion Plan</vt:lpstr>
      <vt:lpstr>PowerPoint Presentation</vt:lpstr>
      <vt:lpstr>Smooth Function</vt:lpstr>
      <vt:lpstr>First and Second Derivatives</vt:lpstr>
      <vt:lpstr>Notions of Optimality</vt:lpstr>
      <vt:lpstr>Quadratic Function Example</vt:lpstr>
      <vt:lpstr>Sinusoidal Function Example</vt:lpstr>
      <vt:lpstr>Conditions for Local Minimum</vt:lpstr>
      <vt:lpstr>Quadratic Function Example</vt:lpstr>
      <vt:lpstr>Sinusoidal Function Example</vt:lpstr>
      <vt:lpstr>PowerPoint Presentation</vt:lpstr>
      <vt:lpstr>Smooth Function</vt:lpstr>
      <vt:lpstr>Column and Row Vectors</vt:lpstr>
      <vt:lpstr>Norm</vt:lpstr>
      <vt:lpstr>Dot Product</vt:lpstr>
      <vt:lpstr>Notions of Optimality</vt:lpstr>
      <vt:lpstr>Gradient</vt:lpstr>
      <vt:lpstr>Example: Rosenbrock Banana Function </vt:lpstr>
      <vt:lpstr>Example: Rosenbrock Banana Function </vt:lpstr>
      <vt:lpstr>Behavior of a Function Along a Direction</vt:lpstr>
      <vt:lpstr>Example: Rosenbrock Banana Function </vt:lpstr>
      <vt:lpstr>Directional Derivative</vt:lpstr>
      <vt:lpstr>Example: Rosenbrock Banana Function</vt:lpstr>
      <vt:lpstr>Gradient Interpretation</vt:lpstr>
      <vt:lpstr>Hessian</vt:lpstr>
      <vt:lpstr>Example: Rosenbrock Banana Function </vt:lpstr>
      <vt:lpstr>Curvature of g(α)  </vt:lpstr>
      <vt:lpstr>Example: Rosenbrock Banana Function </vt:lpstr>
      <vt:lpstr>Positive Curvature of f</vt:lpstr>
      <vt:lpstr>Nonnegative Curvature of f</vt:lpstr>
      <vt:lpstr>Conditions for Local Minimum</vt:lpstr>
      <vt:lpstr>Checking Definiteness</vt:lpstr>
      <vt:lpstr>Example: Rosenbrock Banana Function </vt:lpstr>
      <vt:lpstr>Example: Rosenbrock Banana Function </vt:lpstr>
      <vt:lpstr>Example: Rosenbrock Banana Function </vt:lpstr>
      <vt:lpstr>Maximization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Operations Management</dc:title>
  <dc:creator>Nadarajah, Selvaprabu</dc:creator>
  <cp:lastModifiedBy>Nadarajah, Selvaprabu</cp:lastModifiedBy>
  <cp:revision>375</cp:revision>
  <dcterms:created xsi:type="dcterms:W3CDTF">2021-01-14T17:10:13Z</dcterms:created>
  <dcterms:modified xsi:type="dcterms:W3CDTF">2022-01-18T00:12:09Z</dcterms:modified>
</cp:coreProperties>
</file>