
<file path=[Content_Types].xml><?xml version="1.0" encoding="utf-8"?>
<Types xmlns="http://schemas.openxmlformats.org/package/2006/content-types">
  <Default Extension="crdownload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340" r:id="rId3"/>
    <p:sldId id="343" r:id="rId4"/>
    <p:sldId id="341" r:id="rId5"/>
    <p:sldId id="349" r:id="rId6"/>
    <p:sldId id="350" r:id="rId7"/>
    <p:sldId id="380" r:id="rId8"/>
    <p:sldId id="352" r:id="rId9"/>
    <p:sldId id="355" r:id="rId10"/>
    <p:sldId id="381" r:id="rId11"/>
    <p:sldId id="354" r:id="rId12"/>
    <p:sldId id="356" r:id="rId13"/>
    <p:sldId id="358" r:id="rId14"/>
    <p:sldId id="363" r:id="rId15"/>
    <p:sldId id="360" r:id="rId16"/>
    <p:sldId id="361" r:id="rId17"/>
    <p:sldId id="362" r:id="rId18"/>
    <p:sldId id="365" r:id="rId19"/>
    <p:sldId id="368" r:id="rId20"/>
    <p:sldId id="370" r:id="rId21"/>
    <p:sldId id="369" r:id="rId22"/>
    <p:sldId id="371" r:id="rId23"/>
    <p:sldId id="372" r:id="rId24"/>
    <p:sldId id="374" r:id="rId25"/>
    <p:sldId id="375" r:id="rId26"/>
    <p:sldId id="376" r:id="rId27"/>
    <p:sldId id="377" r:id="rId28"/>
    <p:sldId id="291" r:id="rId29"/>
    <p:sldId id="282" r:id="rId30"/>
    <p:sldId id="284" r:id="rId31"/>
    <p:sldId id="283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99"/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52" autoAdjust="0"/>
  </p:normalViewPr>
  <p:slideViewPr>
    <p:cSldViewPr snapToGrid="0" showGuides="1">
      <p:cViewPr varScale="1">
        <p:scale>
          <a:sx n="67" d="100"/>
          <a:sy n="67" d="100"/>
        </p:scale>
        <p:origin x="19" y="3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w Cen MT" panose="020B0602020104020603" pitchFamily="34" charset="0"/>
              </a:defRPr>
            </a:lvl1pPr>
          </a:lstStyle>
          <a:p>
            <a:fld id="{370A7825-B547-47D0-9836-A3BF7A1B4538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w Cen MT" panose="020B0602020104020603" pitchFamily="34" charset="0"/>
              </a:defRPr>
            </a:lvl1pPr>
          </a:lstStyle>
          <a:p>
            <a:fld id="{05AD08CA-A668-423C-803E-03472202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7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681162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000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681162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000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Tw Cen MT" panose="020B0602020104020603" pitchFamily="34" charset="0"/>
                <a:cs typeface="Times New Roman" panose="02020603050405020304" pitchFamily="18" charset="0"/>
              </a:defRPr>
            </a:lvl1pPr>
            <a:lvl2pPr>
              <a:defRPr sz="2800">
                <a:latin typeface="Tw Cen MT" panose="020B0602020104020603" pitchFamily="34" charset="0"/>
                <a:cs typeface="Times New Roman" panose="02020603050405020304" pitchFamily="18" charset="0"/>
              </a:defRPr>
            </a:lvl2pPr>
            <a:lvl3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3pPr>
            <a:lvl4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4pPr>
            <a:lvl5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87" y="1169581"/>
            <a:ext cx="10951535" cy="504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6687" y="63328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algn="l"/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5022" y="633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EFF79136-7E1A-42C5-8533-65A70507E8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71173" y="216449"/>
            <a:ext cx="23940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CC3300"/>
                </a:solidFill>
                <a:latin typeface="Tw Cen MT" panose="020B0602020104020603" pitchFamily="34" charset="0"/>
              </a:rPr>
              <a:t>UIC</a:t>
            </a:r>
          </a:p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000099"/>
                </a:solidFill>
                <a:latin typeface="Tw Cen MT" panose="020B0602020104020603" pitchFamily="34" charset="0"/>
              </a:rPr>
              <a:t>BUSINESS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8196"/>
            <a:ext cx="12192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034175"/>
            <a:ext cx="12192000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71173" y="216449"/>
            <a:ext cx="23940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CC3300"/>
                </a:solidFill>
                <a:latin typeface="Tw Cen MT" panose="020B0602020104020603" pitchFamily="34" charset="0"/>
              </a:rPr>
              <a:t>UIC</a:t>
            </a:r>
          </a:p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000099"/>
                </a:solidFill>
                <a:latin typeface="Tw Cen MT" panose="020B0602020104020603" pitchFamily="34" charset="0"/>
              </a:rPr>
              <a:t>BUSINESS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978196"/>
            <a:ext cx="12192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034175"/>
            <a:ext cx="12192000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00099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crdownload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Optimization for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IDS 435</a:t>
            </a:r>
          </a:p>
          <a:p>
            <a:r>
              <a:rPr lang="en-US" dirty="0"/>
              <a:t>Instructor: </a:t>
            </a:r>
            <a:r>
              <a:rPr lang="en-US" dirty="0" err="1"/>
              <a:t>Selva</a:t>
            </a:r>
            <a:r>
              <a:rPr lang="en-US" dirty="0"/>
              <a:t> Nadarajah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CCA-F1B9-46BF-95DA-3262437F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Optimization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BE69-8033-4B36-86BD-5B06600C0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0070C0"/>
                    </a:solidFill>
                  </a:rPr>
                  <a:t>Objective function: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Feasible set (unconstrained): </a:t>
                </a:r>
                <a:r>
                  <a:rPr lang="en-US" sz="2400" dirty="0"/>
                  <a:t>All real-valued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Feasible solution: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Optimal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BE69-8033-4B36-86BD-5B06600C0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C82A1-D513-4CA8-8252-9536A5CD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DE35-1DAC-4609-B768-168F3E3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0259E-EAB6-478F-B5AE-0B5A81407989}"/>
                  </a:ext>
                </a:extLst>
              </p:cNvPr>
              <p:cNvSpPr txBox="1"/>
              <p:nvPr/>
            </p:nvSpPr>
            <p:spPr>
              <a:xfrm>
                <a:off x="2442222" y="1320227"/>
                <a:ext cx="6382800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0259E-EAB6-478F-B5AE-0B5A81407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222" y="1320227"/>
                <a:ext cx="6382800" cy="135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D1D9191-3E0B-4B02-91B1-0529013FACB7}"/>
              </a:ext>
            </a:extLst>
          </p:cNvPr>
          <p:cNvGrpSpPr/>
          <p:nvPr/>
        </p:nvGrpSpPr>
        <p:grpSpPr>
          <a:xfrm>
            <a:off x="2964222" y="1714854"/>
            <a:ext cx="6699905" cy="3822919"/>
            <a:chOff x="2502895" y="1714854"/>
            <a:chExt cx="6699905" cy="38229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6DF86F-6F54-447F-A289-2D5DC383DF06}"/>
                </a:ext>
              </a:extLst>
            </p:cNvPr>
            <p:cNvGrpSpPr/>
            <p:nvPr/>
          </p:nvGrpSpPr>
          <p:grpSpPr>
            <a:xfrm>
              <a:off x="2502895" y="1714854"/>
              <a:ext cx="6452556" cy="3822919"/>
              <a:chOff x="2502895" y="1714854"/>
              <a:chExt cx="6452556" cy="3822919"/>
            </a:xfrm>
          </p:grpSpPr>
          <p:pic>
            <p:nvPicPr>
              <p:cNvPr id="2050" name="Picture 2" descr="343 Quiet Easy Stock Vector Illustration and Royalty Free Quiet Easy Clipart">
                <a:extLst>
                  <a:ext uri="{FF2B5EF4-FFF2-40B4-BE49-F238E27FC236}">
                    <a16:creationId xmlns:a16="http://schemas.microsoft.com/office/drawing/2014/main" id="{6B31B4E2-6BAA-4C37-BD0F-9712A0FAE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895" y="1714854"/>
                <a:ext cx="6452556" cy="382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216AA-20C0-4499-BE0A-F3585D726ADF}"/>
                  </a:ext>
                </a:extLst>
              </p:cNvPr>
              <p:cNvSpPr txBox="1"/>
              <p:nvPr/>
            </p:nvSpPr>
            <p:spPr>
              <a:xfrm>
                <a:off x="2844000" y="1997399"/>
                <a:ext cx="284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0099"/>
                    </a:solidFill>
                    <a:latin typeface="Bauhaus 93" panose="04030905020B02020C02" pitchFamily="82" charset="0"/>
                  </a:rPr>
                  <a:t>Solve: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48453-F9C3-437B-BCEA-E1ACECFEDBB1}"/>
                </a:ext>
              </a:extLst>
            </p:cNvPr>
            <p:cNvSpPr txBox="1"/>
            <p:nvPr/>
          </p:nvSpPr>
          <p:spPr>
            <a:xfrm>
              <a:off x="6358800" y="4590599"/>
              <a:ext cx="28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0099"/>
                  </a:solidFill>
                  <a:latin typeface="Bauhaus 93" panose="04030905020B02020C02" pitchFamily="82" charset="0"/>
                </a:rPr>
                <a:t>Why!?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7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8D41-983E-4AF9-88DE-F5A37C75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62FC8-72B1-41FF-A5D6-C58D25CBC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687" y="1169580"/>
                <a:ext cx="10951535" cy="5163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What happens if the number of half-time features is large or past game data is small?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may be multiple “optimal” solutions to the regression problem, some of them may be spurious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Feature selection tries to find a solution with the least number of non-zero coefficients: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Both solutions have same optimal objective function value, but the green solution is “sparse” – smaller number of non zeros.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62FC8-72B1-41FF-A5D6-C58D25CBC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687" y="1169580"/>
                <a:ext cx="10951535" cy="5163247"/>
              </a:xfrm>
              <a:blipFill>
                <a:blip r:embed="rId2"/>
                <a:stretch>
                  <a:fillRect l="-723" t="-2243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613F-818D-45CE-B078-462951C3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B9EE0-C3EA-4C4F-9664-4006A638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1CA-9A37-4254-A490-1351B78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Feature Selection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4556-7A66-4331-AF86-2417D3177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Zero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Counts the number of non-zero elements in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4556-7A66-4331-AF86-2417D3177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C0B0B-D4CA-419A-8C03-1BE0BB6D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20B1-D413-4E43-A1F6-3098332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A662A-3205-4ECB-A0E3-934975974DC2}"/>
                  </a:ext>
                </a:extLst>
              </p:cNvPr>
              <p:cNvSpPr txBox="1"/>
              <p:nvPr/>
            </p:nvSpPr>
            <p:spPr>
              <a:xfrm>
                <a:off x="-29346" y="3170627"/>
                <a:ext cx="6382800" cy="2093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A662A-3205-4ECB-A0E3-93497597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46" y="3170627"/>
                <a:ext cx="6382800" cy="2093009"/>
              </a:xfrm>
              <a:prstGeom prst="rect">
                <a:avLst/>
              </a:prstGeom>
              <a:blipFill>
                <a:blip r:embed="rId3"/>
                <a:stretch>
                  <a:fillRect b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C5EF42-DCFD-445A-B1F7-4835FDAA4D31}"/>
              </a:ext>
            </a:extLst>
          </p:cNvPr>
          <p:cNvSpPr txBox="1"/>
          <p:nvPr/>
        </p:nvSpPr>
        <p:spPr>
          <a:xfrm>
            <a:off x="1834146" y="5487548"/>
            <a:ext cx="27288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Constraint imposing that the number of </a:t>
            </a:r>
            <a:r>
              <a:rPr lang="en-US" dirty="0" err="1"/>
              <a:t>nonzeros</a:t>
            </a:r>
            <a:r>
              <a:rPr lang="en-US" dirty="0"/>
              <a:t> is less than 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B25B-4AC4-4ED2-89E4-F76D604B1FF1}"/>
                  </a:ext>
                </a:extLst>
              </p:cNvPr>
              <p:cNvSpPr txBox="1"/>
              <p:nvPr/>
            </p:nvSpPr>
            <p:spPr>
              <a:xfrm>
                <a:off x="5847822" y="1708895"/>
                <a:ext cx="5954400" cy="468128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rgbClr val="0070C0"/>
                    </a:solidFill>
                  </a:rPr>
                  <a:t>Objective function: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Feasible set: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satisfying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Feasible solution: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000" dirty="0"/>
                  <a:t>Optimal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such that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B25B-4AC4-4ED2-89E4-F76D604B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22" y="1708895"/>
                <a:ext cx="5954400" cy="4681282"/>
              </a:xfrm>
              <a:prstGeom prst="rect">
                <a:avLst/>
              </a:prstGeom>
              <a:blipFill>
                <a:blip r:embed="rId4"/>
                <a:stretch>
                  <a:fillRect l="-81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1CA-9A37-4254-A490-1351B78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Feature Selection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4556-7A66-4331-AF86-2417D3177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Zero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Counts the number of non-zero elements in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4556-7A66-4331-AF86-2417D3177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C0B0B-D4CA-419A-8C03-1BE0BB6D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20B1-D413-4E43-A1F6-3098332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A662A-3205-4ECB-A0E3-934975974DC2}"/>
                  </a:ext>
                </a:extLst>
              </p:cNvPr>
              <p:cNvSpPr txBox="1"/>
              <p:nvPr/>
            </p:nvSpPr>
            <p:spPr>
              <a:xfrm>
                <a:off x="-29346" y="3170627"/>
                <a:ext cx="6382800" cy="2093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A662A-3205-4ECB-A0E3-93497597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46" y="3170627"/>
                <a:ext cx="6382800" cy="2093009"/>
              </a:xfrm>
              <a:prstGeom prst="rect">
                <a:avLst/>
              </a:prstGeom>
              <a:blipFill>
                <a:blip r:embed="rId3"/>
                <a:stretch>
                  <a:fillRect b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C5EF42-DCFD-445A-B1F7-4835FDAA4D31}"/>
              </a:ext>
            </a:extLst>
          </p:cNvPr>
          <p:cNvSpPr txBox="1"/>
          <p:nvPr/>
        </p:nvSpPr>
        <p:spPr>
          <a:xfrm>
            <a:off x="1834146" y="5487548"/>
            <a:ext cx="27288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Constraint imposing that the number of </a:t>
            </a:r>
            <a:r>
              <a:rPr lang="en-US" dirty="0" err="1"/>
              <a:t>nonzeros</a:t>
            </a:r>
            <a:r>
              <a:rPr lang="en-US" dirty="0"/>
              <a:t> is less than 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B25B-4AC4-4ED2-89E4-F76D604B1FF1}"/>
                  </a:ext>
                </a:extLst>
              </p:cNvPr>
              <p:cNvSpPr txBox="1"/>
              <p:nvPr/>
            </p:nvSpPr>
            <p:spPr>
              <a:xfrm>
                <a:off x="5847822" y="1708895"/>
                <a:ext cx="5954400" cy="468128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rgbClr val="0070C0"/>
                    </a:solidFill>
                  </a:rPr>
                  <a:t>Objective function: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Feasible set: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satisfying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Feasible solution: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000" dirty="0"/>
                  <a:t>Optimal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such that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B25B-4AC4-4ED2-89E4-F76D604B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22" y="1708895"/>
                <a:ext cx="5954400" cy="4681282"/>
              </a:xfrm>
              <a:prstGeom prst="rect">
                <a:avLst/>
              </a:prstGeom>
              <a:blipFill>
                <a:blip r:embed="rId4"/>
                <a:stretch>
                  <a:fillRect l="-81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CA50CC5-CECF-4DF2-88CA-D20480834455}"/>
              </a:ext>
            </a:extLst>
          </p:cNvPr>
          <p:cNvGrpSpPr/>
          <p:nvPr/>
        </p:nvGrpSpPr>
        <p:grpSpPr>
          <a:xfrm>
            <a:off x="3101119" y="2126048"/>
            <a:ext cx="5982670" cy="3361500"/>
            <a:chOff x="3439638" y="1708895"/>
            <a:chExt cx="5982670" cy="3361500"/>
          </a:xfrm>
        </p:grpSpPr>
        <p:pic>
          <p:nvPicPr>
            <p:cNvPr id="3074" name="Picture 2" descr="Difficult stamp stock illustration. Illustration of grunge - 95569912">
              <a:extLst>
                <a:ext uri="{FF2B5EF4-FFF2-40B4-BE49-F238E27FC236}">
                  <a16:creationId xmlns:a16="http://schemas.microsoft.com/office/drawing/2014/main" id="{8C82B0E8-E088-4B3A-A880-0E4F58950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638" y="1708895"/>
              <a:ext cx="5982670" cy="336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3F97C6-6087-4B97-9E5D-D70CA450B40F}"/>
                </a:ext>
              </a:extLst>
            </p:cNvPr>
            <p:cNvSpPr txBox="1"/>
            <p:nvPr/>
          </p:nvSpPr>
          <p:spPr>
            <a:xfrm>
              <a:off x="7143773" y="4219567"/>
              <a:ext cx="1892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Bauhaus 93" panose="04030905020B02020C02" pitchFamily="82" charset="0"/>
                </a:rPr>
                <a:t>Why!?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E92EFD-D741-463C-A86F-4C819A5BBCEA}"/>
                </a:ext>
              </a:extLst>
            </p:cNvPr>
            <p:cNvSpPr txBox="1"/>
            <p:nvPr/>
          </p:nvSpPr>
          <p:spPr>
            <a:xfrm>
              <a:off x="3718501" y="1980245"/>
              <a:ext cx="28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Bauhaus 93" panose="04030905020B02020C02" pitchFamily="82" charset="0"/>
                </a:rPr>
                <a:t>Solve: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83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93C7-D084-4B17-A9F6-0C1BB134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Feature Selection: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41F9-EF95-4CD5-B92E-B8814F913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Lasso replaces the zero-norm constraint by a 1-norm penalty term in the objective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1-norm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Lasso regression: Minimize the sum of squares error plus a 1-norm penalty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 parameter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41F9-EF95-4CD5-B92E-B8814F913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1C8D-C690-46E4-8D9B-95B066FC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9196-5C2E-4458-A347-4C7B7A8A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B97B-2A78-4126-8FCE-F170437BFEC5}"/>
                  </a:ext>
                </a:extLst>
              </p:cNvPr>
              <p:cNvSpPr txBox="1"/>
              <p:nvPr/>
            </p:nvSpPr>
            <p:spPr>
              <a:xfrm>
                <a:off x="3191400" y="2911427"/>
                <a:ext cx="7111800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B97B-2A78-4126-8FCE-F170437B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00" y="2911427"/>
                <a:ext cx="7111800" cy="135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2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93C7-D084-4B17-A9F6-0C1BB134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Feature Selection: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41F9-EF95-4CD5-B92E-B8814F913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Lasso replaces the zero-norm constraint by a 1-norm penalty term in the objective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1-norm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Lasso regression: Minimize the sum of squares error plus a 1-norm penalty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 parameter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41F9-EF95-4CD5-B92E-B8814F913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1C8D-C690-46E4-8D9B-95B066FC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9196-5C2E-4458-A347-4C7B7A8A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B97B-2A78-4126-8FCE-F170437BFEC5}"/>
                  </a:ext>
                </a:extLst>
              </p:cNvPr>
              <p:cNvSpPr txBox="1"/>
              <p:nvPr/>
            </p:nvSpPr>
            <p:spPr>
              <a:xfrm>
                <a:off x="3191400" y="2911427"/>
                <a:ext cx="7111800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B97B-2A78-4126-8FCE-F170437B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00" y="2911427"/>
                <a:ext cx="7111800" cy="135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2584436-4726-4D41-8A78-02031B742A30}"/>
              </a:ext>
            </a:extLst>
          </p:cNvPr>
          <p:cNvGrpSpPr/>
          <p:nvPr/>
        </p:nvGrpSpPr>
        <p:grpSpPr>
          <a:xfrm>
            <a:off x="3043647" y="1677139"/>
            <a:ext cx="6699905" cy="3822919"/>
            <a:chOff x="2502895" y="1714854"/>
            <a:chExt cx="6699905" cy="38229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5EDDE9-2A40-4FF3-AE6A-205131B4650D}"/>
                </a:ext>
              </a:extLst>
            </p:cNvPr>
            <p:cNvGrpSpPr/>
            <p:nvPr/>
          </p:nvGrpSpPr>
          <p:grpSpPr>
            <a:xfrm>
              <a:off x="2502895" y="1714854"/>
              <a:ext cx="6452556" cy="3822919"/>
              <a:chOff x="2502895" y="1714854"/>
              <a:chExt cx="6452556" cy="3822919"/>
            </a:xfrm>
          </p:grpSpPr>
          <p:pic>
            <p:nvPicPr>
              <p:cNvPr id="11" name="Picture 2" descr="343 Quiet Easy Stock Vector Illustration and Royalty Free Quiet Easy Clipart">
                <a:extLst>
                  <a:ext uri="{FF2B5EF4-FFF2-40B4-BE49-F238E27FC236}">
                    <a16:creationId xmlns:a16="http://schemas.microsoft.com/office/drawing/2014/main" id="{30F7DE92-C8EB-4D90-9029-DBCF74C8F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895" y="1714854"/>
                <a:ext cx="6452556" cy="382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51EA2E-EF36-4DE4-9850-0A59B22D497B}"/>
                  </a:ext>
                </a:extLst>
              </p:cNvPr>
              <p:cNvSpPr txBox="1"/>
              <p:nvPr/>
            </p:nvSpPr>
            <p:spPr>
              <a:xfrm>
                <a:off x="2844000" y="1997399"/>
                <a:ext cx="284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0099"/>
                    </a:solidFill>
                    <a:latin typeface="Bauhaus 93" panose="04030905020B02020C02" pitchFamily="82" charset="0"/>
                  </a:rPr>
                  <a:t>Solve: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E0A3EE-4EA1-4A0F-B3EE-DD48573E9474}"/>
                </a:ext>
              </a:extLst>
            </p:cNvPr>
            <p:cNvSpPr txBox="1"/>
            <p:nvPr/>
          </p:nvSpPr>
          <p:spPr>
            <a:xfrm>
              <a:off x="6358800" y="4590599"/>
              <a:ext cx="28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0099"/>
                  </a:solidFill>
                  <a:latin typeface="Bauhaus 93" panose="04030905020B02020C02" pitchFamily="82" charset="0"/>
                </a:rPr>
                <a:t>Why!?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81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3627-3129-425F-9BC9-583FE5C7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156E4-1360-4C38-B8F3-ABD0D64C7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/>
                    </a:solidFill>
                  </a:rPr>
                  <a:t>Variables</a:t>
                </a:r>
                <a:r>
                  <a:rPr lang="en-US" sz="2400" dirty="0"/>
                  <a:t>: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Objective function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Constraints</a:t>
                </a:r>
                <a:r>
                  <a:rPr lang="en-US" sz="2400" dirty="0"/>
                  <a:t>: Represented by set X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Feasible solution: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Optimal solution: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156E4-1360-4C38-B8F3-ABD0D64C7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C6AD-717F-48F9-A40E-F3CFD57B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0B85-C40E-403F-BA66-E594AE9F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C85-0033-47A9-9CA7-9BF1AB8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Examples to General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98755-A9CE-49D7-9E22-408194F58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Least-squares regression (“Easy”)</a:t>
                </a:r>
              </a:p>
              <a:p>
                <a:pPr lvl="1"/>
                <a:r>
                  <a:rPr lang="en-US" sz="22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Constraints: None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Idealized feature selection (“Difficult”)</a:t>
                </a:r>
              </a:p>
              <a:p>
                <a:pPr lvl="1"/>
                <a:r>
                  <a:rPr lang="en-US" sz="22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Constraints: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Lasso regression (“Easy”)</a:t>
                </a:r>
              </a:p>
              <a:p>
                <a:pPr lvl="1"/>
                <a:r>
                  <a:rPr lang="en-US" sz="2200" dirty="0"/>
                  <a:t>Objective function: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Constraints: None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98755-A9CE-49D7-9E22-408194F58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046F-2BAD-4B09-82B2-7A73988F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D49B-EC63-4EBE-ACBB-8EA58CB1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28511-F27C-417F-9EA1-7EEDB0297D11}"/>
              </a:ext>
            </a:extLst>
          </p:cNvPr>
          <p:cNvSpPr txBox="1"/>
          <p:nvPr/>
        </p:nvSpPr>
        <p:spPr>
          <a:xfrm>
            <a:off x="8690400" y="1422840"/>
            <a:ext cx="2973600" cy="304698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Takeaway 1:</a:t>
            </a:r>
          </a:p>
          <a:p>
            <a:pPr algn="ctr"/>
            <a:r>
              <a:rPr lang="en-US" sz="2400" dirty="0"/>
              <a:t>From our examples it seems the nature of the objective function and constraints determine the difficulty of optimizing a task!</a:t>
            </a:r>
          </a:p>
        </p:txBody>
      </p:sp>
    </p:spTree>
    <p:extLst>
      <p:ext uri="{BB962C8B-B14F-4D97-AF65-F5344CB8AC3E}">
        <p14:creationId xmlns:p14="http://schemas.microsoft.com/office/powerpoint/2010/main" val="25845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CB0C-7B7F-4BB3-8B9B-ADF68DF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Intuition: Optimization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4CBD-05C1-4398-BB37-2B28791D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r>
              <a:rPr lang="en-US" sz="2400" dirty="0"/>
              <a:t>Convex: Minimum reached via local reasoning (a.k.a. local min) is a global minimum</a:t>
            </a:r>
          </a:p>
          <a:p>
            <a:endParaRPr lang="en-US" sz="2400" dirty="0"/>
          </a:p>
          <a:p>
            <a:r>
              <a:rPr lang="en-US" sz="2400" dirty="0"/>
              <a:t>Nonconvex: Local minimum may not be a global minimum  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0E39E-B147-48CD-8038-88C75269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45F2-39A4-4A66-BB11-90757297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DFFF498-93CA-4EC3-B8F3-0518906E8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91" y="1752204"/>
            <a:ext cx="4160881" cy="2507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3B148-F543-4269-8A9A-81B18D45F39D}"/>
              </a:ext>
            </a:extLst>
          </p:cNvPr>
          <p:cNvSpPr txBox="1"/>
          <p:nvPr/>
        </p:nvSpPr>
        <p:spPr>
          <a:xfrm>
            <a:off x="1423927" y="1235696"/>
            <a:ext cx="26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D63F9-B680-4E8D-BD40-51CD5C44B82B}"/>
              </a:ext>
            </a:extLst>
          </p:cNvPr>
          <p:cNvSpPr txBox="1"/>
          <p:nvPr/>
        </p:nvSpPr>
        <p:spPr>
          <a:xfrm>
            <a:off x="7396431" y="1235696"/>
            <a:ext cx="26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Nonconvex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038472-B02C-419D-8F23-EFE58F0B7A62}"/>
              </a:ext>
            </a:extLst>
          </p:cNvPr>
          <p:cNvGrpSpPr/>
          <p:nvPr/>
        </p:nvGrpSpPr>
        <p:grpSpPr>
          <a:xfrm>
            <a:off x="681487" y="1752203"/>
            <a:ext cx="4351621" cy="2507197"/>
            <a:chOff x="681487" y="1908507"/>
            <a:chExt cx="4351621" cy="25071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9EAD9D-B2D7-472B-98DE-99FA26C2C8A5}"/>
                </a:ext>
              </a:extLst>
            </p:cNvPr>
            <p:cNvGrpSpPr/>
            <p:nvPr/>
          </p:nvGrpSpPr>
          <p:grpSpPr>
            <a:xfrm>
              <a:off x="681487" y="1908507"/>
              <a:ext cx="4160881" cy="2507197"/>
              <a:chOff x="681487" y="1908507"/>
              <a:chExt cx="4160881" cy="2507197"/>
            </a:xfrm>
          </p:grpSpPr>
          <p:pic>
            <p:nvPicPr>
              <p:cNvPr id="14" name="Content Placeholder 6" descr="Diagram&#10;&#10;Description automatically generated">
                <a:extLst>
                  <a:ext uri="{FF2B5EF4-FFF2-40B4-BE49-F238E27FC236}">
                    <a16:creationId xmlns:a16="http://schemas.microsoft.com/office/drawing/2014/main" id="{ED6FB42D-911B-46C7-BBC6-1E3F6BC6C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487" y="1908507"/>
                <a:ext cx="4160881" cy="250719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F4748B-40BC-452C-A6CD-6A84E12A58BB}"/>
                  </a:ext>
                </a:extLst>
              </p:cNvPr>
              <p:cNvSpPr/>
              <p:nvPr/>
            </p:nvSpPr>
            <p:spPr>
              <a:xfrm>
                <a:off x="1231200" y="2268000"/>
                <a:ext cx="3434400" cy="177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69E652-DC1B-4876-B971-F75F1EB237A0}"/>
                </a:ext>
              </a:extLst>
            </p:cNvPr>
            <p:cNvSpPr/>
            <p:nvPr/>
          </p:nvSpPr>
          <p:spPr>
            <a:xfrm>
              <a:off x="1788000" y="2280000"/>
              <a:ext cx="2748000" cy="1503901"/>
            </a:xfrm>
            <a:custGeom>
              <a:avLst/>
              <a:gdLst>
                <a:gd name="connsiteX0" fmla="*/ 0 w 2748000"/>
                <a:gd name="connsiteY0" fmla="*/ 0 h 1503901"/>
                <a:gd name="connsiteX1" fmla="*/ 1248000 w 2748000"/>
                <a:gd name="connsiteY1" fmla="*/ 1500000 h 1503901"/>
                <a:gd name="connsiteX2" fmla="*/ 2748000 w 2748000"/>
                <a:gd name="connsiteY2" fmla="*/ 432000 h 150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000" h="1503901">
                  <a:moveTo>
                    <a:pt x="0" y="0"/>
                  </a:moveTo>
                  <a:cubicBezTo>
                    <a:pt x="395000" y="714000"/>
                    <a:pt x="790000" y="1428000"/>
                    <a:pt x="1248000" y="1500000"/>
                  </a:cubicBezTo>
                  <a:cubicBezTo>
                    <a:pt x="1706000" y="1572000"/>
                    <a:pt x="2486000" y="626000"/>
                    <a:pt x="2748000" y="432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087C125-0E7A-497A-918B-7D3CA93F8B8E}"/>
                </a:ext>
              </a:extLst>
            </p:cNvPr>
            <p:cNvSpPr/>
            <p:nvPr/>
          </p:nvSpPr>
          <p:spPr>
            <a:xfrm>
              <a:off x="3014979" y="3743299"/>
              <a:ext cx="76686" cy="81203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F9C4DC-3010-40B5-BA5C-463D0FA43C8F}"/>
                </a:ext>
              </a:extLst>
            </p:cNvPr>
            <p:cNvSpPr txBox="1"/>
            <p:nvPr/>
          </p:nvSpPr>
          <p:spPr>
            <a:xfrm>
              <a:off x="2211754" y="3798416"/>
              <a:ext cx="282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local min = global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68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9D9E-F42E-40F0-BA1C-1993530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403F-BA73-4E5A-9E87-5F080BED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Convex optimization formulations can be solved more efficiently using algorithms that exploit local information (e.g., gradients) </a:t>
            </a:r>
          </a:p>
          <a:p>
            <a:endParaRPr lang="en-US" sz="2400" dirty="0"/>
          </a:p>
          <a:p>
            <a:r>
              <a:rPr lang="en-US" sz="2400" dirty="0"/>
              <a:t>Non-convex formulations are more challenging to solve to optimality, and algorithms based on local information can only guarantee a local minimum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Takeaway 2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Knowledge of optimization helps you understand the difficulty of formulations as well as guide the design of potential approximations that are easier to solve </a:t>
            </a:r>
            <a:r>
              <a:rPr lang="en-US" sz="2400" dirty="0"/>
              <a:t>(e.g., LASSO as an approximation of zero-norm constrained regression)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F3FF8-E290-46C5-A3C6-226B1949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0983-E143-46B9-8940-5D1C4E8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What is optimization?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Overview of optimization and course topics via examples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What can optimization (this course) to do help?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F4DD-1B3F-4988-9B72-E0039DB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</p:spPr>
        <p:txBody>
          <a:bodyPr anchor="ctr">
            <a:norm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FECDEB-5195-48FC-8418-5C9056BD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7" y="1397000"/>
            <a:ext cx="5477933" cy="4779963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</a:pPr>
            <a:r>
              <a:rPr lang="en-US" sz="2400" b="0" i="0" dirty="0">
                <a:effectLst/>
              </a:rPr>
              <a:t>The Fashion-MNIST dataset is a collection of small greyscale images of ten different types of clothing. </a:t>
            </a:r>
          </a:p>
          <a:p>
            <a:pPr marL="347663" indent="-347663">
              <a:lnSpc>
                <a:spcPct val="100000"/>
              </a:lnSpc>
            </a:pPr>
            <a:endParaRPr lang="en-US" sz="2400" dirty="0"/>
          </a:p>
          <a:p>
            <a:pPr marL="347663" indent="-347663">
              <a:lnSpc>
                <a:spcPct val="100000"/>
              </a:lnSpc>
            </a:pPr>
            <a:r>
              <a:rPr lang="en-US" sz="2400" dirty="0"/>
              <a:t>Given a new image, we would like to classify it in one of the following classes: T-shirt, Trouser, Pullover, Dress, Coat, Sandal, Shirt, Sneaker, Bag, and Ankle Boot.</a:t>
            </a:r>
          </a:p>
          <a:p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63716-EB5B-4F13-85FC-726118E64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8889" y="1295433"/>
            <a:ext cx="5181600" cy="2668524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68E64-31F5-4661-80CD-F9C3FF25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687" y="633282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A6274-B51E-4DD7-A7AE-65BF3B5C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022" y="633282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F79136-7E1A-42C5-8533-65A70507E84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44C8D-B2D0-4F29-AC49-66D645D7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12" y="5087890"/>
            <a:ext cx="1094630" cy="10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9DF85-E532-4132-92CA-81097B1D47EE}"/>
              </a:ext>
            </a:extLst>
          </p:cNvPr>
          <p:cNvSpPr txBox="1"/>
          <p:nvPr/>
        </p:nvSpPr>
        <p:spPr>
          <a:xfrm>
            <a:off x="7055238" y="4547027"/>
            <a:ext cx="405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Which class does this image belong to?</a:t>
            </a:r>
          </a:p>
        </p:txBody>
      </p:sp>
    </p:spTree>
    <p:extLst>
      <p:ext uri="{BB962C8B-B14F-4D97-AF65-F5344CB8AC3E}">
        <p14:creationId xmlns:p14="http://schemas.microsoft.com/office/powerpoint/2010/main" val="7117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840-E5B8-4422-94A9-19354842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526A-68A6-4E40-8099-38B5291E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neural network in this example is a function that translates an image to probability distribution over types of clothing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678B-212A-410C-9718-3CAE022B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09DE-11B7-453C-8833-206CA808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21</a:t>
            </a:fld>
            <a:endParaRPr lang="en-US"/>
          </a:p>
        </p:txBody>
      </p:sp>
      <p:pic>
        <p:nvPicPr>
          <p:cNvPr id="6148" name="Picture 4" descr="Convolutional Neural Network (CNN) | by Raycad | Medium">
            <a:extLst>
              <a:ext uri="{FF2B5EF4-FFF2-40B4-BE49-F238E27FC236}">
                <a16:creationId xmlns:a16="http://schemas.microsoft.com/office/drawing/2014/main" id="{9A1F72A9-4F87-4882-9A58-43EBFCEF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1" y="2391829"/>
            <a:ext cx="4606925" cy="30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593DF-F1E6-496A-868B-1E8D960C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45" y="3189662"/>
            <a:ext cx="1094630" cy="10890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E3265A-9D8F-4A4C-BD6A-4152AC4CA9FE}"/>
              </a:ext>
            </a:extLst>
          </p:cNvPr>
          <p:cNvCxnSpPr/>
          <p:nvPr/>
        </p:nvCxnSpPr>
        <p:spPr>
          <a:xfrm>
            <a:off x="2370667" y="3725331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84593-1B59-4E9E-AD46-F9764AD8EC04}"/>
              </a:ext>
            </a:extLst>
          </p:cNvPr>
          <p:cNvCxnSpPr/>
          <p:nvPr/>
        </p:nvCxnSpPr>
        <p:spPr>
          <a:xfrm>
            <a:off x="7416800" y="3725331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D4F71-5AC1-49E0-BC0E-CC546814E721}"/>
              </a:ext>
            </a:extLst>
          </p:cNvPr>
          <p:cNvCxnSpPr/>
          <p:nvPr/>
        </p:nvCxnSpPr>
        <p:spPr>
          <a:xfrm>
            <a:off x="8475133" y="4910667"/>
            <a:ext cx="299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376B5-59E4-4171-AA76-21DE89D6B259}"/>
              </a:ext>
            </a:extLst>
          </p:cNvPr>
          <p:cNvSpPr/>
          <p:nvPr/>
        </p:nvSpPr>
        <p:spPr>
          <a:xfrm>
            <a:off x="8619594" y="4797331"/>
            <a:ext cx="364066" cy="9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BA5B7-FAE6-44B3-BEEB-D81E1FB13FCC}"/>
              </a:ext>
            </a:extLst>
          </p:cNvPr>
          <p:cNvSpPr/>
          <p:nvPr/>
        </p:nvSpPr>
        <p:spPr>
          <a:xfrm>
            <a:off x="9318621" y="4560134"/>
            <a:ext cx="299512" cy="33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C7930-8ACC-44C8-B0C3-52ACCB08D02B}"/>
              </a:ext>
            </a:extLst>
          </p:cNvPr>
          <p:cNvSpPr/>
          <p:nvPr/>
        </p:nvSpPr>
        <p:spPr>
          <a:xfrm>
            <a:off x="9987487" y="4719282"/>
            <a:ext cx="364066" cy="18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D43C3-121B-4BF3-B3C9-4E84082E25CF}"/>
              </a:ext>
            </a:extLst>
          </p:cNvPr>
          <p:cNvSpPr/>
          <p:nvPr/>
        </p:nvSpPr>
        <p:spPr>
          <a:xfrm>
            <a:off x="10686514" y="2978522"/>
            <a:ext cx="364066" cy="190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52904-EEBB-4C34-A9C5-7ECD92FDF9EC}"/>
              </a:ext>
            </a:extLst>
          </p:cNvPr>
          <p:cNvSpPr txBox="1"/>
          <p:nvPr/>
        </p:nvSpPr>
        <p:spPr>
          <a:xfrm>
            <a:off x="8740355" y="2555527"/>
            <a:ext cx="282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of clothing types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D33EE-E9BD-4827-92F5-567CFBE82F1A}"/>
              </a:ext>
            </a:extLst>
          </p:cNvPr>
          <p:cNvSpPr txBox="1"/>
          <p:nvPr/>
        </p:nvSpPr>
        <p:spPr>
          <a:xfrm>
            <a:off x="8458726" y="4948164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T-shirt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78298-4F8C-4758-949B-E19E8DDCA942}"/>
              </a:ext>
            </a:extLst>
          </p:cNvPr>
          <p:cNvSpPr txBox="1"/>
          <p:nvPr/>
        </p:nvSpPr>
        <p:spPr>
          <a:xfrm>
            <a:off x="10525646" y="4953282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735E-3D50-4A8B-98CD-8340B3155F8D}"/>
              </a:ext>
            </a:extLst>
          </p:cNvPr>
          <p:cNvSpPr txBox="1"/>
          <p:nvPr/>
        </p:nvSpPr>
        <p:spPr>
          <a:xfrm>
            <a:off x="9125476" y="4930206"/>
            <a:ext cx="6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Ankle boot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1EF28-66B2-401C-9F73-E17D4CF34A5E}"/>
              </a:ext>
            </a:extLst>
          </p:cNvPr>
          <p:cNvSpPr txBox="1"/>
          <p:nvPr/>
        </p:nvSpPr>
        <p:spPr>
          <a:xfrm>
            <a:off x="9855188" y="4950678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Sneaker</a:t>
            </a:r>
          </a:p>
        </p:txBody>
      </p:sp>
    </p:spTree>
    <p:extLst>
      <p:ext uri="{BB962C8B-B14F-4D97-AF65-F5344CB8AC3E}">
        <p14:creationId xmlns:p14="http://schemas.microsoft.com/office/powerpoint/2010/main" val="17531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840-E5B8-4422-94A9-19354842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Image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D526A-68A6-4E40-8099-38B5291EF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687" y="1169580"/>
                <a:ext cx="10951535" cy="53607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neural network in this example is a function that translates an image to probability distribution over types of clothing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Algorithms to train this neural network (i.e.,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) use local information and find locally optimal solutions – but can be made to work well.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D526A-68A6-4E40-8099-38B5291EF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687" y="1169580"/>
                <a:ext cx="10951535" cy="5360759"/>
              </a:xfrm>
              <a:blipFill>
                <a:blip r:embed="rId2"/>
                <a:stretch>
                  <a:fillRect l="-723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678B-212A-410C-9718-3CAE022B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09DE-11B7-453C-8833-206CA808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22</a:t>
            </a:fld>
            <a:endParaRPr lang="en-US"/>
          </a:p>
        </p:txBody>
      </p:sp>
      <p:pic>
        <p:nvPicPr>
          <p:cNvPr id="6148" name="Picture 4" descr="Convolutional Neural Network (CNN) | by Raycad | Medium">
            <a:extLst>
              <a:ext uri="{FF2B5EF4-FFF2-40B4-BE49-F238E27FC236}">
                <a16:creationId xmlns:a16="http://schemas.microsoft.com/office/drawing/2014/main" id="{9A1F72A9-4F87-4882-9A58-43EBFCEF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1" y="2284302"/>
            <a:ext cx="4606925" cy="30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593DF-F1E6-496A-868B-1E8D960C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45" y="3327669"/>
            <a:ext cx="1094630" cy="10890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E3265A-9D8F-4A4C-BD6A-4152AC4CA9FE}"/>
              </a:ext>
            </a:extLst>
          </p:cNvPr>
          <p:cNvCxnSpPr/>
          <p:nvPr/>
        </p:nvCxnSpPr>
        <p:spPr>
          <a:xfrm>
            <a:off x="2370667" y="386333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84593-1B59-4E9E-AD46-F9764AD8EC04}"/>
              </a:ext>
            </a:extLst>
          </p:cNvPr>
          <p:cNvCxnSpPr/>
          <p:nvPr/>
        </p:nvCxnSpPr>
        <p:spPr>
          <a:xfrm>
            <a:off x="7416800" y="3854872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D4F71-5AC1-49E0-BC0E-CC546814E721}"/>
              </a:ext>
            </a:extLst>
          </p:cNvPr>
          <p:cNvCxnSpPr/>
          <p:nvPr/>
        </p:nvCxnSpPr>
        <p:spPr>
          <a:xfrm>
            <a:off x="8475133" y="4803140"/>
            <a:ext cx="299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376B5-59E4-4171-AA76-21DE89D6B259}"/>
              </a:ext>
            </a:extLst>
          </p:cNvPr>
          <p:cNvSpPr/>
          <p:nvPr/>
        </p:nvSpPr>
        <p:spPr>
          <a:xfrm>
            <a:off x="8619594" y="4689804"/>
            <a:ext cx="364066" cy="9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BA5B7-FAE6-44B3-BEEB-D81E1FB13FCC}"/>
              </a:ext>
            </a:extLst>
          </p:cNvPr>
          <p:cNvSpPr/>
          <p:nvPr/>
        </p:nvSpPr>
        <p:spPr>
          <a:xfrm>
            <a:off x="9318621" y="4452607"/>
            <a:ext cx="299512" cy="33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C7930-8ACC-44C8-B0C3-52ACCB08D02B}"/>
              </a:ext>
            </a:extLst>
          </p:cNvPr>
          <p:cNvSpPr/>
          <p:nvPr/>
        </p:nvSpPr>
        <p:spPr>
          <a:xfrm>
            <a:off x="9987487" y="4611755"/>
            <a:ext cx="364066" cy="18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D43C3-121B-4BF3-B3C9-4E84082E25CF}"/>
              </a:ext>
            </a:extLst>
          </p:cNvPr>
          <p:cNvSpPr/>
          <p:nvPr/>
        </p:nvSpPr>
        <p:spPr>
          <a:xfrm>
            <a:off x="10686514" y="2870995"/>
            <a:ext cx="364066" cy="190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52904-EEBB-4C34-A9C5-7ECD92FDF9EC}"/>
              </a:ext>
            </a:extLst>
          </p:cNvPr>
          <p:cNvSpPr txBox="1"/>
          <p:nvPr/>
        </p:nvSpPr>
        <p:spPr>
          <a:xfrm>
            <a:off x="8740355" y="2448000"/>
            <a:ext cx="282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of clothing types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D33EE-E9BD-4827-92F5-567CFBE82F1A}"/>
              </a:ext>
            </a:extLst>
          </p:cNvPr>
          <p:cNvSpPr txBox="1"/>
          <p:nvPr/>
        </p:nvSpPr>
        <p:spPr>
          <a:xfrm>
            <a:off x="8458726" y="4840637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T-shirt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78298-4F8C-4758-949B-E19E8DDCA942}"/>
              </a:ext>
            </a:extLst>
          </p:cNvPr>
          <p:cNvSpPr txBox="1"/>
          <p:nvPr/>
        </p:nvSpPr>
        <p:spPr>
          <a:xfrm>
            <a:off x="10525646" y="4845755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735E-3D50-4A8B-98CD-8340B3155F8D}"/>
              </a:ext>
            </a:extLst>
          </p:cNvPr>
          <p:cNvSpPr txBox="1"/>
          <p:nvPr/>
        </p:nvSpPr>
        <p:spPr>
          <a:xfrm>
            <a:off x="9125476" y="4822679"/>
            <a:ext cx="6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Ankle boot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1EF28-66B2-401C-9F73-E17D4CF34A5E}"/>
              </a:ext>
            </a:extLst>
          </p:cNvPr>
          <p:cNvSpPr txBox="1"/>
          <p:nvPr/>
        </p:nvSpPr>
        <p:spPr>
          <a:xfrm>
            <a:off x="9855188" y="4843151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Sneaker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2B42B2-6435-4AAA-A206-36B77945D4AF}"/>
                  </a:ext>
                </a:extLst>
              </p:cNvPr>
              <p:cNvSpPr/>
              <p:nvPr/>
            </p:nvSpPr>
            <p:spPr>
              <a:xfrm>
                <a:off x="3167061" y="2259829"/>
                <a:ext cx="4235864" cy="3118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2B42B2-6435-4AAA-A206-36B77945D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61" y="2259829"/>
                <a:ext cx="4235864" cy="3118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6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2B57-70A2-47D7-A1AD-D019C9F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BA6F-4F19-4CAF-9066-F707D209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9DB-AC86-425C-BBC1-1F82734F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862C-D31D-426F-A386-D1ADC939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A0174-8CFB-49CA-ABEB-C388B6B71595}"/>
                  </a:ext>
                </a:extLst>
              </p:cNvPr>
              <p:cNvSpPr txBox="1"/>
              <p:nvPr/>
            </p:nvSpPr>
            <p:spPr>
              <a:xfrm>
                <a:off x="2900521" y="1534595"/>
                <a:ext cx="6383866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A0174-8CFB-49CA-ABEB-C388B6B7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21" y="1534595"/>
                <a:ext cx="6383866" cy="573106"/>
              </a:xfrm>
              <a:prstGeom prst="rect">
                <a:avLst/>
              </a:prstGeom>
              <a:blipFill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7BDE3F-C5FC-49DF-AC67-8BF9604D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870986"/>
                  </p:ext>
                </p:extLst>
              </p:nvPr>
            </p:nvGraphicFramePr>
            <p:xfrm>
              <a:off x="616687" y="2641245"/>
              <a:ext cx="10958626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55113">
                      <a:extLst>
                        <a:ext uri="{9D8B030D-6E8A-4147-A177-3AD203B41FA5}">
                          <a16:colId xmlns:a16="http://schemas.microsoft.com/office/drawing/2014/main" val="2956718874"/>
                        </a:ext>
                      </a:extLst>
                    </a:gridCol>
                    <a:gridCol w="2950155">
                      <a:extLst>
                        <a:ext uri="{9D8B030D-6E8A-4147-A177-3AD203B41FA5}">
                          <a16:colId xmlns:a16="http://schemas.microsoft.com/office/drawing/2014/main" val="776260534"/>
                        </a:ext>
                      </a:extLst>
                    </a:gridCol>
                    <a:gridCol w="5653358">
                      <a:extLst>
                        <a:ext uri="{9D8B030D-6E8A-4147-A177-3AD203B41FA5}">
                          <a16:colId xmlns:a16="http://schemas.microsoft.com/office/drawing/2014/main" val="1366342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Problems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Problems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9925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(Some) Decisions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9239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Objective function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 of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 of performance (e.g., profit, cost, speed)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92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Included to improve performance (e.g., sparsity)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Often needed for the solution to be implementable in practice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6240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7BDE3F-C5FC-49DF-AC67-8BF9604D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870986"/>
                  </p:ext>
                </p:extLst>
              </p:nvPr>
            </p:nvGraphicFramePr>
            <p:xfrm>
              <a:off x="616687" y="2641245"/>
              <a:ext cx="10958626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55113">
                      <a:extLst>
                        <a:ext uri="{9D8B030D-6E8A-4147-A177-3AD203B41FA5}">
                          <a16:colId xmlns:a16="http://schemas.microsoft.com/office/drawing/2014/main" val="2956718874"/>
                        </a:ext>
                      </a:extLst>
                    </a:gridCol>
                    <a:gridCol w="2950155">
                      <a:extLst>
                        <a:ext uri="{9D8B030D-6E8A-4147-A177-3AD203B41FA5}">
                          <a16:colId xmlns:a16="http://schemas.microsoft.com/office/drawing/2014/main" val="776260534"/>
                        </a:ext>
                      </a:extLst>
                    </a:gridCol>
                    <a:gridCol w="5653358">
                      <a:extLst>
                        <a:ext uri="{9D8B030D-6E8A-4147-A177-3AD203B41FA5}">
                          <a16:colId xmlns:a16="http://schemas.microsoft.com/office/drawing/2014/main" val="13663426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Problems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Problems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9925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8197" r="-36606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(Some) Decisions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9239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197" r="-36606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 of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 of performance (e.g., profit, cost, speed)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926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9048" r="-36606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Included to improve performance (e.g., sparsity)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Often needed for the solution to be implementable in practice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6240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074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ED39-B4C4-4D02-BB0C-3D89ADF9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Operating Room Scheduling</a:t>
            </a:r>
          </a:p>
        </p:txBody>
      </p:sp>
      <p:pic>
        <p:nvPicPr>
          <p:cNvPr id="7" name="Picture 6" descr="A picture containing indoor, hospital room, device, microscope&#10;&#10;Description automatically generated">
            <a:extLst>
              <a:ext uri="{FF2B5EF4-FFF2-40B4-BE49-F238E27FC236}">
                <a16:creationId xmlns:a16="http://schemas.microsoft.com/office/drawing/2014/main" id="{8F183646-9A74-417C-BECF-8D77FF1B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26431"/>
          <a:stretch/>
        </p:blipFill>
        <p:spPr>
          <a:xfrm>
            <a:off x="277380" y="1354667"/>
            <a:ext cx="5742420" cy="482229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9198-EE95-4CFB-88D0-1D0951C5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54667"/>
            <a:ext cx="5469467" cy="4822296"/>
          </a:xfrm>
        </p:spPr>
        <p:txBody>
          <a:bodyPr>
            <a:normAutofit/>
          </a:bodyPr>
          <a:lstStyle/>
          <a:p>
            <a:r>
              <a:rPr lang="en-US" sz="2400" dirty="0"/>
              <a:t>Hospitals have limited number of ORs</a:t>
            </a:r>
          </a:p>
          <a:p>
            <a:r>
              <a:rPr lang="en-US" sz="2400" dirty="0"/>
              <a:t>Each OR is staffed in 8-hour blocks</a:t>
            </a:r>
          </a:p>
          <a:p>
            <a:r>
              <a:rPr lang="en-US" sz="2400" dirty="0"/>
              <a:t>Departments set their own targets for allocation hours</a:t>
            </a:r>
          </a:p>
          <a:p>
            <a:r>
              <a:rPr lang="en-US" sz="2400" dirty="0"/>
              <a:t>Departments also have requirements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sz="2000" dirty="0"/>
              <a:t>Gynecology needs at least 1 OR per day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sz="2000" dirty="0"/>
              <a:t>Ophthalmology needs at least 2 ORs per week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sz="2000" dirty="0"/>
              <a:t>The oral surgeon is only available on Tuesdays and Thursdays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47734-9785-4E1A-854A-CE9024CC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687" y="633282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5065-E91E-4A61-8F67-5EF719DA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022" y="633282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F79136-7E1A-42C5-8533-65A70507E84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891-C4D7-490E-95C1-63277077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</p:spPr>
        <p:txBody>
          <a:bodyPr anchor="ctr">
            <a:normAutofit/>
          </a:bodyPr>
          <a:lstStyle/>
          <a:p>
            <a:r>
              <a:rPr lang="en-US" dirty="0"/>
              <a:t>Optimization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97675C0-ED2D-466F-8BDF-04C1CFEF091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8732" y="1278466"/>
                <a:ext cx="5571068" cy="5300133"/>
              </a:xfrm>
            </p:spPr>
            <p:txBody>
              <a:bodyPr>
                <a:noAutofit/>
              </a:bodyPr>
              <a:lstStyle/>
              <a:p>
                <a:pPr marL="347663" indent="-347663"/>
                <a:r>
                  <a:rPr lang="en-US" sz="2400" dirty="0"/>
                  <a:t>Decisions</a:t>
                </a:r>
              </a:p>
              <a:p>
                <a:pPr marL="804863" lvl="1" indent="-347663">
                  <a:buFontTx/>
                  <a:buChar char="–"/>
                </a:pPr>
                <a:r>
                  <a:rPr lang="en-US" sz="2200" dirty="0"/>
                  <a:t>How many ORs to assign each department on each day</a:t>
                </a:r>
              </a:p>
              <a:p>
                <a:pPr marL="804863" lvl="1" indent="-347663">
                  <a:buFontTx/>
                  <a:buChar char="–"/>
                </a:pPr>
                <a:r>
                  <a:rPr lang="en-US" sz="2200" dirty="0"/>
                  <a:t>Integer decision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represent the number of ORs that is allocated to department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on day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  <a:p>
                <a:pPr marL="347663" lvl="1" indent="-347663"/>
                <a:endParaRPr lang="en-US" sz="2400" dirty="0"/>
              </a:p>
              <a:p>
                <a:pPr marL="347663" lvl="1" indent="-347663"/>
                <a:r>
                  <a:rPr lang="en-US" sz="2400" dirty="0"/>
                  <a:t>Objective</a:t>
                </a:r>
              </a:p>
              <a:p>
                <a:pPr marL="914400" lvl="2" indent="-457200">
                  <a:buFont typeface="Tw Cen MT" panose="020B0602020104020603" pitchFamily="34" charset="0"/>
                  <a:buChar char="–"/>
                </a:pPr>
                <a:r>
                  <a:rPr lang="en-US" sz="2200" dirty="0"/>
                  <a:t>Maximize % of target allocation hours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that each department needs</a:t>
                </a:r>
              </a:p>
              <a:p>
                <a:pPr marL="914400" lvl="2" indent="-457200">
                  <a:buFont typeface="Tw Cen MT" panose="020B0602020104020603" pitchFamily="34" charset="0"/>
                  <a:buChar char="–"/>
                </a:pPr>
                <a:r>
                  <a:rPr lang="en-US" sz="2200" dirty="0"/>
                  <a:t>If target allocation hours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for department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, then we want to maximize the sum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8 ×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over all departments and days of the week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97675C0-ED2D-466F-8BDF-04C1CFEF0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8732" y="1278466"/>
                <a:ext cx="5571068" cy="5300133"/>
              </a:xfrm>
              <a:blipFill>
                <a:blip r:embed="rId2"/>
                <a:stretch>
                  <a:fillRect l="-1532" t="-1611" b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D4EF5A-F7C0-43D3-8BBF-31E0A78AF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572712"/>
            <a:ext cx="5545667" cy="4165599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47B6-C971-454D-BC49-2D000D2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022" y="633282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F79136-7E1A-42C5-8533-65A70507E84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891-C4D7-490E-95C1-63277077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</p:spPr>
        <p:txBody>
          <a:bodyPr anchor="ctr">
            <a:normAutofit/>
          </a:bodyPr>
          <a:lstStyle/>
          <a:p>
            <a:r>
              <a:rPr lang="en-US" dirty="0"/>
              <a:t>Easy or Difficult to Solve?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7675C0-ED2D-466F-8BDF-04C1CFEF0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78467"/>
            <a:ext cx="11302999" cy="4898496"/>
          </a:xfrm>
        </p:spPr>
        <p:txBody>
          <a:bodyPr>
            <a:noAutofit/>
          </a:bodyPr>
          <a:lstStyle/>
          <a:p>
            <a:pPr marL="347663" lvl="1" indent="-347663"/>
            <a:r>
              <a:rPr lang="en-US" sz="2400" dirty="0"/>
              <a:t>Is the related optimization problem convex or nonconvex? </a:t>
            </a:r>
          </a:p>
          <a:p>
            <a:pPr marL="347663" lvl="1" indent="-347663"/>
            <a:endParaRPr lang="en-US" sz="2400" dirty="0"/>
          </a:p>
          <a:p>
            <a:pPr marL="347663" lvl="1" indent="-347663"/>
            <a:r>
              <a:rPr lang="en-US" sz="2400" dirty="0"/>
              <a:t>The OR allocation decisions in the problem are integer valued: 0, 1, 2, 3, … (fractions are not allowed)</a:t>
            </a:r>
          </a:p>
          <a:p>
            <a:pPr marL="347663" lvl="1" indent="-347663"/>
            <a:endParaRPr lang="en-US" sz="2400" dirty="0"/>
          </a:p>
          <a:p>
            <a:pPr marL="347663" lvl="1" indent="-347663"/>
            <a:r>
              <a:rPr lang="en-US" sz="2400" dirty="0"/>
              <a:t>This makes the problem nonconvex but ….</a:t>
            </a:r>
          </a:p>
          <a:p>
            <a:pPr marL="347663" lvl="1" indent="-347663"/>
            <a:endParaRPr lang="en-US" sz="2400" dirty="0"/>
          </a:p>
          <a:p>
            <a:pPr marL="347663" lvl="1" indent="-347663"/>
            <a:r>
              <a:rPr lang="en-US" sz="2400" dirty="0"/>
              <a:t>Integer and mixed integer programs are a class of nonconvex optimization problems that we know to solve to global optimality well via specialized solvers</a:t>
            </a:r>
          </a:p>
          <a:p>
            <a:pPr marL="347663" lvl="1" indent="-347663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C361-13F1-4BBB-BCCE-E40C7BE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687" y="633282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Selva Nadarajah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47B6-C971-454D-BC49-2D000D2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022" y="633282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F79136-7E1A-42C5-8533-65A70507E84C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B96A-104B-4415-965D-EAE63C63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Data in Decision Making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8B3E-E561-43D5-A224-92D2E83D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87" y="1363133"/>
            <a:ext cx="10584713" cy="4813830"/>
          </a:xfrm>
        </p:spPr>
        <p:txBody>
          <a:bodyPr>
            <a:normAutofit/>
          </a:bodyPr>
          <a:lstStyle/>
          <a:p>
            <a:r>
              <a:rPr lang="en-US" sz="2400" dirty="0"/>
              <a:t>In the OR scheduling problem, data consists of targets from the different departments and other scheduling information</a:t>
            </a:r>
          </a:p>
          <a:p>
            <a:endParaRPr lang="en-US" sz="2400" dirty="0"/>
          </a:p>
          <a:p>
            <a:r>
              <a:rPr lang="en-US" sz="2400" dirty="0"/>
              <a:t>This data is “static” or fixed over time and so are the objective and constraints</a:t>
            </a:r>
          </a:p>
          <a:p>
            <a:endParaRPr lang="en-US" sz="2400" dirty="0"/>
          </a:p>
          <a:p>
            <a:r>
              <a:rPr lang="en-US" sz="2400" dirty="0"/>
              <a:t>In other applications, we have data streams that change over time in an uncertain manner, and we need to make decisions in the face of such changes!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8E64-5281-4753-A3BD-1C9E704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E3B2-4F36-4E81-AFCF-A7C3B4C2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solidFill>
                <a:srgbClr val="333399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333399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333399"/>
              </a:solidFill>
            </a:endParaRPr>
          </a:p>
          <a:p>
            <a:pPr marL="0" indent="0" algn="ctr">
              <a:buNone/>
            </a:pPr>
            <a:r>
              <a:rPr lang="en-US" altLang="en-US" sz="3800" dirty="0">
                <a:solidFill>
                  <a:srgbClr val="333399"/>
                </a:solidFill>
              </a:rPr>
              <a:t>What Can Optimization (This Course) Do to Help?</a:t>
            </a:r>
            <a:endParaRPr lang="en-US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700" dirty="0">
                <a:solidFill>
                  <a:srgbClr val="333399"/>
                </a:solidFill>
              </a:rPr>
              <a:t>What Can Optimization (This Course) Do to Help? </a:t>
            </a:r>
            <a:br>
              <a:rPr lang="en-US" altLang="en-US" sz="2700" dirty="0">
                <a:solidFill>
                  <a:srgbClr val="333399"/>
                </a:solidFill>
              </a:rPr>
            </a:br>
            <a:r>
              <a:rPr lang="en-US" altLang="en-US" sz="2700" dirty="0">
                <a:solidFill>
                  <a:srgbClr val="333399"/>
                </a:solidFill>
              </a:rPr>
              <a:t>Step 1: Help Formulate Real World Problems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29877"/>
            <a:ext cx="10484763" cy="5000293"/>
          </a:xfrm>
        </p:spPr>
        <p:txBody>
          <a:bodyPr/>
          <a:lstStyle/>
          <a:p>
            <a:r>
              <a:rPr lang="en-US" sz="2400" dirty="0"/>
              <a:t>Formalize real world prediction and decision tasks via optimization formulations</a:t>
            </a:r>
          </a:p>
          <a:p>
            <a:endParaRPr lang="en-US" sz="2400" dirty="0"/>
          </a:p>
          <a:p>
            <a:r>
              <a:rPr lang="en-US" sz="2400" dirty="0"/>
              <a:t>Recognize if the formulation is easy or difficult to solve</a:t>
            </a:r>
          </a:p>
          <a:p>
            <a:pPr lvl="1"/>
            <a:r>
              <a:rPr lang="en-US" altLang="en-US" sz="2000" dirty="0"/>
              <a:t>Convex is easier than non-convex</a:t>
            </a:r>
          </a:p>
          <a:p>
            <a:pPr lvl="1"/>
            <a:r>
              <a:rPr lang="en-US" altLang="en-US" sz="2000" dirty="0"/>
              <a:t>Unconstrained is easier than constrained</a:t>
            </a:r>
          </a:p>
          <a:p>
            <a:pPr lvl="1"/>
            <a:r>
              <a:rPr lang="en-US" altLang="en-US" sz="2000" dirty="0"/>
              <a:t>Size of the formulation also matters (i.e., number of variables and constraints)</a:t>
            </a:r>
          </a:p>
          <a:p>
            <a:endParaRPr lang="en-US" altLang="en-US" sz="2400" dirty="0"/>
          </a:p>
          <a:p>
            <a:r>
              <a:rPr lang="en-US" altLang="en-US" sz="2400" dirty="0"/>
              <a:t>Create approximations of the original formulation that are easier to solve </a:t>
            </a:r>
          </a:p>
          <a:p>
            <a:pPr lvl="1"/>
            <a:r>
              <a:rPr lang="en-US" altLang="en-US" sz="2000" dirty="0"/>
              <a:t>A good way to address a “solve” issue is to avoid it at the formulation stage!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3A74-E73F-4075-B009-CB03D08D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770E-5DD3-427D-949F-9500E87B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What is it? Optimization consists of two key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Formulation:</a:t>
            </a: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 Mathematical language to formalize the process of choosing between “feasible” alternatives that can be ranked according to an “objective”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Solution Method:</a:t>
            </a:r>
            <a:r>
              <a:rPr lang="en-US" sz="2000" dirty="0"/>
              <a:t> Techniques to efficiently search across “feasible” alternatives to find the best solution according to the “objective”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What does it rely 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Data and human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Mathematics &amp; p</a:t>
            </a: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rogramming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Computing power and technology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400" dirty="0"/>
              <a:t>What are its benefits?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Helps achieve better outcomes in practice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w Cen MT" panose="020B0602020104020603" pitchFamily="34" charset="0"/>
                <a:cs typeface="Times New Roman" panose="02020603050405020304" pitchFamily="18" charset="0"/>
              </a:rPr>
              <a:t>Transparent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1ABD-ED02-4EEF-AEBF-5D39A5B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0E26-85B5-4D08-B919-33F4D2A0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>
                <a:solidFill>
                  <a:srgbClr val="333399"/>
                </a:solidFill>
              </a:rPr>
              <a:t>What Can Optimization (This Course) Do to Help?</a:t>
            </a:r>
            <a:br>
              <a:rPr lang="en-US" altLang="en-US" sz="2700" dirty="0">
                <a:solidFill>
                  <a:srgbClr val="333399"/>
                </a:solidFill>
              </a:rPr>
            </a:br>
            <a:r>
              <a:rPr lang="en-US" altLang="en-US" sz="2700" dirty="0">
                <a:solidFill>
                  <a:srgbClr val="333399"/>
                </a:solidFill>
              </a:rPr>
              <a:t>Step 2: Help Effectively Use Tools to Solve Optimization Formulations</a:t>
            </a:r>
            <a:endParaRPr lang="en-US" sz="2700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694267" y="1366684"/>
            <a:ext cx="10873955" cy="500029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Help understand how commercial and state-of-the-art solvers work (e.g., ski-kit learn, </a:t>
            </a:r>
            <a:r>
              <a:rPr lang="en-US" altLang="en-US" sz="2400" dirty="0" err="1"/>
              <a:t>Pytorch</a:t>
            </a:r>
            <a:r>
              <a:rPr lang="en-US" altLang="en-US" sz="2400" dirty="0"/>
              <a:t>, and </a:t>
            </a:r>
            <a:r>
              <a:rPr lang="en-US" altLang="en-US" sz="2400" dirty="0" err="1"/>
              <a:t>Gurobi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dirty="0"/>
              <a:t>Help use these solvers using Python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Help navigate how to configure solvers and solve problems effectively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766159" y="5116415"/>
            <a:ext cx="42767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0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>
                <a:solidFill>
                  <a:srgbClr val="333399"/>
                </a:solidFill>
              </a:rPr>
              <a:t>What Can Optimization (This Course) Do to Help?</a:t>
            </a:r>
            <a:br>
              <a:rPr lang="en-US" altLang="en-US" sz="2700" dirty="0">
                <a:solidFill>
                  <a:srgbClr val="333399"/>
                </a:solidFill>
              </a:rPr>
            </a:br>
            <a:r>
              <a:rPr lang="en-US" altLang="en-US" sz="2700" dirty="0">
                <a:solidFill>
                  <a:srgbClr val="333399"/>
                </a:solidFill>
              </a:rPr>
              <a:t>Step 3: Help You Add an Important Skill to be a Data Scientist</a:t>
            </a:r>
            <a:endParaRPr lang="en-US" sz="2700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707159" y="5185239"/>
            <a:ext cx="42767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31</a:t>
            </a:fld>
            <a:endParaRPr lang="en-US"/>
          </a:p>
        </p:txBody>
      </p:sp>
      <p:pic>
        <p:nvPicPr>
          <p:cNvPr id="52" name="Picture 51" descr="Chart, bubble chart&#10;&#10;Description automatically generated">
            <a:extLst>
              <a:ext uri="{FF2B5EF4-FFF2-40B4-BE49-F238E27FC236}">
                <a16:creationId xmlns:a16="http://schemas.microsoft.com/office/drawing/2014/main" id="{81D13EF7-F372-48BF-B70A-DEC99384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6" y="1147084"/>
            <a:ext cx="9440251" cy="55903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50249A2-F875-4842-BF13-9B1085A131EB}"/>
              </a:ext>
            </a:extLst>
          </p:cNvPr>
          <p:cNvSpPr txBox="1"/>
          <p:nvPr/>
        </p:nvSpPr>
        <p:spPr>
          <a:xfrm>
            <a:off x="524932" y="3680647"/>
            <a:ext cx="17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Forbes September 2021 </a:t>
            </a:r>
          </a:p>
        </p:txBody>
      </p:sp>
    </p:spTree>
    <p:extLst>
      <p:ext uri="{BB962C8B-B14F-4D97-AF65-F5344CB8AC3E}">
        <p14:creationId xmlns:p14="http://schemas.microsoft.com/office/powerpoint/2010/main" val="32613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C0FC-6F6E-40E5-9553-F9A4C5A9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A47-A935-40AF-B838-784CBE1E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Teams in the National Basketball Association (NBA) are split into two conferences: Eastern and western</a:t>
            </a:r>
          </a:p>
          <a:p>
            <a:r>
              <a:rPr lang="en-US" sz="2400" dirty="0"/>
              <a:t>The season is split into regular and playoff games</a:t>
            </a:r>
          </a:p>
          <a:p>
            <a:r>
              <a:rPr lang="en-US" sz="2400" dirty="0"/>
              <a:t>In the 2021-22 regular season, our Chicago Bulls were 26-10 (Win-Loss tally) and were ranked first in the eastern conference! </a:t>
            </a:r>
          </a:p>
          <a:p>
            <a:r>
              <a:rPr lang="en-US" sz="2400" dirty="0"/>
              <a:t>Chicagoans are excited and let’s assume they want to predict the point scored at the end of the game based on half time statistics</a:t>
            </a:r>
          </a:p>
          <a:p>
            <a:r>
              <a:rPr lang="en-US" sz="2400" dirty="0"/>
              <a:t>Historical data is available at basketball-reference.com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BD7A5-B4BA-40C2-B38F-B83097F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F32CD-5D29-4C72-97BC-C898B211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D742-E230-4E67-9E1F-D703CF4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D5E4-7581-49E0-A156-B3FDD25F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data for each regular season game at half 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1CD7-8DE1-43B2-8FB5-3A39E5A7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F120C-5924-4744-BB6B-BA7DA9D8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B6417529-A511-4B3B-98F8-AC351E83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45" y="2281166"/>
            <a:ext cx="9183709" cy="2160155"/>
          </a:xfrm>
          <a:prstGeom prst="rect">
            <a:avLst/>
          </a:prstGeom>
        </p:spPr>
      </p:pic>
      <p:pic>
        <p:nvPicPr>
          <p:cNvPr id="1026" name="Picture 2" descr="Photo of DeMar DeRozan">
            <a:extLst>
              <a:ext uri="{FF2B5EF4-FFF2-40B4-BE49-F238E27FC236}">
                <a16:creationId xmlns:a16="http://schemas.microsoft.com/office/drawing/2014/main" id="{2E2F301F-DC50-4CB1-AE65-3A3004C4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8" y="2419959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2D55C-B19C-4176-973B-C0EBA7721DE8}"/>
              </a:ext>
            </a:extLst>
          </p:cNvPr>
          <p:cNvSpPr txBox="1"/>
          <p:nvPr/>
        </p:nvSpPr>
        <p:spPr>
          <a:xfrm>
            <a:off x="1028700" y="1876112"/>
            <a:ext cx="38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of top players at half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B6628-BB85-4DC4-85F1-526B28BF8533}"/>
              </a:ext>
            </a:extLst>
          </p:cNvPr>
          <p:cNvSpPr txBox="1"/>
          <p:nvPr/>
        </p:nvSpPr>
        <p:spPr>
          <a:xfrm>
            <a:off x="926930" y="4632706"/>
            <a:ext cx="380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Half-time score for each game</a:t>
            </a:r>
          </a:p>
          <a:p>
            <a:endParaRPr lang="en-US" dirty="0"/>
          </a:p>
          <a:p>
            <a:r>
              <a:rPr lang="en-US" dirty="0"/>
              <a:t>Final score for each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0418F-A12D-4A92-8B79-77BD2EB663D5}"/>
              </a:ext>
            </a:extLst>
          </p:cNvPr>
          <p:cNvSpPr txBox="1"/>
          <p:nvPr/>
        </p:nvSpPr>
        <p:spPr>
          <a:xfrm>
            <a:off x="623778" y="5983200"/>
            <a:ext cx="482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baseketball-reference.com</a:t>
            </a:r>
          </a:p>
        </p:txBody>
      </p:sp>
    </p:spTree>
    <p:extLst>
      <p:ext uri="{BB962C8B-B14F-4D97-AF65-F5344CB8AC3E}">
        <p14:creationId xmlns:p14="http://schemas.microsoft.com/office/powerpoint/2010/main" val="17878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B7E6-B5EB-4516-964C-C1D9127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DD112-7067-46CE-BC98-3CFF703B4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Dependent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Final score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(a.k.a. features)</a:t>
                </a:r>
              </a:p>
              <a:p>
                <a:pPr lvl="1"/>
                <a:r>
                  <a:rPr lang="en-US" sz="2000" dirty="0"/>
                  <a:t>FG, FGA, 3P, 3PA, …..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FGx3P, ….</a:t>
                </a:r>
              </a:p>
              <a:p>
                <a:pPr lvl="1"/>
                <a:r>
                  <a:rPr lang="en-US" sz="2000" dirty="0"/>
                  <a:t>All evaluated at half time</a:t>
                </a: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DD112-7067-46CE-BC98-3CFF703B4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E65EC-CD1A-44B8-A32F-C5FAF55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CA2F0-9DD3-40E7-B8BC-5589267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635A689-599E-4B3B-9978-6CB760F0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79580"/>
              </p:ext>
            </p:extLst>
          </p:nvPr>
        </p:nvGraphicFramePr>
        <p:xfrm>
          <a:off x="824419" y="3798116"/>
          <a:ext cx="1053607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07">
                  <a:extLst>
                    <a:ext uri="{9D8B030D-6E8A-4147-A177-3AD203B41FA5}">
                      <a16:colId xmlns:a16="http://schemas.microsoft.com/office/drawing/2014/main" val="1499795535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1108041231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3212996983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318101431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1103303352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3585791546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503551813"/>
                    </a:ext>
                  </a:extLst>
                </a:gridCol>
                <a:gridCol w="1053607">
                  <a:extLst>
                    <a:ext uri="{9D8B030D-6E8A-4147-A177-3AD203B41FA5}">
                      <a16:colId xmlns:a16="http://schemas.microsoft.com/office/drawing/2014/main" val="3761425318"/>
                    </a:ext>
                  </a:extLst>
                </a:gridCol>
                <a:gridCol w="2107214">
                  <a:extLst>
                    <a:ext uri="{9D8B030D-6E8A-4147-A177-3AD203B41FA5}">
                      <a16:colId xmlns:a16="http://schemas.microsoft.com/office/drawing/2014/main" val="165740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3P%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5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7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2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9633D848-38F9-40E3-9458-382D5056F3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4419" y="3794667"/>
              <a:ext cx="10536070" cy="24965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3607">
                      <a:extLst>
                        <a:ext uri="{9D8B030D-6E8A-4147-A177-3AD203B41FA5}">
                          <a16:colId xmlns:a16="http://schemas.microsoft.com/office/drawing/2014/main" val="1499795535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1108041231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212996983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18101431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1103303352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585791546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503551813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761425318"/>
                        </a:ext>
                      </a:extLst>
                    </a:gridCol>
                    <a:gridCol w="2107214">
                      <a:extLst>
                        <a:ext uri="{9D8B030D-6E8A-4147-A177-3AD203B41FA5}">
                          <a16:colId xmlns:a16="http://schemas.microsoft.com/office/drawing/2014/main" val="1657407047"/>
                        </a:ext>
                      </a:extLst>
                    </a:gridCol>
                  </a:tblGrid>
                  <a:tr h="468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95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2150"/>
                      </a:ext>
                    </a:extLst>
                  </a:tr>
                  <a:tr h="37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17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37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76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26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9633D848-38F9-40E3-9458-382D5056F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604396"/>
                  </p:ext>
                </p:extLst>
              </p:nvPr>
            </p:nvGraphicFramePr>
            <p:xfrm>
              <a:off x="824419" y="3794667"/>
              <a:ext cx="10536070" cy="24965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3607">
                      <a:extLst>
                        <a:ext uri="{9D8B030D-6E8A-4147-A177-3AD203B41FA5}">
                          <a16:colId xmlns:a16="http://schemas.microsoft.com/office/drawing/2014/main" val="1499795535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1108041231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212996983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18101431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1103303352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585791546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503551813"/>
                        </a:ext>
                      </a:extLst>
                    </a:gridCol>
                    <a:gridCol w="1053607">
                      <a:extLst>
                        <a:ext uri="{9D8B030D-6E8A-4147-A177-3AD203B41FA5}">
                          <a16:colId xmlns:a16="http://schemas.microsoft.com/office/drawing/2014/main" val="3761425318"/>
                        </a:ext>
                      </a:extLst>
                    </a:gridCol>
                    <a:gridCol w="2107214">
                      <a:extLst>
                        <a:ext uri="{9D8B030D-6E8A-4147-A177-3AD203B41FA5}">
                          <a16:colId xmlns:a16="http://schemas.microsoft.com/office/drawing/2014/main" val="16574070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799422" b="-2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762" r="-699422" b="-2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762" r="-599422" b="-2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762" r="-499422" b="-29142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95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0328" r="-799422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0328" r="-699422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80328" r="-599422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80328" r="-499422" b="-40163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2150"/>
                      </a:ext>
                    </a:extLst>
                  </a:tr>
                  <a:tr h="37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5806" r="-799422" b="-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75806" r="-699422" b="-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5806" r="-599422" b="-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75806" r="-499422" b="-29516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176719"/>
                      </a:ext>
                    </a:extLst>
                  </a:tr>
                  <a:tr h="37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81967" r="-7994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81967" r="-6994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81967" r="-5994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81967" r="-499422" b="-2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37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81967" r="-7994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81967" r="-6994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81967" r="-5994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81967" r="-499422" b="-1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………….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76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26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AB2B7E6-B5EB-4516-964C-C1D9127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DD112-7067-46CE-BC98-3CFF703B4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Dependent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Final score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(a.k.a. features)</a:t>
                </a:r>
              </a:p>
              <a:p>
                <a:pPr lvl="1"/>
                <a:r>
                  <a:rPr lang="en-US" sz="2000" dirty="0"/>
                  <a:t>FG, FGA, 3P, 3PA, …..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FGx3P, ….</a:t>
                </a:r>
              </a:p>
              <a:p>
                <a:pPr lvl="1"/>
                <a:r>
                  <a:rPr lang="en-US" sz="2000" dirty="0"/>
                  <a:t>All evaluated at half time</a:t>
                </a: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DD112-7067-46CE-BC98-3CFF703B4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E65EC-CD1A-44B8-A32F-C5FAF55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CA2F0-9DD3-40E7-B8BC-5589267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FE56-9B24-42FA-B076-F08C401B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Linear Regression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30A3-79BE-479E-AE15-66324E00D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Linear regression: Use a linear function of half-time features and error to explain final game score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Optimization formulation to compute the parameter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30A3-79BE-479E-AE15-66324E00D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C2FD5-D16B-4855-B060-DFBF53C5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1E28-04E6-49D9-9D47-4744866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B349A-5BC6-458C-95CE-D7A7722E2ABD}"/>
                  </a:ext>
                </a:extLst>
              </p:cNvPr>
              <p:cNvSpPr txBox="1"/>
              <p:nvPr/>
            </p:nvSpPr>
            <p:spPr>
              <a:xfrm>
                <a:off x="2816679" y="1892727"/>
                <a:ext cx="6468010" cy="1163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B349A-5BC6-458C-95CE-D7A7722E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79" y="1892727"/>
                <a:ext cx="6468010" cy="1163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5AFFC9E-9BBC-4024-82FA-313D75026DAD}"/>
              </a:ext>
            </a:extLst>
          </p:cNvPr>
          <p:cNvSpPr/>
          <p:nvPr/>
        </p:nvSpPr>
        <p:spPr>
          <a:xfrm rot="16200000">
            <a:off x="6922028" y="3741547"/>
            <a:ext cx="227339" cy="232024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4DEB9-2732-4514-ADCA-531BD177A702}"/>
              </a:ext>
            </a:extLst>
          </p:cNvPr>
          <p:cNvSpPr txBox="1"/>
          <p:nvPr/>
        </p:nvSpPr>
        <p:spPr>
          <a:xfrm>
            <a:off x="6081696" y="5053829"/>
            <a:ext cx="219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score prediction for n-</a:t>
            </a:r>
            <a:r>
              <a:rPr lang="en-US" dirty="0" err="1"/>
              <a:t>th</a:t>
            </a:r>
            <a:r>
              <a:rPr lang="en-US" dirty="0"/>
              <a:t> game using half-time feature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CC9BE-15E9-4D16-9FB4-3122F2E6695B}"/>
              </a:ext>
            </a:extLst>
          </p:cNvPr>
          <p:cNvCxnSpPr>
            <a:cxnSpLocks/>
          </p:cNvCxnSpPr>
          <p:nvPr/>
        </p:nvCxnSpPr>
        <p:spPr>
          <a:xfrm flipV="1">
            <a:off x="5285760" y="4773029"/>
            <a:ext cx="0" cy="280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D30CDA-094D-4E2A-8D4A-13E4BFC88D67}"/>
              </a:ext>
            </a:extLst>
          </p:cNvPr>
          <p:cNvSpPr txBox="1"/>
          <p:nvPr/>
        </p:nvSpPr>
        <p:spPr>
          <a:xfrm>
            <a:off x="4356960" y="5104800"/>
            <a:ext cx="149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score of n-</a:t>
            </a:r>
            <a:r>
              <a:rPr lang="en-US" dirty="0" err="1"/>
              <a:t>th</a:t>
            </a:r>
            <a:r>
              <a:rPr lang="en-US" dirty="0"/>
              <a:t> game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1521C-F388-4224-9475-42677C06EF94}"/>
              </a:ext>
            </a:extLst>
          </p:cNvPr>
          <p:cNvSpPr txBox="1"/>
          <p:nvPr/>
        </p:nvSpPr>
        <p:spPr>
          <a:xfrm>
            <a:off x="813334" y="4129944"/>
            <a:ext cx="23897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Minimize </a:t>
            </a:r>
          </a:p>
          <a:p>
            <a:pPr algn="ctr"/>
            <a:r>
              <a:rPr lang="en-US" sz="2000" dirty="0"/>
              <a:t>squared error </a:t>
            </a:r>
          </a:p>
          <a:p>
            <a:pPr algn="ctr"/>
            <a:r>
              <a:rPr lang="en-US" sz="2000" dirty="0"/>
              <a:t>(least-squares)</a:t>
            </a:r>
          </a:p>
        </p:txBody>
      </p:sp>
    </p:spTree>
    <p:extLst>
      <p:ext uri="{BB962C8B-B14F-4D97-AF65-F5344CB8AC3E}">
        <p14:creationId xmlns:p14="http://schemas.microsoft.com/office/powerpoint/2010/main" val="58824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CCA-F1B9-46BF-95DA-3262437F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Optimization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BE69-8033-4B36-86BD-5B06600C0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0070C0"/>
                    </a:solidFill>
                  </a:rPr>
                  <a:t>Objective function: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Feasible set (unconstrained): </a:t>
                </a:r>
                <a:r>
                  <a:rPr lang="en-US" sz="2400" dirty="0"/>
                  <a:t>All real-valued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Feasible solution: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Optimal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BE69-8033-4B36-86BD-5B06600C0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C82A1-D513-4CA8-8252-9536A5CD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DE35-1DAC-4609-B768-168F3E3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0259E-EAB6-478F-B5AE-0B5A81407989}"/>
                  </a:ext>
                </a:extLst>
              </p:cNvPr>
              <p:cNvSpPr txBox="1"/>
              <p:nvPr/>
            </p:nvSpPr>
            <p:spPr>
              <a:xfrm>
                <a:off x="2442222" y="1320227"/>
                <a:ext cx="6382800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0259E-EAB6-478F-B5AE-0B5A81407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222" y="1320227"/>
                <a:ext cx="6382800" cy="135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486719"/>
      </p:ext>
    </p:extLst>
  </p:cSld>
  <p:clrMapOvr>
    <a:masterClrMapping/>
  </p:clrMapOvr>
</p:sld>
</file>

<file path=ppt/theme/theme1.xml><?xml version="1.0" encoding="utf-8"?>
<a:theme xmlns:a="http://schemas.openxmlformats.org/drawingml/2006/main" name="NegarSelvaUIC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garSelvaUICTheme" id="{BAD1ACD1-B4B1-4FEE-B27F-16AAD2921B1B}" vid="{B8C94AB1-1BF6-455D-B123-7726E997B4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2036</Words>
  <Application>Microsoft Office PowerPoint</Application>
  <PresentationFormat>Widescreen</PresentationFormat>
  <Paragraphs>453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Bauhaus 93</vt:lpstr>
      <vt:lpstr>Calibri</vt:lpstr>
      <vt:lpstr>Cambria Math</vt:lpstr>
      <vt:lpstr>Tw Cen MT</vt:lpstr>
      <vt:lpstr>Wingdings</vt:lpstr>
      <vt:lpstr>NegarSelvaUICTheme</vt:lpstr>
      <vt:lpstr>Introduction to Optimization for Analytics</vt:lpstr>
      <vt:lpstr>Discussion Plan</vt:lpstr>
      <vt:lpstr>What is Optimization? </vt:lpstr>
      <vt:lpstr>NBA Analytics</vt:lpstr>
      <vt:lpstr>Historical Data</vt:lpstr>
      <vt:lpstr>Independent and dependent variables</vt:lpstr>
      <vt:lpstr>Independent and dependent variables</vt:lpstr>
      <vt:lpstr>Least-squares Linear Regression Formulation</vt:lpstr>
      <vt:lpstr>Breaking Down the Optimization Formulation</vt:lpstr>
      <vt:lpstr>Breaking Down the Optimization Formulation</vt:lpstr>
      <vt:lpstr>Feature Selection</vt:lpstr>
      <vt:lpstr>Ideal Feature Selection Formulation</vt:lpstr>
      <vt:lpstr>Ideal Feature Selection Formulation</vt:lpstr>
      <vt:lpstr>Practical Feature Selection: Lasso</vt:lpstr>
      <vt:lpstr>Practical Feature Selection: Lasso</vt:lpstr>
      <vt:lpstr>Optimization Formulation</vt:lpstr>
      <vt:lpstr>Mapping Examples to General Formulation</vt:lpstr>
      <vt:lpstr>Graphical Intuition: Optimization Landscape</vt:lpstr>
      <vt:lpstr>Formulation Implications</vt:lpstr>
      <vt:lpstr>Image Classification</vt:lpstr>
      <vt:lpstr>Neural Network for Image Classification</vt:lpstr>
      <vt:lpstr>Neural Network for Image Classification</vt:lpstr>
      <vt:lpstr>Decision Optimization Problems</vt:lpstr>
      <vt:lpstr>Operating Room Scheduling</vt:lpstr>
      <vt:lpstr>Optimization Formulation</vt:lpstr>
      <vt:lpstr>Easy or Difficult to Solve?</vt:lpstr>
      <vt:lpstr>Nature of Data in Decision Making Problems</vt:lpstr>
      <vt:lpstr>PowerPoint Presentation</vt:lpstr>
      <vt:lpstr>What Can Optimization (This Course) Do to Help?  Step 1: Help Formulate Real World Problems </vt:lpstr>
      <vt:lpstr>What Can Optimization (This Course) Do to Help? Step 2: Help Effectively Use Tools to Solve Optimization Formulations</vt:lpstr>
      <vt:lpstr>What Can Optimization (This Course) Do to Help? Step 3: Help You Add an Important Skill to be a Data Scientist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Operations Management</dc:title>
  <dc:creator>Nadarajah, Selvaprabu</dc:creator>
  <cp:lastModifiedBy>Nadarajah, Selvaprabu</cp:lastModifiedBy>
  <cp:revision>227</cp:revision>
  <dcterms:created xsi:type="dcterms:W3CDTF">2021-01-14T17:10:13Z</dcterms:created>
  <dcterms:modified xsi:type="dcterms:W3CDTF">2023-01-08T02:43:27Z</dcterms:modified>
</cp:coreProperties>
</file>