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6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7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8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0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723" r:id="rId2"/>
    <p:sldMasterId id="2147483731" r:id="rId3"/>
    <p:sldMasterId id="2147483733" r:id="rId4"/>
    <p:sldMasterId id="2147483736" r:id="rId5"/>
    <p:sldMasterId id="2147483704" r:id="rId6"/>
    <p:sldMasterId id="2147483660" r:id="rId7"/>
    <p:sldMasterId id="2147483668" r:id="rId8"/>
    <p:sldMasterId id="2147483678" r:id="rId9"/>
    <p:sldMasterId id="2147483686" r:id="rId10"/>
    <p:sldMasterId id="2147483743" r:id="rId11"/>
  </p:sldMasterIdLst>
  <p:notesMasterIdLst>
    <p:notesMasterId r:id="rId25"/>
  </p:notesMasterIdLst>
  <p:sldIdLst>
    <p:sldId id="297" r:id="rId12"/>
    <p:sldId id="337" r:id="rId13"/>
    <p:sldId id="338" r:id="rId14"/>
    <p:sldId id="341" r:id="rId15"/>
    <p:sldId id="268" r:id="rId16"/>
    <p:sldId id="275" r:id="rId17"/>
    <p:sldId id="343" r:id="rId18"/>
    <p:sldId id="344" r:id="rId19"/>
    <p:sldId id="347" r:id="rId20"/>
    <p:sldId id="349" r:id="rId21"/>
    <p:sldId id="350" r:id="rId22"/>
    <p:sldId id="354" r:id="rId23"/>
    <p:sldId id="36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6F1EE6EB-217E-9141-813C-967FAD03D2A6}">
          <p14:sldIdLst>
            <p14:sldId id="297"/>
            <p14:sldId id="337"/>
            <p14:sldId id="338"/>
            <p14:sldId id="341"/>
            <p14:sldId id="268"/>
            <p14:sldId id="275"/>
            <p14:sldId id="343"/>
            <p14:sldId id="344"/>
            <p14:sldId id="347"/>
            <p14:sldId id="349"/>
            <p14:sldId id="350"/>
            <p14:sldId id="354"/>
            <p14:sldId id="369"/>
          </p14:sldIdLst>
        </p14:section>
        <p14:section name="Text Alternatives for Images" id="{978269BD-1670-914D-AF2D-5F9A55CEA07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resaward" initials="t" lastIdx="7" clrIdx="0">
    <p:extLst>
      <p:ext uri="{19B8F6BF-5375-455C-9EA6-DF929625EA0E}">
        <p15:presenceInfo xmlns:p15="http://schemas.microsoft.com/office/powerpoint/2012/main" userId="teresaward" providerId="None"/>
      </p:ext>
    </p:extLst>
  </p:cmAuthor>
  <p:cmAuthor id="2" name="C Fashant" initials="CF" lastIdx="3" clrIdx="1">
    <p:extLst>
      <p:ext uri="{19B8F6BF-5375-455C-9EA6-DF929625EA0E}">
        <p15:presenceInfo xmlns:p15="http://schemas.microsoft.com/office/powerpoint/2012/main" userId="fc99512686f6a957" providerId="Windows Live"/>
      </p:ext>
    </p:extLst>
  </p:cmAuthor>
  <p:cmAuthor id="3" name="Pam" initials="P" lastIdx="8" clrIdx="2">
    <p:extLst>
      <p:ext uri="{19B8F6BF-5375-455C-9EA6-DF929625EA0E}">
        <p15:presenceInfo xmlns:p15="http://schemas.microsoft.com/office/powerpoint/2012/main" userId="Pam" providerId="None"/>
      </p:ext>
    </p:extLst>
  </p:cmAuthor>
  <p:cmAuthor id="4" name="Arneson,Shelly" initials="A" lastIdx="7" clrIdx="3">
    <p:extLst>
      <p:ext uri="{19B8F6BF-5375-455C-9EA6-DF929625EA0E}">
        <p15:presenceInfo xmlns:p15="http://schemas.microsoft.com/office/powerpoint/2012/main" userId="S-1-5-21-299502267-746137067-1417001333-410698" providerId="AD"/>
      </p:ext>
    </p:extLst>
  </p:cmAuthor>
  <p:cmAuthor id="5" name="Susan C. Walsh" initials="SCW" lastIdx="2" clrIdx="4"/>
  <p:cmAuthor id="6" name="Suzanne Roush" initials="SR" lastIdx="1" clrIdx="5">
    <p:extLst>
      <p:ext uri="{19B8F6BF-5375-455C-9EA6-DF929625EA0E}">
        <p15:presenceInfo xmlns:p15="http://schemas.microsoft.com/office/powerpoint/2012/main" userId="46d70311b3fbc8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A23"/>
    <a:srgbClr val="720E11"/>
    <a:srgbClr val="E2E0CA"/>
    <a:srgbClr val="B01758"/>
    <a:srgbClr val="9F2241"/>
    <a:srgbClr val="ED7700"/>
    <a:srgbClr val="682145"/>
    <a:srgbClr val="FEB600"/>
    <a:srgbClr val="615C9C"/>
    <a:srgbClr val="94B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12" autoAdjust="0"/>
    <p:restoredTop sz="86312" autoAdjust="0"/>
  </p:normalViewPr>
  <p:slideViewPr>
    <p:cSldViewPr>
      <p:cViewPr varScale="1">
        <p:scale>
          <a:sx n="95" d="100"/>
          <a:sy n="95" d="100"/>
        </p:scale>
        <p:origin x="166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1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31743-985F-4804-9E22-7B252017716E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1EAFC-2808-4ADF-AF87-F7B5ACA203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43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76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ctr">
              <a:buFont typeface="+mj-lt"/>
              <a:buNone/>
            </a:pP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Instructor</a:t>
            </a:r>
            <a:r>
              <a:rPr lang="en-US" sz="120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may consider a discussion of the concepts presented in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1.1: Three Types of Managerial Roles: Interpersonal, Informational, and Decisional. </a:t>
            </a:r>
          </a:p>
          <a:p>
            <a:pPr marL="228600" lvl="0" indent="-228600" algn="l">
              <a:buFont typeface="+mj-lt"/>
              <a:buAutoNum type="arabicPeriod"/>
            </a:pPr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algn="ctr">
              <a:buFont typeface="+mj-lt"/>
              <a:buAutoNum type="arabicPeriod"/>
            </a:pPr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algn="l">
              <a:buFont typeface="+mj-lt"/>
              <a:buAutoNum type="arabicPeriod"/>
            </a:pPr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algn="l">
              <a:buFont typeface="+mj-lt"/>
              <a:buAutoNum type="arabicPeriod"/>
            </a:pP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Interpersonal roles 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 with people inside and outside their work units 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Figurehead, leader, liaison</a:t>
            </a:r>
          </a:p>
          <a:p>
            <a:pPr marL="228600" lvl="0" indent="-228600" algn="l">
              <a:buFont typeface="+mj-lt"/>
              <a:buAutoNum type="arabicPeriod"/>
            </a:pPr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algn="l">
              <a:buFont typeface="+mj-lt"/>
              <a:buAutoNum type="arabicPeriod"/>
            </a:pP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Informational roles 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 and communicate information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Monitor, disseminator, spokesperson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algn="l">
              <a:buFont typeface="+mj-lt"/>
              <a:buAutoNum type="arabicPeriod"/>
            </a:pP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Decisional roles 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information to make decisions to solve problems or take advantage of opportunities 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Entrepreneur, disturbance handler, resource allocator, negotiator</a:t>
            </a:r>
          </a:p>
          <a:p>
            <a:pPr marL="228600" lvl="0" indent="-228600" algn="l">
              <a:buFont typeface="+mj-lt"/>
              <a:buAutoNum type="arabicPeriod"/>
            </a:pPr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05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i="1" baseline="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i="1" baseline="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i="1" baseline="0" dirty="0"/>
          </a:p>
          <a:p>
            <a:pPr marL="228600" lvl="0" indent="-228600" algn="l">
              <a:buFont typeface="+mj-lt"/>
              <a:buAutoNum type="arabicPeriod"/>
            </a:pPr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77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" indent="0" algn="ctr">
              <a:buClr>
                <a:schemeClr val="tx1"/>
              </a:buClr>
              <a:buFont typeface="+mj-lt"/>
              <a:buNone/>
            </a:pPr>
            <a:endParaRPr lang="en-US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06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algn="l">
              <a:buFont typeface="+mj-lt"/>
              <a:buAutoNum type="arabicPeriod"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27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baseline="0" dirty="0"/>
          </a:p>
          <a:p>
            <a:pPr algn="ctr"/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47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great achievements of history, such as scientific discoveries or works of art, were accomplished by individuals working quietly by themselves. </a:t>
            </a:r>
          </a:p>
          <a:p>
            <a:pPr algn="l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so much more has been achieved by people who were able to leverage their talents and abilities by being managers.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81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48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08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3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12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buFont typeface="+mj-lt"/>
              <a:buNone/>
            </a:pPr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18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buFont typeface="+mj-lt"/>
              <a:buNone/>
            </a:pPr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3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6105" y="2099014"/>
            <a:ext cx="3863458" cy="3863458"/>
            <a:chOff x="331115" y="2099014"/>
            <a:chExt cx="3863458" cy="38634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9DDEA9-6897-2B48-BA6A-9075880AA615}"/>
                </a:ext>
              </a:extLst>
            </p:cNvPr>
            <p:cNvSpPr/>
            <p:nvPr userDrawn="1"/>
          </p:nvSpPr>
          <p:spPr>
            <a:xfrm>
              <a:off x="331115" y="2099014"/>
              <a:ext cx="3863458" cy="386345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467612" y="2368353"/>
              <a:ext cx="3457621" cy="3457621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599258" y="2898475"/>
              <a:ext cx="2793799" cy="2792652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>
          <a:xfrm>
            <a:off x="621792" y="3140014"/>
            <a:ext cx="2788920" cy="11576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1792" y="4261103"/>
            <a:ext cx="2788920" cy="612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271080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621792" y="5093208"/>
            <a:ext cx="2788920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2" name="Long Copyright">
            <a:extLst>
              <a:ext uri="{FF2B5EF4-FFF2-40B4-BE49-F238E27FC236}">
                <a16:creationId xmlns:a16="http://schemas.microsoft.com/office/drawing/2014/main" id="{8AC4EEC4-5547-4185-92E7-A6CAF88804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478438"/>
            <a:ext cx="9144000" cy="374266"/>
          </a:xfr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2022 McGraw Hill.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 Hill.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07B74-D687-8042-B7AB-FAEC1A4A18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3750"/>
          <a:stretch/>
        </p:blipFill>
        <p:spPr>
          <a:xfrm>
            <a:off x="4432297" y="1030291"/>
            <a:ext cx="4229101" cy="537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53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7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One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5791200" cy="49716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8052" y="1257300"/>
            <a:ext cx="2383047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41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>
          <p15:clr>
            <a:srgbClr val="FBAE40"/>
          </p15:clr>
        </p15:guide>
        <p15:guide id="5" pos="386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with Third as 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1" y="4343400"/>
            <a:ext cx="5791200" cy="1905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2432755-BCF5-451F-968D-CFFD10D87B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00800" y="4343400"/>
            <a:ext cx="2400300" cy="1905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53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>
          <p15:clr>
            <a:srgbClr val="FBAE40"/>
          </p15:clr>
        </p15:guide>
        <p15:guide id="5" pos="386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10"/>
            <a:ext cx="8458200" cy="612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070496"/>
            <a:ext cx="8458200" cy="649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2900944"/>
            <a:ext cx="8458200" cy="673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75535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463516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5514975"/>
            <a:ext cx="8458200" cy="73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5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Slide Title">
            <a:extLst>
              <a:ext uri="{FF2B5EF4-FFF2-40B4-BE49-F238E27FC236}">
                <a16:creationId xmlns:a16="http://schemas.microsoft.com/office/drawing/2014/main" id="{D3229D0C-04EF-482F-B26C-8D49CD33D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5949" y="418391"/>
            <a:ext cx="2292103" cy="291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hidden title here </a:t>
            </a:r>
          </a:p>
        </p:txBody>
      </p:sp>
      <p:pic>
        <p:nvPicPr>
          <p:cNvPr id="6" name="MGH Logo">
            <a:extLst>
              <a:ext uri="{FF2B5EF4-FFF2-40B4-BE49-F238E27FC236}">
                <a16:creationId xmlns:a16="http://schemas.microsoft.com/office/drawing/2014/main" id="{60DCFDF5-2A5B-440E-888A-BC0BFEF9F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211" y="1005697"/>
            <a:ext cx="2443579" cy="2443579"/>
          </a:xfrm>
          <a:prstGeom prst="rect">
            <a:avLst/>
          </a:prstGeom>
        </p:spPr>
      </p:pic>
      <p:sp>
        <p:nvSpPr>
          <p:cNvPr id="3" name="Long Copyright">
            <a:extLst>
              <a:ext uri="{FF2B5EF4-FFF2-40B4-BE49-F238E27FC236}">
                <a16:creationId xmlns:a16="http://schemas.microsoft.com/office/drawing/2014/main" id="{9AB572CE-E262-4FA6-8D47-02F068ADD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87064"/>
            <a:ext cx="9144000" cy="370936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 Hill.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 Hill.</a:t>
            </a:r>
          </a:p>
        </p:txBody>
      </p:sp>
      <p:sp>
        <p:nvSpPr>
          <p:cNvPr id="9" name="MGH Tagline">
            <a:extLst>
              <a:ext uri="{FF2B5EF4-FFF2-40B4-BE49-F238E27FC236}">
                <a16:creationId xmlns:a16="http://schemas.microsoft.com/office/drawing/2014/main" id="{F040BF5C-A78D-440C-93DF-72F3F641F3F1}"/>
              </a:ext>
            </a:extLst>
          </p:cNvPr>
          <p:cNvSpPr txBox="1"/>
          <p:nvPr userDrawn="1"/>
        </p:nvSpPr>
        <p:spPr>
          <a:xfrm>
            <a:off x="1730746" y="3796682"/>
            <a:ext cx="5682508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Because learning changes everything.</a:t>
            </a:r>
            <a:r>
              <a:rPr kumimoji="0" lang="en-US" sz="1400" b="0" i="0" u="none" strike="noStrike" kern="1200" cap="none" spc="4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®</a:t>
            </a:r>
            <a:endParaRPr kumimoji="0" lang="en-US" sz="2400" b="0" i="0" u="none" strike="noStrike" kern="1200" cap="none" spc="4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GH URL">
            <a:extLst>
              <a:ext uri="{FF2B5EF4-FFF2-40B4-BE49-F238E27FC236}">
                <a16:creationId xmlns:a16="http://schemas.microsoft.com/office/drawing/2014/main" id="{2215B5DD-E18E-478F-81B9-79BA83A9A251}"/>
              </a:ext>
            </a:extLst>
          </p:cNvPr>
          <p:cNvSpPr txBox="1"/>
          <p:nvPr userDrawn="1"/>
        </p:nvSpPr>
        <p:spPr>
          <a:xfrm>
            <a:off x="3269085" y="5329121"/>
            <a:ext cx="260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www.mheducation.com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911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6CA9270-FD0E-4B64-B0D8-24095E6A2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899" y="2366309"/>
            <a:ext cx="7696919" cy="526936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Accessibility Content: Text Alternatives for Images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B6E1DCB-9B8A-423D-B48B-2CCDE624B4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37202" y="6682314"/>
            <a:ext cx="342900" cy="143831"/>
          </a:xfr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28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.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C0136BE0-3F2D-44D5-B125-B7A30D2C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50" y="117244"/>
            <a:ext cx="6065851" cy="7309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A117DCA-6A6D-48B9-9002-DA1E4814B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DA8444E8-1445-4AB7-85DD-90449330C00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73249"/>
            <a:ext cx="6477000" cy="4343400"/>
          </a:xfrm>
        </p:spPr>
        <p:txBody>
          <a:bodyPr/>
          <a:lstStyle>
            <a:lvl1pPr>
              <a:defRPr/>
            </a:lvl1pPr>
            <a:lvl2pPr marL="344488" indent="-34290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7233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21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4076700" cy="49716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257300"/>
            <a:ext cx="4076700" cy="4991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04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8" name="Google Shape;56;p7">
            <a:extLst>
              <a:ext uri="{FF2B5EF4-FFF2-40B4-BE49-F238E27FC236}">
                <a16:creationId xmlns:a16="http://schemas.microsoft.com/office/drawing/2014/main" id="{6823EC03-0AEE-C647-84DE-D162B5B23D6A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0" y="0"/>
            <a:ext cx="2057400" cy="1295400"/>
          </a:xfrm>
          <a:prstGeom prst="rect">
            <a:avLst/>
          </a:prstGeom>
          <a:solidFill>
            <a:srgbClr val="720E11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FFFAE1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E2E0C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spcBef>
                <a:spcPts val="560"/>
              </a:spcBef>
              <a:spcAft>
                <a:spcPts val="0"/>
              </a:spcAft>
              <a:buClr>
                <a:srgbClr val="FFFAE1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spcBef>
                <a:spcPts val="480"/>
              </a:spcBef>
              <a:spcAft>
                <a:spcPts val="0"/>
              </a:spcAft>
              <a:buClr>
                <a:srgbClr val="FFFAE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923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On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6" name="Return to main slide Link 1">
            <a:extLst>
              <a:ext uri="{FF2B5EF4-FFF2-40B4-BE49-F238E27FC236}">
                <a16:creationId xmlns:a16="http://schemas.microsoft.com/office/drawing/2014/main" id="{F538FEEA-434F-404A-8A40-5F717D6CB5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81587" y="1068234"/>
            <a:ext cx="2980826" cy="225425"/>
          </a:xfrm>
        </p:spPr>
        <p:txBody>
          <a:bodyPr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Return to parent-slide containing images.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371601"/>
            <a:ext cx="8458200" cy="487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turn to main slide Link 2">
            <a:extLst>
              <a:ext uri="{FF2B5EF4-FFF2-40B4-BE49-F238E27FC236}">
                <a16:creationId xmlns:a16="http://schemas.microsoft.com/office/drawing/2014/main" id="{D8AF3780-479B-4486-8AEE-B0E29BE2F8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92111" y="6350211"/>
            <a:ext cx="2959779" cy="2286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38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>
            <a:extLst>
              <a:ext uri="{FF2B5EF4-FFF2-40B4-BE49-F238E27FC236}">
                <a16:creationId xmlns:a16="http://schemas.microsoft.com/office/drawing/2014/main" id="{E2D8ACCF-E5FC-4FE9-9E84-B2A0A6B1E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2900" y="2095500"/>
            <a:ext cx="3886199" cy="3886199"/>
            <a:chOff x="342900" y="2095500"/>
            <a:chExt cx="3886199" cy="3886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495300" y="2362200"/>
              <a:ext cx="3429000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21792" y="2608290"/>
            <a:ext cx="3035808" cy="13940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1792" y="4069830"/>
            <a:ext cx="3035808" cy="8040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791" y="5096656"/>
            <a:ext cx="3043303" cy="5696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2" name="Long Copyright">
            <a:extLst>
              <a:ext uri="{FF2B5EF4-FFF2-40B4-BE49-F238E27FC236}">
                <a16:creationId xmlns:a16="http://schemas.microsoft.com/office/drawing/2014/main" id="{F4607C07-D864-4A1A-8061-D12997CC50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 Hill.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 Hill.</a:t>
            </a:r>
          </a:p>
        </p:txBody>
      </p:sp>
    </p:spTree>
    <p:extLst>
      <p:ext uri="{BB962C8B-B14F-4D97-AF65-F5344CB8AC3E}">
        <p14:creationId xmlns:p14="http://schemas.microsoft.com/office/powerpoint/2010/main" val="2482073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Two Comparison Placeholders With Identifi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Return to main slide Link 1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81528" y="1059828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8" name="Image Identifier 1">
            <a:extLst>
              <a:ext uri="{FF2B5EF4-FFF2-40B4-BE49-F238E27FC236}">
                <a16:creationId xmlns:a16="http://schemas.microsoft.com/office/drawing/2014/main" id="{C828D23C-A7ED-420E-B199-2D8CCF24D6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125" y="1410562"/>
            <a:ext cx="4076700" cy="3921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1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Image Identifier 2">
            <a:extLst>
              <a:ext uri="{FF2B5EF4-FFF2-40B4-BE49-F238E27FC236}">
                <a16:creationId xmlns:a16="http://schemas.microsoft.com/office/drawing/2014/main" id="{7DBCEA22-E8D2-4B8A-B55C-3FFA6FAB31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145" y="1410562"/>
            <a:ext cx="4078224" cy="39319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turn to main slide Link 2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1528" y="6348550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7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Tagline-Gray BG, Title &amp; Subtitle Left" preserve="1" userDrawn="1">
  <p:cSld name="RedTagline-Gray BG, Title &amp; Subtitle Lef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2362200"/>
            <a:ext cx="4267200" cy="2667000"/>
          </a:xfrm>
          <a:prstGeom prst="rect">
            <a:avLst/>
          </a:prstGeom>
          <a:solidFill>
            <a:srgbClr val="7E98AB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6200" y="2692636"/>
            <a:ext cx="4114800" cy="6096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AE1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-76201" y="3461795"/>
            <a:ext cx="4325367" cy="1338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FFFAE1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AE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AE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AE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AE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28B4D8-9A25-A44D-A161-86BE242ACD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167" y="0"/>
            <a:ext cx="4894833" cy="626250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D4C24-0DAA-456F-A561-88F4775880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477000"/>
            <a:ext cx="9144000" cy="2286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 lvl="0"/>
            <a:r>
              <a:rPr lang="en-US" dirty="0"/>
              <a:t>Copyright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7C9571-3014-4376-9514-9F84C133C4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4600" y="6705600"/>
            <a:ext cx="2895600" cy="15240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  <a:lvl2pPr algn="r">
              <a:defRPr sz="800">
                <a:solidFill>
                  <a:schemeClr val="bg1"/>
                </a:solidFill>
              </a:defRPr>
            </a:lvl2pPr>
            <a:lvl3pPr algn="r">
              <a:defRPr sz="800">
                <a:solidFill>
                  <a:schemeClr val="bg1"/>
                </a:solidFill>
              </a:defRPr>
            </a:lvl3pPr>
            <a:lvl4pPr algn="r">
              <a:defRPr sz="800">
                <a:solidFill>
                  <a:schemeClr val="bg1"/>
                </a:solidFill>
              </a:defRPr>
            </a:lvl4pPr>
            <a:lvl5pPr algn="r"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Credit</a:t>
            </a:r>
          </a:p>
        </p:txBody>
      </p:sp>
    </p:spTree>
    <p:extLst>
      <p:ext uri="{BB962C8B-B14F-4D97-AF65-F5344CB8AC3E}">
        <p14:creationId xmlns:p14="http://schemas.microsoft.com/office/powerpoint/2010/main" val="3106251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Bar-Title and Content" preserve="1">
  <p:cSld name="RedBar-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3"/>
          </p:nvPr>
        </p:nvSpPr>
        <p:spPr>
          <a:xfrm>
            <a:off x="4953000" y="6705600"/>
            <a:ext cx="419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4218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Bar-Title and Content" preserve="1">
  <p:cSld name="2_RedBar-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rgbClr val="FFFAE2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3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28183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Bar-Two Content" preserve="1">
  <p:cSld name="RedBar-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3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4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94187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Bar-4-up_Comparison" preserve="1">
  <p:cSld name="RedBar-4-up_Comparis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5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6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7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8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9"/>
          </p:nvPr>
        </p:nvSpPr>
        <p:spPr>
          <a:xfrm>
            <a:off x="3817620" y="5996050"/>
            <a:ext cx="1508760" cy="9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3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23494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Bar-Six Content Placeholders" preserve="1">
  <p:cSld name="RedBar-Six Content Placeholder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5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6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7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2414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RedBar-Title and Content" preserve="1">
  <p:cSld name="1_RedBar-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057400" y="422209"/>
            <a:ext cx="679591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3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4"/>
          </p:nvPr>
        </p:nvSpPr>
        <p:spPr>
          <a:xfrm>
            <a:off x="0" y="0"/>
            <a:ext cx="2057400" cy="1295400"/>
          </a:xfrm>
          <a:prstGeom prst="rect">
            <a:avLst/>
          </a:prstGeom>
          <a:solidFill>
            <a:srgbClr val="5C748F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FFFAE1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spcBef>
                <a:spcPts val="560"/>
              </a:spcBef>
              <a:spcAft>
                <a:spcPts val="0"/>
              </a:spcAft>
              <a:buClr>
                <a:srgbClr val="FFFAE1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spcBef>
                <a:spcPts val="480"/>
              </a:spcBef>
              <a:spcAft>
                <a:spcPts val="0"/>
              </a:spcAft>
              <a:buClr>
                <a:srgbClr val="FFFAE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97538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Bar-Two-Up Comparison" preserve="1">
  <p:cSld name="RedBar-Two-Up 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5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6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34804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Bar-Content with Left Side-Caption" preserve="1">
  <p:cSld name="RedBar-Content with Left Side-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3"/>
          </p:nvPr>
        </p:nvSpPr>
        <p:spPr>
          <a:xfrm>
            <a:off x="5445125" y="6488875"/>
            <a:ext cx="1371600" cy="9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4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895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52559"/>
            <a:ext cx="9144000" cy="4982750"/>
            <a:chOff x="0" y="1521567"/>
            <a:chExt cx="9144000" cy="484643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FD8DC8-1EF1-6B48-9F31-D9D254F85818}"/>
                </a:ext>
              </a:extLst>
            </p:cNvPr>
            <p:cNvSpPr/>
            <p:nvPr userDrawn="1"/>
          </p:nvSpPr>
          <p:spPr>
            <a:xfrm>
              <a:off x="0" y="1521567"/>
              <a:ext cx="9144000" cy="484643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185629" y="2001422"/>
              <a:ext cx="8493233" cy="4166364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364385" y="2475809"/>
              <a:ext cx="7858340" cy="3513221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777240" y="2985555"/>
            <a:ext cx="6521640" cy="87321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82058" y="3986784"/>
            <a:ext cx="4297680" cy="51758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7202" y="465003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>
            <p:ph type="body" sz="quarter" idx="10"/>
          </p:nvPr>
        </p:nvSpPr>
        <p:spPr>
          <a:xfrm>
            <a:off x="777240" y="4718304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Long Copyright">
            <a:extLst>
              <a:ext uri="{FF2B5EF4-FFF2-40B4-BE49-F238E27FC236}">
                <a16:creationId xmlns:a16="http://schemas.microsoft.com/office/drawing/2014/main" id="{54514DA3-A928-4CD1-BFAE-B5DF399C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4"/>
            <a:ext cx="9144000" cy="370935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 Hill.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 Hill.</a:t>
            </a:r>
          </a:p>
        </p:txBody>
      </p:sp>
    </p:spTree>
    <p:extLst>
      <p:ext uri="{BB962C8B-B14F-4D97-AF65-F5344CB8AC3E}">
        <p14:creationId xmlns:p14="http://schemas.microsoft.com/office/powerpoint/2010/main" val="113758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9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Bar-Content with Right Side-Caption" preserve="1">
  <p:cSld name="RedBar-Content with Right Side-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2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3"/>
          </p:nvPr>
        </p:nvSpPr>
        <p:spPr>
          <a:xfrm>
            <a:off x="2327275" y="6488875"/>
            <a:ext cx="1371600" cy="9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4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4407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Bar-Picture with Caption" preserve="1">
  <p:cSld name="RedBar-Picture with 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>
            <a:spLocks noGrp="1"/>
          </p:cNvSpPr>
          <p:nvPr>
            <p:ph type="pic" idx="2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3"/>
          </p:nvPr>
        </p:nvSpPr>
        <p:spPr>
          <a:xfrm>
            <a:off x="3886200" y="5081650"/>
            <a:ext cx="1371600" cy="9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4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17728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Bar-Title and Video" preserve="1">
  <p:cSld name="RedBar-Title and Video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media" idx="2"/>
          </p:nvPr>
        </p:nvSpPr>
        <p:spPr>
          <a:xfrm>
            <a:off x="0" y="1066799"/>
            <a:ext cx="9144000" cy="5315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280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rgbClr val="002060">
              <a:alpha val="4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No reproduction or further distribution permitted without the prior written consent of McGraw-Hill Education.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799" y="1219200"/>
            <a:ext cx="344631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911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Tagline-Gray BG, Title &amp; Subtitle Left" preserve="1" userDrawn="1">
  <p:cSld name="1_RedTagline-Gray BG, Title &amp; Subtitle Lef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28B4D8-9A25-A44D-A161-86BE242ACD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167" y="0"/>
            <a:ext cx="4894833" cy="626250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36913-F67D-4D55-A258-BF8025AB67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705600"/>
            <a:ext cx="6096000" cy="152400"/>
          </a:xfrm>
          <a:prstGeom prst="rect">
            <a:avLst/>
          </a:prstGeom>
        </p:spPr>
        <p:txBody>
          <a:bodyPr/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US" dirty="0"/>
              <a:t>Copyright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6DEB3-F608-42BF-8B41-C4D4BC6136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34200" y="6324600"/>
            <a:ext cx="2209800" cy="3048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credit</a:t>
            </a:r>
          </a:p>
        </p:txBody>
      </p:sp>
      <p:sp>
        <p:nvSpPr>
          <p:cNvPr id="9" name="Google Shape;13;p2">
            <a:extLst>
              <a:ext uri="{FF2B5EF4-FFF2-40B4-BE49-F238E27FC236}">
                <a16:creationId xmlns:a16="http://schemas.microsoft.com/office/drawing/2014/main" id="{182538D6-ED00-4DB2-8489-831F12FF22D1}"/>
              </a:ext>
            </a:extLst>
          </p:cNvPr>
          <p:cNvSpPr/>
          <p:nvPr userDrawn="1"/>
        </p:nvSpPr>
        <p:spPr>
          <a:xfrm>
            <a:off x="0" y="2362200"/>
            <a:ext cx="4267200" cy="2667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5B2E698C-1C6E-49DF-84E0-D0A7AEE332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6200" y="2692636"/>
            <a:ext cx="4114800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AE1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5;p2">
            <a:extLst>
              <a:ext uri="{FF2B5EF4-FFF2-40B4-BE49-F238E27FC236}">
                <a16:creationId xmlns:a16="http://schemas.microsoft.com/office/drawing/2014/main" id="{66EF5872-A857-4633-BF21-2F895E1782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1" y="3461795"/>
            <a:ext cx="4249167" cy="1338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FFFAE1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AE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AE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AE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AE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15518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9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9951919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7859588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hoto Credit3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5558682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792727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90159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MHE altered Background, fixed">
            <a:extLst>
              <a:ext uri="{FF2B5EF4-FFF2-40B4-BE49-F238E27FC236}">
                <a16:creationId xmlns:a16="http://schemas.microsoft.com/office/drawing/2014/main" id="{7A14A7A9-A9D7-4A08-A24F-4D1C1F4C2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46366"/>
            <a:ext cx="9143999" cy="4991100"/>
            <a:chOff x="0" y="1524000"/>
            <a:chExt cx="9143999" cy="49911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0" y="1524000"/>
              <a:ext cx="9143999" cy="4991100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190500" y="2019300"/>
              <a:ext cx="8496300" cy="42672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567378" y="2593298"/>
            <a:ext cx="6980170" cy="113055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 userDrawn="1">
            <p:ph type="subTitle" idx="1"/>
          </p:nvPr>
        </p:nvSpPr>
        <p:spPr>
          <a:xfrm>
            <a:off x="567378" y="3807503"/>
            <a:ext cx="4542020" cy="7193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02310" y="466502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 userDrawn="1">
            <p:ph type="body" sz="quarter" idx="10"/>
          </p:nvPr>
        </p:nvSpPr>
        <p:spPr>
          <a:xfrm>
            <a:off x="567378" y="4770769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Long Copyright">
            <a:extLst>
              <a:ext uri="{FF2B5EF4-FFF2-40B4-BE49-F238E27FC236}">
                <a16:creationId xmlns:a16="http://schemas.microsoft.com/office/drawing/2014/main" id="{54514DA3-A928-4CD1-BFAE-B5DF399C4B3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0" y="6487064"/>
            <a:ext cx="9144000" cy="370935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 Hill.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 Hill.</a:t>
            </a:r>
          </a:p>
        </p:txBody>
      </p:sp>
    </p:spTree>
    <p:extLst>
      <p:ext uri="{BB962C8B-B14F-4D97-AF65-F5344CB8AC3E}">
        <p14:creationId xmlns:p14="http://schemas.microsoft.com/office/powerpoint/2010/main" val="987232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  <p15:guide id="2" orient="horz" pos="3960">
          <p15:clr>
            <a:srgbClr val="FBAE40"/>
          </p15:clr>
        </p15:guide>
        <p15:guide id="3" pos="120">
          <p15:clr>
            <a:srgbClr val="FBAE40"/>
          </p15:clr>
        </p15:guide>
        <p15:guide id="4" pos="5472">
          <p15:clr>
            <a:srgbClr val="FBAE40"/>
          </p15:clr>
        </p15:guide>
        <p15:guide id="5" orient="horz" pos="22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8368433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800"/>
            </a:lvl1pPr>
            <a:lvl2pPr>
              <a:spcAft>
                <a:spcPts val="800"/>
              </a:spcAft>
              <a:defRPr sz="2400"/>
            </a:lvl2pPr>
            <a:lvl3pPr>
              <a:spcAft>
                <a:spcPts val="800"/>
              </a:spcAft>
              <a:defRPr sz="2000"/>
            </a:lvl3pPr>
            <a:lvl4pPr>
              <a:spcAft>
                <a:spcPts val="800"/>
              </a:spcAft>
              <a:defRPr sz="18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0967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5438106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6705787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835790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17620" y="59960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353221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44512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288861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232727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37596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508165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995032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387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39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866879"/>
            <a:ext cx="3217768" cy="1583016"/>
          </a:xfrm>
        </p:spPr>
        <p:txBody>
          <a:bodyPr anchor="t" anchorCtr="0"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693172"/>
            <a:ext cx="3217767" cy="17434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6858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7433"/>
            <a:ext cx="2309346" cy="75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8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221158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6184849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696759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096659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442682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2108213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396147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782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285655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8" name="Google Shape;56;p7">
            <a:extLst>
              <a:ext uri="{FF2B5EF4-FFF2-40B4-BE49-F238E27FC236}">
                <a16:creationId xmlns:a16="http://schemas.microsoft.com/office/drawing/2014/main" id="{6823EC03-0AEE-C647-84DE-D162B5B23D6A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0" y="0"/>
            <a:ext cx="2057400" cy="1295400"/>
          </a:xfrm>
          <a:prstGeom prst="rect">
            <a:avLst/>
          </a:prstGeom>
          <a:solidFill>
            <a:srgbClr val="720E11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FFFAE1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E2E0C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spcBef>
                <a:spcPts val="560"/>
              </a:spcBef>
              <a:spcAft>
                <a:spcPts val="0"/>
              </a:spcAft>
              <a:buClr>
                <a:srgbClr val="FFFAE1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spcBef>
                <a:spcPts val="480"/>
              </a:spcBef>
              <a:spcAft>
                <a:spcPts val="0"/>
              </a:spcAft>
              <a:buClr>
                <a:srgbClr val="FFFAE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9415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274751804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D8B2-D51E-4F86-B6F6-81F294552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C250D-FC7C-40F1-81B4-0E67FF617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2869-E2B3-4C6F-BDBC-F269E052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79AA-CA64-48FC-BE4B-824D31E2FFC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055F9-057D-4207-B0CD-3840A4598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E3E41-4347-4E6B-9685-83133AE3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56447"/>
      </p:ext>
    </p:extLst>
  </p:cSld>
  <p:clrMapOvr>
    <a:masterClrMapping/>
  </p:clrMapOvr>
  <p:hf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536F-0C0F-47DF-B8DE-294A891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D024B-50FE-43BC-A213-1B2E54C2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752CD-927F-4D81-BD70-3157EE38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79AA-CA64-48FC-BE4B-824D31E2FFC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A5279-4DBF-4AED-AE70-A8063AE7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2D224-1800-4B43-975A-AD48E334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30920"/>
      </p:ext>
    </p:extLst>
  </p:cSld>
  <p:clrMapOvr>
    <a:masterClrMapping/>
  </p:clrMapOvr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750D-710D-4608-AC28-00110C1F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0436A-9C1E-4D1E-8058-C3BFF23A6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0C971-221C-4339-9ED5-9860FE83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79AA-CA64-48FC-BE4B-824D31E2FFC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2398-56FE-4A4C-B70D-E8D536F2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9944E-26BC-4BDB-91E7-6AD5E2B1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50813"/>
      </p:ext>
    </p:extLst>
  </p:cSld>
  <p:clrMapOvr>
    <a:masterClrMapping/>
  </p:clrMapOvr>
  <p:hf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A9DD-BDFD-4516-A6F1-6D082A24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6C99E-AF44-4EBC-9EEE-889237832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D3EDE-A488-44F4-920A-A2E365A54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73A14-A1CE-40F6-99CF-A537216A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79AA-CA64-48FC-BE4B-824D31E2FFC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7DB15-F008-4E81-A825-672DE0BE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02E1C-9EDB-4A95-A621-7491E0E5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26551"/>
      </p:ext>
    </p:extLst>
  </p:cSld>
  <p:clrMapOvr>
    <a:masterClrMapping/>
  </p:clrMapOvr>
  <p:hf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A3CF-6F63-4E6B-8F80-F0339ABD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5D0A3-8A7E-428E-80AB-49CC261C9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8396F-2663-469B-A292-4B8EAB102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94331-950B-42F7-ADCC-D1A579564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6FE77-C632-4D32-849C-2EB1E16F9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49918-EF01-4774-96D8-57107391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79AA-CA64-48FC-BE4B-824D31E2FFC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0FEA2-E26B-4AE0-BF1F-B2E89EE0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20029-B8EB-41C8-89A9-F35FA4C7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0726"/>
      </p:ext>
    </p:extLst>
  </p:cSld>
  <p:clrMapOvr>
    <a:masterClrMapping/>
  </p:clrMapOvr>
  <p:hf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3DAB-046E-4A38-AAD4-755D15E0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5C00C-6873-4E93-8A86-8C1CAF31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79AA-CA64-48FC-BE4B-824D31E2FFC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E22D4-A5C7-4EB2-A521-689ECF80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B756D-4E47-4117-A078-BC131201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69247"/>
      </p:ext>
    </p:extLst>
  </p:cSld>
  <p:clrMapOvr>
    <a:masterClrMapping/>
  </p:clrMapOvr>
  <p:hf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647BA-AF1D-41D5-802E-4D014CD4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79AA-CA64-48FC-BE4B-824D31E2FFC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A1802-3610-4F51-89AE-47E22D88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EDF9F-D4DD-44B2-935B-FB1BD5D5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7311"/>
      </p:ext>
    </p:extLst>
  </p:cSld>
  <p:clrMapOvr>
    <a:masterClrMapping/>
  </p:clrMapOvr>
  <p:hf hd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91D9-8772-4C66-9F6E-26BC6B96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A62B8-208B-4053-BC28-583CFFC22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3F319-C212-4D78-9CCA-838D6E47E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1E395-75E6-4000-92D9-6F5299D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79AA-CA64-48FC-BE4B-824D31E2FFC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7BD86-57C5-4443-944B-ABD5214F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794B3-0870-471A-9CA5-12CCF299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61689"/>
      </p:ext>
    </p:extLst>
  </p:cSld>
  <p:clrMapOvr>
    <a:masterClrMapping/>
  </p:clrMapOvr>
  <p:hf hd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6225-04E7-4F65-BB5C-C9B1BACD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BB32D-6933-4118-84DA-AC0700342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72769-390E-4697-AB97-69AF581DB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0AC30-756A-45B7-8F6D-0B62D19F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79AA-CA64-48FC-BE4B-824D31E2FFC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D8170-7237-4D86-9C7F-8D4A6687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BFB5E-D6E2-49E7-AC60-C2D9E423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574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4343400"/>
            <a:ext cx="8458200" cy="1905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0" y="6684963"/>
            <a:ext cx="6972300" cy="17303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8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76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5EED-BEA6-47EC-8C87-E63F9F42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C7F50-DF5B-45BA-862D-604ACF607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F4E17-3BDA-4E28-90B3-48F06A2D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79AA-CA64-48FC-BE4B-824D31E2FFC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A661A-EE9B-4D2D-8121-C76271D3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14D6B-700F-4047-A2AF-3597D69C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95032"/>
      </p:ext>
    </p:extLst>
  </p:cSld>
  <p:clrMapOvr>
    <a:masterClrMapping/>
  </p:clrMapOvr>
  <p:hf hd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5E7A81-F7E2-4A9F-B668-1E17E334F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C22F7-225F-45AD-9438-52943E6F9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978FD-42E6-4738-8E9B-AF4DE963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79AA-CA64-48FC-BE4B-824D31E2FFC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C32C2-73DF-4E34-8B10-60E35644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0D3A7-3F4E-4752-9093-73C219CE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21891"/>
      </p:ext>
    </p:extLst>
  </p:cSld>
  <p:clrMapOvr>
    <a:masterClrMapping/>
  </p:clrMapOvr>
  <p:hf hd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2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4076700" cy="49716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257300"/>
            <a:ext cx="4076700" cy="4991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86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8" name="Google Shape;56;p7">
            <a:extLst>
              <a:ext uri="{FF2B5EF4-FFF2-40B4-BE49-F238E27FC236}">
                <a16:creationId xmlns:a16="http://schemas.microsoft.com/office/drawing/2014/main" id="{6823EC03-0AEE-C647-84DE-D162B5B23D6A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0" y="0"/>
            <a:ext cx="2057400" cy="1295400"/>
          </a:xfrm>
          <a:prstGeom prst="rect">
            <a:avLst/>
          </a:prstGeom>
          <a:solidFill>
            <a:srgbClr val="720E11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FFFAE1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E2E0C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spcBef>
                <a:spcPts val="560"/>
              </a:spcBef>
              <a:spcAft>
                <a:spcPts val="0"/>
              </a:spcAft>
              <a:buClr>
                <a:srgbClr val="FFFAE1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spcBef>
                <a:spcPts val="480"/>
              </a:spcBef>
              <a:spcAft>
                <a:spcPts val="0"/>
              </a:spcAft>
              <a:buClr>
                <a:srgbClr val="FFFAE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11095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4076700" cy="49716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257300"/>
            <a:ext cx="4076700" cy="4991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90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790701"/>
            <a:ext cx="4076700" cy="4457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819274"/>
            <a:ext cx="4076700" cy="4429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5C6490-6A8B-B248-AD66-D6A5CA8314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1153274"/>
            <a:ext cx="4076700" cy="6381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7C8681F-9770-9241-85EA-02518434720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24400" y="1181100"/>
            <a:ext cx="4076700" cy="6381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139966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theme" Target="../theme/theme11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37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GH logo">
            <a:extLst>
              <a:ext uri="{FF2B5EF4-FFF2-40B4-BE49-F238E27FC236}">
                <a16:creationId xmlns:a16="http://schemas.microsoft.com/office/drawing/2014/main" id="{BF372B49-B6F5-4826-B4F8-2F8A4FFF889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6" y="283845"/>
            <a:ext cx="999514" cy="999514"/>
          </a:xfrm>
          <a:prstGeom prst="rect">
            <a:avLst/>
          </a:prstGeom>
        </p:spPr>
      </p:pic>
      <p:sp>
        <p:nvSpPr>
          <p:cNvPr id="3" name="MGH Tagline">
            <a:extLst>
              <a:ext uri="{FF2B5EF4-FFF2-40B4-BE49-F238E27FC236}">
                <a16:creationId xmlns:a16="http://schemas.microsoft.com/office/drawing/2014/main" id="{70E12349-CEA7-4006-B6E3-3E283BDBD258}"/>
              </a:ext>
            </a:extLst>
          </p:cNvPr>
          <p:cNvSpPr txBox="1"/>
          <p:nvPr userDrawn="1"/>
        </p:nvSpPr>
        <p:spPr>
          <a:xfrm>
            <a:off x="5060273" y="337349"/>
            <a:ext cx="3873993" cy="338554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pc="4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Because learning changes everything.</a:t>
            </a:r>
            <a:r>
              <a:rPr lang="en-US" sz="1050" spc="40" baseline="60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®</a:t>
            </a:r>
            <a:endParaRPr lang="en-US" sz="1600" spc="40" baseline="60000" dirty="0"/>
          </a:p>
        </p:txBody>
      </p:sp>
      <p:sp>
        <p:nvSpPr>
          <p:cNvPr id="5" name="Long Copyright"/>
          <p:cNvSpPr>
            <a:spLocks noGrp="1"/>
          </p:cNvSpPr>
          <p:nvPr>
            <p:ph type="ftr" sz="quarter" idx="3"/>
          </p:nvPr>
        </p:nvSpPr>
        <p:spPr>
          <a:xfrm>
            <a:off x="0" y="6478439"/>
            <a:ext cx="9144000" cy="37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Add long copyright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6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880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960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76018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BCBA0-2C20-4CF1-A7E6-298FEA3E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99A2F-3F49-4E8B-A8AA-C16DFC999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03354-66D3-48DC-B433-F4D6CD922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679AA-CA64-48FC-BE4B-824D31E2FFC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51860-D5AA-443B-A11E-5CCFABB7A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/>
              <a:t>Add long copyright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91B82-5E67-461E-98A8-AC3D4C02E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2569-0636-4BC9-BCF0-7F7953725E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GH Yellow Line">
            <a:extLst>
              <a:ext uri="{FF2B5EF4-FFF2-40B4-BE49-F238E27FC236}">
                <a16:creationId xmlns:a16="http://schemas.microsoft.com/office/drawing/2014/main" id="{73D4DBE3-BCA8-40CE-815A-F6618AB94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hort Copyright">
            <a:extLst>
              <a:ext uri="{FF2B5EF4-FFF2-40B4-BE49-F238E27FC236}">
                <a16:creationId xmlns:a16="http://schemas.microsoft.com/office/drawing/2014/main" id="{BF2BDED6-F38F-4DC6-9FF4-301296041D83}"/>
              </a:ext>
            </a:extLst>
          </p:cNvPr>
          <p:cNvSpPr txBox="1"/>
          <p:nvPr userDrawn="1"/>
        </p:nvSpPr>
        <p:spPr>
          <a:xfrm>
            <a:off x="224279" y="6660234"/>
            <a:ext cx="1285344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McGraw Hill</a:t>
            </a:r>
          </a:p>
        </p:txBody>
      </p:sp>
      <p:grpSp>
        <p:nvGrpSpPr>
          <p:cNvPr id="9" name="MGH Shape">
            <a:extLst>
              <a:ext uri="{FF2B5EF4-FFF2-40B4-BE49-F238E27FC236}">
                <a16:creationId xmlns:a16="http://schemas.microsoft.com/office/drawing/2014/main" id="{621C4178-696F-4888-B799-06B74A35B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622742" y="0"/>
            <a:ext cx="2521258" cy="6623843"/>
            <a:chOff x="3491346" y="0"/>
            <a:chExt cx="2508933" cy="6367263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61347327-5745-444C-9384-AD381329A2CF}"/>
                </a:ext>
              </a:extLst>
            </p:cNvPr>
            <p:cNvSpPr/>
            <p:nvPr/>
          </p:nvSpPr>
          <p:spPr>
            <a:xfrm rot="10800000">
              <a:off x="5468761" y="1352709"/>
              <a:ext cx="531517" cy="1821241"/>
            </a:xfrm>
            <a:custGeom>
              <a:avLst/>
              <a:gdLst>
                <a:gd name="connsiteX0" fmla="*/ 0 w 531517"/>
                <a:gd name="connsiteY0" fmla="*/ 1821241 h 1821241"/>
                <a:gd name="connsiteX1" fmla="*/ 0 w 531517"/>
                <a:gd name="connsiteY1" fmla="*/ 0 h 1821241"/>
                <a:gd name="connsiteX2" fmla="*/ 531517 w 531517"/>
                <a:gd name="connsiteY2" fmla="*/ 672400 h 1821241"/>
                <a:gd name="connsiteX3" fmla="*/ 0 w 531517"/>
                <a:gd name="connsiteY3" fmla="*/ 1821241 h 182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517" h="1821241">
                  <a:moveTo>
                    <a:pt x="0" y="1821241"/>
                  </a:moveTo>
                  <a:lnTo>
                    <a:pt x="0" y="0"/>
                  </a:lnTo>
                  <a:lnTo>
                    <a:pt x="531517" y="672400"/>
                  </a:lnTo>
                  <a:lnTo>
                    <a:pt x="0" y="1821241"/>
                  </a:lnTo>
                  <a:close/>
                </a:path>
              </a:pathLst>
            </a:custGeom>
            <a:solidFill>
              <a:srgbClr val="9F22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6641247C-9A08-45D1-8448-A8C65008046F}"/>
                </a:ext>
              </a:extLst>
            </p:cNvPr>
            <p:cNvSpPr/>
            <p:nvPr/>
          </p:nvSpPr>
          <p:spPr>
            <a:xfrm rot="10800000">
              <a:off x="3491346" y="0"/>
              <a:ext cx="2508932" cy="2501550"/>
            </a:xfrm>
            <a:custGeom>
              <a:avLst/>
              <a:gdLst>
                <a:gd name="connsiteX0" fmla="*/ 2508932 w 2508932"/>
                <a:gd name="connsiteY0" fmla="*/ 2501550 h 2501550"/>
                <a:gd name="connsiteX1" fmla="*/ 0 w 2508932"/>
                <a:gd name="connsiteY1" fmla="*/ 2501550 h 2501550"/>
                <a:gd name="connsiteX2" fmla="*/ 0 w 2508932"/>
                <a:gd name="connsiteY2" fmla="*/ 1148841 h 2501550"/>
                <a:gd name="connsiteX3" fmla="*/ 531517 w 2508932"/>
                <a:gd name="connsiteY3" fmla="*/ 0 h 2501550"/>
                <a:gd name="connsiteX4" fmla="*/ 2508932 w 2508932"/>
                <a:gd name="connsiteY4" fmla="*/ 2501550 h 250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932" h="2501550">
                  <a:moveTo>
                    <a:pt x="2508932" y="2501550"/>
                  </a:moveTo>
                  <a:lnTo>
                    <a:pt x="0" y="2501550"/>
                  </a:lnTo>
                  <a:lnTo>
                    <a:pt x="0" y="1148841"/>
                  </a:lnTo>
                  <a:lnTo>
                    <a:pt x="531517" y="0"/>
                  </a:lnTo>
                  <a:lnTo>
                    <a:pt x="2508932" y="2501550"/>
                  </a:lnTo>
                  <a:close/>
                </a:path>
              </a:pathLst>
            </a:custGeom>
            <a:solidFill>
              <a:srgbClr val="E2D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4699E939-345E-4E66-8930-C47FB44DA8D0}"/>
                </a:ext>
              </a:extLst>
            </p:cNvPr>
            <p:cNvSpPr/>
            <p:nvPr/>
          </p:nvSpPr>
          <p:spPr>
            <a:xfrm rot="10800000">
              <a:off x="3680272" y="1352707"/>
              <a:ext cx="2320007" cy="5014556"/>
            </a:xfrm>
            <a:custGeom>
              <a:avLst/>
              <a:gdLst>
                <a:gd name="connsiteX0" fmla="*/ 0 w 2320007"/>
                <a:gd name="connsiteY0" fmla="*/ 5014556 h 5014556"/>
                <a:gd name="connsiteX1" fmla="*/ 0 w 2320007"/>
                <a:gd name="connsiteY1" fmla="*/ 0 h 5014556"/>
                <a:gd name="connsiteX2" fmla="*/ 2320007 w 2320007"/>
                <a:gd name="connsiteY2" fmla="*/ 0 h 5014556"/>
                <a:gd name="connsiteX3" fmla="*/ 531518 w 2320007"/>
                <a:gd name="connsiteY3" fmla="*/ 3865713 h 5014556"/>
                <a:gd name="connsiteX4" fmla="*/ 1 w 2320007"/>
                <a:gd name="connsiteY4" fmla="*/ 3193313 h 5014556"/>
                <a:gd name="connsiteX5" fmla="*/ 1 w 2320007"/>
                <a:gd name="connsiteY5" fmla="*/ 5014554 h 5014556"/>
                <a:gd name="connsiteX6" fmla="*/ 0 w 2320007"/>
                <a:gd name="connsiteY6" fmla="*/ 5014556 h 501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0007" h="5014556">
                  <a:moveTo>
                    <a:pt x="0" y="5014556"/>
                  </a:moveTo>
                  <a:lnTo>
                    <a:pt x="0" y="0"/>
                  </a:lnTo>
                  <a:lnTo>
                    <a:pt x="2320007" y="0"/>
                  </a:lnTo>
                  <a:lnTo>
                    <a:pt x="531518" y="3865713"/>
                  </a:lnTo>
                  <a:lnTo>
                    <a:pt x="1" y="3193313"/>
                  </a:lnTo>
                  <a:lnTo>
                    <a:pt x="1" y="5014554"/>
                  </a:lnTo>
                  <a:lnTo>
                    <a:pt x="0" y="50145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54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273877"/>
            <a:ext cx="8458200" cy="4944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McGraw Hill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4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9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720E1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360">
          <p15:clr>
            <a:srgbClr val="F26B43"/>
          </p15:clr>
        </p15:guide>
        <p15:guide id="14" orient="horz" pos="3936">
          <p15:clr>
            <a:srgbClr val="F26B43"/>
          </p15:clr>
        </p15:guide>
        <p15:guide id="15" pos="984">
          <p15:clr>
            <a:srgbClr val="F26B43"/>
          </p15:clr>
        </p15:guide>
        <p15:guide id="16" pos="5376">
          <p15:clr>
            <a:srgbClr val="F26B43"/>
          </p15:clr>
        </p15:guide>
        <p15:guide id="17" pos="26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5691"/>
            <a:ext cx="9144000" cy="362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long copyright line here</a:t>
            </a:r>
          </a:p>
        </p:txBody>
      </p:sp>
      <p:sp>
        <p:nvSpPr>
          <p:cNvPr id="6" name="MGH Yellow Line">
            <a:extLst>
              <a:ext uri="{FF2B5EF4-FFF2-40B4-BE49-F238E27FC236}">
                <a16:creationId xmlns:a16="http://schemas.microsoft.com/office/drawing/2014/main" id="{F20163A4-4644-4B17-9C8A-EF42A992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5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ct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11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2160">
          <p15:clr>
            <a:srgbClr val="F26B43"/>
          </p15:clr>
        </p15:guide>
        <p15:guide id="13" pos="364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>
            <a:extLst>
              <a:ext uri="{FF2B5EF4-FFF2-40B4-BE49-F238E27FC236}">
                <a16:creationId xmlns:a16="http://schemas.microsoft.com/office/drawing/2014/main" id="{BEB99B55-73FB-42B4-93ED-C5E81867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1" y="1976546"/>
            <a:ext cx="64805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24279" y="6660234"/>
            <a:ext cx="1285344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McGraw Hill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202" y="6682314"/>
            <a:ext cx="342900" cy="143831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lang="en-US" sz="8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MGH Shape">
            <a:extLst>
              <a:ext uri="{FF2B5EF4-FFF2-40B4-BE49-F238E27FC236}">
                <a16:creationId xmlns:a16="http://schemas.microsoft.com/office/drawing/2014/main" id="{B719ECBD-8119-4217-9D58-2638FA43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622742" y="0"/>
            <a:ext cx="2521258" cy="6623843"/>
            <a:chOff x="3491346" y="0"/>
            <a:chExt cx="2508933" cy="6367263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FCAD01AC-30CD-4728-B0FD-543493B2CE55}"/>
                </a:ext>
              </a:extLst>
            </p:cNvPr>
            <p:cNvSpPr/>
            <p:nvPr/>
          </p:nvSpPr>
          <p:spPr>
            <a:xfrm rot="10800000">
              <a:off x="5468761" y="1352709"/>
              <a:ext cx="531517" cy="1821241"/>
            </a:xfrm>
            <a:custGeom>
              <a:avLst/>
              <a:gdLst>
                <a:gd name="connsiteX0" fmla="*/ 0 w 531517"/>
                <a:gd name="connsiteY0" fmla="*/ 1821241 h 1821241"/>
                <a:gd name="connsiteX1" fmla="*/ 0 w 531517"/>
                <a:gd name="connsiteY1" fmla="*/ 0 h 1821241"/>
                <a:gd name="connsiteX2" fmla="*/ 531517 w 531517"/>
                <a:gd name="connsiteY2" fmla="*/ 672400 h 1821241"/>
                <a:gd name="connsiteX3" fmla="*/ 0 w 531517"/>
                <a:gd name="connsiteY3" fmla="*/ 1821241 h 182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517" h="1821241">
                  <a:moveTo>
                    <a:pt x="0" y="1821241"/>
                  </a:moveTo>
                  <a:lnTo>
                    <a:pt x="0" y="0"/>
                  </a:lnTo>
                  <a:lnTo>
                    <a:pt x="531517" y="672400"/>
                  </a:lnTo>
                  <a:lnTo>
                    <a:pt x="0" y="1821241"/>
                  </a:lnTo>
                  <a:close/>
                </a:path>
              </a:pathLst>
            </a:custGeom>
            <a:solidFill>
              <a:srgbClr val="9F22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A51DD71-B849-456F-A479-25728C0B26F4}"/>
                </a:ext>
              </a:extLst>
            </p:cNvPr>
            <p:cNvSpPr/>
            <p:nvPr/>
          </p:nvSpPr>
          <p:spPr>
            <a:xfrm rot="10800000">
              <a:off x="3491346" y="0"/>
              <a:ext cx="2508932" cy="2501550"/>
            </a:xfrm>
            <a:custGeom>
              <a:avLst/>
              <a:gdLst>
                <a:gd name="connsiteX0" fmla="*/ 2508932 w 2508932"/>
                <a:gd name="connsiteY0" fmla="*/ 2501550 h 2501550"/>
                <a:gd name="connsiteX1" fmla="*/ 0 w 2508932"/>
                <a:gd name="connsiteY1" fmla="*/ 2501550 h 2501550"/>
                <a:gd name="connsiteX2" fmla="*/ 0 w 2508932"/>
                <a:gd name="connsiteY2" fmla="*/ 1148841 h 2501550"/>
                <a:gd name="connsiteX3" fmla="*/ 531517 w 2508932"/>
                <a:gd name="connsiteY3" fmla="*/ 0 h 2501550"/>
                <a:gd name="connsiteX4" fmla="*/ 2508932 w 2508932"/>
                <a:gd name="connsiteY4" fmla="*/ 2501550 h 250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932" h="2501550">
                  <a:moveTo>
                    <a:pt x="2508932" y="2501550"/>
                  </a:moveTo>
                  <a:lnTo>
                    <a:pt x="0" y="2501550"/>
                  </a:lnTo>
                  <a:lnTo>
                    <a:pt x="0" y="1148841"/>
                  </a:lnTo>
                  <a:lnTo>
                    <a:pt x="531517" y="0"/>
                  </a:lnTo>
                  <a:lnTo>
                    <a:pt x="2508932" y="2501550"/>
                  </a:lnTo>
                  <a:close/>
                </a:path>
              </a:pathLst>
            </a:custGeom>
            <a:solidFill>
              <a:srgbClr val="E2D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E349BEA-4244-4589-91D3-1DECC6AB1E90}"/>
                </a:ext>
              </a:extLst>
            </p:cNvPr>
            <p:cNvSpPr/>
            <p:nvPr/>
          </p:nvSpPr>
          <p:spPr>
            <a:xfrm rot="10800000">
              <a:off x="3680272" y="1352707"/>
              <a:ext cx="2320007" cy="5014556"/>
            </a:xfrm>
            <a:custGeom>
              <a:avLst/>
              <a:gdLst>
                <a:gd name="connsiteX0" fmla="*/ 0 w 2320007"/>
                <a:gd name="connsiteY0" fmla="*/ 5014556 h 5014556"/>
                <a:gd name="connsiteX1" fmla="*/ 0 w 2320007"/>
                <a:gd name="connsiteY1" fmla="*/ 0 h 5014556"/>
                <a:gd name="connsiteX2" fmla="*/ 2320007 w 2320007"/>
                <a:gd name="connsiteY2" fmla="*/ 0 h 5014556"/>
                <a:gd name="connsiteX3" fmla="*/ 531518 w 2320007"/>
                <a:gd name="connsiteY3" fmla="*/ 3865713 h 5014556"/>
                <a:gd name="connsiteX4" fmla="*/ 1 w 2320007"/>
                <a:gd name="connsiteY4" fmla="*/ 3193313 h 5014556"/>
                <a:gd name="connsiteX5" fmla="*/ 1 w 2320007"/>
                <a:gd name="connsiteY5" fmla="*/ 5014554 h 5014556"/>
                <a:gd name="connsiteX6" fmla="*/ 0 w 2320007"/>
                <a:gd name="connsiteY6" fmla="*/ 5014556 h 501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0007" h="5014556">
                  <a:moveTo>
                    <a:pt x="0" y="5014556"/>
                  </a:moveTo>
                  <a:lnTo>
                    <a:pt x="0" y="0"/>
                  </a:lnTo>
                  <a:lnTo>
                    <a:pt x="2320007" y="0"/>
                  </a:lnTo>
                  <a:lnTo>
                    <a:pt x="531518" y="3865713"/>
                  </a:lnTo>
                  <a:lnTo>
                    <a:pt x="1" y="3193313"/>
                  </a:lnTo>
                  <a:lnTo>
                    <a:pt x="1" y="5014554"/>
                  </a:lnTo>
                  <a:lnTo>
                    <a:pt x="0" y="50145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13" name="Title Placeholder">
            <a:extLst>
              <a:ext uri="{FF2B5EF4-FFF2-40B4-BE49-F238E27FC236}">
                <a16:creationId xmlns:a16="http://schemas.microsoft.com/office/drawing/2014/main" id="{34622483-C344-43F3-82BE-D7AE2DFF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607380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93425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40" r:id="rId3"/>
    <p:sldLayoutId id="2147483741" r:id="rId4"/>
    <p:sldLayoutId id="2147483742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1588" indent="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5544">
          <p15:clr>
            <a:srgbClr val="F26B43"/>
          </p15:clr>
        </p15:guide>
        <p15:guide id="6" pos="216">
          <p15:clr>
            <a:srgbClr val="F26B43"/>
          </p15:clr>
        </p15:guide>
        <p15:guide id="7" pos="4296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1248">
          <p15:clr>
            <a:srgbClr val="F26B43"/>
          </p15:clr>
        </p15:guide>
        <p15:guide id="11" orient="horz" pos="3984">
          <p15:clr>
            <a:srgbClr val="F26B43"/>
          </p15:clr>
        </p15:guide>
        <p15:guide id="12" orient="horz" pos="1656">
          <p15:clr>
            <a:srgbClr val="F26B43"/>
          </p15:clr>
        </p15:guide>
        <p15:guide id="13" pos="2980">
          <p15:clr>
            <a:srgbClr val="F26B43"/>
          </p15:clr>
        </p15:guide>
        <p15:guide id="14" orient="horz" pos="2260">
          <p15:clr>
            <a:srgbClr val="F26B43"/>
          </p15:clr>
        </p15:guide>
        <p15:guide id="15" pos="26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599"/>
            <a:ext cx="8458200" cy="487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McGraw Hill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8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360">
          <p15:clr>
            <a:srgbClr val="F26B43"/>
          </p15:clr>
        </p15:guide>
        <p15:guide id="14" orient="horz" pos="3936">
          <p15:clr>
            <a:srgbClr val="F26B43"/>
          </p15:clr>
        </p15:guide>
        <p15:guide id="15" pos="984">
          <p15:clr>
            <a:srgbClr val="F26B43"/>
          </p15:clr>
        </p15:guide>
        <p15:guide id="16" pos="5376">
          <p15:clr>
            <a:srgbClr val="F26B43"/>
          </p15:clr>
        </p15:guide>
        <p15:guide id="17" pos="264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 descr="©McGraw-Hill Education&#10;"/>
          <p:cNvSpPr txBox="1"/>
          <p:nvPr/>
        </p:nvSpPr>
        <p:spPr>
          <a:xfrm>
            <a:off x="0" y="6705600"/>
            <a:ext cx="1371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©McGraw-Hill Education.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6897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1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AC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7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3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AC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25236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9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EducationCopy</a:t>
            </a:r>
          </a:p>
        </p:txBody>
      </p:sp>
    </p:spTree>
    <p:extLst>
      <p:ext uri="{BB962C8B-B14F-4D97-AF65-F5344CB8AC3E}">
        <p14:creationId xmlns:p14="http://schemas.microsoft.com/office/powerpoint/2010/main" val="55881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B3C898D-DDDA-464A-82BC-F84CA9BAC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2" y="2416142"/>
            <a:ext cx="2788920" cy="576186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C8997E-99DD-4F79-B1A3-37B15C316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2" y="3103673"/>
            <a:ext cx="2514600" cy="1524000"/>
          </a:xfrm>
        </p:spPr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sz="2000" dirty="0"/>
              <a:t>The Exceptional Manager What You Do, How You Do 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997C7-B81A-44C7-96F5-D585D6AD3E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00923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42900" y="304800"/>
            <a:ext cx="8458200" cy="1219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THREE TYPES OF MANAGERIAL ROLES: INTERPERSONAL, INFORMATIONAL, AND DECISIONAL</a:t>
            </a:r>
            <a:endParaRPr lang="en-US" sz="2000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8267C2A-301F-784B-8426-3EB9EF105C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905000"/>
            <a:ext cx="7429500" cy="4038600"/>
          </a:xfrm>
        </p:spPr>
        <p:txBody>
          <a:bodyPr>
            <a:normAutofit/>
          </a:bodyPr>
          <a:lstStyle/>
          <a:p>
            <a:pPr marL="9525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Interpersonal roles:</a:t>
            </a:r>
          </a:p>
          <a:p>
            <a:pPr marL="862013" lvl="1" indent="-508000"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Figurehead, Leader, and Liaison</a:t>
            </a:r>
          </a:p>
          <a:p>
            <a:pPr marL="9525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Informational roles:</a:t>
            </a:r>
          </a:p>
          <a:p>
            <a:pPr marL="862013" lvl="1" indent="-508000">
              <a:buClr>
                <a:schemeClr val="tx1"/>
              </a:buCl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Monitor, Disseminator, and Spokesperson</a:t>
            </a:r>
          </a:p>
          <a:p>
            <a:pPr marL="9525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Decisional roles:</a:t>
            </a:r>
          </a:p>
          <a:p>
            <a:pPr marL="862013" lvl="1" indent="-508000">
              <a:buClr>
                <a:schemeClr val="tx1"/>
              </a:buClr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Entrepreneur, Disturbance Handler, Resource Allocator, and Negotiator</a:t>
            </a:r>
          </a:p>
        </p:txBody>
      </p:sp>
    </p:spTree>
    <p:extLst>
      <p:ext uri="{BB962C8B-B14F-4D97-AF65-F5344CB8AC3E}">
        <p14:creationId xmlns:p14="http://schemas.microsoft.com/office/powerpoint/2010/main" val="307414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THE SKILLS *</a:t>
            </a:r>
            <a:r>
              <a:rPr lang="en-US" i="1" u="sng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EXCEPTIONAL</a:t>
            </a:r>
            <a:r>
              <a:rPr lang="en-US" dirty="0"/>
              <a:t>*</a:t>
            </a:r>
            <a:br>
              <a:rPr lang="en-US" dirty="0"/>
            </a:br>
            <a:r>
              <a:rPr lang="en-US" dirty="0"/>
              <a:t>MANAGERS NEED</a:t>
            </a:r>
            <a:endParaRPr lang="en-US" sz="2000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8267C2A-301F-784B-8426-3EB9EF105C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4971691"/>
          </a:xfrm>
        </p:spPr>
        <p:txBody>
          <a:bodyPr>
            <a:normAutofit/>
          </a:bodyPr>
          <a:lstStyle/>
          <a:p>
            <a:pPr marL="9525">
              <a:buClr>
                <a:schemeClr val="tx1"/>
              </a:buClr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Technical Skills: </a:t>
            </a:r>
          </a:p>
          <a:p>
            <a:pPr marL="581025" lvl="1" indent="-227013">
              <a:buClr>
                <a:schemeClr val="tx1"/>
              </a:buClr>
            </a:pPr>
            <a:r>
              <a:rPr lang="en-US" dirty="0"/>
              <a:t>The ability to perform a specific job</a:t>
            </a:r>
          </a:p>
          <a:p>
            <a:pPr marL="9525">
              <a:buClr>
                <a:schemeClr val="tx1"/>
              </a:buClr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Conceptual Skills: </a:t>
            </a:r>
          </a:p>
          <a:p>
            <a:pPr marL="581025" lvl="1" indent="-227013">
              <a:buClr>
                <a:schemeClr val="tx1"/>
              </a:buClr>
            </a:pPr>
            <a:r>
              <a:rPr lang="en-US" dirty="0"/>
              <a:t>The ability to think analytically</a:t>
            </a:r>
          </a:p>
          <a:p>
            <a:pPr marL="9525">
              <a:buClr>
                <a:schemeClr val="tx1"/>
              </a:buClr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Human Skills: </a:t>
            </a:r>
          </a:p>
          <a:p>
            <a:pPr marL="581025" lvl="1" indent="-227013">
              <a:buClr>
                <a:schemeClr val="tx1"/>
              </a:buClr>
            </a:pPr>
            <a:r>
              <a:rPr lang="en-US" dirty="0"/>
              <a:t>“Soft Skills,” the ability to interact well with people</a:t>
            </a:r>
          </a:p>
        </p:txBody>
      </p:sp>
    </p:spTree>
    <p:extLst>
      <p:ext uri="{BB962C8B-B14F-4D97-AF65-F5344CB8AC3E}">
        <p14:creationId xmlns:p14="http://schemas.microsoft.com/office/powerpoint/2010/main" val="315382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MOST </a:t>
            </a:r>
            <a:r>
              <a:rPr lang="en-US" u="sng" dirty="0">
                <a:solidFill>
                  <a:srgbClr val="E21A23"/>
                </a:solidFill>
              </a:rPr>
              <a:t>VALUABLE TRAITS </a:t>
            </a:r>
            <a:r>
              <a:rPr lang="en-US" dirty="0"/>
              <a:t>IN MANAGERS</a:t>
            </a:r>
            <a:endParaRPr lang="en-US" sz="2000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8267C2A-301F-784B-8426-3EB9EF105C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4819291"/>
          </a:xfrm>
        </p:spPr>
        <p:txBody>
          <a:bodyPr>
            <a:normAutofit/>
          </a:bodyPr>
          <a:lstStyle/>
          <a:p>
            <a:pPr marL="9525">
              <a:buClr>
                <a:schemeClr val="tx1"/>
              </a:buClr>
            </a:pPr>
            <a:r>
              <a:rPr lang="en-US" dirty="0"/>
              <a:t>Among the chief skills companies seek in top managers are the following:</a:t>
            </a:r>
          </a:p>
          <a:p>
            <a:pPr marL="862013" lvl="1" indent="-508000">
              <a:buClr>
                <a:schemeClr val="tx1"/>
              </a:buClr>
            </a:pPr>
            <a:r>
              <a:rPr lang="en-US" i="1" dirty="0">
                <a:solidFill>
                  <a:srgbClr val="E21A23"/>
                </a:solidFill>
              </a:rPr>
              <a:t>The ability to motivate and engage others</a:t>
            </a:r>
          </a:p>
          <a:p>
            <a:pPr marL="862013" lvl="1" indent="-508000">
              <a:buClr>
                <a:schemeClr val="tx1"/>
              </a:buClr>
            </a:pPr>
            <a:r>
              <a:rPr 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ability to communicate</a:t>
            </a:r>
          </a:p>
          <a:p>
            <a:pPr marL="862013" lvl="1" indent="-508000">
              <a:buClr>
                <a:schemeClr val="tx1"/>
              </a:buClr>
            </a:pP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Work experience outside the United States</a:t>
            </a:r>
          </a:p>
          <a:p>
            <a:pPr marL="862013" lvl="1" indent="-508000">
              <a:buClr>
                <a:schemeClr val="tx1"/>
              </a:buClr>
            </a:pPr>
            <a:r>
              <a:rPr lang="en-US" i="1" dirty="0">
                <a:solidFill>
                  <a:srgbClr val="00B050"/>
                </a:solidFill>
              </a:rPr>
              <a:t>High energy levels to meet the demands of global travel and a 24/7 world</a:t>
            </a:r>
          </a:p>
        </p:txBody>
      </p:sp>
    </p:spTree>
    <p:extLst>
      <p:ext uri="{BB962C8B-B14F-4D97-AF65-F5344CB8AC3E}">
        <p14:creationId xmlns:p14="http://schemas.microsoft.com/office/powerpoint/2010/main" val="36105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defRPr/>
            </a:pPr>
            <a:r>
              <a:rPr lang="en-US" sz="4400"/>
              <a:t>MAKE IT A HABIT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8267C2A-301F-784B-8426-3EB9EF105C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76693" y="2438400"/>
            <a:ext cx="543870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9525" indent="-228600" defTabSz="914400">
              <a:buClr>
                <a:schemeClr val="tx1"/>
              </a:buClr>
            </a:pPr>
            <a:r>
              <a:rPr lang="en-US" sz="2400" dirty="0">
                <a:latin typeface="Bookman Old Style" panose="02050604050505020204" pitchFamily="18" charset="0"/>
              </a:rPr>
              <a:t>To approach the task of managing your career readiness: </a:t>
            </a:r>
            <a:br>
              <a:rPr lang="en-US" sz="2400" dirty="0">
                <a:latin typeface="Bookman Old Style" panose="02050604050505020204" pitchFamily="18" charset="0"/>
              </a:rPr>
            </a:br>
            <a:r>
              <a:rPr lang="en-US" sz="2400" b="1" u="sng" dirty="0">
                <a:solidFill>
                  <a:srgbClr val="FF0000"/>
                </a:solidFill>
                <a:latin typeface="Bookman Old Style" panose="02050604050505020204" pitchFamily="18" charset="0"/>
              </a:rPr>
              <a:t>Make it a habit.</a:t>
            </a:r>
          </a:p>
          <a:p>
            <a:pPr marL="862013" lvl="1" indent="-228600" defTabSz="914400">
              <a:buClr>
                <a:schemeClr val="tx1"/>
              </a:buClr>
            </a:pPr>
            <a:r>
              <a:rPr lang="en-US" sz="2400" dirty="0">
                <a:latin typeface="Bookman Old Style" panose="02050604050505020204" pitchFamily="18" charset="0"/>
              </a:rPr>
              <a:t>Identify something specific you want to accomplish.</a:t>
            </a:r>
          </a:p>
          <a:p>
            <a:pPr marL="862013" lvl="1" indent="-228600" defTabSz="914400">
              <a:buClr>
                <a:schemeClr val="tx1"/>
              </a:buClr>
            </a:pPr>
            <a:r>
              <a:rPr lang="en-US" sz="2400" dirty="0">
                <a:latin typeface="Bookman Old Style" panose="02050604050505020204" pitchFamily="18" charset="0"/>
              </a:rPr>
              <a:t>Identify a simple, tiny change you can implement.</a:t>
            </a:r>
          </a:p>
          <a:p>
            <a:pPr marL="862013" lvl="1" indent="-228600" defTabSz="914400">
              <a:buClr>
                <a:schemeClr val="tx1"/>
              </a:buClr>
            </a:pPr>
            <a:r>
              <a:rPr lang="en-US" sz="2400" dirty="0">
                <a:latin typeface="Bookman Old Style" panose="02050604050505020204" pitchFamily="18" charset="0"/>
              </a:rPr>
              <a:t>Repeat. </a:t>
            </a:r>
          </a:p>
        </p:txBody>
      </p:sp>
      <p:pic>
        <p:nvPicPr>
          <p:cNvPr id="11272" name="Picture 11267" descr="Red arrow deviating from a line of white arrows">
            <a:extLst>
              <a:ext uri="{FF2B5EF4-FFF2-40B4-BE49-F238E27FC236}">
                <a16:creationId xmlns:a16="http://schemas.microsoft.com/office/drawing/2014/main" id="{915A6DBD-06C3-4CD3-BEF1-78A7FC3862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96" r="2208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73E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39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ART OF MANAGEMENT DEFINED</a:t>
            </a:r>
            <a:endParaRPr lang="en-US" sz="2000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8267C2A-301F-784B-8426-3EB9EF105C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517525" lvl="0" indent="-5080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Being an exceptional manager is an art that can be </a:t>
            </a:r>
            <a:r>
              <a:rPr lang="en-US" sz="2800" b="1" dirty="0">
                <a:solidFill>
                  <a:schemeClr val="tx1"/>
                </a:solidFill>
              </a:rPr>
              <a:t>learned.</a:t>
            </a:r>
          </a:p>
          <a:p>
            <a:pPr marL="517525" lvl="0" indent="-5080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Management is the art of </a:t>
            </a:r>
            <a:r>
              <a:rPr lang="en-US" sz="2800" b="1" dirty="0">
                <a:solidFill>
                  <a:schemeClr val="tx1"/>
                </a:solidFill>
              </a:rPr>
              <a:t>getting things done through people.</a:t>
            </a:r>
          </a:p>
          <a:p>
            <a:pPr marL="517525" lvl="0" indent="-5080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Managers are </a:t>
            </a:r>
            <a:r>
              <a:rPr lang="en-US" sz="2800" b="1" dirty="0">
                <a:solidFill>
                  <a:schemeClr val="tx1"/>
                </a:solidFill>
              </a:rPr>
              <a:t>task-oriented, achievement-oriented, and people-oriented.</a:t>
            </a:r>
          </a:p>
          <a:p>
            <a:pPr marL="517525" lvl="0" indent="-5080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Good managers are concerned with trying to achieve both </a:t>
            </a:r>
            <a:r>
              <a:rPr lang="en-US" sz="2800" b="1" dirty="0">
                <a:solidFill>
                  <a:schemeClr val="tx1"/>
                </a:solidFill>
              </a:rPr>
              <a:t>efficiency and effectiveness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8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WHY ORGANIZATIONS VALUE MANAGERS: THE MULTIPLIER EFFECT </a:t>
            </a:r>
            <a:endParaRPr lang="en-US" sz="2000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8267C2A-301F-784B-8426-3EB9EF105C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7255" y="2438400"/>
            <a:ext cx="4076700" cy="1542691"/>
          </a:xfrm>
          <a:ln>
            <a:solidFill>
              <a:srgbClr val="9F2241"/>
            </a:solidFill>
          </a:ln>
        </p:spPr>
        <p:txBody>
          <a:bodyPr anchor="ctr"/>
          <a:lstStyle/>
          <a:p>
            <a:pPr marL="9525" lvl="0" algn="ctr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Good managers create value.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9BB06-23D0-404F-BDB8-05B29D10828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0045" y="1295400"/>
            <a:ext cx="4076700" cy="4038600"/>
          </a:xfrm>
          <a:solidFill>
            <a:srgbClr val="E2E0CA"/>
          </a:solidFill>
          <a:ln>
            <a:solidFill>
              <a:srgbClr val="E2E0CA"/>
            </a:solidFill>
          </a:ln>
        </p:spPr>
        <p:txBody>
          <a:bodyPr anchor="ctr">
            <a:normAutofit/>
          </a:bodyPr>
          <a:lstStyle/>
          <a:p>
            <a:pPr marL="9525" lvl="0" algn="ctr">
              <a:buClr>
                <a:schemeClr val="tx1"/>
              </a:buClr>
            </a:pPr>
            <a:r>
              <a:rPr lang="en-US" sz="2800" dirty="0">
                <a:solidFill>
                  <a:schemeClr val="tx1"/>
                </a:solidFill>
              </a:rPr>
              <a:t>As a manager you have </a:t>
            </a:r>
            <a:r>
              <a:rPr lang="en-US" sz="2800" b="1" dirty="0">
                <a:solidFill>
                  <a:schemeClr val="tx1"/>
                </a:solidFill>
              </a:rPr>
              <a:t>a multiplier effect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</a:p>
          <a:p>
            <a:pPr marL="9525" lvl="0" algn="ctr">
              <a:buClr>
                <a:schemeClr val="tx1"/>
              </a:buClr>
            </a:pPr>
            <a:r>
              <a:rPr lang="en-US" sz="2800" dirty="0">
                <a:solidFill>
                  <a:schemeClr val="tx1"/>
                </a:solidFill>
              </a:rPr>
              <a:t>Your influence on the organization is </a:t>
            </a:r>
            <a:r>
              <a:rPr lang="en-US" sz="2800" b="1" dirty="0">
                <a:solidFill>
                  <a:schemeClr val="tx1"/>
                </a:solidFill>
              </a:rPr>
              <a:t>multiplied </a:t>
            </a:r>
            <a:r>
              <a:rPr lang="en-US" sz="2800" dirty="0">
                <a:solidFill>
                  <a:schemeClr val="tx1"/>
                </a:solidFill>
              </a:rPr>
              <a:t>far beyond the results that can be achieved by just one person acting alone.</a:t>
            </a:r>
          </a:p>
        </p:txBody>
      </p:sp>
    </p:spTree>
    <p:extLst>
      <p:ext uri="{BB962C8B-B14F-4D97-AF65-F5344CB8AC3E}">
        <p14:creationId xmlns:p14="http://schemas.microsoft.com/office/powerpoint/2010/main" val="308931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defRPr/>
            </a:pPr>
            <a:r>
              <a:rPr lang="en-US" sz="2800" dirty="0"/>
              <a:t>WHAT MANAGERS DO: </a:t>
            </a:r>
            <a:br>
              <a:rPr lang="en-US" sz="2800" dirty="0"/>
            </a:br>
            <a:r>
              <a:rPr lang="en-US" sz="2800" dirty="0"/>
              <a:t>THE FOUR PRINCIPAL FUNCTIONS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8267C2A-301F-784B-8426-3EB9EF105C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24073" y="2438400"/>
            <a:ext cx="4939867" cy="378541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7525" lvl="0" indent="-228600" defTabSz="914400">
              <a:spcAft>
                <a:spcPts val="2600"/>
              </a:spcAft>
              <a:buClr>
                <a:schemeClr val="tx1"/>
              </a:buClr>
            </a:pPr>
            <a:r>
              <a:rPr lang="en-US" sz="4400" dirty="0"/>
              <a:t>Planning </a:t>
            </a:r>
          </a:p>
          <a:p>
            <a:pPr marL="517525" lvl="0" indent="-228600" defTabSz="914400">
              <a:spcAft>
                <a:spcPts val="2600"/>
              </a:spcAft>
              <a:buClr>
                <a:schemeClr val="tx1"/>
              </a:buClr>
            </a:pPr>
            <a:r>
              <a:rPr lang="en-US" sz="4400" dirty="0"/>
              <a:t>Organizing</a:t>
            </a:r>
          </a:p>
          <a:p>
            <a:pPr marL="517525" lvl="0" indent="-228600" defTabSz="914400">
              <a:spcAft>
                <a:spcPts val="2600"/>
              </a:spcAft>
              <a:buClr>
                <a:schemeClr val="tx1"/>
              </a:buClr>
            </a:pPr>
            <a:r>
              <a:rPr lang="en-US" sz="4400" dirty="0"/>
              <a:t>Leading</a:t>
            </a:r>
          </a:p>
          <a:p>
            <a:pPr marL="517525" lvl="0" indent="-228600" defTabSz="914400">
              <a:spcAft>
                <a:spcPts val="2600"/>
              </a:spcAft>
              <a:buClr>
                <a:schemeClr val="tx1"/>
              </a:buClr>
            </a:pPr>
            <a:r>
              <a:rPr lang="en-US" sz="4400" dirty="0"/>
              <a:t>Controlling</a:t>
            </a:r>
            <a:endParaRPr lang="en-US" sz="1700" dirty="0"/>
          </a:p>
        </p:txBody>
      </p:sp>
      <p:pic>
        <p:nvPicPr>
          <p:cNvPr id="11268" name="Picture 11267" descr="A person reaching for a paper on a table full of paper and sticky notes">
            <a:extLst>
              <a:ext uri="{FF2B5EF4-FFF2-40B4-BE49-F238E27FC236}">
                <a16:creationId xmlns:a16="http://schemas.microsoft.com/office/drawing/2014/main" id="{0C363A01-B91B-4C0B-8C42-C03E248BB6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84" r="33577" b="-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DB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48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MANAGEMENT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FD240-76C3-4D35-959F-0379FA87E7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Figure 1.1 shows the management process.">
            <a:extLst>
              <a:ext uri="{FF2B5EF4-FFF2-40B4-BE49-F238E27FC236}">
                <a16:creationId xmlns:a16="http://schemas.microsoft.com/office/drawing/2014/main" id="{2F936280-70B5-7645-9FF7-993BD7431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3"/>
          <a:stretch/>
        </p:blipFill>
        <p:spPr>
          <a:xfrm>
            <a:off x="1447800" y="1457400"/>
            <a:ext cx="6248400" cy="47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7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THE TRADITIONAL MANAGEMENT PYRAMID: LEVELS AND AREAS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6FB7C8-AA43-49A7-A6A4-32F8B820F77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The pyramid shows top managers at the peak, followed by middle managers, first-line managers, team leaders, and nonmanagerial employees at the base. The pyramid is also divided by departments showing how much involvement each level has in those departments.">
            <a:extLst>
              <a:ext uri="{FF2B5EF4-FFF2-40B4-BE49-F238E27FC236}">
                <a16:creationId xmlns:a16="http://schemas.microsoft.com/office/drawing/2014/main" id="{E48AABDB-E4A5-6C4D-B2D8-474CEFC14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86725"/>
            <a:ext cx="5334000" cy="52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FOUR LEVELS OF MANAGEMENT</a:t>
            </a:r>
            <a:endParaRPr lang="en-US" sz="2000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8267C2A-301F-784B-8426-3EB9EF105C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517525" lvl="0" indent="-5080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Top</a:t>
            </a:r>
            <a:r>
              <a:rPr lang="en-US" dirty="0">
                <a:solidFill>
                  <a:schemeClr val="tx1"/>
                </a:solidFill>
              </a:rPr>
              <a:t> managers make long-term decisions. </a:t>
            </a:r>
          </a:p>
          <a:p>
            <a:pPr marL="517525" lvl="0" indent="-5080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Middle</a:t>
            </a:r>
            <a:r>
              <a:rPr lang="en-US" dirty="0">
                <a:solidFill>
                  <a:schemeClr val="tx1"/>
                </a:solidFill>
              </a:rPr>
              <a:t> managers implement the policies and plans of the top managers above them. </a:t>
            </a:r>
          </a:p>
          <a:p>
            <a:pPr marL="517525" lvl="0" indent="-5080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First-line</a:t>
            </a:r>
            <a:r>
              <a:rPr lang="en-US" dirty="0">
                <a:solidFill>
                  <a:schemeClr val="tx1"/>
                </a:solidFill>
              </a:rPr>
              <a:t> managers make short-term operating decisions.</a:t>
            </a:r>
          </a:p>
          <a:p>
            <a:pPr marL="517525" lvl="0" indent="-5080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Team leader </a:t>
            </a:r>
            <a:r>
              <a:rPr lang="en-US" dirty="0">
                <a:solidFill>
                  <a:schemeClr val="tx1"/>
                </a:solidFill>
              </a:rPr>
              <a:t>is responsible for facilitating team activities.</a:t>
            </a:r>
          </a:p>
          <a:p>
            <a:pPr marL="517525" lvl="0" indent="-5080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Nonmanagerial employees </a:t>
            </a:r>
            <a:r>
              <a:rPr lang="en-US" dirty="0">
                <a:solidFill>
                  <a:schemeClr val="tx1"/>
                </a:solidFill>
              </a:rPr>
              <a:t>either work alone on tasks or with others on a variety of teams.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8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42900" y="304800"/>
            <a:ext cx="8801100" cy="67861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AREAS OF MANAGEMENT: </a:t>
            </a:r>
            <a:br>
              <a:rPr lang="en-US" dirty="0"/>
            </a:br>
            <a:r>
              <a:rPr lang="en-US" i="1" u="sng" dirty="0">
                <a:solidFill>
                  <a:srgbClr val="FF0000"/>
                </a:solidFill>
              </a:rPr>
              <a:t>FUNCTIONAL</a:t>
            </a:r>
            <a:r>
              <a:rPr lang="en-US" dirty="0"/>
              <a:t> VS. </a:t>
            </a:r>
            <a:r>
              <a:rPr lang="en-US" i="1" u="sng" dirty="0">
                <a:solidFill>
                  <a:srgbClr val="FF0000"/>
                </a:solidFill>
              </a:rPr>
              <a:t>GENERAL</a:t>
            </a:r>
            <a:r>
              <a:rPr lang="en-US" dirty="0"/>
              <a:t> MANAGERS</a:t>
            </a:r>
            <a:endParaRPr lang="en-US" sz="2000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8267C2A-301F-784B-8426-3EB9EF105C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4991100" cy="4971691"/>
          </a:xfrm>
        </p:spPr>
        <p:txBody>
          <a:bodyPr>
            <a:normAutofit/>
          </a:bodyPr>
          <a:lstStyle/>
          <a:p>
            <a:pPr marL="517525" lvl="0" indent="-508000">
              <a:spcAft>
                <a:spcPts val="2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Functional managers are responsible for just </a:t>
            </a:r>
            <a:r>
              <a:rPr lang="en-US" dirty="0">
                <a:solidFill>
                  <a:srgbClr val="FF0000"/>
                </a:solidFill>
              </a:rPr>
              <a:t>one organizational activity.</a:t>
            </a:r>
          </a:p>
          <a:p>
            <a:pPr marL="517525" lvl="0" indent="-508000">
              <a:spcAft>
                <a:spcPts val="2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General managers are responsible for </a:t>
            </a:r>
            <a:r>
              <a:rPr lang="en-US" dirty="0">
                <a:solidFill>
                  <a:srgbClr val="FF0000"/>
                </a:solidFill>
              </a:rPr>
              <a:t>several organizational activities.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04014-A3EE-2447-B89F-7D873A9DB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910" y="1419974"/>
            <a:ext cx="3201190" cy="26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0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ROLES MANAGERS MUST PLAY SUCCESSFULLY</a:t>
            </a:r>
            <a:endParaRPr lang="en-US" sz="2000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8267C2A-301F-784B-8426-3EB9EF105C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676400"/>
            <a:ext cx="4076700" cy="2990491"/>
          </a:xfrm>
          <a:ln>
            <a:solidFill>
              <a:srgbClr val="720E11"/>
            </a:solidFill>
          </a:ln>
        </p:spPr>
        <p:txBody>
          <a:bodyPr anchor="ctr">
            <a:normAutofit/>
          </a:bodyPr>
          <a:lstStyle/>
          <a:p>
            <a:pPr marL="9525" algn="ctr">
              <a:buClr>
                <a:schemeClr val="tx1"/>
              </a:buClr>
            </a:pPr>
            <a:r>
              <a:rPr lang="en-US" dirty="0"/>
              <a:t>The Manager’s Roles: How Do Managers Spend Their Time?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DAB62-40C0-6A46-8B07-86A134D739E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4400" y="1371600"/>
            <a:ext cx="4076700" cy="3848100"/>
          </a:xfrm>
          <a:solidFill>
            <a:srgbClr val="E2E0CA"/>
          </a:solidFill>
          <a:ln>
            <a:solidFill>
              <a:srgbClr val="720E11"/>
            </a:solidFill>
          </a:ln>
        </p:spPr>
        <p:txBody>
          <a:bodyPr anchor="ctr"/>
          <a:lstStyle/>
          <a:p>
            <a:pPr marL="233363">
              <a:buClr>
                <a:schemeClr val="tx1"/>
              </a:buClr>
            </a:pPr>
            <a:r>
              <a:rPr lang="en-US" dirty="0"/>
              <a:t>Three Types of Managerial Roles:</a:t>
            </a:r>
          </a:p>
          <a:p>
            <a:pPr marL="466725" indent="-2333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Interpersonal</a:t>
            </a:r>
          </a:p>
          <a:p>
            <a:pPr marL="466725" indent="-2333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Informational </a:t>
            </a:r>
          </a:p>
          <a:p>
            <a:pPr marL="466725" indent="-2333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Decisional</a:t>
            </a:r>
          </a:p>
        </p:txBody>
      </p:sp>
    </p:spTree>
    <p:extLst>
      <p:ext uri="{BB962C8B-B14F-4D97-AF65-F5344CB8AC3E}">
        <p14:creationId xmlns:p14="http://schemas.microsoft.com/office/powerpoint/2010/main" val="144544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" grpId="0" build="p" animBg="1"/>
    </p:bldLst>
  </p:timing>
</p:sld>
</file>

<file path=ppt/theme/theme1.xml><?xml version="1.0" encoding="utf-8"?>
<a:theme xmlns:a="http://schemas.openxmlformats.org/drawingml/2006/main" name="Title Slides 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9_2019.potx" id="{013C56F2-BD32-448D-801D-2EFF067A30D9}" vid="{807402C1-F174-418D-9BA4-5CD14936CAC8}"/>
    </a:ext>
  </a:extLst>
</a:theme>
</file>

<file path=ppt/theme/theme10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HHE_Accessible_PPT_Template-v3" id="{9B9348B0-880E-4CB8-A295-BC3AA1119653}" vid="{373DE383-A52D-430C-8B66-B302F3C13C64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Content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9_2019.potx" id="{013C56F2-BD32-448D-801D-2EFF067A30D9}" vid="{9AE6DB3E-6497-4623-8691-2EE4CB4F7CA4}"/>
    </a:ext>
  </a:extLst>
</a:theme>
</file>

<file path=ppt/theme/theme3.xml><?xml version="1.0" encoding="utf-8"?>
<a:theme xmlns:a="http://schemas.openxmlformats.org/drawingml/2006/main" name="Closing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9_2019.potx" id="{013C56F2-BD32-448D-801D-2EFF067A30D9}" vid="{F2635052-3C18-4769-A013-9006CA8D461F}"/>
    </a:ext>
  </a:extLst>
</a:theme>
</file>

<file path=ppt/theme/theme4.xml><?xml version="1.0" encoding="utf-8"?>
<a:theme xmlns:a="http://schemas.openxmlformats.org/drawingml/2006/main" name="Divider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9_2019.potx" id="{013C56F2-BD32-448D-801D-2EFF067A30D9}" vid="{4F7C4758-EF78-4114-B0CD-C65931E31D6B}"/>
    </a:ext>
  </a:extLst>
</a:theme>
</file>

<file path=ppt/theme/theme5.xml><?xml version="1.0" encoding="utf-8"?>
<a:theme xmlns:a="http://schemas.openxmlformats.org/drawingml/2006/main" name="ImageDescriptionAppendix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9_2019.potx" id="{013C56F2-BD32-448D-801D-2EFF067A30D9}" vid="{FFB3B673-0FAC-4577-A063-A470808218D9}"/>
    </a:ext>
  </a:extLst>
</a:theme>
</file>

<file path=ppt/theme/theme6.xml><?xml version="1.0" encoding="utf-8"?>
<a:theme xmlns:a="http://schemas.openxmlformats.org/drawingml/2006/main" name="2_Red bar footer BODY/MAIN CONTENT">
  <a:themeElements>
    <a:clrScheme name="Custom 143">
      <a:dk1>
        <a:srgbClr val="000000"/>
      </a:dk1>
      <a:lt1>
        <a:srgbClr val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002060"/>
      </a:hlink>
      <a:folHlink>
        <a:srgbClr val="0020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HHE_Accessible_PPT_Template-v3" id="{9B9348B0-880E-4CB8-A295-BC3AA1119653}" vid="{61341307-7ACA-45F4-94F7-ED496AA02AFE}"/>
    </a:ext>
  </a:extLst>
</a:theme>
</file>

<file path=ppt/theme/theme8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HHE_Accessible_PPT_Template-v3" id="{9B9348B0-880E-4CB8-A295-BC3AA1119653}" vid="{8AF8D263-1FE7-4E22-9B30-55B991E709D6}"/>
    </a:ext>
  </a:extLst>
</a:theme>
</file>

<file path=ppt/theme/theme9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HHE_Accessible_PPT_Template-v3" id="{9B9348B0-880E-4CB8-A295-BC3AA1119653}" vid="{3DAB5908-852C-479B-95A4-7584DE05FA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10388</TotalTime>
  <Words>552</Words>
  <Application>Microsoft Office PowerPoint</Application>
  <PresentationFormat>On-screen Show (4:3)</PresentationFormat>
  <Paragraphs>92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13</vt:i4>
      </vt:variant>
    </vt:vector>
  </HeadingPairs>
  <TitlesOfParts>
    <vt:vector size="31" baseType="lpstr">
      <vt:lpstr>Arial</vt:lpstr>
      <vt:lpstr>ArumSans Bold</vt:lpstr>
      <vt:lpstr>ArumSans Regular</vt:lpstr>
      <vt:lpstr>Bookman Old Style</vt:lpstr>
      <vt:lpstr>Calibri</vt:lpstr>
      <vt:lpstr>Calibri Light</vt:lpstr>
      <vt:lpstr>Vectipede Rg</vt:lpstr>
      <vt:lpstr>Title Slides Master</vt:lpstr>
      <vt:lpstr>MainContentSlideMaster</vt:lpstr>
      <vt:lpstr>ClosingMaster</vt:lpstr>
      <vt:lpstr>DividerSlideMaster</vt:lpstr>
      <vt:lpstr>ImageDescriptionAppendixSlideMaster</vt:lpstr>
      <vt:lpstr>2_Red bar footer BODY/MAIN CONTENT</vt:lpstr>
      <vt:lpstr>FIRST, BREAK, LAST slides </vt:lpstr>
      <vt:lpstr>Red bar footer BODY/MAIN CONTENT</vt:lpstr>
      <vt:lpstr>RED FOOTER Section Divider, Quotes, Callouts</vt:lpstr>
      <vt:lpstr>Red Bar Footer_APPENDIX</vt:lpstr>
      <vt:lpstr>Office Theme</vt:lpstr>
      <vt:lpstr>CHAPTER 1</vt:lpstr>
      <vt:lpstr>THE ART OF MANAGEMENT DEFINED</vt:lpstr>
      <vt:lpstr>WHY ORGANIZATIONS VALUE MANAGERS: THE MULTIPLIER EFFECT </vt:lpstr>
      <vt:lpstr>WHAT MANAGERS DO:  THE FOUR PRINCIPAL FUNCTIONS</vt:lpstr>
      <vt:lpstr>THE MANAGEMENT PROCESS</vt:lpstr>
      <vt:lpstr>THE TRADITIONAL MANAGEMENT PYRAMID: LEVELS AND AREAS</vt:lpstr>
      <vt:lpstr>FOUR LEVELS OF MANAGEMENT</vt:lpstr>
      <vt:lpstr>AREAS OF MANAGEMENT:  FUNCTIONAL VS. GENERAL MANAGERS</vt:lpstr>
      <vt:lpstr>ROLES MANAGERS MUST PLAY SUCCESSFULLY</vt:lpstr>
      <vt:lpstr>THREE TYPES OF MANAGERIAL ROLES: INTERPERSONAL, INFORMATIONAL, AND DECISIONAL</vt:lpstr>
      <vt:lpstr>THE SKILLS *EXCEPTIONAL* MANAGERS NEED</vt:lpstr>
      <vt:lpstr>THE MOST VALUABLE TRAITS IN MANAGERS</vt:lpstr>
      <vt:lpstr>MAKE IT A HABIT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Bcox;Arneson</dc:creator>
  <cp:lastModifiedBy>Renata Tarasievich</cp:lastModifiedBy>
  <cp:revision>307</cp:revision>
  <dcterms:created xsi:type="dcterms:W3CDTF">2014-06-13T18:40:11Z</dcterms:created>
  <dcterms:modified xsi:type="dcterms:W3CDTF">2022-01-12T14:41:55Z</dcterms:modified>
</cp:coreProperties>
</file>