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slideLayouts/slideLayout37.xml" ContentType="application/vnd.openxmlformats-officedocument.presentationml.slideLayout+xml"/>
  <Override PartName="/ppt/theme/theme8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9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0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1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  <p:sldMasterId id="2147483783" r:id="rId2"/>
    <p:sldMasterId id="2147483792" r:id="rId3"/>
    <p:sldMasterId id="2147483794" r:id="rId4"/>
    <p:sldMasterId id="2147483797" r:id="rId5"/>
    <p:sldMasterId id="2147483765" r:id="rId6"/>
    <p:sldMasterId id="2147483742" r:id="rId7"/>
    <p:sldMasterId id="2147483763" r:id="rId8"/>
    <p:sldMasterId id="2147483712" r:id="rId9"/>
    <p:sldMasterId id="2147483720" r:id="rId10"/>
    <p:sldMasterId id="2147483730" r:id="rId11"/>
    <p:sldMasterId id="2147483738" r:id="rId12"/>
  </p:sldMasterIdLst>
  <p:notesMasterIdLst>
    <p:notesMasterId r:id="rId25"/>
  </p:notesMasterIdLst>
  <p:sldIdLst>
    <p:sldId id="257" r:id="rId13"/>
    <p:sldId id="323" r:id="rId14"/>
    <p:sldId id="326" r:id="rId15"/>
    <p:sldId id="261" r:id="rId16"/>
    <p:sldId id="329" r:id="rId17"/>
    <p:sldId id="330" r:id="rId18"/>
    <p:sldId id="379" r:id="rId19"/>
    <p:sldId id="333" r:id="rId20"/>
    <p:sldId id="336" r:id="rId21"/>
    <p:sldId id="380" r:id="rId22"/>
    <p:sldId id="344" r:id="rId23"/>
    <p:sldId id="34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B24D146F-2DEE-C848-957C-E32DE5BAF29D}">
          <p14:sldIdLst>
            <p14:sldId id="257"/>
            <p14:sldId id="323"/>
            <p14:sldId id="326"/>
            <p14:sldId id="261"/>
            <p14:sldId id="329"/>
            <p14:sldId id="330"/>
            <p14:sldId id="379"/>
            <p14:sldId id="333"/>
            <p14:sldId id="336"/>
            <p14:sldId id="380"/>
            <p14:sldId id="344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Fashant" initials="CF" lastIdx="1" clrIdx="0">
    <p:extLst>
      <p:ext uri="{19B8F6BF-5375-455C-9EA6-DF929625EA0E}">
        <p15:presenceInfo xmlns:p15="http://schemas.microsoft.com/office/powerpoint/2012/main" userId="fc99512686f6a957" providerId="Windows Live"/>
      </p:ext>
    </p:extLst>
  </p:cmAuthor>
  <p:cmAuthor id="2" name="Pam" initials="P" lastIdx="18" clrIdx="1">
    <p:extLst>
      <p:ext uri="{19B8F6BF-5375-455C-9EA6-DF929625EA0E}">
        <p15:presenceInfo xmlns:p15="http://schemas.microsoft.com/office/powerpoint/2012/main" userId="Pam" providerId="None"/>
      </p:ext>
    </p:extLst>
  </p:cmAuthor>
  <p:cmAuthor id="3" name="Arneson,Shelly" initials="A" lastIdx="3" clrIdx="2">
    <p:extLst>
      <p:ext uri="{19B8F6BF-5375-455C-9EA6-DF929625EA0E}">
        <p15:presenceInfo xmlns:p15="http://schemas.microsoft.com/office/powerpoint/2012/main" userId="S-1-5-21-299502267-746137067-1417001333-410698" providerId="AD"/>
      </p:ext>
    </p:extLst>
  </p:cmAuthor>
  <p:cmAuthor id="4" name="Patrick" initials="P" lastIdx="4" clrIdx="3">
    <p:extLst>
      <p:ext uri="{19B8F6BF-5375-455C-9EA6-DF929625EA0E}">
        <p15:presenceInfo xmlns:p15="http://schemas.microsoft.com/office/powerpoint/2012/main" userId="Patrick" providerId="None"/>
      </p:ext>
    </p:extLst>
  </p:cmAuthor>
  <p:cmAuthor id="5" name="Teresa Ward" initials="TW" lastIdx="1" clrIdx="4">
    <p:extLst>
      <p:ext uri="{19B8F6BF-5375-455C-9EA6-DF929625EA0E}">
        <p15:presenceInfo xmlns:p15="http://schemas.microsoft.com/office/powerpoint/2012/main" userId="9bb108b19a8250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0F10"/>
    <a:srgbClr val="E2DFCA"/>
    <a:srgbClr val="A02240"/>
    <a:srgbClr val="625D9C"/>
    <a:srgbClr val="E31A23"/>
    <a:srgbClr val="F4F0DB"/>
    <a:srgbClr val="EC7701"/>
    <a:srgbClr val="692046"/>
    <a:srgbClr val="AF1758"/>
    <a:srgbClr val="F9B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5" autoAdjust="0"/>
    <p:restoredTop sz="91162" autoAdjust="0"/>
  </p:normalViewPr>
  <p:slideViewPr>
    <p:cSldViewPr>
      <p:cViewPr varScale="1">
        <p:scale>
          <a:sx n="101" d="100"/>
          <a:sy n="101" d="100"/>
        </p:scale>
        <p:origin x="13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304"/>
    </p:cViewPr>
  </p:sorterViewPr>
  <p:notesViewPr>
    <p:cSldViewPr>
      <p:cViewPr varScale="1">
        <p:scale>
          <a:sx n="110" d="100"/>
          <a:sy n="110" d="100"/>
        </p:scale>
        <p:origin x="440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9C4EFA-6155-45F9-A36E-020FB48DB22B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CDAB7-57EB-44A0-8097-C6668FBA8A8C}">
      <dgm:prSet custT="1"/>
      <dgm:spPr/>
      <dgm:t>
        <a:bodyPr/>
        <a:lstStyle/>
        <a:p>
          <a:pPr algn="l"/>
          <a:r>
            <a:rPr lang="en-US" sz="3900" dirty="0"/>
            <a:t>The general environment includes six forces: </a:t>
          </a:r>
        </a:p>
        <a:p>
          <a:pPr algn="ctr"/>
          <a:r>
            <a:rPr lang="en-US" sz="3900" dirty="0">
              <a:solidFill>
                <a:srgbClr val="FF0000"/>
              </a:solidFill>
            </a:rPr>
            <a:t>Economic,      </a:t>
          </a:r>
          <a:r>
            <a:rPr lang="en-US" sz="3900" dirty="0">
              <a:solidFill>
                <a:srgbClr val="0070C0"/>
              </a:solidFill>
            </a:rPr>
            <a:t>Technological, </a:t>
          </a:r>
          <a:r>
            <a:rPr lang="en-US" sz="3900" dirty="0">
              <a:solidFill>
                <a:srgbClr val="00B050"/>
              </a:solidFill>
            </a:rPr>
            <a:t>Sociocultural,    </a:t>
          </a:r>
          <a:r>
            <a:rPr lang="en-US" sz="3900" dirty="0">
              <a:solidFill>
                <a:srgbClr val="FF0000"/>
              </a:solidFill>
            </a:rPr>
            <a:t>Demographic, </a:t>
          </a:r>
          <a:r>
            <a:rPr lang="en-US" sz="3900" dirty="0">
              <a:solidFill>
                <a:schemeClr val="accent4">
                  <a:lumMod val="75000"/>
                </a:schemeClr>
              </a:solidFill>
            </a:rPr>
            <a:t>Political – Legal,   </a:t>
          </a:r>
          <a:r>
            <a:rPr lang="en-US" sz="3200" i="1" dirty="0"/>
            <a:t>&amp;</a:t>
          </a:r>
          <a:r>
            <a:rPr lang="en-US" sz="3900" dirty="0"/>
            <a:t>   </a:t>
          </a:r>
          <a:r>
            <a:rPr lang="en-US" sz="3900" dirty="0">
              <a:solidFill>
                <a:srgbClr val="0070C0"/>
              </a:solidFill>
            </a:rPr>
            <a:t>International</a:t>
          </a:r>
        </a:p>
      </dgm:t>
    </dgm:pt>
    <dgm:pt modelId="{90B57A94-B389-4899-A38A-3415A4223699}" type="parTrans" cxnId="{B9D180A9-F4BE-4189-9FE2-E06D71D0A491}">
      <dgm:prSet/>
      <dgm:spPr/>
      <dgm:t>
        <a:bodyPr/>
        <a:lstStyle/>
        <a:p>
          <a:endParaRPr lang="en-US"/>
        </a:p>
      </dgm:t>
    </dgm:pt>
    <dgm:pt modelId="{3B06BF4C-DD25-4909-A818-8A7684174150}" type="sibTrans" cxnId="{B9D180A9-F4BE-4189-9FE2-E06D71D0A491}">
      <dgm:prSet/>
      <dgm:spPr/>
      <dgm:t>
        <a:bodyPr/>
        <a:lstStyle/>
        <a:p>
          <a:endParaRPr lang="en-US"/>
        </a:p>
      </dgm:t>
    </dgm:pt>
    <dgm:pt modelId="{3E80AFE8-8158-4126-A6E5-E4F75A687059}">
      <dgm:prSet custT="1"/>
      <dgm:spPr/>
      <dgm:t>
        <a:bodyPr/>
        <a:lstStyle/>
        <a:p>
          <a:pPr algn="ctr"/>
          <a:r>
            <a:rPr lang="en-US" sz="2800" i="1" dirty="0"/>
            <a:t>You may be able to control some forces in the task environment, but you cannot control those in the general environment.</a:t>
          </a:r>
          <a:endParaRPr lang="en-US" sz="2800" dirty="0"/>
        </a:p>
      </dgm:t>
    </dgm:pt>
    <dgm:pt modelId="{6B2BE5A5-03C4-41DF-BCBE-E69D54241DFC}" type="parTrans" cxnId="{07F5A594-E97D-4017-92A6-E0EDAF74EFE0}">
      <dgm:prSet/>
      <dgm:spPr/>
      <dgm:t>
        <a:bodyPr/>
        <a:lstStyle/>
        <a:p>
          <a:endParaRPr lang="en-US"/>
        </a:p>
      </dgm:t>
    </dgm:pt>
    <dgm:pt modelId="{5D697532-E9B1-4AE8-90B9-AD61D8B02C19}" type="sibTrans" cxnId="{07F5A594-E97D-4017-92A6-E0EDAF74EFE0}">
      <dgm:prSet/>
      <dgm:spPr/>
      <dgm:t>
        <a:bodyPr/>
        <a:lstStyle/>
        <a:p>
          <a:endParaRPr lang="en-US"/>
        </a:p>
      </dgm:t>
    </dgm:pt>
    <dgm:pt modelId="{026CF068-2EC2-4AFF-8F78-706FA5FAD9DF}" type="pres">
      <dgm:prSet presAssocID="{EA9C4EFA-6155-45F9-A36E-020FB48DB22B}" presName="vert0" presStyleCnt="0">
        <dgm:presLayoutVars>
          <dgm:dir/>
          <dgm:animOne val="branch"/>
          <dgm:animLvl val="lvl"/>
        </dgm:presLayoutVars>
      </dgm:prSet>
      <dgm:spPr/>
    </dgm:pt>
    <dgm:pt modelId="{34A9CDCA-48ED-4405-A349-D7D4F033B928}" type="pres">
      <dgm:prSet presAssocID="{7CBCDAB7-57EB-44A0-8097-C6668FBA8A8C}" presName="thickLine" presStyleLbl="alignNode1" presStyleIdx="0" presStyleCnt="2"/>
      <dgm:spPr/>
    </dgm:pt>
    <dgm:pt modelId="{363348B0-E4C6-418D-8F77-CFBF43B0594B}" type="pres">
      <dgm:prSet presAssocID="{7CBCDAB7-57EB-44A0-8097-C6668FBA8A8C}" presName="horz1" presStyleCnt="0"/>
      <dgm:spPr/>
    </dgm:pt>
    <dgm:pt modelId="{710517CB-DEE5-402E-8899-0F2856F67293}" type="pres">
      <dgm:prSet presAssocID="{7CBCDAB7-57EB-44A0-8097-C6668FBA8A8C}" presName="tx1" presStyleLbl="revTx" presStyleIdx="0" presStyleCnt="2"/>
      <dgm:spPr/>
    </dgm:pt>
    <dgm:pt modelId="{FCB74604-E86B-4E6C-A592-B841258BD780}" type="pres">
      <dgm:prSet presAssocID="{7CBCDAB7-57EB-44A0-8097-C6668FBA8A8C}" presName="vert1" presStyleCnt="0"/>
      <dgm:spPr/>
    </dgm:pt>
    <dgm:pt modelId="{CA2F5EDD-9D1F-4589-BE6D-C1812A1DC22D}" type="pres">
      <dgm:prSet presAssocID="{3E80AFE8-8158-4126-A6E5-E4F75A687059}" presName="thickLine" presStyleLbl="alignNode1" presStyleIdx="1" presStyleCnt="2"/>
      <dgm:spPr/>
    </dgm:pt>
    <dgm:pt modelId="{B3597730-44A1-48F4-A6EC-4EE7C7958D99}" type="pres">
      <dgm:prSet presAssocID="{3E80AFE8-8158-4126-A6E5-E4F75A687059}" presName="horz1" presStyleCnt="0"/>
      <dgm:spPr/>
    </dgm:pt>
    <dgm:pt modelId="{583EC041-7A18-4D20-B16D-0945F6F06EAC}" type="pres">
      <dgm:prSet presAssocID="{3E80AFE8-8158-4126-A6E5-E4F75A687059}" presName="tx1" presStyleLbl="revTx" presStyleIdx="1" presStyleCnt="2" custScaleY="36701"/>
      <dgm:spPr/>
    </dgm:pt>
    <dgm:pt modelId="{EB340840-66E2-417F-9F22-007558293C95}" type="pres">
      <dgm:prSet presAssocID="{3E80AFE8-8158-4126-A6E5-E4F75A687059}" presName="vert1" presStyleCnt="0"/>
      <dgm:spPr/>
    </dgm:pt>
  </dgm:ptLst>
  <dgm:cxnLst>
    <dgm:cxn modelId="{E386AE17-3870-49C7-AD2A-D532260ED7A3}" type="presOf" srcId="{3E80AFE8-8158-4126-A6E5-E4F75A687059}" destId="{583EC041-7A18-4D20-B16D-0945F6F06EAC}" srcOrd="0" destOrd="0" presId="urn:microsoft.com/office/officeart/2008/layout/LinedList"/>
    <dgm:cxn modelId="{DA17E62C-971E-405A-9829-EB2044D1B920}" type="presOf" srcId="{7CBCDAB7-57EB-44A0-8097-C6668FBA8A8C}" destId="{710517CB-DEE5-402E-8899-0F2856F67293}" srcOrd="0" destOrd="0" presId="urn:microsoft.com/office/officeart/2008/layout/LinedList"/>
    <dgm:cxn modelId="{07F5A594-E97D-4017-92A6-E0EDAF74EFE0}" srcId="{EA9C4EFA-6155-45F9-A36E-020FB48DB22B}" destId="{3E80AFE8-8158-4126-A6E5-E4F75A687059}" srcOrd="1" destOrd="0" parTransId="{6B2BE5A5-03C4-41DF-BCBE-E69D54241DFC}" sibTransId="{5D697532-E9B1-4AE8-90B9-AD61D8B02C19}"/>
    <dgm:cxn modelId="{B9D180A9-F4BE-4189-9FE2-E06D71D0A491}" srcId="{EA9C4EFA-6155-45F9-A36E-020FB48DB22B}" destId="{7CBCDAB7-57EB-44A0-8097-C6668FBA8A8C}" srcOrd="0" destOrd="0" parTransId="{90B57A94-B389-4899-A38A-3415A4223699}" sibTransId="{3B06BF4C-DD25-4909-A818-8A7684174150}"/>
    <dgm:cxn modelId="{BA11B6C0-60DC-49E5-9175-F266933FA816}" type="presOf" srcId="{EA9C4EFA-6155-45F9-A36E-020FB48DB22B}" destId="{026CF068-2EC2-4AFF-8F78-706FA5FAD9DF}" srcOrd="0" destOrd="0" presId="urn:microsoft.com/office/officeart/2008/layout/LinedList"/>
    <dgm:cxn modelId="{241E4E7D-FF40-475B-A244-3A1A1FE9D385}" type="presParOf" srcId="{026CF068-2EC2-4AFF-8F78-706FA5FAD9DF}" destId="{34A9CDCA-48ED-4405-A349-D7D4F033B928}" srcOrd="0" destOrd="0" presId="urn:microsoft.com/office/officeart/2008/layout/LinedList"/>
    <dgm:cxn modelId="{226469F9-9C62-4AEA-8E1C-A0EB73253275}" type="presParOf" srcId="{026CF068-2EC2-4AFF-8F78-706FA5FAD9DF}" destId="{363348B0-E4C6-418D-8F77-CFBF43B0594B}" srcOrd="1" destOrd="0" presId="urn:microsoft.com/office/officeart/2008/layout/LinedList"/>
    <dgm:cxn modelId="{043EA4D4-44B9-424C-83B2-3F32A401664C}" type="presParOf" srcId="{363348B0-E4C6-418D-8F77-CFBF43B0594B}" destId="{710517CB-DEE5-402E-8899-0F2856F67293}" srcOrd="0" destOrd="0" presId="urn:microsoft.com/office/officeart/2008/layout/LinedList"/>
    <dgm:cxn modelId="{DA059DD9-0AD1-4A97-8C35-A791AB56891C}" type="presParOf" srcId="{363348B0-E4C6-418D-8F77-CFBF43B0594B}" destId="{FCB74604-E86B-4E6C-A592-B841258BD780}" srcOrd="1" destOrd="0" presId="urn:microsoft.com/office/officeart/2008/layout/LinedList"/>
    <dgm:cxn modelId="{19913609-F9E7-4077-8EBC-3B7B780566D0}" type="presParOf" srcId="{026CF068-2EC2-4AFF-8F78-706FA5FAD9DF}" destId="{CA2F5EDD-9D1F-4589-BE6D-C1812A1DC22D}" srcOrd="2" destOrd="0" presId="urn:microsoft.com/office/officeart/2008/layout/LinedList"/>
    <dgm:cxn modelId="{728C1FAB-FF0F-4746-9AA6-57AA79BFA2EA}" type="presParOf" srcId="{026CF068-2EC2-4AFF-8F78-706FA5FAD9DF}" destId="{B3597730-44A1-48F4-A6EC-4EE7C7958D99}" srcOrd="3" destOrd="0" presId="urn:microsoft.com/office/officeart/2008/layout/LinedList"/>
    <dgm:cxn modelId="{A4932B05-F8E5-4795-AED5-60F13D9242C7}" type="presParOf" srcId="{B3597730-44A1-48F4-A6EC-4EE7C7958D99}" destId="{583EC041-7A18-4D20-B16D-0945F6F06EAC}" srcOrd="0" destOrd="0" presId="urn:microsoft.com/office/officeart/2008/layout/LinedList"/>
    <dgm:cxn modelId="{32CF1904-7253-4E20-91E2-54D27B3FFBD5}" type="presParOf" srcId="{B3597730-44A1-48F4-A6EC-4EE7C7958D99}" destId="{EB340840-66E2-417F-9F22-007558293C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291EA-3647-4BE7-B703-DD6B9B2C75A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D58FB8-FD50-4088-9F02-A968E3116BE0}">
      <dgm:prSet custT="1"/>
      <dgm:spPr/>
      <dgm:t>
        <a:bodyPr/>
        <a:lstStyle/>
        <a:p>
          <a:r>
            <a:rPr lang="en-US" sz="2000" dirty="0"/>
            <a:t>Ethical standards may vary among countries and among cultures.</a:t>
          </a:r>
        </a:p>
      </dgm:t>
    </dgm:pt>
    <dgm:pt modelId="{86EFE751-289A-4704-A9EA-F83E4F7B43E2}" type="parTrans" cxnId="{C10E7A63-D671-4773-8A90-44EE74B90D5F}">
      <dgm:prSet/>
      <dgm:spPr/>
      <dgm:t>
        <a:bodyPr/>
        <a:lstStyle/>
        <a:p>
          <a:endParaRPr lang="en-US"/>
        </a:p>
      </dgm:t>
    </dgm:pt>
    <dgm:pt modelId="{932AEE66-4BF2-467D-A828-E158210F1490}" type="sibTrans" cxnId="{C10E7A63-D671-4773-8A90-44EE74B90D5F}">
      <dgm:prSet/>
      <dgm:spPr/>
      <dgm:t>
        <a:bodyPr/>
        <a:lstStyle/>
        <a:p>
          <a:endParaRPr lang="en-US"/>
        </a:p>
      </dgm:t>
    </dgm:pt>
    <dgm:pt modelId="{0695E813-68AD-4B09-8A6A-90E36D7087E5}">
      <dgm:prSet custT="1"/>
      <dgm:spPr/>
      <dgm:t>
        <a:bodyPr/>
        <a:lstStyle/>
        <a:p>
          <a:r>
            <a:rPr lang="en-US" sz="2000" dirty="0"/>
            <a:t>Six most common workplace behaviors that are considered ethical misconduct.</a:t>
          </a:r>
        </a:p>
      </dgm:t>
    </dgm:pt>
    <dgm:pt modelId="{41768970-BC73-4D85-8152-17B73CAC3769}" type="parTrans" cxnId="{439CAE83-E090-4D97-A782-5AB478A99167}">
      <dgm:prSet/>
      <dgm:spPr/>
      <dgm:t>
        <a:bodyPr/>
        <a:lstStyle/>
        <a:p>
          <a:endParaRPr lang="en-US"/>
        </a:p>
      </dgm:t>
    </dgm:pt>
    <dgm:pt modelId="{B6F703A0-35D5-43AE-A894-AE9ADDBD2D3F}" type="sibTrans" cxnId="{439CAE83-E090-4D97-A782-5AB478A99167}">
      <dgm:prSet/>
      <dgm:spPr/>
      <dgm:t>
        <a:bodyPr/>
        <a:lstStyle/>
        <a:p>
          <a:endParaRPr lang="en-US"/>
        </a:p>
      </dgm:t>
    </dgm:pt>
    <dgm:pt modelId="{91161CC3-4E54-4D67-8283-DDC84D8F2F01}">
      <dgm:prSet/>
      <dgm:spPr/>
      <dgm:t>
        <a:bodyPr/>
        <a:lstStyle/>
        <a:p>
          <a:r>
            <a:rPr lang="en-US"/>
            <a:t>Conflicts of interest</a:t>
          </a:r>
        </a:p>
      </dgm:t>
    </dgm:pt>
    <dgm:pt modelId="{2663FDC7-D7C4-4C87-8A14-5D3797C791A8}" type="parTrans" cxnId="{C6302BD6-282F-41EC-ADBE-9C3641573423}">
      <dgm:prSet/>
      <dgm:spPr/>
      <dgm:t>
        <a:bodyPr/>
        <a:lstStyle/>
        <a:p>
          <a:endParaRPr lang="en-US"/>
        </a:p>
      </dgm:t>
    </dgm:pt>
    <dgm:pt modelId="{8E79A78E-7D36-4797-A3C8-0FB9B32F3ACE}" type="sibTrans" cxnId="{C6302BD6-282F-41EC-ADBE-9C3641573423}">
      <dgm:prSet/>
      <dgm:spPr/>
      <dgm:t>
        <a:bodyPr/>
        <a:lstStyle/>
        <a:p>
          <a:endParaRPr lang="en-US"/>
        </a:p>
      </dgm:t>
    </dgm:pt>
    <dgm:pt modelId="{C8062E83-FF0A-4D8B-B0CC-7057F1A126BC}">
      <dgm:prSet/>
      <dgm:spPr/>
      <dgm:t>
        <a:bodyPr/>
        <a:lstStyle/>
        <a:p>
          <a:r>
            <a:rPr lang="en-US" dirty="0"/>
            <a:t>Abusive behaviors</a:t>
          </a:r>
        </a:p>
      </dgm:t>
    </dgm:pt>
    <dgm:pt modelId="{1DD26537-2277-4E1C-841A-67AF8438C070}" type="parTrans" cxnId="{CC84457B-A40E-4AE1-BD78-E29636D5C456}">
      <dgm:prSet/>
      <dgm:spPr/>
      <dgm:t>
        <a:bodyPr/>
        <a:lstStyle/>
        <a:p>
          <a:endParaRPr lang="en-US"/>
        </a:p>
      </dgm:t>
    </dgm:pt>
    <dgm:pt modelId="{C9592A51-444E-4229-A6C4-D9ED9056D3BC}" type="sibTrans" cxnId="{CC84457B-A40E-4AE1-BD78-E29636D5C456}">
      <dgm:prSet/>
      <dgm:spPr/>
      <dgm:t>
        <a:bodyPr/>
        <a:lstStyle/>
        <a:p>
          <a:endParaRPr lang="en-US"/>
        </a:p>
      </dgm:t>
    </dgm:pt>
    <dgm:pt modelId="{6E3CF42F-00F3-4569-A627-DCD980328E86}">
      <dgm:prSet/>
      <dgm:spPr/>
      <dgm:t>
        <a:bodyPr/>
        <a:lstStyle/>
        <a:p>
          <a:r>
            <a:rPr lang="en-US"/>
            <a:t>Violations of health and safety regulations</a:t>
          </a:r>
        </a:p>
      </dgm:t>
    </dgm:pt>
    <dgm:pt modelId="{2A8470B3-014D-4888-BEAD-2AD6D443D1BE}" type="parTrans" cxnId="{38946F5B-D364-4A03-B5D1-135E863A351E}">
      <dgm:prSet/>
      <dgm:spPr/>
      <dgm:t>
        <a:bodyPr/>
        <a:lstStyle/>
        <a:p>
          <a:endParaRPr lang="en-US"/>
        </a:p>
      </dgm:t>
    </dgm:pt>
    <dgm:pt modelId="{B69119DD-908F-4A82-BE61-48566ECA0043}" type="sibTrans" cxnId="{38946F5B-D364-4A03-B5D1-135E863A351E}">
      <dgm:prSet/>
      <dgm:spPr/>
      <dgm:t>
        <a:bodyPr/>
        <a:lstStyle/>
        <a:p>
          <a:endParaRPr lang="en-US"/>
        </a:p>
      </dgm:t>
    </dgm:pt>
    <dgm:pt modelId="{57417171-C614-4302-B50E-466E6C95E4B7}">
      <dgm:prSet/>
      <dgm:spPr/>
      <dgm:t>
        <a:bodyPr/>
        <a:lstStyle/>
        <a:p>
          <a:r>
            <a:rPr lang="en-US"/>
            <a:t>Corruption</a:t>
          </a:r>
        </a:p>
      </dgm:t>
    </dgm:pt>
    <dgm:pt modelId="{B2F6C146-0DE1-45AB-A588-AB1F77F17FD7}" type="parTrans" cxnId="{A752E40B-296C-4390-9985-B45A4A07E643}">
      <dgm:prSet/>
      <dgm:spPr/>
      <dgm:t>
        <a:bodyPr/>
        <a:lstStyle/>
        <a:p>
          <a:endParaRPr lang="en-US"/>
        </a:p>
      </dgm:t>
    </dgm:pt>
    <dgm:pt modelId="{A339CC4F-7858-4D7D-AA36-880420E032BC}" type="sibTrans" cxnId="{A752E40B-296C-4390-9985-B45A4A07E643}">
      <dgm:prSet/>
      <dgm:spPr/>
      <dgm:t>
        <a:bodyPr/>
        <a:lstStyle/>
        <a:p>
          <a:endParaRPr lang="en-US"/>
        </a:p>
      </dgm:t>
    </dgm:pt>
    <dgm:pt modelId="{CF1EAE08-9E2C-4F18-9865-B95465CF439D}">
      <dgm:prSet/>
      <dgm:spPr/>
      <dgm:t>
        <a:bodyPr/>
        <a:lstStyle/>
        <a:p>
          <a:r>
            <a:rPr lang="en-US"/>
            <a:t>Discrimination</a:t>
          </a:r>
        </a:p>
      </dgm:t>
    </dgm:pt>
    <dgm:pt modelId="{8D5B9861-157B-411D-9B0B-386DC1789E09}" type="parTrans" cxnId="{6200393A-872D-40BD-AAEB-9A5FE59F37F8}">
      <dgm:prSet/>
      <dgm:spPr/>
      <dgm:t>
        <a:bodyPr/>
        <a:lstStyle/>
        <a:p>
          <a:endParaRPr lang="en-US"/>
        </a:p>
      </dgm:t>
    </dgm:pt>
    <dgm:pt modelId="{03762D22-6B73-4316-A07E-F0580E8DD641}" type="sibTrans" cxnId="{6200393A-872D-40BD-AAEB-9A5FE59F37F8}">
      <dgm:prSet/>
      <dgm:spPr/>
      <dgm:t>
        <a:bodyPr/>
        <a:lstStyle/>
        <a:p>
          <a:endParaRPr lang="en-US"/>
        </a:p>
      </dgm:t>
    </dgm:pt>
    <dgm:pt modelId="{2342813C-3C75-4BE9-B2AC-B6E4E3105F9C}">
      <dgm:prSet/>
      <dgm:spPr/>
      <dgm:t>
        <a:bodyPr/>
        <a:lstStyle/>
        <a:p>
          <a:r>
            <a:rPr lang="en-US"/>
            <a:t>Sexual harassment</a:t>
          </a:r>
        </a:p>
      </dgm:t>
    </dgm:pt>
    <dgm:pt modelId="{781A7585-2C2A-4689-BAE2-FD07248719E2}" type="parTrans" cxnId="{8CCD68B0-A3CC-49AB-B185-58ADB8CCEBC2}">
      <dgm:prSet/>
      <dgm:spPr/>
      <dgm:t>
        <a:bodyPr/>
        <a:lstStyle/>
        <a:p>
          <a:endParaRPr lang="en-US"/>
        </a:p>
      </dgm:t>
    </dgm:pt>
    <dgm:pt modelId="{B3DE5546-6CE7-4E32-8210-BC56C2246F1A}" type="sibTrans" cxnId="{8CCD68B0-A3CC-49AB-B185-58ADB8CCEBC2}">
      <dgm:prSet/>
      <dgm:spPr/>
      <dgm:t>
        <a:bodyPr/>
        <a:lstStyle/>
        <a:p>
          <a:endParaRPr lang="en-US"/>
        </a:p>
      </dgm:t>
    </dgm:pt>
    <dgm:pt modelId="{52288807-017A-40AB-A34D-B2A2B43AF5EF}" type="pres">
      <dgm:prSet presAssocID="{A61291EA-3647-4BE7-B703-DD6B9B2C75A1}" presName="linear" presStyleCnt="0">
        <dgm:presLayoutVars>
          <dgm:animLvl val="lvl"/>
          <dgm:resizeHandles val="exact"/>
        </dgm:presLayoutVars>
      </dgm:prSet>
      <dgm:spPr/>
    </dgm:pt>
    <dgm:pt modelId="{E344BCD0-EE3D-4F73-8915-DC4690A51803}" type="pres">
      <dgm:prSet presAssocID="{92D58FB8-FD50-4088-9F02-A968E3116B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61BDF5-12D6-4777-AA02-FE9D24634036}" type="pres">
      <dgm:prSet presAssocID="{932AEE66-4BF2-467D-A828-E158210F1490}" presName="spacer" presStyleCnt="0"/>
      <dgm:spPr/>
    </dgm:pt>
    <dgm:pt modelId="{A534639A-556F-4B63-B786-184364031E0D}" type="pres">
      <dgm:prSet presAssocID="{0695E813-68AD-4B09-8A6A-90E36D7087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8CAEE2C-17E4-470A-9C3F-AE0FA3DCF096}" type="pres">
      <dgm:prSet presAssocID="{0695E813-68AD-4B09-8A6A-90E36D7087E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52E40B-296C-4390-9985-B45A4A07E643}" srcId="{0695E813-68AD-4B09-8A6A-90E36D7087E5}" destId="{57417171-C614-4302-B50E-466E6C95E4B7}" srcOrd="3" destOrd="0" parTransId="{B2F6C146-0DE1-45AB-A588-AB1F77F17FD7}" sibTransId="{A339CC4F-7858-4D7D-AA36-880420E032BC}"/>
    <dgm:cxn modelId="{3BA5D231-64D4-4A00-87AA-5F8B389B90E7}" type="presOf" srcId="{2342813C-3C75-4BE9-B2AC-B6E4E3105F9C}" destId="{B8CAEE2C-17E4-470A-9C3F-AE0FA3DCF096}" srcOrd="0" destOrd="5" presId="urn:microsoft.com/office/officeart/2005/8/layout/vList2"/>
    <dgm:cxn modelId="{20526038-D122-4D96-A31A-80ECCF15C01C}" type="presOf" srcId="{0695E813-68AD-4B09-8A6A-90E36D7087E5}" destId="{A534639A-556F-4B63-B786-184364031E0D}" srcOrd="0" destOrd="0" presId="urn:microsoft.com/office/officeart/2005/8/layout/vList2"/>
    <dgm:cxn modelId="{6200393A-872D-40BD-AAEB-9A5FE59F37F8}" srcId="{0695E813-68AD-4B09-8A6A-90E36D7087E5}" destId="{CF1EAE08-9E2C-4F18-9865-B95465CF439D}" srcOrd="4" destOrd="0" parTransId="{8D5B9861-157B-411D-9B0B-386DC1789E09}" sibTransId="{03762D22-6B73-4316-A07E-F0580E8DD641}"/>
    <dgm:cxn modelId="{EBE1573A-00A5-4EDC-8D17-95FA9E99254B}" type="presOf" srcId="{57417171-C614-4302-B50E-466E6C95E4B7}" destId="{B8CAEE2C-17E4-470A-9C3F-AE0FA3DCF096}" srcOrd="0" destOrd="3" presId="urn:microsoft.com/office/officeart/2005/8/layout/vList2"/>
    <dgm:cxn modelId="{38946F5B-D364-4A03-B5D1-135E863A351E}" srcId="{0695E813-68AD-4B09-8A6A-90E36D7087E5}" destId="{6E3CF42F-00F3-4569-A627-DCD980328E86}" srcOrd="2" destOrd="0" parTransId="{2A8470B3-014D-4888-BEAD-2AD6D443D1BE}" sibTransId="{B69119DD-908F-4A82-BE61-48566ECA0043}"/>
    <dgm:cxn modelId="{C10E7A63-D671-4773-8A90-44EE74B90D5F}" srcId="{A61291EA-3647-4BE7-B703-DD6B9B2C75A1}" destId="{92D58FB8-FD50-4088-9F02-A968E3116BE0}" srcOrd="0" destOrd="0" parTransId="{86EFE751-289A-4704-A9EA-F83E4F7B43E2}" sibTransId="{932AEE66-4BF2-467D-A828-E158210F1490}"/>
    <dgm:cxn modelId="{88EBC065-ECF8-4CAF-BD43-423FF46E0737}" type="presOf" srcId="{92D58FB8-FD50-4088-9F02-A968E3116BE0}" destId="{E344BCD0-EE3D-4F73-8915-DC4690A51803}" srcOrd="0" destOrd="0" presId="urn:microsoft.com/office/officeart/2005/8/layout/vList2"/>
    <dgm:cxn modelId="{8B2B5C57-B5E4-4682-BF21-B3185CAF3F34}" type="presOf" srcId="{91161CC3-4E54-4D67-8283-DDC84D8F2F01}" destId="{B8CAEE2C-17E4-470A-9C3F-AE0FA3DCF096}" srcOrd="0" destOrd="0" presId="urn:microsoft.com/office/officeart/2005/8/layout/vList2"/>
    <dgm:cxn modelId="{CC84457B-A40E-4AE1-BD78-E29636D5C456}" srcId="{0695E813-68AD-4B09-8A6A-90E36D7087E5}" destId="{C8062E83-FF0A-4D8B-B0CC-7057F1A126BC}" srcOrd="1" destOrd="0" parTransId="{1DD26537-2277-4E1C-841A-67AF8438C070}" sibTransId="{C9592A51-444E-4229-A6C4-D9ED9056D3BC}"/>
    <dgm:cxn modelId="{FA41E281-F876-4519-87DC-7DB2A518ACF2}" type="presOf" srcId="{A61291EA-3647-4BE7-B703-DD6B9B2C75A1}" destId="{52288807-017A-40AB-A34D-B2A2B43AF5EF}" srcOrd="0" destOrd="0" presId="urn:microsoft.com/office/officeart/2005/8/layout/vList2"/>
    <dgm:cxn modelId="{3EE57D82-53A3-41EA-9D9A-91CA1C241094}" type="presOf" srcId="{CF1EAE08-9E2C-4F18-9865-B95465CF439D}" destId="{B8CAEE2C-17E4-470A-9C3F-AE0FA3DCF096}" srcOrd="0" destOrd="4" presId="urn:microsoft.com/office/officeart/2005/8/layout/vList2"/>
    <dgm:cxn modelId="{439CAE83-E090-4D97-A782-5AB478A99167}" srcId="{A61291EA-3647-4BE7-B703-DD6B9B2C75A1}" destId="{0695E813-68AD-4B09-8A6A-90E36D7087E5}" srcOrd="1" destOrd="0" parTransId="{41768970-BC73-4D85-8152-17B73CAC3769}" sibTransId="{B6F703A0-35D5-43AE-A894-AE9ADDBD2D3F}"/>
    <dgm:cxn modelId="{4315288A-2752-495E-9658-7B98F80DB88A}" type="presOf" srcId="{6E3CF42F-00F3-4569-A627-DCD980328E86}" destId="{B8CAEE2C-17E4-470A-9C3F-AE0FA3DCF096}" srcOrd="0" destOrd="2" presId="urn:microsoft.com/office/officeart/2005/8/layout/vList2"/>
    <dgm:cxn modelId="{1F62539F-3244-46FC-B83A-E1F452CA7BF2}" type="presOf" srcId="{C8062E83-FF0A-4D8B-B0CC-7057F1A126BC}" destId="{B8CAEE2C-17E4-470A-9C3F-AE0FA3DCF096}" srcOrd="0" destOrd="1" presId="urn:microsoft.com/office/officeart/2005/8/layout/vList2"/>
    <dgm:cxn modelId="{8CCD68B0-A3CC-49AB-B185-58ADB8CCEBC2}" srcId="{0695E813-68AD-4B09-8A6A-90E36D7087E5}" destId="{2342813C-3C75-4BE9-B2AC-B6E4E3105F9C}" srcOrd="5" destOrd="0" parTransId="{781A7585-2C2A-4689-BAE2-FD07248719E2}" sibTransId="{B3DE5546-6CE7-4E32-8210-BC56C2246F1A}"/>
    <dgm:cxn modelId="{C6302BD6-282F-41EC-ADBE-9C3641573423}" srcId="{0695E813-68AD-4B09-8A6A-90E36D7087E5}" destId="{91161CC3-4E54-4D67-8283-DDC84D8F2F01}" srcOrd="0" destOrd="0" parTransId="{2663FDC7-D7C4-4C87-8A14-5D3797C791A8}" sibTransId="{8E79A78E-7D36-4797-A3C8-0FB9B32F3ACE}"/>
    <dgm:cxn modelId="{A769938A-D1A0-4621-ACF4-CAC9B93C4E59}" type="presParOf" srcId="{52288807-017A-40AB-A34D-B2A2B43AF5EF}" destId="{E344BCD0-EE3D-4F73-8915-DC4690A51803}" srcOrd="0" destOrd="0" presId="urn:microsoft.com/office/officeart/2005/8/layout/vList2"/>
    <dgm:cxn modelId="{B376DFA0-ECE5-457B-995A-5A4CC17B2AA2}" type="presParOf" srcId="{52288807-017A-40AB-A34D-B2A2B43AF5EF}" destId="{5261BDF5-12D6-4777-AA02-FE9D24634036}" srcOrd="1" destOrd="0" presId="urn:microsoft.com/office/officeart/2005/8/layout/vList2"/>
    <dgm:cxn modelId="{98079B48-C0EE-4231-8749-91415B4F5C58}" type="presParOf" srcId="{52288807-017A-40AB-A34D-B2A2B43AF5EF}" destId="{A534639A-556F-4B63-B786-184364031E0D}" srcOrd="2" destOrd="0" presId="urn:microsoft.com/office/officeart/2005/8/layout/vList2"/>
    <dgm:cxn modelId="{54BBBADC-ADD7-45A8-B497-1F1DA24CAC24}" type="presParOf" srcId="{52288807-017A-40AB-A34D-B2A2B43AF5EF}" destId="{B8CAEE2C-17E4-470A-9C3F-AE0FA3DCF09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D8B74E-06B5-443D-9145-8D177D310832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6DC4F61-FB67-4877-9B14-B071A7AE7F88}">
      <dgm:prSet/>
      <dgm:spPr/>
      <dgm:t>
        <a:bodyPr/>
        <a:lstStyle/>
        <a:p>
          <a:r>
            <a:rPr lang="en-US" b="1" dirty="0">
              <a:solidFill>
                <a:schemeClr val="accent6">
                  <a:lumMod val="20000"/>
                  <a:lumOff val="80000"/>
                </a:schemeClr>
              </a:solidFill>
            </a:rPr>
            <a:t>Against</a:t>
          </a:r>
          <a:r>
            <a:rPr lang="en-US" dirty="0"/>
            <a:t> Social Responsibility:</a:t>
          </a:r>
        </a:p>
      </dgm:t>
    </dgm:pt>
    <dgm:pt modelId="{495E8128-9239-43CD-9C61-9EC565493DCE}" type="parTrans" cxnId="{A15E7741-58D4-40A8-B4B2-8899B7F8A47F}">
      <dgm:prSet/>
      <dgm:spPr/>
      <dgm:t>
        <a:bodyPr/>
        <a:lstStyle/>
        <a:p>
          <a:endParaRPr lang="en-US"/>
        </a:p>
      </dgm:t>
    </dgm:pt>
    <dgm:pt modelId="{9DBDC66E-DCF5-43B6-8CC5-26E7EC0690D7}" type="sibTrans" cxnId="{A15E7741-58D4-40A8-B4B2-8899B7F8A47F}">
      <dgm:prSet/>
      <dgm:spPr/>
      <dgm:t>
        <a:bodyPr/>
        <a:lstStyle/>
        <a:p>
          <a:endParaRPr lang="en-US"/>
        </a:p>
      </dgm:t>
    </dgm:pt>
    <dgm:pt modelId="{7571C146-F095-4285-B8CC-60A026EB7FCC}">
      <dgm:prSet/>
      <dgm:spPr/>
      <dgm:t>
        <a:bodyPr/>
        <a:lstStyle/>
        <a:p>
          <a:r>
            <a:rPr lang="en-US" b="1" dirty="0"/>
            <a:t>Unless a company focuses on maximizing profits, it will become:</a:t>
          </a:r>
        </a:p>
      </dgm:t>
    </dgm:pt>
    <dgm:pt modelId="{1D36A7B6-4D28-491E-AAB2-3ED09B7CCD8F}" type="parTrans" cxnId="{698DDCD2-B550-4B28-A2EA-6359480E2995}">
      <dgm:prSet/>
      <dgm:spPr/>
      <dgm:t>
        <a:bodyPr/>
        <a:lstStyle/>
        <a:p>
          <a:endParaRPr lang="en-US"/>
        </a:p>
      </dgm:t>
    </dgm:pt>
    <dgm:pt modelId="{5FAA5A1F-6557-4C51-93DE-D54E6ECCDACE}" type="sibTrans" cxnId="{698DDCD2-B550-4B28-A2EA-6359480E2995}">
      <dgm:prSet/>
      <dgm:spPr/>
      <dgm:t>
        <a:bodyPr/>
        <a:lstStyle/>
        <a:p>
          <a:endParaRPr lang="en-US"/>
        </a:p>
      </dgm:t>
    </dgm:pt>
    <dgm:pt modelId="{7524D276-8A8D-42F4-A749-5186BFF48390}">
      <dgm:prSet/>
      <dgm:spPr/>
      <dgm:t>
        <a:bodyPr/>
        <a:lstStyle/>
        <a:p>
          <a:r>
            <a:rPr lang="en-US" b="1" dirty="0">
              <a:solidFill>
                <a:schemeClr val="accent6">
                  <a:lumMod val="20000"/>
                  <a:lumOff val="80000"/>
                </a:schemeClr>
              </a:solidFill>
            </a:rPr>
            <a:t>For</a:t>
          </a:r>
          <a:r>
            <a:rPr lang="en-US" dirty="0">
              <a:solidFill>
                <a:schemeClr val="accent4">
                  <a:lumMod val="75000"/>
                </a:schemeClr>
              </a:solidFill>
            </a:rPr>
            <a:t> </a:t>
          </a:r>
          <a:r>
            <a:rPr lang="en-US" dirty="0"/>
            <a:t>Social Responsibility:</a:t>
          </a:r>
        </a:p>
      </dgm:t>
    </dgm:pt>
    <dgm:pt modelId="{13F106FB-1701-4631-859A-949D5A38176D}" type="parTrans" cxnId="{1BE6BB1F-2593-45A8-BD25-55FF3891C053}">
      <dgm:prSet/>
      <dgm:spPr/>
      <dgm:t>
        <a:bodyPr/>
        <a:lstStyle/>
        <a:p>
          <a:endParaRPr lang="en-US"/>
        </a:p>
      </dgm:t>
    </dgm:pt>
    <dgm:pt modelId="{3288C927-328E-4BC6-862E-A39C56B0ADE2}" type="sibTrans" cxnId="{1BE6BB1F-2593-45A8-BD25-55FF3891C053}">
      <dgm:prSet/>
      <dgm:spPr/>
      <dgm:t>
        <a:bodyPr/>
        <a:lstStyle/>
        <a:p>
          <a:endParaRPr lang="en-US"/>
        </a:p>
      </dgm:t>
    </dgm:pt>
    <dgm:pt modelId="{B515F04A-F792-4A62-AF45-3DF598FE83D6}">
      <dgm:prSet/>
      <dgm:spPr/>
      <dgm:t>
        <a:bodyPr/>
        <a:lstStyle/>
        <a:p>
          <a:pPr algn="l"/>
          <a:r>
            <a:rPr lang="en-US" dirty="0"/>
            <a:t>Beyond </a:t>
          </a:r>
          <a:r>
            <a:rPr lang="en-US" b="1" dirty="0"/>
            <a:t>ethical obligation</a:t>
          </a:r>
          <a:r>
            <a:rPr lang="en-US" dirty="0"/>
            <a:t>, the rationale for social responsibility is the belief that:</a:t>
          </a:r>
        </a:p>
      </dgm:t>
    </dgm:pt>
    <dgm:pt modelId="{06AC75F1-121C-4259-B650-9EF71B288C39}" type="parTrans" cxnId="{5C9171D0-5E86-40B3-802A-9A2F17FC62D9}">
      <dgm:prSet/>
      <dgm:spPr/>
      <dgm:t>
        <a:bodyPr/>
        <a:lstStyle/>
        <a:p>
          <a:endParaRPr lang="en-US"/>
        </a:p>
      </dgm:t>
    </dgm:pt>
    <dgm:pt modelId="{E1F32156-ABA2-4449-B720-45878BA6E7A3}" type="sibTrans" cxnId="{5C9171D0-5E86-40B3-802A-9A2F17FC62D9}">
      <dgm:prSet/>
      <dgm:spPr/>
      <dgm:t>
        <a:bodyPr/>
        <a:lstStyle/>
        <a:p>
          <a:endParaRPr lang="en-US"/>
        </a:p>
      </dgm:t>
    </dgm:pt>
    <dgm:pt modelId="{2C3C7CA9-9076-49BB-8090-872176C5791F}">
      <dgm:prSet/>
      <dgm:spPr/>
      <dgm:t>
        <a:bodyPr/>
        <a:lstStyle/>
        <a:p>
          <a:pPr algn="l">
            <a:buNone/>
          </a:pPr>
          <a:r>
            <a:rPr lang="en-US" dirty="0"/>
            <a:t>New slogan for today’s billionaires?:</a:t>
          </a:r>
        </a:p>
      </dgm:t>
    </dgm:pt>
    <dgm:pt modelId="{DC713736-3016-48A6-9DD3-726FDC89ECBA}" type="parTrans" cxnId="{75E3149D-2449-483E-9242-0AE45E617803}">
      <dgm:prSet/>
      <dgm:spPr/>
      <dgm:t>
        <a:bodyPr/>
        <a:lstStyle/>
        <a:p>
          <a:endParaRPr lang="en-US"/>
        </a:p>
      </dgm:t>
    </dgm:pt>
    <dgm:pt modelId="{781F1CC6-54A9-4351-BD64-2ED6D011B750}" type="sibTrans" cxnId="{75E3149D-2449-483E-9242-0AE45E617803}">
      <dgm:prSet/>
      <dgm:spPr/>
      <dgm:t>
        <a:bodyPr/>
        <a:lstStyle/>
        <a:p>
          <a:endParaRPr lang="en-US"/>
        </a:p>
      </dgm:t>
    </dgm:pt>
    <dgm:pt modelId="{02172EE2-32C5-48E6-A900-9138B9FBED7B}">
      <dgm:prSet/>
      <dgm:spPr/>
      <dgm:t>
        <a:bodyPr/>
        <a:lstStyle/>
        <a:p>
          <a:r>
            <a:rPr lang="en-US" dirty="0"/>
            <a:t>Distracted</a:t>
          </a:r>
        </a:p>
      </dgm:t>
    </dgm:pt>
    <dgm:pt modelId="{4B115675-66F3-4559-AD12-2F3A55E02F14}" type="parTrans" cxnId="{35081B79-A986-494C-A80F-7810482708FC}">
      <dgm:prSet/>
      <dgm:spPr/>
      <dgm:t>
        <a:bodyPr/>
        <a:lstStyle/>
        <a:p>
          <a:endParaRPr lang="en-US"/>
        </a:p>
      </dgm:t>
    </dgm:pt>
    <dgm:pt modelId="{C867D615-11C8-4A5C-8871-AE3EAED9E520}" type="sibTrans" cxnId="{35081B79-A986-494C-A80F-7810482708FC}">
      <dgm:prSet/>
      <dgm:spPr/>
      <dgm:t>
        <a:bodyPr/>
        <a:lstStyle/>
        <a:p>
          <a:endParaRPr lang="en-US"/>
        </a:p>
      </dgm:t>
    </dgm:pt>
    <dgm:pt modelId="{7C4BCF04-75AA-4262-BADF-F8155FCC67EC}">
      <dgm:prSet/>
      <dgm:spPr/>
      <dgm:t>
        <a:bodyPr/>
        <a:lstStyle/>
        <a:p>
          <a:r>
            <a:rPr lang="en-US" dirty="0"/>
            <a:t>Fail to provide goods and services</a:t>
          </a:r>
        </a:p>
      </dgm:t>
    </dgm:pt>
    <dgm:pt modelId="{278458F5-E818-4F38-A43C-CECF2B31A0F8}" type="parTrans" cxnId="{4A811F44-170C-43D9-AAEF-653B860B036E}">
      <dgm:prSet/>
      <dgm:spPr/>
      <dgm:t>
        <a:bodyPr/>
        <a:lstStyle/>
        <a:p>
          <a:endParaRPr lang="en-US"/>
        </a:p>
      </dgm:t>
    </dgm:pt>
    <dgm:pt modelId="{D22C4396-E0E5-47DB-97DD-EA2540D5EA67}" type="sibTrans" cxnId="{4A811F44-170C-43D9-AAEF-653B860B036E}">
      <dgm:prSet/>
      <dgm:spPr/>
      <dgm:t>
        <a:bodyPr/>
        <a:lstStyle/>
        <a:p>
          <a:endParaRPr lang="en-US"/>
        </a:p>
      </dgm:t>
    </dgm:pt>
    <dgm:pt modelId="{F06AE705-398A-48AA-BA63-8754D927AF5F}">
      <dgm:prSet/>
      <dgm:spPr/>
      <dgm:t>
        <a:bodyPr/>
        <a:lstStyle/>
        <a:p>
          <a:r>
            <a:rPr lang="en-US" dirty="0"/>
            <a:t>Fail to benefit the stockholders</a:t>
          </a:r>
        </a:p>
      </dgm:t>
    </dgm:pt>
    <dgm:pt modelId="{0223EA12-216C-4D8E-980D-05CA9BE1A669}" type="parTrans" cxnId="{913ED7B5-1001-41DD-9066-D5C890E97CAF}">
      <dgm:prSet/>
      <dgm:spPr/>
      <dgm:t>
        <a:bodyPr/>
        <a:lstStyle/>
        <a:p>
          <a:endParaRPr lang="en-US"/>
        </a:p>
      </dgm:t>
    </dgm:pt>
    <dgm:pt modelId="{BC5B22E9-C06C-4473-A45A-8E91445DD1FD}" type="sibTrans" cxnId="{913ED7B5-1001-41DD-9066-D5C890E97CAF}">
      <dgm:prSet/>
      <dgm:spPr/>
      <dgm:t>
        <a:bodyPr/>
        <a:lstStyle/>
        <a:p>
          <a:endParaRPr lang="en-US"/>
        </a:p>
      </dgm:t>
    </dgm:pt>
    <dgm:pt modelId="{62641C0C-0151-4233-8D86-FEFEE78232A0}">
      <dgm:prSet/>
      <dgm:spPr/>
      <dgm:t>
        <a:bodyPr/>
        <a:lstStyle/>
        <a:p>
          <a:r>
            <a:rPr lang="en-US" dirty="0"/>
            <a:t>Fail to create jobs</a:t>
          </a:r>
        </a:p>
      </dgm:t>
    </dgm:pt>
    <dgm:pt modelId="{0383B182-C310-4D61-B99A-20CDE1CC3EEE}" type="parTrans" cxnId="{F239FCA1-3E6A-46A4-ADB2-1A3694B5601E}">
      <dgm:prSet/>
      <dgm:spPr/>
      <dgm:t>
        <a:bodyPr/>
        <a:lstStyle/>
        <a:p>
          <a:endParaRPr lang="en-US"/>
        </a:p>
      </dgm:t>
    </dgm:pt>
    <dgm:pt modelId="{12640054-8699-4DAB-8CAF-65404FBCA4A6}" type="sibTrans" cxnId="{F239FCA1-3E6A-46A4-ADB2-1A3694B5601E}">
      <dgm:prSet/>
      <dgm:spPr/>
      <dgm:t>
        <a:bodyPr/>
        <a:lstStyle/>
        <a:p>
          <a:endParaRPr lang="en-US"/>
        </a:p>
      </dgm:t>
    </dgm:pt>
    <dgm:pt modelId="{AAAC996C-5DEB-4511-87C1-8B2BD521D7FD}">
      <dgm:prSet/>
      <dgm:spPr/>
      <dgm:t>
        <a:bodyPr/>
        <a:lstStyle/>
        <a:p>
          <a:r>
            <a:rPr lang="en-US" dirty="0"/>
            <a:t>Fail to expand economic growth</a:t>
          </a:r>
        </a:p>
      </dgm:t>
    </dgm:pt>
    <dgm:pt modelId="{468FEC84-C0DD-4770-BCC5-AC8B17A9C3CE}" type="parTrans" cxnId="{66BB736E-1563-4376-8D57-86F58250574C}">
      <dgm:prSet/>
      <dgm:spPr/>
      <dgm:t>
        <a:bodyPr/>
        <a:lstStyle/>
        <a:p>
          <a:endParaRPr lang="en-US"/>
        </a:p>
      </dgm:t>
    </dgm:pt>
    <dgm:pt modelId="{55FE740C-968B-447A-8C68-FBC8EC2CF41B}" type="sibTrans" cxnId="{66BB736E-1563-4376-8D57-86F58250574C}">
      <dgm:prSet/>
      <dgm:spPr/>
      <dgm:t>
        <a:bodyPr/>
        <a:lstStyle/>
        <a:p>
          <a:endParaRPr lang="en-US"/>
        </a:p>
      </dgm:t>
    </dgm:pt>
    <dgm:pt modelId="{59C6CE77-FE93-45EB-A4AC-53100CA54D88}">
      <dgm:prSet/>
      <dgm:spPr/>
      <dgm:t>
        <a:bodyPr/>
        <a:lstStyle/>
        <a:p>
          <a:pPr algn="l"/>
          <a:r>
            <a:rPr lang="en-US" dirty="0"/>
            <a:t>It is good for business</a:t>
          </a:r>
        </a:p>
      </dgm:t>
    </dgm:pt>
    <dgm:pt modelId="{6CE59759-9640-4ECD-8013-EC34FD5CF4DF}" type="parTrans" cxnId="{6353338F-051B-406A-83F3-418E505F3A5E}">
      <dgm:prSet/>
      <dgm:spPr/>
      <dgm:t>
        <a:bodyPr/>
        <a:lstStyle/>
        <a:p>
          <a:endParaRPr lang="en-US"/>
        </a:p>
      </dgm:t>
    </dgm:pt>
    <dgm:pt modelId="{6F8BF5C4-F895-4A69-8034-638E3CF4397D}" type="sibTrans" cxnId="{6353338F-051B-406A-83F3-418E505F3A5E}">
      <dgm:prSet/>
      <dgm:spPr/>
      <dgm:t>
        <a:bodyPr/>
        <a:lstStyle/>
        <a:p>
          <a:endParaRPr lang="en-US"/>
        </a:p>
      </dgm:t>
    </dgm:pt>
    <dgm:pt modelId="{74103B78-77D0-44E3-9210-58B1F428C89B}">
      <dgm:prSet/>
      <dgm:spPr/>
      <dgm:t>
        <a:bodyPr/>
        <a:lstStyle/>
        <a:p>
          <a:pPr algn="l"/>
          <a:r>
            <a:rPr lang="en-US" dirty="0"/>
            <a:t>It is morally appropriate</a:t>
          </a:r>
        </a:p>
      </dgm:t>
    </dgm:pt>
    <dgm:pt modelId="{D7C6B32E-185C-458F-9710-70429D5263BA}" type="parTrans" cxnId="{9BC9FB29-03D5-42AE-BEFC-EB3A101CAC2E}">
      <dgm:prSet/>
      <dgm:spPr/>
      <dgm:t>
        <a:bodyPr/>
        <a:lstStyle/>
        <a:p>
          <a:endParaRPr lang="en-US"/>
        </a:p>
      </dgm:t>
    </dgm:pt>
    <dgm:pt modelId="{1EA26B9D-C259-4CAE-A483-FD154FA5C90E}" type="sibTrans" cxnId="{9BC9FB29-03D5-42AE-BEFC-EB3A101CAC2E}">
      <dgm:prSet/>
      <dgm:spPr/>
      <dgm:t>
        <a:bodyPr/>
        <a:lstStyle/>
        <a:p>
          <a:endParaRPr lang="en-US"/>
        </a:p>
      </dgm:t>
    </dgm:pt>
    <dgm:pt modelId="{1F4AD554-6827-461F-AE50-0F1E97965B4B}">
      <dgm:prSet/>
      <dgm:spPr/>
      <dgm:t>
        <a:bodyPr/>
        <a:lstStyle/>
        <a:p>
          <a:pPr algn="l"/>
          <a:r>
            <a:rPr lang="en-US" dirty="0"/>
            <a:t>It is important to employees</a:t>
          </a:r>
        </a:p>
      </dgm:t>
    </dgm:pt>
    <dgm:pt modelId="{1244A6A3-BC9D-4ECD-8A16-7C19094AA9F1}" type="parTrans" cxnId="{7DBDDE6B-2FA0-424A-8DD7-180CD74DAECD}">
      <dgm:prSet/>
      <dgm:spPr/>
      <dgm:t>
        <a:bodyPr/>
        <a:lstStyle/>
        <a:p>
          <a:endParaRPr lang="en-US"/>
        </a:p>
      </dgm:t>
    </dgm:pt>
    <dgm:pt modelId="{AE1352DD-1E47-4C51-8FCD-8F80F57022AA}" type="sibTrans" cxnId="{7DBDDE6B-2FA0-424A-8DD7-180CD74DAECD}">
      <dgm:prSet/>
      <dgm:spPr/>
      <dgm:t>
        <a:bodyPr/>
        <a:lstStyle/>
        <a:p>
          <a:endParaRPr lang="en-US"/>
        </a:p>
      </dgm:t>
    </dgm:pt>
    <dgm:pt modelId="{391CB5D4-909A-4FB8-AF21-E8F8DABF7D7F}">
      <dgm:prSet/>
      <dgm:spPr/>
      <dgm:t>
        <a:bodyPr/>
        <a:lstStyle/>
        <a:p>
          <a:pPr algn="ctr">
            <a:buNone/>
          </a:pPr>
          <a:r>
            <a:rPr lang="en-US" b="1" dirty="0"/>
            <a:t>“Don’t die rich.”</a:t>
          </a:r>
        </a:p>
      </dgm:t>
    </dgm:pt>
    <dgm:pt modelId="{E185C882-1BEA-4576-92C2-8F7914310626}" type="parTrans" cxnId="{A3116E94-36D4-436B-9C0E-B4501DD05041}">
      <dgm:prSet/>
      <dgm:spPr/>
      <dgm:t>
        <a:bodyPr/>
        <a:lstStyle/>
        <a:p>
          <a:endParaRPr lang="en-US"/>
        </a:p>
      </dgm:t>
    </dgm:pt>
    <dgm:pt modelId="{EDAED4B5-59C1-40F9-823F-D070B2205CAD}" type="sibTrans" cxnId="{A3116E94-36D4-436B-9C0E-B4501DD05041}">
      <dgm:prSet/>
      <dgm:spPr/>
      <dgm:t>
        <a:bodyPr/>
        <a:lstStyle/>
        <a:p>
          <a:endParaRPr lang="en-US"/>
        </a:p>
      </dgm:t>
    </dgm:pt>
    <dgm:pt modelId="{50081BFA-B5C3-45C8-878E-B7E9347AA39D}" type="pres">
      <dgm:prSet presAssocID="{E1D8B74E-06B5-443D-9145-8D177D310832}" presName="Name0" presStyleCnt="0">
        <dgm:presLayoutVars>
          <dgm:dir/>
          <dgm:animLvl val="lvl"/>
          <dgm:resizeHandles val="exact"/>
        </dgm:presLayoutVars>
      </dgm:prSet>
      <dgm:spPr/>
    </dgm:pt>
    <dgm:pt modelId="{F404D538-0D0E-45EA-96EE-639283153D3E}" type="pres">
      <dgm:prSet presAssocID="{46DC4F61-FB67-4877-9B14-B071A7AE7F88}" presName="composite" presStyleCnt="0"/>
      <dgm:spPr/>
    </dgm:pt>
    <dgm:pt modelId="{3136F99F-D51E-4F89-96C1-80FBB44A6899}" type="pres">
      <dgm:prSet presAssocID="{46DC4F61-FB67-4877-9B14-B071A7AE7F8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9D8DFB6-4B60-48FC-8561-91E389831716}" type="pres">
      <dgm:prSet presAssocID="{46DC4F61-FB67-4877-9B14-B071A7AE7F88}" presName="desTx" presStyleLbl="alignAccFollowNode1" presStyleIdx="0" presStyleCnt="2">
        <dgm:presLayoutVars>
          <dgm:bulletEnabled val="1"/>
        </dgm:presLayoutVars>
      </dgm:prSet>
      <dgm:spPr/>
    </dgm:pt>
    <dgm:pt modelId="{D35CE33F-4339-4519-B4C9-22E3C5AA0976}" type="pres">
      <dgm:prSet presAssocID="{9DBDC66E-DCF5-43B6-8CC5-26E7EC0690D7}" presName="space" presStyleCnt="0"/>
      <dgm:spPr/>
    </dgm:pt>
    <dgm:pt modelId="{76A3605D-E1E9-4B82-8F12-0F6A40A5EEDC}" type="pres">
      <dgm:prSet presAssocID="{7524D276-8A8D-42F4-A749-5186BFF48390}" presName="composite" presStyleCnt="0"/>
      <dgm:spPr/>
    </dgm:pt>
    <dgm:pt modelId="{3139A08F-EE55-4ABB-B357-63B75B17D03B}" type="pres">
      <dgm:prSet presAssocID="{7524D276-8A8D-42F4-A749-5186BFF4839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F3AE09F-F469-4BAE-8B2E-740D241077CF}" type="pres">
      <dgm:prSet presAssocID="{7524D276-8A8D-42F4-A749-5186BFF4839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9CF0A18-3E7A-4BB3-AF9E-EC7911914FBB}" type="presOf" srcId="{59C6CE77-FE93-45EB-A4AC-53100CA54D88}" destId="{0F3AE09F-F469-4BAE-8B2E-740D241077CF}" srcOrd="0" destOrd="1" presId="urn:microsoft.com/office/officeart/2005/8/layout/hList1"/>
    <dgm:cxn modelId="{A1ECDD1B-7E61-4A4B-8796-95A470A1B440}" type="presOf" srcId="{7524D276-8A8D-42F4-A749-5186BFF48390}" destId="{3139A08F-EE55-4ABB-B357-63B75B17D03B}" srcOrd="0" destOrd="0" presId="urn:microsoft.com/office/officeart/2005/8/layout/hList1"/>
    <dgm:cxn modelId="{1BE6BB1F-2593-45A8-BD25-55FF3891C053}" srcId="{E1D8B74E-06B5-443D-9145-8D177D310832}" destId="{7524D276-8A8D-42F4-A749-5186BFF48390}" srcOrd="1" destOrd="0" parTransId="{13F106FB-1701-4631-859A-949D5A38176D}" sibTransId="{3288C927-328E-4BC6-862E-A39C56B0ADE2}"/>
    <dgm:cxn modelId="{9BC9FB29-03D5-42AE-BEFC-EB3A101CAC2E}" srcId="{B515F04A-F792-4A62-AF45-3DF598FE83D6}" destId="{74103B78-77D0-44E3-9210-58B1F428C89B}" srcOrd="1" destOrd="0" parTransId="{D7C6B32E-185C-458F-9710-70429D5263BA}" sibTransId="{1EA26B9D-C259-4CAE-A483-FD154FA5C90E}"/>
    <dgm:cxn modelId="{7A5F3B2C-8E4A-40A4-BD35-5F7D8738AC1B}" type="presOf" srcId="{B515F04A-F792-4A62-AF45-3DF598FE83D6}" destId="{0F3AE09F-F469-4BAE-8B2E-740D241077CF}" srcOrd="0" destOrd="0" presId="urn:microsoft.com/office/officeart/2005/8/layout/hList1"/>
    <dgm:cxn modelId="{8A03A038-FA36-42C0-8A04-FF2DBA54A086}" type="presOf" srcId="{391CB5D4-909A-4FB8-AF21-E8F8DABF7D7F}" destId="{0F3AE09F-F469-4BAE-8B2E-740D241077CF}" srcOrd="0" destOrd="5" presId="urn:microsoft.com/office/officeart/2005/8/layout/hList1"/>
    <dgm:cxn modelId="{A15E7741-58D4-40A8-B4B2-8899B7F8A47F}" srcId="{E1D8B74E-06B5-443D-9145-8D177D310832}" destId="{46DC4F61-FB67-4877-9B14-B071A7AE7F88}" srcOrd="0" destOrd="0" parTransId="{495E8128-9239-43CD-9C61-9EC565493DCE}" sibTransId="{9DBDC66E-DCF5-43B6-8CC5-26E7EC0690D7}"/>
    <dgm:cxn modelId="{4A811F44-170C-43D9-AAEF-653B860B036E}" srcId="{7571C146-F095-4285-B8CC-60A026EB7FCC}" destId="{7C4BCF04-75AA-4262-BADF-F8155FCC67EC}" srcOrd="1" destOrd="0" parTransId="{278458F5-E818-4F38-A43C-CECF2B31A0F8}" sibTransId="{D22C4396-E0E5-47DB-97DD-EA2540D5EA67}"/>
    <dgm:cxn modelId="{587BC748-5A52-468D-AB43-A3F3124D54AB}" type="presOf" srcId="{7571C146-F095-4285-B8CC-60A026EB7FCC}" destId="{59D8DFB6-4B60-48FC-8561-91E389831716}" srcOrd="0" destOrd="0" presId="urn:microsoft.com/office/officeart/2005/8/layout/hList1"/>
    <dgm:cxn modelId="{7DBDDE6B-2FA0-424A-8DD7-180CD74DAECD}" srcId="{B515F04A-F792-4A62-AF45-3DF598FE83D6}" destId="{1F4AD554-6827-461F-AE50-0F1E97965B4B}" srcOrd="2" destOrd="0" parTransId="{1244A6A3-BC9D-4ECD-8A16-7C19094AA9F1}" sibTransId="{AE1352DD-1E47-4C51-8FCD-8F80F57022AA}"/>
    <dgm:cxn modelId="{66BB736E-1563-4376-8D57-86F58250574C}" srcId="{7571C146-F095-4285-B8CC-60A026EB7FCC}" destId="{AAAC996C-5DEB-4511-87C1-8B2BD521D7FD}" srcOrd="4" destOrd="0" parTransId="{468FEC84-C0DD-4770-BCC5-AC8B17A9C3CE}" sibTransId="{55FE740C-968B-447A-8C68-FBC8EC2CF41B}"/>
    <dgm:cxn modelId="{3CE77B76-BA66-4425-959B-EEEF3537CB49}" type="presOf" srcId="{62641C0C-0151-4233-8D86-FEFEE78232A0}" destId="{59D8DFB6-4B60-48FC-8561-91E389831716}" srcOrd="0" destOrd="4" presId="urn:microsoft.com/office/officeart/2005/8/layout/hList1"/>
    <dgm:cxn modelId="{35081B79-A986-494C-A80F-7810482708FC}" srcId="{7571C146-F095-4285-B8CC-60A026EB7FCC}" destId="{02172EE2-32C5-48E6-A900-9138B9FBED7B}" srcOrd="0" destOrd="0" parTransId="{4B115675-66F3-4559-AD12-2F3A55E02F14}" sibTransId="{C867D615-11C8-4A5C-8871-AE3EAED9E520}"/>
    <dgm:cxn modelId="{6353338F-051B-406A-83F3-418E505F3A5E}" srcId="{B515F04A-F792-4A62-AF45-3DF598FE83D6}" destId="{59C6CE77-FE93-45EB-A4AC-53100CA54D88}" srcOrd="0" destOrd="0" parTransId="{6CE59759-9640-4ECD-8013-EC34FD5CF4DF}" sibTransId="{6F8BF5C4-F895-4A69-8034-638E3CF4397D}"/>
    <dgm:cxn modelId="{A3116E94-36D4-436B-9C0E-B4501DD05041}" srcId="{7524D276-8A8D-42F4-A749-5186BFF48390}" destId="{391CB5D4-909A-4FB8-AF21-E8F8DABF7D7F}" srcOrd="2" destOrd="0" parTransId="{E185C882-1BEA-4576-92C2-8F7914310626}" sibTransId="{EDAED4B5-59C1-40F9-823F-D070B2205CAD}"/>
    <dgm:cxn modelId="{75E3149D-2449-483E-9242-0AE45E617803}" srcId="{7524D276-8A8D-42F4-A749-5186BFF48390}" destId="{2C3C7CA9-9076-49BB-8090-872176C5791F}" srcOrd="1" destOrd="0" parTransId="{DC713736-3016-48A6-9DD3-726FDC89ECBA}" sibTransId="{781F1CC6-54A9-4351-BD64-2ED6D011B750}"/>
    <dgm:cxn modelId="{F239FCA1-3E6A-46A4-ADB2-1A3694B5601E}" srcId="{7571C146-F095-4285-B8CC-60A026EB7FCC}" destId="{62641C0C-0151-4233-8D86-FEFEE78232A0}" srcOrd="3" destOrd="0" parTransId="{0383B182-C310-4D61-B99A-20CDE1CC3EEE}" sibTransId="{12640054-8699-4DAB-8CAF-65404FBCA4A6}"/>
    <dgm:cxn modelId="{1DE307AD-9554-4F34-8984-469AE83A8481}" type="presOf" srcId="{F06AE705-398A-48AA-BA63-8754D927AF5F}" destId="{59D8DFB6-4B60-48FC-8561-91E389831716}" srcOrd="0" destOrd="3" presId="urn:microsoft.com/office/officeart/2005/8/layout/hList1"/>
    <dgm:cxn modelId="{9D43EDB3-5DD6-43CB-871A-F872CC1C21DF}" type="presOf" srcId="{02172EE2-32C5-48E6-A900-9138B9FBED7B}" destId="{59D8DFB6-4B60-48FC-8561-91E389831716}" srcOrd="0" destOrd="1" presId="urn:microsoft.com/office/officeart/2005/8/layout/hList1"/>
    <dgm:cxn modelId="{913ED7B5-1001-41DD-9066-D5C890E97CAF}" srcId="{7571C146-F095-4285-B8CC-60A026EB7FCC}" destId="{F06AE705-398A-48AA-BA63-8754D927AF5F}" srcOrd="2" destOrd="0" parTransId="{0223EA12-216C-4D8E-980D-05CA9BE1A669}" sibTransId="{BC5B22E9-C06C-4473-A45A-8E91445DD1FD}"/>
    <dgm:cxn modelId="{1D0E6BB8-CB06-4781-A2D2-9CAEB0C6D593}" type="presOf" srcId="{46DC4F61-FB67-4877-9B14-B071A7AE7F88}" destId="{3136F99F-D51E-4F89-96C1-80FBB44A6899}" srcOrd="0" destOrd="0" presId="urn:microsoft.com/office/officeart/2005/8/layout/hList1"/>
    <dgm:cxn modelId="{854983C3-09FF-442A-9B38-E34F74F2EE42}" type="presOf" srcId="{74103B78-77D0-44E3-9210-58B1F428C89B}" destId="{0F3AE09F-F469-4BAE-8B2E-740D241077CF}" srcOrd="0" destOrd="2" presId="urn:microsoft.com/office/officeart/2005/8/layout/hList1"/>
    <dgm:cxn modelId="{CFB163C5-0672-4011-8ED4-3FEDDDEDCC37}" type="presOf" srcId="{2C3C7CA9-9076-49BB-8090-872176C5791F}" destId="{0F3AE09F-F469-4BAE-8B2E-740D241077CF}" srcOrd="0" destOrd="4" presId="urn:microsoft.com/office/officeart/2005/8/layout/hList1"/>
    <dgm:cxn modelId="{33DE47C5-5185-43DC-9012-0529BBED5790}" type="presOf" srcId="{E1D8B74E-06B5-443D-9145-8D177D310832}" destId="{50081BFA-B5C3-45C8-878E-B7E9347AA39D}" srcOrd="0" destOrd="0" presId="urn:microsoft.com/office/officeart/2005/8/layout/hList1"/>
    <dgm:cxn modelId="{343B4CCA-5BC2-4010-A3AC-6F9217C6D332}" type="presOf" srcId="{1F4AD554-6827-461F-AE50-0F1E97965B4B}" destId="{0F3AE09F-F469-4BAE-8B2E-740D241077CF}" srcOrd="0" destOrd="3" presId="urn:microsoft.com/office/officeart/2005/8/layout/hList1"/>
    <dgm:cxn modelId="{5C9171D0-5E86-40B3-802A-9A2F17FC62D9}" srcId="{7524D276-8A8D-42F4-A749-5186BFF48390}" destId="{B515F04A-F792-4A62-AF45-3DF598FE83D6}" srcOrd="0" destOrd="0" parTransId="{06AC75F1-121C-4259-B650-9EF71B288C39}" sibTransId="{E1F32156-ABA2-4449-B720-45878BA6E7A3}"/>
    <dgm:cxn modelId="{08C9E5D1-4E1D-44B3-9A2A-B5DEC05871AF}" type="presOf" srcId="{7C4BCF04-75AA-4262-BADF-F8155FCC67EC}" destId="{59D8DFB6-4B60-48FC-8561-91E389831716}" srcOrd="0" destOrd="2" presId="urn:microsoft.com/office/officeart/2005/8/layout/hList1"/>
    <dgm:cxn modelId="{698DDCD2-B550-4B28-A2EA-6359480E2995}" srcId="{46DC4F61-FB67-4877-9B14-B071A7AE7F88}" destId="{7571C146-F095-4285-B8CC-60A026EB7FCC}" srcOrd="0" destOrd="0" parTransId="{1D36A7B6-4D28-491E-AAB2-3ED09B7CCD8F}" sibTransId="{5FAA5A1F-6557-4C51-93DE-D54E6ECCDACE}"/>
    <dgm:cxn modelId="{E5DB96F7-B5B9-411E-A26C-CA311D7CA7EC}" type="presOf" srcId="{AAAC996C-5DEB-4511-87C1-8B2BD521D7FD}" destId="{59D8DFB6-4B60-48FC-8561-91E389831716}" srcOrd="0" destOrd="5" presId="urn:microsoft.com/office/officeart/2005/8/layout/hList1"/>
    <dgm:cxn modelId="{628E6CD4-2A71-44D4-A5E2-3C0EBB2C31FE}" type="presParOf" srcId="{50081BFA-B5C3-45C8-878E-B7E9347AA39D}" destId="{F404D538-0D0E-45EA-96EE-639283153D3E}" srcOrd="0" destOrd="0" presId="urn:microsoft.com/office/officeart/2005/8/layout/hList1"/>
    <dgm:cxn modelId="{80F483C4-674D-475B-8A3B-52CCEE46B6BD}" type="presParOf" srcId="{F404D538-0D0E-45EA-96EE-639283153D3E}" destId="{3136F99F-D51E-4F89-96C1-80FBB44A6899}" srcOrd="0" destOrd="0" presId="urn:microsoft.com/office/officeart/2005/8/layout/hList1"/>
    <dgm:cxn modelId="{B094F9C5-0B70-40F2-AF59-BFE1D3B704EC}" type="presParOf" srcId="{F404D538-0D0E-45EA-96EE-639283153D3E}" destId="{59D8DFB6-4B60-48FC-8561-91E389831716}" srcOrd="1" destOrd="0" presId="urn:microsoft.com/office/officeart/2005/8/layout/hList1"/>
    <dgm:cxn modelId="{4DE587BD-EDCF-47B5-8CF8-5FD99474A8FB}" type="presParOf" srcId="{50081BFA-B5C3-45C8-878E-B7E9347AA39D}" destId="{D35CE33F-4339-4519-B4C9-22E3C5AA0976}" srcOrd="1" destOrd="0" presId="urn:microsoft.com/office/officeart/2005/8/layout/hList1"/>
    <dgm:cxn modelId="{BDA0B854-A688-4E11-866E-F4518318451E}" type="presParOf" srcId="{50081BFA-B5C3-45C8-878E-B7E9347AA39D}" destId="{76A3605D-E1E9-4B82-8F12-0F6A40A5EEDC}" srcOrd="2" destOrd="0" presId="urn:microsoft.com/office/officeart/2005/8/layout/hList1"/>
    <dgm:cxn modelId="{454AF12F-E50D-4E61-94A0-7987CE1144EE}" type="presParOf" srcId="{76A3605D-E1E9-4B82-8F12-0F6A40A5EEDC}" destId="{3139A08F-EE55-4ABB-B357-63B75B17D03B}" srcOrd="0" destOrd="0" presId="urn:microsoft.com/office/officeart/2005/8/layout/hList1"/>
    <dgm:cxn modelId="{B363AD49-2331-4829-AE1D-4A6A23AEE70A}" type="presParOf" srcId="{76A3605D-E1E9-4B82-8F12-0F6A40A5EEDC}" destId="{0F3AE09F-F469-4BAE-8B2E-740D241077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9CDCA-48ED-4405-A349-D7D4F033B928}">
      <dsp:nvSpPr>
        <dsp:cNvPr id="0" name=""/>
        <dsp:cNvSpPr/>
      </dsp:nvSpPr>
      <dsp:spPr>
        <a:xfrm>
          <a:off x="0" y="266"/>
          <a:ext cx="809301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0517CB-DEE5-402E-8899-0F2856F67293}">
      <dsp:nvSpPr>
        <dsp:cNvPr id="0" name=""/>
        <dsp:cNvSpPr/>
      </dsp:nvSpPr>
      <dsp:spPr>
        <a:xfrm>
          <a:off x="0" y="266"/>
          <a:ext cx="8093012" cy="3650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The general environment includes six forces: 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FF0000"/>
              </a:solidFill>
            </a:rPr>
            <a:t>Economic,      </a:t>
          </a:r>
          <a:r>
            <a:rPr lang="en-US" sz="3900" kern="1200" dirty="0">
              <a:solidFill>
                <a:srgbClr val="0070C0"/>
              </a:solidFill>
            </a:rPr>
            <a:t>Technological, </a:t>
          </a:r>
          <a:r>
            <a:rPr lang="en-US" sz="3900" kern="1200" dirty="0">
              <a:solidFill>
                <a:srgbClr val="00B050"/>
              </a:solidFill>
            </a:rPr>
            <a:t>Sociocultural,    </a:t>
          </a:r>
          <a:r>
            <a:rPr lang="en-US" sz="3900" kern="1200" dirty="0">
              <a:solidFill>
                <a:srgbClr val="FF0000"/>
              </a:solidFill>
            </a:rPr>
            <a:t>Demographic, </a:t>
          </a:r>
          <a:r>
            <a:rPr lang="en-US" sz="3900" kern="1200" dirty="0">
              <a:solidFill>
                <a:schemeClr val="accent4">
                  <a:lumMod val="75000"/>
                </a:schemeClr>
              </a:solidFill>
            </a:rPr>
            <a:t>Political – Legal,   </a:t>
          </a:r>
          <a:r>
            <a:rPr lang="en-US" sz="3200" i="1" kern="1200" dirty="0"/>
            <a:t>&amp;</a:t>
          </a:r>
          <a:r>
            <a:rPr lang="en-US" sz="3900" kern="1200" dirty="0"/>
            <a:t>   </a:t>
          </a:r>
          <a:r>
            <a:rPr lang="en-US" sz="3900" kern="1200" dirty="0">
              <a:solidFill>
                <a:srgbClr val="0070C0"/>
              </a:solidFill>
            </a:rPr>
            <a:t>International</a:t>
          </a:r>
        </a:p>
      </dsp:txBody>
      <dsp:txXfrm>
        <a:off x="0" y="266"/>
        <a:ext cx="8093012" cy="3650716"/>
      </dsp:txXfrm>
    </dsp:sp>
    <dsp:sp modelId="{CA2F5EDD-9D1F-4589-BE6D-C1812A1DC22D}">
      <dsp:nvSpPr>
        <dsp:cNvPr id="0" name=""/>
        <dsp:cNvSpPr/>
      </dsp:nvSpPr>
      <dsp:spPr>
        <a:xfrm>
          <a:off x="0" y="3650983"/>
          <a:ext cx="809301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3EC041-7A18-4D20-B16D-0945F6F06EAC}">
      <dsp:nvSpPr>
        <dsp:cNvPr id="0" name=""/>
        <dsp:cNvSpPr/>
      </dsp:nvSpPr>
      <dsp:spPr>
        <a:xfrm>
          <a:off x="0" y="3650983"/>
          <a:ext cx="8093012" cy="1339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You may be able to control some forces in the task environment, but you cannot control those in the general environment.</a:t>
          </a:r>
          <a:endParaRPr lang="en-US" sz="2800" kern="1200" dirty="0"/>
        </a:p>
      </dsp:txBody>
      <dsp:txXfrm>
        <a:off x="0" y="3650983"/>
        <a:ext cx="8093012" cy="1339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4BCD0-EE3D-4F73-8915-DC4690A51803}">
      <dsp:nvSpPr>
        <dsp:cNvPr id="0" name=""/>
        <dsp:cNvSpPr/>
      </dsp:nvSpPr>
      <dsp:spPr>
        <a:xfrm>
          <a:off x="0" y="89190"/>
          <a:ext cx="84582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Ethical standards may vary among countries and among cultures.</a:t>
          </a:r>
        </a:p>
      </dsp:txBody>
      <dsp:txXfrm>
        <a:off x="37467" y="126657"/>
        <a:ext cx="8383266" cy="692586"/>
      </dsp:txXfrm>
    </dsp:sp>
    <dsp:sp modelId="{A534639A-556F-4B63-B786-184364031E0D}">
      <dsp:nvSpPr>
        <dsp:cNvPr id="0" name=""/>
        <dsp:cNvSpPr/>
      </dsp:nvSpPr>
      <dsp:spPr>
        <a:xfrm>
          <a:off x="0" y="974790"/>
          <a:ext cx="84582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Six most common workplace behaviors that are considered ethical misconduct.</a:t>
          </a:r>
        </a:p>
      </dsp:txBody>
      <dsp:txXfrm>
        <a:off x="37467" y="1012257"/>
        <a:ext cx="8383266" cy="692586"/>
      </dsp:txXfrm>
    </dsp:sp>
    <dsp:sp modelId="{B8CAEE2C-17E4-470A-9C3F-AE0FA3DCF096}">
      <dsp:nvSpPr>
        <dsp:cNvPr id="0" name=""/>
        <dsp:cNvSpPr/>
      </dsp:nvSpPr>
      <dsp:spPr>
        <a:xfrm>
          <a:off x="0" y="1742310"/>
          <a:ext cx="8458200" cy="314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548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Conflicts of interest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Abusive behaviors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Violations of health and safety regulations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Corruption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Discrimination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Sexual harassment</a:t>
          </a:r>
        </a:p>
      </dsp:txBody>
      <dsp:txXfrm>
        <a:off x="0" y="1742310"/>
        <a:ext cx="8458200" cy="31401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6F99F-D51E-4F89-96C1-80FBB44A6899}">
      <dsp:nvSpPr>
        <dsp:cNvPr id="0" name=""/>
        <dsp:cNvSpPr/>
      </dsp:nvSpPr>
      <dsp:spPr>
        <a:xfrm>
          <a:off x="39" y="238211"/>
          <a:ext cx="3774355" cy="7704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6">
                  <a:lumMod val="20000"/>
                  <a:lumOff val="80000"/>
                </a:schemeClr>
              </a:solidFill>
            </a:rPr>
            <a:t>Against</a:t>
          </a:r>
          <a:r>
            <a:rPr lang="en-US" sz="2200" kern="1200" dirty="0"/>
            <a:t> Social Responsibility:</a:t>
          </a:r>
        </a:p>
      </dsp:txBody>
      <dsp:txXfrm>
        <a:off x="39" y="238211"/>
        <a:ext cx="3774355" cy="770497"/>
      </dsp:txXfrm>
    </dsp:sp>
    <dsp:sp modelId="{59D8DFB6-4B60-48FC-8561-91E389831716}">
      <dsp:nvSpPr>
        <dsp:cNvPr id="0" name=""/>
        <dsp:cNvSpPr/>
      </dsp:nvSpPr>
      <dsp:spPr>
        <a:xfrm>
          <a:off x="39" y="1008708"/>
          <a:ext cx="3774355" cy="374418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Unless a company focuses on maximizing profits, it will become: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Distracted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Fail to provide goods and services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Fail to benefit the stockholders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Fail to create jobs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Fail to expand economic growth</a:t>
          </a:r>
        </a:p>
      </dsp:txBody>
      <dsp:txXfrm>
        <a:off x="39" y="1008708"/>
        <a:ext cx="3774355" cy="3744180"/>
      </dsp:txXfrm>
    </dsp:sp>
    <dsp:sp modelId="{3139A08F-EE55-4ABB-B357-63B75B17D03B}">
      <dsp:nvSpPr>
        <dsp:cNvPr id="0" name=""/>
        <dsp:cNvSpPr/>
      </dsp:nvSpPr>
      <dsp:spPr>
        <a:xfrm>
          <a:off x="4302804" y="238211"/>
          <a:ext cx="3774355" cy="7704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6">
                  <a:lumMod val="20000"/>
                  <a:lumOff val="80000"/>
                </a:schemeClr>
              </a:solidFill>
            </a:rPr>
            <a:t>For</a:t>
          </a:r>
          <a:r>
            <a:rPr lang="en-US" sz="2200" kern="1200" dirty="0">
              <a:solidFill>
                <a:schemeClr val="accent4">
                  <a:lumMod val="75000"/>
                </a:schemeClr>
              </a:solidFill>
            </a:rPr>
            <a:t> </a:t>
          </a:r>
          <a:r>
            <a:rPr lang="en-US" sz="2200" kern="1200" dirty="0"/>
            <a:t>Social Responsibility:</a:t>
          </a:r>
        </a:p>
      </dsp:txBody>
      <dsp:txXfrm>
        <a:off x="4302804" y="238211"/>
        <a:ext cx="3774355" cy="770497"/>
      </dsp:txXfrm>
    </dsp:sp>
    <dsp:sp modelId="{0F3AE09F-F469-4BAE-8B2E-740D241077CF}">
      <dsp:nvSpPr>
        <dsp:cNvPr id="0" name=""/>
        <dsp:cNvSpPr/>
      </dsp:nvSpPr>
      <dsp:spPr>
        <a:xfrm>
          <a:off x="4302804" y="1008708"/>
          <a:ext cx="3774355" cy="374418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Beyond </a:t>
          </a:r>
          <a:r>
            <a:rPr lang="en-US" sz="2200" b="1" kern="1200" dirty="0"/>
            <a:t>ethical obligation</a:t>
          </a:r>
          <a:r>
            <a:rPr lang="en-US" sz="2200" kern="1200" dirty="0"/>
            <a:t>, the rationale for social responsibility is the belief that: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is good for business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is morally appropriate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is important to employees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kern="1200" dirty="0"/>
            <a:t>New slogan for today’s billionaires?:</a:t>
          </a:r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dirty="0"/>
            <a:t>“Don’t die rich.”</a:t>
          </a:r>
        </a:p>
      </dsp:txBody>
      <dsp:txXfrm>
        <a:off x="4302804" y="1008708"/>
        <a:ext cx="3774355" cy="3744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31743-985F-4804-9E22-7B252017716E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1EAFC-2808-4ADF-AF87-F7B5ACA203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4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08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23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buFont typeface="+mj-lt"/>
              <a:buNone/>
            </a:pPr>
            <a:endParaRPr lang="en-US" sz="1200" b="0" i="1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6463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buFont typeface="+mj-lt"/>
              <a:buAutoNum type="arabicPeriod"/>
            </a:pPr>
            <a:endParaRPr lang="en-US" sz="1200" b="0" i="1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15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sz="12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178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sz="12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798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31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buFont typeface="+mj-lt"/>
              <a:buAutoNum type="arabicPeriod"/>
            </a:pPr>
            <a:endParaRPr lang="en-US" sz="12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541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buFont typeface="+mj-lt"/>
              <a:buAutoNum type="arabicPeriod"/>
            </a:pPr>
            <a:endParaRPr lang="en-US" sz="12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0384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54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2" name="Google Shape;2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545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buFont typeface="+mj-lt"/>
              <a:buAutoNum type="arabicPeriod"/>
            </a:pPr>
            <a:endParaRPr lang="en-US" sz="1200" b="0" i="1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2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271080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8"/>
            <a:ext cx="9144000" cy="374266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2022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07B74-D687-8042-B7AB-FAEC1A4A18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750"/>
          <a:stretch/>
        </p:blipFill>
        <p:spPr>
          <a:xfrm>
            <a:off x="4432297" y="1030291"/>
            <a:ext cx="4229101" cy="53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93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799" y="4343400"/>
            <a:ext cx="2400300" cy="1905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69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9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9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6E1DCB-9B8A-423D-B48B-2CCDE624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50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C0136BE0-3F2D-44D5-B125-B7A30D2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A117DCA-6A6D-48B9-9002-DA1E4814B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DA8444E8-1445-4AB7-85DD-90449330C0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488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58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37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8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Tagline-Gray BG, Title &amp; Subtitle Left" preserve="1" userDrawn="1">
  <p:cSld name="RedTagline-Gray BG, Title &amp; Subtitle Lef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2362200"/>
            <a:ext cx="4267200" cy="2667000"/>
          </a:xfrm>
          <a:prstGeom prst="rect">
            <a:avLst/>
          </a:prstGeom>
          <a:solidFill>
            <a:srgbClr val="7E98AB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6200" y="2692636"/>
            <a:ext cx="4114800" cy="6096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AE1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-76201" y="3461795"/>
            <a:ext cx="4325367" cy="133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FFFAE1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8B4D8-9A25-A44D-A161-86BE242ACD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67" y="0"/>
            <a:ext cx="4894833" cy="626250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D4C24-0DAA-456F-A561-88F4775880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477000"/>
            <a:ext cx="9144000" cy="2286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lvl="0"/>
            <a:r>
              <a:rPr lang="en-US" dirty="0"/>
              <a:t>Copyright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C9571-3014-4376-9514-9F84C133C4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4600" y="6705600"/>
            <a:ext cx="2895600" cy="15240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  <a:lvl2pPr algn="r">
              <a:defRPr sz="800">
                <a:solidFill>
                  <a:schemeClr val="bg1"/>
                </a:solidFill>
              </a:defRPr>
            </a:lvl2pPr>
            <a:lvl3pPr algn="r">
              <a:defRPr sz="800">
                <a:solidFill>
                  <a:schemeClr val="bg1"/>
                </a:solidFill>
              </a:defRPr>
            </a:lvl3pPr>
            <a:lvl4pPr algn="r">
              <a:defRPr sz="800">
                <a:solidFill>
                  <a:schemeClr val="bg1"/>
                </a:solidFill>
              </a:defRPr>
            </a:lvl4pPr>
            <a:lvl5pPr algn="r"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1723252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Title and Content" preserve="1">
  <p:cSld name="RedBar-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5105400" y="6705600"/>
            <a:ext cx="4038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304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Title and Content" preserve="1">
  <p:cSld name="1_RedBar-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FFFAE2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125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F4607C07-D864-4A1A-8061-D12997CC50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Hill.</a:t>
            </a:r>
          </a:p>
        </p:txBody>
      </p:sp>
    </p:spTree>
    <p:extLst>
      <p:ext uri="{BB962C8B-B14F-4D97-AF65-F5344CB8AC3E}">
        <p14:creationId xmlns:p14="http://schemas.microsoft.com/office/powerpoint/2010/main" val="3061399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Two Content" preserve="1">
  <p:cSld name="RedBar-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3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4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8368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4-up_Comparison" preserve="1">
  <p:cSld name="RedBar-4-up_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5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6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7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8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9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3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4763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Six Content Placeholders" preserve="1">
  <p:cSld name="RedBar-Six Content Placeholder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5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6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7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6765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dBar-Title and Content" preserve="1">
  <p:cSld name="1_RedBar-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057400" y="422209"/>
            <a:ext cx="679591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4"/>
          </p:nvPr>
        </p:nvSpPr>
        <p:spPr>
          <a:xfrm>
            <a:off x="0" y="0"/>
            <a:ext cx="2057400" cy="1295400"/>
          </a:xfrm>
          <a:prstGeom prst="rect">
            <a:avLst/>
          </a:prstGeom>
          <a:solidFill>
            <a:srgbClr val="5C748F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FFFAE1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560"/>
              </a:spcBef>
              <a:spcAft>
                <a:spcPts val="0"/>
              </a:spcAft>
              <a:buClr>
                <a:srgbClr val="FFFAE1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spcBef>
                <a:spcPts val="480"/>
              </a:spcBef>
              <a:spcAft>
                <a:spcPts val="0"/>
              </a:spcAft>
              <a:buClr>
                <a:srgbClr val="FFFAE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774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Two-Up Comparison" preserve="1">
  <p:cSld name="RedBar-Two-Up 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5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6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1012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Content with Left Side-Caption" preserve="1">
  <p:cSld name="RedBar-Content with Left Side-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3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4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25632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Content with Right Side-Caption" preserve="1">
  <p:cSld name="RedBar-Content with Right Side-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2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3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4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00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Picture with Caption" preserve="1">
  <p:cSld name="RedBar-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>
            <a:spLocks noGrp="1"/>
          </p:cNvSpPr>
          <p:nvPr>
            <p:ph type="pic" idx="2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3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4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80850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Title and Video" preserve="1">
  <p:cSld name="RedBar-Title and Vide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media" idx="2"/>
          </p:nvPr>
        </p:nvSpPr>
        <p:spPr>
          <a:xfrm>
            <a:off x="0" y="1066799"/>
            <a:ext cx="9144000" cy="531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08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rgbClr val="00206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99" y="1219200"/>
            <a:ext cx="344631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6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D8DC8-1EF1-6B48-9F31-D9D254F85818}"/>
                </a:ext>
              </a:extLst>
            </p:cNvPr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Hill.</a:t>
            </a:r>
          </a:p>
        </p:txBody>
      </p:sp>
    </p:spTree>
    <p:extLst>
      <p:ext uri="{BB962C8B-B14F-4D97-AF65-F5344CB8AC3E}">
        <p14:creationId xmlns:p14="http://schemas.microsoft.com/office/powerpoint/2010/main" val="2023263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Tagline-Gray BG, Title &amp; Subtitle Left" preserve="1" userDrawn="1">
  <p:cSld name="1_RedTagline-Gray BG, Title &amp; Subtitle Lef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28B4D8-9A25-A44D-A161-86BE242ACD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67" y="0"/>
            <a:ext cx="4894833" cy="626250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21B9B-2F9D-45D2-9A2C-F546A0B04E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705600"/>
            <a:ext cx="9220200" cy="152400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US" dirty="0"/>
              <a:t>Copyright</a:t>
            </a:r>
          </a:p>
        </p:txBody>
      </p:sp>
    </p:spTree>
    <p:extLst>
      <p:ext uri="{BB962C8B-B14F-4D97-AF65-F5344CB8AC3E}">
        <p14:creationId xmlns:p14="http://schemas.microsoft.com/office/powerpoint/2010/main" val="1152459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9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5527200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5084454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hoto Credit3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5119727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0299505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6725633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7033008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Tagline-Gray BG, Title &amp; Subtitle Left" preserve="1" userDrawn="1">
  <p:cSld name="RedTagline-Gray BG, Title &amp; Subtitle Lef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28B4D8-9A25-A44D-A161-86BE242ACD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67" y="0"/>
            <a:ext cx="4894833" cy="626250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36913-F67D-4D55-A258-BF8025AB67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705600"/>
            <a:ext cx="6096000" cy="152400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US" dirty="0"/>
              <a:t>Copyright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6DEB3-F608-42BF-8B41-C4D4BC6136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34200" y="6324600"/>
            <a:ext cx="2209800" cy="3048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credit</a:t>
            </a:r>
          </a:p>
        </p:txBody>
      </p:sp>
      <p:sp>
        <p:nvSpPr>
          <p:cNvPr id="9" name="Google Shape;13;p2">
            <a:extLst>
              <a:ext uri="{FF2B5EF4-FFF2-40B4-BE49-F238E27FC236}">
                <a16:creationId xmlns:a16="http://schemas.microsoft.com/office/drawing/2014/main" id="{182538D6-ED00-4DB2-8489-831F12FF22D1}"/>
              </a:ext>
            </a:extLst>
          </p:cNvPr>
          <p:cNvSpPr/>
          <p:nvPr userDrawn="1"/>
        </p:nvSpPr>
        <p:spPr>
          <a:xfrm>
            <a:off x="0" y="2362200"/>
            <a:ext cx="4267200" cy="2667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5B2E698C-1C6E-49DF-84E0-D0A7AEE332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200" y="2692636"/>
            <a:ext cx="41148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AE1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5;p2">
            <a:extLst>
              <a:ext uri="{FF2B5EF4-FFF2-40B4-BE49-F238E27FC236}">
                <a16:creationId xmlns:a16="http://schemas.microsoft.com/office/drawing/2014/main" id="{66EF5872-A857-4633-BF21-2F895E1782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" y="3461795"/>
            <a:ext cx="4249167" cy="133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FFFAE1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56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rgbClr val="00206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6798207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9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36024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>
            <a:extLst>
              <a:ext uri="{FF2B5EF4-FFF2-40B4-BE49-F238E27FC236}">
                <a16:creationId xmlns:a16="http://schemas.microsoft.com/office/drawing/2014/main" id="{7A14A7A9-A9D7-4A08-A24F-4D1C1F4C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Hill.</a:t>
            </a:r>
          </a:p>
        </p:txBody>
      </p:sp>
    </p:spTree>
    <p:extLst>
      <p:ext uri="{BB962C8B-B14F-4D97-AF65-F5344CB8AC3E}">
        <p14:creationId xmlns:p14="http://schemas.microsoft.com/office/powerpoint/2010/main" val="4230816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orient="horz" pos="3960">
          <p15:clr>
            <a:srgbClr val="FBAE40"/>
          </p15:clr>
        </p15:guide>
        <p15:guide id="3" pos="120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2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955293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hoto Credit3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6973359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7859276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695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6583469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800"/>
            </a:lvl1pPr>
            <a:lvl2pPr>
              <a:spcAft>
                <a:spcPts val="800"/>
              </a:spcAft>
              <a:defRPr sz="2400"/>
            </a:lvl2pPr>
            <a:lvl3pPr>
              <a:spcAft>
                <a:spcPts val="800"/>
              </a:spcAft>
              <a:defRPr sz="2000"/>
            </a:lvl3pPr>
            <a:lvl4pPr>
              <a:spcAft>
                <a:spcPts val="800"/>
              </a:spcAft>
              <a:defRPr sz="18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77434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503340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603480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6810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17377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56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0461947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567860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734336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3588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7924193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594046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677669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294992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595700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61809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95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37059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26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41126350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28754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53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790701"/>
            <a:ext cx="4076700" cy="4457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819274"/>
            <a:ext cx="4076700" cy="4429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5C6490-6A8B-B248-AD66-D6A5CA8314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1153274"/>
            <a:ext cx="4076700" cy="6381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7C8681F-9770-9241-85EA-02518434720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24400" y="1181100"/>
            <a:ext cx="4076700" cy="6381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621039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1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4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33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41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3" name="MGH Tagline">
            <a:extLst>
              <a:ext uri="{FF2B5EF4-FFF2-40B4-BE49-F238E27FC236}">
                <a16:creationId xmlns:a16="http://schemas.microsoft.com/office/drawing/2014/main" id="{70E12349-CEA7-4006-B6E3-3E283BDBD258}"/>
              </a:ext>
            </a:extLst>
          </p:cNvPr>
          <p:cNvSpPr txBox="1"/>
          <p:nvPr userDrawn="1"/>
        </p:nvSpPr>
        <p:spPr>
          <a:xfrm>
            <a:off x="5060273" y="337349"/>
            <a:ext cx="3873993" cy="33855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4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Because learning changes everything.</a:t>
            </a:r>
            <a:r>
              <a:rPr lang="en-US" sz="1050" spc="40" baseline="6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®</a:t>
            </a:r>
            <a:endParaRPr lang="en-US" sz="1600" spc="40" baseline="60000" dirty="0"/>
          </a:p>
        </p:txBody>
      </p:sp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Add long copyright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7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44998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 Copy</a:t>
            </a:r>
          </a:p>
        </p:txBody>
      </p:sp>
    </p:spTree>
    <p:extLst>
      <p:ext uri="{BB962C8B-B14F-4D97-AF65-F5344CB8AC3E}">
        <p14:creationId xmlns:p14="http://schemas.microsoft.com/office/powerpoint/2010/main" val="170464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38947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6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0E1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long copyright line here</a:t>
            </a:r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>
          <p15:clr>
            <a:srgbClr val="F26B43"/>
          </p15:clr>
        </p15:guide>
        <p15:guide id="13" pos="364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BEB99B55-73FB-42B4-93ED-C5E81867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24279" y="6660234"/>
            <a:ext cx="1285344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lang="en-US" sz="8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MGH Shape">
            <a:extLst>
              <a:ext uri="{FF2B5EF4-FFF2-40B4-BE49-F238E27FC236}">
                <a16:creationId xmlns:a16="http://schemas.microsoft.com/office/drawing/2014/main" id="{B719ECBD-8119-4217-9D58-2638FA43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CAD01AC-30CD-4728-B0FD-543493B2CE55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51DD71-B849-456F-A479-25728C0B26F4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E349BEA-4244-4589-91D3-1DECC6AB1E9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34622483-C344-43F3-82BE-D7AE2DF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2966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>
          <p15:clr>
            <a:srgbClr val="F26B43"/>
          </p15:clr>
        </p15:guide>
        <p15:guide id="6" pos="216">
          <p15:clr>
            <a:srgbClr val="F26B43"/>
          </p15:clr>
        </p15:guide>
        <p15:guide id="7" pos="4296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>
          <p15:clr>
            <a:srgbClr val="F26B43"/>
          </p15:clr>
        </p15:guide>
        <p15:guide id="11" orient="horz" pos="3984">
          <p15:clr>
            <a:srgbClr val="F26B43"/>
          </p15:clr>
        </p15:guide>
        <p15:guide id="12" orient="horz" pos="1656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>
          <p15:clr>
            <a:srgbClr val="F26B43"/>
          </p15:clr>
        </p15:guide>
        <p15:guide id="15" pos="26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AC0C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 descr="©McGraw-Hill Education&#10;"/>
          <p:cNvSpPr txBox="1"/>
          <p:nvPr/>
        </p:nvSpPr>
        <p:spPr>
          <a:xfrm>
            <a:off x="0" y="6705600"/>
            <a:ext cx="1371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©McGraw-Hill Education.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6168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AC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4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62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AC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30C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5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en-US" sz="3600" dirty="0"/>
              <a:t>CHAPTER 3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D242A-69B0-4D64-9F44-94D9ABBF7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2" y="4261103"/>
            <a:ext cx="2788920" cy="832105"/>
          </a:xfrm>
          <a:prstGeom prst="rect">
            <a:avLst/>
          </a:prstGeom>
        </p:spPr>
        <p:txBody>
          <a:bodyPr/>
          <a:lstStyle/>
          <a:p>
            <a:r>
              <a:rPr lang="en-US" altLang="en-US" sz="1600" b="1" dirty="0"/>
              <a:t>THE MANAGER’S WORK ENVIRONMENT AND ETHICAL RESPONSIBILITIES  </a:t>
            </a:r>
            <a:br>
              <a:rPr lang="en-US" altLang="en-US" sz="1600" b="1" dirty="0"/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21792" y="5242674"/>
            <a:ext cx="2788920" cy="426719"/>
          </a:xfrm>
          <a:prstGeom prst="rect">
            <a:avLst/>
          </a:prstGeom>
        </p:spPr>
        <p:txBody>
          <a:bodyPr/>
          <a:lstStyle/>
          <a:p>
            <a:r>
              <a:rPr lang="en-US" altLang="en-US" sz="1800" b="0" dirty="0"/>
              <a:t>Doing the Right Thing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448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BD18-F2D6-774E-B501-411C3D6C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RESPONSIBILITIES REQUIRED OF YOU AS A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08DC-674C-B049-BD88-6CFD7B48586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914400"/>
          </a:xfrm>
          <a:ln>
            <a:solidFill>
              <a:srgbClr val="720E11"/>
            </a:solidFill>
          </a:ln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2500" dirty="0"/>
              <a:t>Corporate Social Responsibility: The Top of the Pyramid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5DD61-B232-AB46-B4DD-20F4B0711A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352800"/>
            <a:ext cx="8458200" cy="914400"/>
          </a:xfrm>
          <a:ln>
            <a:solidFill>
              <a:srgbClr val="720E11"/>
            </a:solidFill>
          </a:ln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sz="2500" dirty="0"/>
              <a:t>Is Social Responsibility Worthwhile? Opposing and Supporting Viewpoints</a:t>
            </a:r>
          </a:p>
        </p:txBody>
      </p:sp>
    </p:spTree>
    <p:extLst>
      <p:ext uri="{BB962C8B-B14F-4D97-AF65-F5344CB8AC3E}">
        <p14:creationId xmlns:p14="http://schemas.microsoft.com/office/powerpoint/2010/main" val="248817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D0CA1-A07E-4322-93BF-8A409478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all" dirty="0"/>
              <a:t>Corporate Social Responsibility: </a:t>
            </a:r>
            <a:br>
              <a:rPr lang="en-US" cap="all" dirty="0"/>
            </a:br>
            <a:r>
              <a:rPr lang="en-US" cap="all" dirty="0"/>
              <a:t>The Top </a:t>
            </a:r>
            <a:r>
              <a:rPr lang="en-US" dirty="0"/>
              <a:t>OF THE </a:t>
            </a:r>
            <a:r>
              <a:rPr lang="en-US" cap="all" dirty="0"/>
              <a:t>Pyramid. </a:t>
            </a:r>
            <a:endParaRPr lang="en-US" sz="3100" cap="all" dirty="0"/>
          </a:p>
        </p:txBody>
      </p:sp>
      <p:pic>
        <p:nvPicPr>
          <p:cNvPr id="6" name="Picture 5" descr="The figure shows Carroll's global corporate social responsibility pyramid.">
            <a:extLst>
              <a:ext uri="{FF2B5EF4-FFF2-40B4-BE49-F238E27FC236}">
                <a16:creationId xmlns:a16="http://schemas.microsoft.com/office/drawing/2014/main" id="{7D7CC8D9-9AFF-574E-B950-0789E1BE2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33" y="1304131"/>
            <a:ext cx="6197533" cy="42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3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D0CA1-A07E-4322-93BF-8A409478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914400"/>
          </a:xfrm>
        </p:spPr>
        <p:txBody>
          <a:bodyPr anchor="ctr">
            <a:normAutofit/>
          </a:bodyPr>
          <a:lstStyle/>
          <a:p>
            <a:r>
              <a:rPr lang="en-US" sz="2000" cap="all" dirty="0"/>
              <a:t>Is Social Responsibility Worthwhile?</a:t>
            </a:r>
            <a:br>
              <a:rPr lang="en-US" sz="2000" cap="all" dirty="0"/>
            </a:br>
            <a:r>
              <a:rPr lang="en-US" sz="2000" cap="all" dirty="0"/>
              <a:t> </a:t>
            </a:r>
            <a:br>
              <a:rPr lang="en-US" sz="2000" cap="all" dirty="0"/>
            </a:br>
            <a:r>
              <a:rPr lang="en-US" sz="2000" cap="all" dirty="0"/>
              <a:t>Opposing </a:t>
            </a:r>
            <a:r>
              <a:rPr lang="en-US" sz="2000" dirty="0"/>
              <a:t>AND</a:t>
            </a:r>
            <a:r>
              <a:rPr lang="en-US" sz="2000" cap="all" dirty="0"/>
              <a:t> Supporting Viewpoints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E7F1735-7925-4A7D-8C20-E0206505D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2099" y="6684963"/>
            <a:ext cx="6972301" cy="17303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848644D-7828-4BE7-8BC2-224BA96344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pPr>
              <a:spcAft>
                <a:spcPts val="600"/>
              </a:spcAft>
            </a:pPr>
            <a:fld id="{68151E55-6873-49E2-B8D5-2F265E6F197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B19A3D5C-9ABD-4865-AD59-69B65A28B1AB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38485388"/>
              </p:ext>
            </p:extLst>
          </p:nvPr>
        </p:nvGraphicFramePr>
        <p:xfrm>
          <a:off x="609600" y="1219200"/>
          <a:ext cx="8077200" cy="499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701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36F99F-D51E-4F89-96C1-80FBB44A6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39A08F-EE55-4ABB-B357-63B75B17D0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D8DFB6-4B60-48FC-8561-91E389831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3AE09F-F469-4BAE-8B2E-740D24107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D0CA1-A07E-4322-93BF-8A409478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678611"/>
          </a:xfrm>
        </p:spPr>
        <p:txBody>
          <a:bodyPr anchor="ctr">
            <a:normAutofit/>
          </a:bodyPr>
          <a:lstStyle/>
          <a:p>
            <a:r>
              <a:rPr lang="en-US" sz="2200" u="sng" cap="all" dirty="0">
                <a:solidFill>
                  <a:srgbClr val="FF0000"/>
                </a:solidFill>
              </a:rPr>
              <a:t>The Triple Bottom Line</a:t>
            </a:r>
            <a:r>
              <a:rPr lang="en-US" sz="2200" cap="all" dirty="0"/>
              <a:t>: People, Planet, </a:t>
            </a:r>
            <a:r>
              <a:rPr lang="en-US" sz="2200" dirty="0"/>
              <a:t>AND</a:t>
            </a:r>
            <a:r>
              <a:rPr lang="en-US" sz="2200" cap="all" dirty="0"/>
              <a:t> Profit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9A2FE0-240D-694F-B243-352DF13ED8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2400" y="832169"/>
            <a:ext cx="4991100" cy="497169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 this view of corporate performance, an organization has a responsibility to its: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People, </a:t>
            </a:r>
          </a:p>
          <a:p>
            <a:pPr marL="573088" indent="-573088">
              <a:buFont typeface="Arial" panose="020B0604020202020204" pitchFamily="34" charset="0"/>
              <a:buChar char="•"/>
              <a:defRPr/>
            </a:pPr>
            <a:r>
              <a:rPr lang="en-US" dirty="0"/>
              <a:t>Planet, and </a:t>
            </a:r>
          </a:p>
          <a:p>
            <a:pPr marL="573088" indent="-573088">
              <a:buFont typeface="Arial" panose="020B0604020202020204" pitchFamily="34" charset="0"/>
              <a:buChar char="•"/>
              <a:defRPr/>
            </a:pPr>
            <a:r>
              <a:rPr lang="en-US" dirty="0"/>
              <a:t>Profit.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73683-1B32-4C4F-A3C0-C3FDC4070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425012"/>
            <a:ext cx="5143500" cy="4518588"/>
          </a:xfrm>
          <a:prstGeom prst="rect">
            <a:avLst/>
          </a:prstGeom>
          <a:noFill/>
        </p:spPr>
      </p:pic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975DCF16-75A5-4665-B09C-AC57715C1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pPr>
              <a:spcAft>
                <a:spcPts val="600"/>
              </a:spcAft>
            </a:pPr>
            <a:fld id="{68151E55-6873-49E2-B8D5-2F265E6F197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D0CA1-A07E-4322-93BF-8A409478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678611"/>
          </a:xfrm>
        </p:spPr>
        <p:txBody>
          <a:bodyPr anchor="ctr">
            <a:normAutofit/>
          </a:bodyPr>
          <a:lstStyle/>
          <a:p>
            <a:r>
              <a:rPr lang="en-US" sz="3000" cap="all" dirty="0"/>
              <a:t>Internal &amp; External Stakeholders</a:t>
            </a:r>
          </a:p>
        </p:txBody>
      </p:sp>
      <p:pic>
        <p:nvPicPr>
          <p:cNvPr id="6" name="Picture 4" descr="3D rendering of game pieces tied together with a rope">
            <a:extLst>
              <a:ext uri="{FF2B5EF4-FFF2-40B4-BE49-F238E27FC236}">
                <a16:creationId xmlns:a16="http://schemas.microsoft.com/office/drawing/2014/main" id="{B3D31D08-0EDE-4B20-8D84-7AC55F720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9" r="28791"/>
          <a:stretch/>
        </p:blipFill>
        <p:spPr>
          <a:xfrm>
            <a:off x="485775" y="1200150"/>
            <a:ext cx="4076700" cy="4457699"/>
          </a:xfrm>
          <a:prstGeom prst="rect">
            <a:avLst/>
          </a:prstGeom>
          <a:noFill/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9A2FE0-240D-694F-B243-352DF13ED8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4400" y="1219200"/>
            <a:ext cx="4076700" cy="5029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Managers operate in two organizational environments</a:t>
            </a:r>
          </a:p>
          <a:p>
            <a:pPr>
              <a:lnSpc>
                <a:spcPct val="90000"/>
              </a:lnSpc>
              <a:defRPr/>
            </a:pPr>
            <a:endParaRPr lang="en-US" sz="24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b="1" u="sng" dirty="0"/>
              <a:t>Internal Stakeholders: </a:t>
            </a:r>
            <a:r>
              <a:rPr lang="en-US" sz="2400" i="1" dirty="0"/>
              <a:t>Employees, Owners, Board of Directors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defRPr/>
            </a:pPr>
            <a:endParaRPr lang="en-US" sz="24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b="1" u="sng" dirty="0"/>
              <a:t>External Stakeholders: </a:t>
            </a:r>
            <a:r>
              <a:rPr lang="en-US" sz="2400" i="1" dirty="0"/>
              <a:t>Task Environment and General Environment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604601A-358D-481B-9323-EA0A982F10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69564" y="6324600"/>
            <a:ext cx="2404872" cy="1905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9B876F7-0219-4689-998A-AE21B29CFB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2099" y="6684963"/>
            <a:ext cx="6972301" cy="17303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427F74C-168C-4165-82A9-6E506BF529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pPr>
              <a:spcAft>
                <a:spcPts val="600"/>
              </a:spcAft>
            </a:pPr>
            <a:fld id="{68151E55-6873-49E2-B8D5-2F265E6F197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2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COMMUNITY OF STAKEHOLDERS</a:t>
            </a:r>
          </a:p>
        </p:txBody>
      </p:sp>
      <p:pic>
        <p:nvPicPr>
          <p:cNvPr id="4" name="Picture 3" descr="The graphic shows the concentric circles on the community of stakeholders.">
            <a:extLst>
              <a:ext uri="{FF2B5EF4-FFF2-40B4-BE49-F238E27FC236}">
                <a16:creationId xmlns:a16="http://schemas.microsoft.com/office/drawing/2014/main" id="{780D4BB9-AA73-604E-B115-9F7762CA1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82675"/>
            <a:ext cx="58166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9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D0CA1-A07E-4322-93BF-8A409478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/>
              <a:t>The Task Environment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9A2FE0-240D-694F-B243-352DF13ED8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3400" y="1666876"/>
            <a:ext cx="3352800" cy="3676291"/>
          </a:xfrm>
          <a:solidFill>
            <a:srgbClr val="E2DFCA"/>
          </a:solidFill>
          <a:ln>
            <a:solidFill>
              <a:srgbClr val="720F10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Task environment consists of 10 groups that interact with the organization on a </a:t>
            </a:r>
            <a:r>
              <a:rPr lang="en-US" dirty="0">
                <a:solidFill>
                  <a:srgbClr val="FF0000"/>
                </a:solidFill>
              </a:rPr>
              <a:t>regular basis.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DF9191-029F-9844-B022-BC120B44677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257300"/>
            <a:ext cx="4038600" cy="4343400"/>
          </a:xfrm>
          <a:ln>
            <a:solidFill>
              <a:srgbClr val="720F10"/>
            </a:solidFill>
          </a:ln>
        </p:spPr>
        <p:txBody>
          <a:bodyPr anchor="ctr">
            <a:normAutofit fontScale="70000" lnSpcReduction="20000"/>
          </a:bodyPr>
          <a:lstStyle/>
          <a:p>
            <a:pPr marL="690562" indent="-514350" fontAlgn="t">
              <a:buFont typeface="+mj-lt"/>
              <a:buAutoNum type="arabicPeriod"/>
            </a:pPr>
            <a:r>
              <a:rPr lang="en-US" dirty="0"/>
              <a:t>Customers</a:t>
            </a:r>
          </a:p>
          <a:p>
            <a:pPr marL="690562" indent="-514350" fontAlgn="t">
              <a:buFont typeface="+mj-lt"/>
              <a:buAutoNum type="arabicPeriod"/>
            </a:pPr>
            <a:r>
              <a:rPr lang="en-US" dirty="0"/>
              <a:t>Competitors</a:t>
            </a:r>
          </a:p>
          <a:p>
            <a:pPr marL="690562" indent="-514350" fontAlgn="t">
              <a:buFont typeface="+mj-lt"/>
              <a:buAutoNum type="arabicPeriod"/>
            </a:pPr>
            <a:r>
              <a:rPr lang="en-US" dirty="0"/>
              <a:t>Suppliers</a:t>
            </a:r>
          </a:p>
          <a:p>
            <a:pPr marL="690562" indent="-514350" fontAlgn="t">
              <a:buFont typeface="+mj-lt"/>
              <a:buAutoNum type="arabicPeriod"/>
            </a:pPr>
            <a:r>
              <a:rPr lang="en-US" dirty="0"/>
              <a:t>Distributors</a:t>
            </a:r>
          </a:p>
          <a:p>
            <a:pPr marL="690562" indent="-514350" fontAlgn="t">
              <a:buFont typeface="+mj-lt"/>
              <a:buAutoNum type="arabicPeriod"/>
            </a:pPr>
            <a:r>
              <a:rPr lang="en-US" dirty="0"/>
              <a:t>Strategic Allies</a:t>
            </a:r>
          </a:p>
          <a:p>
            <a:pPr marL="690562" indent="-514350" fontAlgn="t">
              <a:buFont typeface="+mj-lt"/>
              <a:buAutoNum type="arabicPeriod"/>
            </a:pPr>
            <a:r>
              <a:rPr lang="en-US" dirty="0"/>
              <a:t>Employee Organizations</a:t>
            </a:r>
          </a:p>
          <a:p>
            <a:pPr marL="690562" indent="-514350" fontAlgn="t">
              <a:buFont typeface="+mj-lt"/>
              <a:buAutoNum type="arabicPeriod"/>
            </a:pPr>
            <a:r>
              <a:rPr lang="en-US" dirty="0"/>
              <a:t>Local Communities</a:t>
            </a:r>
          </a:p>
          <a:p>
            <a:pPr marL="690562" indent="-514350" fontAlgn="t">
              <a:buFont typeface="+mj-lt"/>
              <a:buAutoNum type="arabicPeriod"/>
            </a:pPr>
            <a:r>
              <a:rPr lang="en-US" dirty="0"/>
              <a:t>Financial Institutions</a:t>
            </a:r>
          </a:p>
          <a:p>
            <a:pPr marL="690562" indent="-514350" fontAlgn="t">
              <a:buFont typeface="+mj-lt"/>
              <a:buAutoNum type="arabicPeriod"/>
            </a:pPr>
            <a:r>
              <a:rPr lang="en-US" dirty="0"/>
              <a:t>Government Regulators</a:t>
            </a:r>
          </a:p>
          <a:p>
            <a:pPr marL="690562" indent="-514350" fontAlgn="t">
              <a:buFont typeface="+mj-lt"/>
              <a:buAutoNum type="arabicPeriod"/>
            </a:pPr>
            <a:r>
              <a:rPr lang="en-US" dirty="0"/>
              <a:t>Special-Interest Groups</a:t>
            </a:r>
          </a:p>
        </p:txBody>
      </p:sp>
    </p:spTree>
    <p:extLst>
      <p:ext uri="{BB962C8B-B14F-4D97-AF65-F5344CB8AC3E}">
        <p14:creationId xmlns:p14="http://schemas.microsoft.com/office/powerpoint/2010/main" val="106670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D0CA1-A07E-4322-93BF-8A409478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678611"/>
          </a:xfrm>
        </p:spPr>
        <p:txBody>
          <a:bodyPr anchor="ctr">
            <a:normAutofit/>
          </a:bodyPr>
          <a:lstStyle/>
          <a:p>
            <a:r>
              <a:rPr lang="en-US" cap="all" dirty="0"/>
              <a:t>The General Environment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31C9978-8CA8-46AC-9957-09810DC18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2099" y="6684963"/>
            <a:ext cx="6972301" cy="17303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4602A65-B89C-47FC-BD9E-3A4BFD05F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pPr>
              <a:spcAft>
                <a:spcPts val="600"/>
              </a:spcAft>
            </a:pPr>
            <a:fld id="{68151E55-6873-49E2-B8D5-2F265E6F197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08245682-7A0C-45C7-AE5F-D8DBE776A7E6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48993096"/>
              </p:ext>
            </p:extLst>
          </p:nvPr>
        </p:nvGraphicFramePr>
        <p:xfrm>
          <a:off x="533400" y="1134224"/>
          <a:ext cx="8093012" cy="499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834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A9CDCA-48ED-4405-A349-D7D4F033B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0517CB-DEE5-402E-8899-0F2856F67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2F5EDD-9D1F-4589-BE6D-C1812A1DC2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3EC041-7A18-4D20-B16D-0945F6F06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BD18-F2D6-774E-B501-411C3D6C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ETHICAL RESPONSIBILITIES REQUIRED OF YOU AS A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08DC-674C-B049-BD88-6CFD7B48586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745555"/>
            <a:ext cx="8458200" cy="960120"/>
          </a:xfrm>
          <a:ln>
            <a:solidFill>
              <a:srgbClr val="720E11"/>
            </a:solidFill>
          </a:ln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dirty="0"/>
              <a:t>Defining Ethics and Values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1E1C9E-C9D1-D94B-82E0-C8434DD0B7D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04800" y="3429000"/>
            <a:ext cx="8458200" cy="960120"/>
          </a:xfrm>
          <a:ln>
            <a:solidFill>
              <a:srgbClr val="720F1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dirty="0"/>
              <a:t>How Organizations Can Promote Ethics</a:t>
            </a:r>
          </a:p>
        </p:txBody>
      </p:sp>
    </p:spTree>
    <p:extLst>
      <p:ext uri="{BB962C8B-B14F-4D97-AF65-F5344CB8AC3E}">
        <p14:creationId xmlns:p14="http://schemas.microsoft.com/office/powerpoint/2010/main" val="23199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D0CA1-A07E-4322-93BF-8A409478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678611"/>
          </a:xfrm>
        </p:spPr>
        <p:txBody>
          <a:bodyPr anchor="ctr">
            <a:normAutofit/>
          </a:bodyPr>
          <a:lstStyle/>
          <a:p>
            <a:r>
              <a:rPr lang="en-US" cap="all" dirty="0"/>
              <a:t>Defining Ethics and Values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24EBFCF-23DC-428F-916A-856B65E2D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pPr>
              <a:spcAft>
                <a:spcPts val="600"/>
              </a:spcAft>
            </a:pPr>
            <a:fld id="{68151E55-6873-49E2-B8D5-2F265E6F197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C044020-9232-41C8-8A8E-148C57A3B74E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816504693"/>
              </p:ext>
            </p:extLst>
          </p:nvPr>
        </p:nvGraphicFramePr>
        <p:xfrm>
          <a:off x="342900" y="1276709"/>
          <a:ext cx="8458200" cy="4971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61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44BCD0-EE3D-4F73-8915-DC4690A518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34639A-556F-4B63-B786-184364031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CAEE2C-17E4-470A-9C3F-AE0FA3DCF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D0CA1-A07E-4322-93BF-8A409478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678611"/>
          </a:xfrm>
        </p:spPr>
        <p:txBody>
          <a:bodyPr anchor="ctr">
            <a:normAutofit/>
          </a:bodyPr>
          <a:lstStyle/>
          <a:p>
            <a:r>
              <a:rPr lang="en-US" sz="2700" cap="all"/>
              <a:t>How Organizations Can Promote Ethics</a:t>
            </a:r>
          </a:p>
        </p:txBody>
      </p:sp>
      <p:pic>
        <p:nvPicPr>
          <p:cNvPr id="5" name="Picture 4" descr="Hands holding each other's wrists and interlinked to form a circle">
            <a:extLst>
              <a:ext uri="{FF2B5EF4-FFF2-40B4-BE49-F238E27FC236}">
                <a16:creationId xmlns:a16="http://schemas.microsoft.com/office/drawing/2014/main" id="{3EC8B0E2-B681-4684-AA20-14F2E1D85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94" r="17663" b="3"/>
          <a:stretch/>
        </p:blipFill>
        <p:spPr>
          <a:xfrm>
            <a:off x="342900" y="2825444"/>
            <a:ext cx="2324100" cy="3422956"/>
          </a:xfrm>
          <a:prstGeom prst="rect">
            <a:avLst/>
          </a:prstGeom>
          <a:noFill/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9A2FE0-240D-694F-B243-352DF13ED8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95600" y="1295400"/>
            <a:ext cx="5905500" cy="4952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Ethics needs to be an everyday, not one-time, thing:</a:t>
            </a:r>
          </a:p>
          <a:p>
            <a:pPr marL="917576" lvl="1" indent="-573088">
              <a:lnSpc>
                <a:spcPct val="90000"/>
              </a:lnSpc>
              <a:defRPr/>
            </a:pPr>
            <a:r>
              <a:rPr lang="en-US" dirty="0"/>
              <a:t>Creating a strong ethical climate</a:t>
            </a:r>
          </a:p>
          <a:p>
            <a:pPr marL="917576" lvl="1" indent="-573088">
              <a:lnSpc>
                <a:spcPct val="90000"/>
              </a:lnSpc>
              <a:defRPr/>
            </a:pPr>
            <a:r>
              <a:rPr lang="en-US" dirty="0"/>
              <a:t>Screening prospective employees</a:t>
            </a:r>
          </a:p>
          <a:p>
            <a:pPr marL="917576" lvl="1" indent="-573088">
              <a:lnSpc>
                <a:spcPct val="90000"/>
              </a:lnSpc>
              <a:defRPr/>
            </a:pPr>
            <a:r>
              <a:rPr lang="en-US" dirty="0"/>
              <a:t>Instituting ethics codes and training programs</a:t>
            </a:r>
          </a:p>
          <a:p>
            <a:pPr marL="917576" lvl="1" indent="-573088">
              <a:lnSpc>
                <a:spcPct val="90000"/>
              </a:lnSpc>
              <a:defRPr/>
            </a:pPr>
            <a:r>
              <a:rPr lang="en-US" dirty="0"/>
              <a:t>Rewarding ethical behavior: protecting whistle-blowers</a:t>
            </a:r>
          </a:p>
          <a:p>
            <a:pPr marL="917576" lvl="1" indent="-573088">
              <a:lnSpc>
                <a:spcPct val="90000"/>
              </a:lnSpc>
              <a:defRPr/>
            </a:pPr>
            <a:r>
              <a:rPr lang="en-US" dirty="0"/>
              <a:t>Using a multi-faceted approach (i.e., all of the above)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94F2193-EADB-4C9B-A447-95AFA8558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2099" y="6684963"/>
            <a:ext cx="6972301" cy="17303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D5DFD13-12D1-4FEB-BC0F-D27BE9873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pPr>
              <a:spcAft>
                <a:spcPts val="600"/>
              </a:spcAft>
            </a:pPr>
            <a:fld id="{68151E55-6873-49E2-B8D5-2F265E6F197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7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</p:bldLst>
  </p:timing>
</p:sld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013C56F2-BD32-448D-801D-2EFF067A30D9}" vid="{807402C1-F174-418D-9BA4-5CD14936CAC8}"/>
    </a:ext>
  </a:extLst>
</a:theme>
</file>

<file path=ppt/theme/theme10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HHE_Accessible_PPT_Template-v3" id="{9B9348B0-880E-4CB8-A295-BC3AA1119653}" vid="{8AF8D263-1FE7-4E22-9B30-55B991E709D6}"/>
    </a:ext>
  </a:extLst>
</a:theme>
</file>

<file path=ppt/theme/theme11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HHE_Accessible_PPT_Template-v3" id="{9B9348B0-880E-4CB8-A295-BC3AA1119653}" vid="{3DAB5908-852C-479B-95A4-7584DE05FA89}"/>
    </a:ext>
  </a:extLst>
</a:theme>
</file>

<file path=ppt/theme/theme12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HHE_Accessible_PPT_Template-v3" id="{9B9348B0-880E-4CB8-A295-BC3AA1119653}" vid="{373DE383-A52D-430C-8B66-B302F3C13C64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Content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013C56F2-BD32-448D-801D-2EFF067A30D9}" vid="{9AE6DB3E-6497-4623-8691-2EE4CB4F7CA4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013C56F2-BD32-448D-801D-2EFF067A30D9}" vid="{F2635052-3C18-4769-A013-9006CA8D461F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013C56F2-BD32-448D-801D-2EFF067A30D9}" vid="{4F7C4758-EF78-4114-B0CD-C65931E31D6B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013C56F2-BD32-448D-801D-2EFF067A30D9}" vid="{FFB3B673-0FAC-4577-A063-A470808218D9}"/>
    </a:ext>
  </a:extLst>
</a:theme>
</file>

<file path=ppt/theme/theme6.xml><?xml version="1.0" encoding="utf-8"?>
<a:theme xmlns:a="http://schemas.openxmlformats.org/drawingml/2006/main" name="2_Red bar footer BODY/MAIN CONTENT">
  <a:themeElements>
    <a:clrScheme name="Custom 74">
      <a:dk1>
        <a:srgbClr val="000000"/>
      </a:dk1>
      <a:lt1>
        <a:srgbClr val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02060"/>
      </a:hlink>
      <a:folHlink>
        <a:srgbClr val="0020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HHE_Accessible_PPT_Template-v3" id="{9B9348B0-880E-4CB8-A295-BC3AA1119653}" vid="{61341307-7ACA-45F4-94F7-ED496AA02AFE}"/>
    </a:ext>
  </a:extLst>
</a:theme>
</file>

<file path=ppt/theme/theme8.xml><?xml version="1.0" encoding="utf-8"?>
<a:theme xmlns:a="http://schemas.openxmlformats.org/drawingml/2006/main" name="2_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HHE_Accessible_PPT_Template-v3" id="{9B9348B0-880E-4CB8-A295-BC3AA1119653}" vid="{61341307-7ACA-45F4-94F7-ED496AA02AFE}"/>
    </a:ext>
  </a:extLst>
</a:theme>
</file>

<file path=ppt/theme/theme9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HHE_Accessible_PPT_Template-v3" id="{9B9348B0-880E-4CB8-A295-BC3AA1119653}" vid="{61341307-7ACA-45F4-94F7-ED496AA02A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418</Words>
  <Application>Microsoft Office PowerPoint</Application>
  <PresentationFormat>On-screen Show (4:3)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Arial</vt:lpstr>
      <vt:lpstr>ArumSans Bold</vt:lpstr>
      <vt:lpstr>ArumSans Regular</vt:lpstr>
      <vt:lpstr>Calibri</vt:lpstr>
      <vt:lpstr>Vectipede Rg</vt:lpstr>
      <vt:lpstr>Title Slides Master</vt:lpstr>
      <vt:lpstr>MainContentSlideMaster</vt:lpstr>
      <vt:lpstr>ClosingMaster</vt:lpstr>
      <vt:lpstr>DividerSlideMaster</vt:lpstr>
      <vt:lpstr>ImageDescriptionAppendixSlideMaster</vt:lpstr>
      <vt:lpstr>2_Red bar footer BODY/MAIN CONTENT</vt:lpstr>
      <vt:lpstr>1_FIRST, BREAK, LAST slides </vt:lpstr>
      <vt:lpstr>2_FIRST, BREAK, LAST slides </vt:lpstr>
      <vt:lpstr>FIRST, BREAK, LAST slides </vt:lpstr>
      <vt:lpstr>Red bar footer BODY/MAIN CONTENT</vt:lpstr>
      <vt:lpstr>RED FOOTER Section Divider, Quotes, Callouts</vt:lpstr>
      <vt:lpstr>Red Bar Footer_APPENDIX</vt:lpstr>
      <vt:lpstr>CHAPTER 3</vt:lpstr>
      <vt:lpstr>The Triple Bottom Line: People, Planet, AND Profit</vt:lpstr>
      <vt:lpstr>Internal &amp; External Stakeholders</vt:lpstr>
      <vt:lpstr>THE COMMUNITY OF STAKEHOLDERS</vt:lpstr>
      <vt:lpstr>The Task Environment</vt:lpstr>
      <vt:lpstr>The General Environment</vt:lpstr>
      <vt:lpstr>THE ETHICAL RESPONSIBILITIES REQUIRED OF YOU AS A MANAGER</vt:lpstr>
      <vt:lpstr>Defining Ethics and Values</vt:lpstr>
      <vt:lpstr>How Organizations Can Promote Ethics</vt:lpstr>
      <vt:lpstr>THE SOCIAL RESPONSIBILITIES REQUIRED OF YOU AS A MANAGER</vt:lpstr>
      <vt:lpstr>Corporate Social Responsibility:  The Top OF THE Pyramid. </vt:lpstr>
      <vt:lpstr>Is Social Responsibility Worthwhile?   Opposing AND Supporting Viewpoints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Bcox</dc:creator>
  <cp:lastModifiedBy>Renata Tarasievich</cp:lastModifiedBy>
  <cp:revision>274</cp:revision>
  <dcterms:created xsi:type="dcterms:W3CDTF">2014-06-13T18:40:11Z</dcterms:created>
  <dcterms:modified xsi:type="dcterms:W3CDTF">2022-09-05T17:59:42Z</dcterms:modified>
</cp:coreProperties>
</file>