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5"/>
  </p:notesMasterIdLst>
  <p:sldIdLst>
    <p:sldId id="257" r:id="rId2"/>
    <p:sldId id="341" r:id="rId3"/>
    <p:sldId id="344" r:id="rId4"/>
    <p:sldId id="327" r:id="rId5"/>
    <p:sldId id="347" r:id="rId6"/>
    <p:sldId id="349" r:id="rId7"/>
    <p:sldId id="351" r:id="rId8"/>
    <p:sldId id="315" r:id="rId9"/>
    <p:sldId id="292" r:id="rId10"/>
    <p:sldId id="352" r:id="rId11"/>
    <p:sldId id="323" r:id="rId12"/>
    <p:sldId id="383" r:id="rId13"/>
    <p:sldId id="35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741" autoAdjust="0"/>
  </p:normalViewPr>
  <p:slideViewPr>
    <p:cSldViewPr snapToGrid="0">
      <p:cViewPr varScale="1">
        <p:scale>
          <a:sx n="98" d="100"/>
          <a:sy n="98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D9F1B5-C390-43F4-9584-624C3332092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03203F8-F94B-4BA2-BC6F-5DD939946D31}">
      <dgm:prSet/>
      <dgm:spPr/>
      <dgm:t>
        <a:bodyPr/>
        <a:lstStyle/>
        <a:p>
          <a:r>
            <a:rPr lang="en-US"/>
            <a:t>Growth strategy:</a:t>
          </a:r>
        </a:p>
      </dgm:t>
    </dgm:pt>
    <dgm:pt modelId="{8D83FF31-2728-4316-A150-AF744E50F0CA}" type="parTrans" cxnId="{5E3BEC37-84D1-4145-94C1-DBA3C02CD32A}">
      <dgm:prSet/>
      <dgm:spPr/>
      <dgm:t>
        <a:bodyPr/>
        <a:lstStyle/>
        <a:p>
          <a:endParaRPr lang="en-US"/>
        </a:p>
      </dgm:t>
    </dgm:pt>
    <dgm:pt modelId="{7BBDD7DD-1B85-44E7-BA44-30769B4DA282}" type="sibTrans" cxnId="{5E3BEC37-84D1-4145-94C1-DBA3C02CD32A}">
      <dgm:prSet/>
      <dgm:spPr/>
      <dgm:t>
        <a:bodyPr/>
        <a:lstStyle/>
        <a:p>
          <a:endParaRPr lang="en-US"/>
        </a:p>
      </dgm:t>
    </dgm:pt>
    <dgm:pt modelId="{6B88232C-43EC-41EA-B2AA-F82CD7BAE5DF}">
      <dgm:prSet/>
      <dgm:spPr/>
      <dgm:t>
        <a:bodyPr/>
        <a:lstStyle/>
        <a:p>
          <a:r>
            <a:rPr lang="en-US" dirty="0"/>
            <a:t>Involves expansion, as in: sales revenues, market share, number of employees, or number of customers.</a:t>
          </a:r>
        </a:p>
      </dgm:t>
    </dgm:pt>
    <dgm:pt modelId="{5E245E3B-4DDA-4F83-A632-5F74BF757146}" type="parTrans" cxnId="{120578A5-7443-4550-A42C-E06FE86270EC}">
      <dgm:prSet/>
      <dgm:spPr/>
      <dgm:t>
        <a:bodyPr/>
        <a:lstStyle/>
        <a:p>
          <a:endParaRPr lang="en-US"/>
        </a:p>
      </dgm:t>
    </dgm:pt>
    <dgm:pt modelId="{D4D439F6-A9A4-4850-A38F-CDBDFEA9A245}" type="sibTrans" cxnId="{120578A5-7443-4550-A42C-E06FE86270EC}">
      <dgm:prSet/>
      <dgm:spPr/>
      <dgm:t>
        <a:bodyPr/>
        <a:lstStyle/>
        <a:p>
          <a:endParaRPr lang="en-US"/>
        </a:p>
      </dgm:t>
    </dgm:pt>
    <dgm:pt modelId="{6EDD1A88-CB7B-4BC9-A72F-B0F7C2308515}">
      <dgm:prSet/>
      <dgm:spPr/>
      <dgm:t>
        <a:bodyPr/>
        <a:lstStyle/>
        <a:p>
          <a:r>
            <a:rPr lang="en-US"/>
            <a:t>Stability:</a:t>
          </a:r>
        </a:p>
      </dgm:t>
    </dgm:pt>
    <dgm:pt modelId="{BDC7538F-00D5-44B8-8ED1-918C82A5A06F}" type="parTrans" cxnId="{8BA39214-F859-48D7-8593-F14459B6AAFC}">
      <dgm:prSet/>
      <dgm:spPr/>
      <dgm:t>
        <a:bodyPr/>
        <a:lstStyle/>
        <a:p>
          <a:endParaRPr lang="en-US"/>
        </a:p>
      </dgm:t>
    </dgm:pt>
    <dgm:pt modelId="{DD9373C7-32AB-43D0-9980-72B3870BF5C9}" type="sibTrans" cxnId="{8BA39214-F859-48D7-8593-F14459B6AAFC}">
      <dgm:prSet/>
      <dgm:spPr/>
      <dgm:t>
        <a:bodyPr/>
        <a:lstStyle/>
        <a:p>
          <a:endParaRPr lang="en-US"/>
        </a:p>
      </dgm:t>
    </dgm:pt>
    <dgm:pt modelId="{95416810-0417-443A-8471-6F164D88E360}">
      <dgm:prSet/>
      <dgm:spPr/>
      <dgm:t>
        <a:bodyPr/>
        <a:lstStyle/>
        <a:p>
          <a:r>
            <a:rPr lang="en-US"/>
            <a:t>Involves little or no significant change.</a:t>
          </a:r>
        </a:p>
      </dgm:t>
    </dgm:pt>
    <dgm:pt modelId="{578E510D-7799-44BA-8C8E-E78D4804C944}" type="parTrans" cxnId="{9C1B6B30-A19C-462E-AD5A-DD7A80084559}">
      <dgm:prSet/>
      <dgm:spPr/>
      <dgm:t>
        <a:bodyPr/>
        <a:lstStyle/>
        <a:p>
          <a:endParaRPr lang="en-US"/>
        </a:p>
      </dgm:t>
    </dgm:pt>
    <dgm:pt modelId="{45E0892C-24D3-4E73-AF4C-EBA7FB1C69A4}" type="sibTrans" cxnId="{9C1B6B30-A19C-462E-AD5A-DD7A80084559}">
      <dgm:prSet/>
      <dgm:spPr/>
      <dgm:t>
        <a:bodyPr/>
        <a:lstStyle/>
        <a:p>
          <a:endParaRPr lang="en-US"/>
        </a:p>
      </dgm:t>
    </dgm:pt>
    <dgm:pt modelId="{B8E7C3CC-5D91-4565-B5E1-54A350A6BD2F}">
      <dgm:prSet/>
      <dgm:spPr/>
      <dgm:t>
        <a:bodyPr/>
        <a:lstStyle/>
        <a:p>
          <a:r>
            <a:rPr lang="en-US"/>
            <a:t>Defensive:</a:t>
          </a:r>
        </a:p>
      </dgm:t>
    </dgm:pt>
    <dgm:pt modelId="{D2577D47-2155-4E90-A547-9A13F3595161}" type="parTrans" cxnId="{06E99CFC-7C78-4F5D-8F9F-8045F9D31887}">
      <dgm:prSet/>
      <dgm:spPr/>
      <dgm:t>
        <a:bodyPr/>
        <a:lstStyle/>
        <a:p>
          <a:endParaRPr lang="en-US"/>
        </a:p>
      </dgm:t>
    </dgm:pt>
    <dgm:pt modelId="{F9077D9C-0B98-4073-AF0D-BEBF56F1DC59}" type="sibTrans" cxnId="{06E99CFC-7C78-4F5D-8F9F-8045F9D31887}">
      <dgm:prSet/>
      <dgm:spPr/>
      <dgm:t>
        <a:bodyPr/>
        <a:lstStyle/>
        <a:p>
          <a:endParaRPr lang="en-US"/>
        </a:p>
      </dgm:t>
    </dgm:pt>
    <dgm:pt modelId="{334F735E-EC26-43C4-A299-C30C3A85521B}">
      <dgm:prSet/>
      <dgm:spPr/>
      <dgm:t>
        <a:bodyPr/>
        <a:lstStyle/>
        <a:p>
          <a:r>
            <a:rPr lang="en-US"/>
            <a:t>Involves reduction in the organization’s efforts.</a:t>
          </a:r>
        </a:p>
      </dgm:t>
    </dgm:pt>
    <dgm:pt modelId="{482AA9DA-FF6D-4B68-8819-F77C18EB1C68}" type="parTrans" cxnId="{848E42A6-644B-44F4-BEE0-277FAAB166F5}">
      <dgm:prSet/>
      <dgm:spPr/>
      <dgm:t>
        <a:bodyPr/>
        <a:lstStyle/>
        <a:p>
          <a:endParaRPr lang="en-US"/>
        </a:p>
      </dgm:t>
    </dgm:pt>
    <dgm:pt modelId="{17B5B251-8C79-4971-8E6B-E1254BFBCA3A}" type="sibTrans" cxnId="{848E42A6-644B-44F4-BEE0-277FAAB166F5}">
      <dgm:prSet/>
      <dgm:spPr/>
      <dgm:t>
        <a:bodyPr/>
        <a:lstStyle/>
        <a:p>
          <a:endParaRPr lang="en-US"/>
        </a:p>
      </dgm:t>
    </dgm:pt>
    <dgm:pt modelId="{6D7CDEF3-88C2-452F-A0F8-9E431737A0F6}" type="pres">
      <dgm:prSet presAssocID="{ADD9F1B5-C390-43F4-9584-624C3332092D}" presName="linear" presStyleCnt="0">
        <dgm:presLayoutVars>
          <dgm:animLvl val="lvl"/>
          <dgm:resizeHandles val="exact"/>
        </dgm:presLayoutVars>
      </dgm:prSet>
      <dgm:spPr/>
    </dgm:pt>
    <dgm:pt modelId="{29F739B3-69D0-417D-9FB0-99B93FF26E22}" type="pres">
      <dgm:prSet presAssocID="{903203F8-F94B-4BA2-BC6F-5DD939946D3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595E23-DC1A-4B8B-9C13-2653BD755445}" type="pres">
      <dgm:prSet presAssocID="{903203F8-F94B-4BA2-BC6F-5DD939946D31}" presName="childText" presStyleLbl="revTx" presStyleIdx="0" presStyleCnt="3">
        <dgm:presLayoutVars>
          <dgm:bulletEnabled val="1"/>
        </dgm:presLayoutVars>
      </dgm:prSet>
      <dgm:spPr/>
    </dgm:pt>
    <dgm:pt modelId="{EB5DF9E8-DC6C-4B14-BCD0-0F4114FC7BF5}" type="pres">
      <dgm:prSet presAssocID="{6EDD1A88-CB7B-4BC9-A72F-B0F7C230851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25337BB-1E17-4048-A263-C592E8A4FB6D}" type="pres">
      <dgm:prSet presAssocID="{6EDD1A88-CB7B-4BC9-A72F-B0F7C2308515}" presName="childText" presStyleLbl="revTx" presStyleIdx="1" presStyleCnt="3">
        <dgm:presLayoutVars>
          <dgm:bulletEnabled val="1"/>
        </dgm:presLayoutVars>
      </dgm:prSet>
      <dgm:spPr/>
    </dgm:pt>
    <dgm:pt modelId="{3412A95C-F249-4EB2-AE80-F8CBA5C03BFC}" type="pres">
      <dgm:prSet presAssocID="{B8E7C3CC-5D91-4565-B5E1-54A350A6BD2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57E883D-1353-4A69-927B-AA4D6768E542}" type="pres">
      <dgm:prSet presAssocID="{B8E7C3CC-5D91-4565-B5E1-54A350A6BD2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BA39214-F859-48D7-8593-F14459B6AAFC}" srcId="{ADD9F1B5-C390-43F4-9584-624C3332092D}" destId="{6EDD1A88-CB7B-4BC9-A72F-B0F7C2308515}" srcOrd="1" destOrd="0" parTransId="{BDC7538F-00D5-44B8-8ED1-918C82A5A06F}" sibTransId="{DD9373C7-32AB-43D0-9980-72B3870BF5C9}"/>
    <dgm:cxn modelId="{9C1B6B30-A19C-462E-AD5A-DD7A80084559}" srcId="{6EDD1A88-CB7B-4BC9-A72F-B0F7C2308515}" destId="{95416810-0417-443A-8471-6F164D88E360}" srcOrd="0" destOrd="0" parTransId="{578E510D-7799-44BA-8C8E-E78D4804C944}" sibTransId="{45E0892C-24D3-4E73-AF4C-EBA7FB1C69A4}"/>
    <dgm:cxn modelId="{5E3BEC37-84D1-4145-94C1-DBA3C02CD32A}" srcId="{ADD9F1B5-C390-43F4-9584-624C3332092D}" destId="{903203F8-F94B-4BA2-BC6F-5DD939946D31}" srcOrd="0" destOrd="0" parTransId="{8D83FF31-2728-4316-A150-AF744E50F0CA}" sibTransId="{7BBDD7DD-1B85-44E7-BA44-30769B4DA282}"/>
    <dgm:cxn modelId="{DD54D667-B83A-4F9C-BEF0-E4D38F435783}" type="presOf" srcId="{ADD9F1B5-C390-43F4-9584-624C3332092D}" destId="{6D7CDEF3-88C2-452F-A0F8-9E431737A0F6}" srcOrd="0" destOrd="0" presId="urn:microsoft.com/office/officeart/2005/8/layout/vList2"/>
    <dgm:cxn modelId="{4A6A264A-A9E2-4B4C-9102-526BF8810FA7}" type="presOf" srcId="{903203F8-F94B-4BA2-BC6F-5DD939946D31}" destId="{29F739B3-69D0-417D-9FB0-99B93FF26E22}" srcOrd="0" destOrd="0" presId="urn:microsoft.com/office/officeart/2005/8/layout/vList2"/>
    <dgm:cxn modelId="{44F5AD96-B944-4591-A74E-73DCA5E2D0B0}" type="presOf" srcId="{95416810-0417-443A-8471-6F164D88E360}" destId="{225337BB-1E17-4048-A263-C592E8A4FB6D}" srcOrd="0" destOrd="0" presId="urn:microsoft.com/office/officeart/2005/8/layout/vList2"/>
    <dgm:cxn modelId="{120578A5-7443-4550-A42C-E06FE86270EC}" srcId="{903203F8-F94B-4BA2-BC6F-5DD939946D31}" destId="{6B88232C-43EC-41EA-B2AA-F82CD7BAE5DF}" srcOrd="0" destOrd="0" parTransId="{5E245E3B-4DDA-4F83-A632-5F74BF757146}" sibTransId="{D4D439F6-A9A4-4850-A38F-CDBDFEA9A245}"/>
    <dgm:cxn modelId="{848E42A6-644B-44F4-BEE0-277FAAB166F5}" srcId="{B8E7C3CC-5D91-4565-B5E1-54A350A6BD2F}" destId="{334F735E-EC26-43C4-A299-C30C3A85521B}" srcOrd="0" destOrd="0" parTransId="{482AA9DA-FF6D-4B68-8819-F77C18EB1C68}" sibTransId="{17B5B251-8C79-4971-8E6B-E1254BFBCA3A}"/>
    <dgm:cxn modelId="{23C82EAB-ECB2-4787-80EC-577F6A1DCDFA}" type="presOf" srcId="{6B88232C-43EC-41EA-B2AA-F82CD7BAE5DF}" destId="{02595E23-DC1A-4B8B-9C13-2653BD755445}" srcOrd="0" destOrd="0" presId="urn:microsoft.com/office/officeart/2005/8/layout/vList2"/>
    <dgm:cxn modelId="{877F64C2-3538-4D5D-97E0-250CD2AC9A1D}" type="presOf" srcId="{6EDD1A88-CB7B-4BC9-A72F-B0F7C2308515}" destId="{EB5DF9E8-DC6C-4B14-BCD0-0F4114FC7BF5}" srcOrd="0" destOrd="0" presId="urn:microsoft.com/office/officeart/2005/8/layout/vList2"/>
    <dgm:cxn modelId="{099308D4-68F5-43BC-BAA8-F1EC38EED1F2}" type="presOf" srcId="{B8E7C3CC-5D91-4565-B5E1-54A350A6BD2F}" destId="{3412A95C-F249-4EB2-AE80-F8CBA5C03BFC}" srcOrd="0" destOrd="0" presId="urn:microsoft.com/office/officeart/2005/8/layout/vList2"/>
    <dgm:cxn modelId="{B7EC42ED-D541-48D4-8A36-FA7926BA8042}" type="presOf" srcId="{334F735E-EC26-43C4-A299-C30C3A85521B}" destId="{C57E883D-1353-4A69-927B-AA4D6768E542}" srcOrd="0" destOrd="0" presId="urn:microsoft.com/office/officeart/2005/8/layout/vList2"/>
    <dgm:cxn modelId="{06E99CFC-7C78-4F5D-8F9F-8045F9D31887}" srcId="{ADD9F1B5-C390-43F4-9584-624C3332092D}" destId="{B8E7C3CC-5D91-4565-B5E1-54A350A6BD2F}" srcOrd="2" destOrd="0" parTransId="{D2577D47-2155-4E90-A547-9A13F3595161}" sibTransId="{F9077D9C-0B98-4073-AF0D-BEBF56F1DC59}"/>
    <dgm:cxn modelId="{50DB9ECD-CEE1-4C0B-B756-6985B831E0B9}" type="presParOf" srcId="{6D7CDEF3-88C2-452F-A0F8-9E431737A0F6}" destId="{29F739B3-69D0-417D-9FB0-99B93FF26E22}" srcOrd="0" destOrd="0" presId="urn:microsoft.com/office/officeart/2005/8/layout/vList2"/>
    <dgm:cxn modelId="{D30BFCD4-6147-4549-B5E6-C4997D803977}" type="presParOf" srcId="{6D7CDEF3-88C2-452F-A0F8-9E431737A0F6}" destId="{02595E23-DC1A-4B8B-9C13-2653BD755445}" srcOrd="1" destOrd="0" presId="urn:microsoft.com/office/officeart/2005/8/layout/vList2"/>
    <dgm:cxn modelId="{44D40B39-B46D-459A-A210-8171FF1E2B1C}" type="presParOf" srcId="{6D7CDEF3-88C2-452F-A0F8-9E431737A0F6}" destId="{EB5DF9E8-DC6C-4B14-BCD0-0F4114FC7BF5}" srcOrd="2" destOrd="0" presId="urn:microsoft.com/office/officeart/2005/8/layout/vList2"/>
    <dgm:cxn modelId="{9FB6961D-516B-4D16-BAC7-F468B1198E41}" type="presParOf" srcId="{6D7CDEF3-88C2-452F-A0F8-9E431737A0F6}" destId="{225337BB-1E17-4048-A263-C592E8A4FB6D}" srcOrd="3" destOrd="0" presId="urn:microsoft.com/office/officeart/2005/8/layout/vList2"/>
    <dgm:cxn modelId="{22DAE03C-7B56-47BB-B80C-80306D4EAADB}" type="presParOf" srcId="{6D7CDEF3-88C2-452F-A0F8-9E431737A0F6}" destId="{3412A95C-F249-4EB2-AE80-F8CBA5C03BFC}" srcOrd="4" destOrd="0" presId="urn:microsoft.com/office/officeart/2005/8/layout/vList2"/>
    <dgm:cxn modelId="{CBF011A3-0A57-4CA1-975F-17A8C3BAB2DE}" type="presParOf" srcId="{6D7CDEF3-88C2-452F-A0F8-9E431737A0F6}" destId="{C57E883D-1353-4A69-927B-AA4D6768E54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3DD579-3BAF-40A2-B32E-28FDB46AFF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9C87DD6-BA28-446A-BE5C-F394D6D64EFA}">
      <dgm:prSet/>
      <dgm:spPr/>
      <dgm:t>
        <a:bodyPr/>
        <a:lstStyle/>
        <a:p>
          <a:r>
            <a:rPr lang="en-US" b="1"/>
            <a:t>Cost-Leadership Strategy</a:t>
          </a:r>
          <a:r>
            <a:rPr lang="en-US"/>
            <a:t>: Keeping costs and prices low for a wide market</a:t>
          </a:r>
        </a:p>
      </dgm:t>
    </dgm:pt>
    <dgm:pt modelId="{AEDB3AA4-B0A6-4BBF-9060-C7783CE44D36}" type="parTrans" cxnId="{CA080BA5-67BD-4A44-BB7D-4F3847482926}">
      <dgm:prSet/>
      <dgm:spPr/>
      <dgm:t>
        <a:bodyPr/>
        <a:lstStyle/>
        <a:p>
          <a:endParaRPr lang="en-US"/>
        </a:p>
      </dgm:t>
    </dgm:pt>
    <dgm:pt modelId="{55D0B046-3852-423B-97F5-818596CFE5F7}" type="sibTrans" cxnId="{CA080BA5-67BD-4A44-BB7D-4F3847482926}">
      <dgm:prSet/>
      <dgm:spPr/>
      <dgm:t>
        <a:bodyPr/>
        <a:lstStyle/>
        <a:p>
          <a:endParaRPr lang="en-US"/>
        </a:p>
      </dgm:t>
    </dgm:pt>
    <dgm:pt modelId="{F37CF376-8C6F-4931-BBD2-51E559EA5C60}">
      <dgm:prSet/>
      <dgm:spPr/>
      <dgm:t>
        <a:bodyPr/>
        <a:lstStyle/>
        <a:p>
          <a:r>
            <a:rPr lang="en-US" b="1"/>
            <a:t>Differentiation Strategy</a:t>
          </a:r>
          <a:r>
            <a:rPr lang="en-US"/>
            <a:t>: Offering unique and superior value for a wide market</a:t>
          </a:r>
        </a:p>
      </dgm:t>
    </dgm:pt>
    <dgm:pt modelId="{C8632BED-30B2-46E8-A176-DF25EC19E962}" type="parTrans" cxnId="{AE040AF0-D697-4D59-A3FB-7513CB296B1C}">
      <dgm:prSet/>
      <dgm:spPr/>
      <dgm:t>
        <a:bodyPr/>
        <a:lstStyle/>
        <a:p>
          <a:endParaRPr lang="en-US"/>
        </a:p>
      </dgm:t>
    </dgm:pt>
    <dgm:pt modelId="{74370173-9EE2-4A9C-BDAC-BD4121F661BF}" type="sibTrans" cxnId="{AE040AF0-D697-4D59-A3FB-7513CB296B1C}">
      <dgm:prSet/>
      <dgm:spPr/>
      <dgm:t>
        <a:bodyPr/>
        <a:lstStyle/>
        <a:p>
          <a:endParaRPr lang="en-US"/>
        </a:p>
      </dgm:t>
    </dgm:pt>
    <dgm:pt modelId="{D21EADE6-59E5-4EB3-8715-B011D4E052A9}">
      <dgm:prSet/>
      <dgm:spPr/>
      <dgm:t>
        <a:bodyPr/>
        <a:lstStyle/>
        <a:p>
          <a:r>
            <a:rPr lang="en-US" b="1"/>
            <a:t>Cost-Focus Strategy</a:t>
          </a:r>
          <a:r>
            <a:rPr lang="en-US"/>
            <a:t>: Keeping costs and prices low for a narrow market</a:t>
          </a:r>
        </a:p>
      </dgm:t>
    </dgm:pt>
    <dgm:pt modelId="{0A5855C0-B4F6-4946-B3DC-AC9A3ABEB4F4}" type="parTrans" cxnId="{E9744AE1-157A-4180-A1DA-F34E4F9C4B7C}">
      <dgm:prSet/>
      <dgm:spPr/>
      <dgm:t>
        <a:bodyPr/>
        <a:lstStyle/>
        <a:p>
          <a:endParaRPr lang="en-US"/>
        </a:p>
      </dgm:t>
    </dgm:pt>
    <dgm:pt modelId="{4D8BF4DF-ED4E-4808-B246-914822248BD5}" type="sibTrans" cxnId="{E9744AE1-157A-4180-A1DA-F34E4F9C4B7C}">
      <dgm:prSet/>
      <dgm:spPr/>
      <dgm:t>
        <a:bodyPr/>
        <a:lstStyle/>
        <a:p>
          <a:endParaRPr lang="en-US"/>
        </a:p>
      </dgm:t>
    </dgm:pt>
    <dgm:pt modelId="{9D80C9B4-7B10-4D67-86AD-77E4696D41E8}">
      <dgm:prSet/>
      <dgm:spPr/>
      <dgm:t>
        <a:bodyPr/>
        <a:lstStyle/>
        <a:p>
          <a:r>
            <a:rPr lang="en-US" b="1"/>
            <a:t>Focused-Differentiation Strategy</a:t>
          </a:r>
          <a:r>
            <a:rPr lang="en-US"/>
            <a:t>: Offering unique and superior value for a narrow market</a:t>
          </a:r>
        </a:p>
      </dgm:t>
    </dgm:pt>
    <dgm:pt modelId="{8E553106-1F8E-46CF-99CD-9290E707930F}" type="parTrans" cxnId="{857AAB87-C654-41D4-883A-7170D220E3DB}">
      <dgm:prSet/>
      <dgm:spPr/>
      <dgm:t>
        <a:bodyPr/>
        <a:lstStyle/>
        <a:p>
          <a:endParaRPr lang="en-US"/>
        </a:p>
      </dgm:t>
    </dgm:pt>
    <dgm:pt modelId="{F025C85B-264A-443A-8013-5F18182B2486}" type="sibTrans" cxnId="{857AAB87-C654-41D4-883A-7170D220E3DB}">
      <dgm:prSet/>
      <dgm:spPr/>
      <dgm:t>
        <a:bodyPr/>
        <a:lstStyle/>
        <a:p>
          <a:endParaRPr lang="en-US"/>
        </a:p>
      </dgm:t>
    </dgm:pt>
    <dgm:pt modelId="{F5EC5E21-0E13-4E82-83AA-0DEE3ECA679E}" type="pres">
      <dgm:prSet presAssocID="{A33DD579-3BAF-40A2-B32E-28FDB46AFFCD}" presName="linear" presStyleCnt="0">
        <dgm:presLayoutVars>
          <dgm:animLvl val="lvl"/>
          <dgm:resizeHandles val="exact"/>
        </dgm:presLayoutVars>
      </dgm:prSet>
      <dgm:spPr/>
    </dgm:pt>
    <dgm:pt modelId="{F70F98B8-4EBC-46DE-A6BF-5011921489E3}" type="pres">
      <dgm:prSet presAssocID="{49C87DD6-BA28-446A-BE5C-F394D6D64EF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74883D5-05C6-451A-AA77-E73DA73B40CB}" type="pres">
      <dgm:prSet presAssocID="{55D0B046-3852-423B-97F5-818596CFE5F7}" presName="spacer" presStyleCnt="0"/>
      <dgm:spPr/>
    </dgm:pt>
    <dgm:pt modelId="{5D169F88-BDF1-4A18-AF72-CDCCE2178517}" type="pres">
      <dgm:prSet presAssocID="{F37CF376-8C6F-4931-BBD2-51E559EA5C6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C648F0-C74C-4BC1-90AC-002C7BF42A7D}" type="pres">
      <dgm:prSet presAssocID="{74370173-9EE2-4A9C-BDAC-BD4121F661BF}" presName="spacer" presStyleCnt="0"/>
      <dgm:spPr/>
    </dgm:pt>
    <dgm:pt modelId="{77904021-56B7-4F0E-9453-1E42234B9C17}" type="pres">
      <dgm:prSet presAssocID="{D21EADE6-59E5-4EB3-8715-B011D4E052A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D2B9170-3CB8-4583-A9C2-4D01A78EE6AB}" type="pres">
      <dgm:prSet presAssocID="{4D8BF4DF-ED4E-4808-B246-914822248BD5}" presName="spacer" presStyleCnt="0"/>
      <dgm:spPr/>
    </dgm:pt>
    <dgm:pt modelId="{3CDB4768-3CB2-45F4-81BA-026A0C86E701}" type="pres">
      <dgm:prSet presAssocID="{9D80C9B4-7B10-4D67-86AD-77E4696D41E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2DA983D-CD2C-43CD-BE17-D93B78FE5A3B}" type="presOf" srcId="{F37CF376-8C6F-4931-BBD2-51E559EA5C60}" destId="{5D169F88-BDF1-4A18-AF72-CDCCE2178517}" srcOrd="0" destOrd="0" presId="urn:microsoft.com/office/officeart/2005/8/layout/vList2"/>
    <dgm:cxn modelId="{857AAB87-C654-41D4-883A-7170D220E3DB}" srcId="{A33DD579-3BAF-40A2-B32E-28FDB46AFFCD}" destId="{9D80C9B4-7B10-4D67-86AD-77E4696D41E8}" srcOrd="3" destOrd="0" parTransId="{8E553106-1F8E-46CF-99CD-9290E707930F}" sibTransId="{F025C85B-264A-443A-8013-5F18182B2486}"/>
    <dgm:cxn modelId="{CA080BA5-67BD-4A44-BB7D-4F3847482926}" srcId="{A33DD579-3BAF-40A2-B32E-28FDB46AFFCD}" destId="{49C87DD6-BA28-446A-BE5C-F394D6D64EFA}" srcOrd="0" destOrd="0" parTransId="{AEDB3AA4-B0A6-4BBF-9060-C7783CE44D36}" sibTransId="{55D0B046-3852-423B-97F5-818596CFE5F7}"/>
    <dgm:cxn modelId="{B8A2C1D9-7D79-4223-99C2-417144E0D837}" type="presOf" srcId="{49C87DD6-BA28-446A-BE5C-F394D6D64EFA}" destId="{F70F98B8-4EBC-46DE-A6BF-5011921489E3}" srcOrd="0" destOrd="0" presId="urn:microsoft.com/office/officeart/2005/8/layout/vList2"/>
    <dgm:cxn modelId="{E9744AE1-157A-4180-A1DA-F34E4F9C4B7C}" srcId="{A33DD579-3BAF-40A2-B32E-28FDB46AFFCD}" destId="{D21EADE6-59E5-4EB3-8715-B011D4E052A9}" srcOrd="2" destOrd="0" parTransId="{0A5855C0-B4F6-4946-B3DC-AC9A3ABEB4F4}" sibTransId="{4D8BF4DF-ED4E-4808-B246-914822248BD5}"/>
    <dgm:cxn modelId="{AE040AF0-D697-4D59-A3FB-7513CB296B1C}" srcId="{A33DD579-3BAF-40A2-B32E-28FDB46AFFCD}" destId="{F37CF376-8C6F-4931-BBD2-51E559EA5C60}" srcOrd="1" destOrd="0" parTransId="{C8632BED-30B2-46E8-A176-DF25EC19E962}" sibTransId="{74370173-9EE2-4A9C-BDAC-BD4121F661BF}"/>
    <dgm:cxn modelId="{AD19D0FD-48DB-41EF-882A-96101721D4A8}" type="presOf" srcId="{9D80C9B4-7B10-4D67-86AD-77E4696D41E8}" destId="{3CDB4768-3CB2-45F4-81BA-026A0C86E701}" srcOrd="0" destOrd="0" presId="urn:microsoft.com/office/officeart/2005/8/layout/vList2"/>
    <dgm:cxn modelId="{73A72BFF-1409-4D2F-9146-E93924E5A196}" type="presOf" srcId="{A33DD579-3BAF-40A2-B32E-28FDB46AFFCD}" destId="{F5EC5E21-0E13-4E82-83AA-0DEE3ECA679E}" srcOrd="0" destOrd="0" presId="urn:microsoft.com/office/officeart/2005/8/layout/vList2"/>
    <dgm:cxn modelId="{CE9D9AFF-8701-4B2E-916D-1E2A6186E4EB}" type="presOf" srcId="{D21EADE6-59E5-4EB3-8715-B011D4E052A9}" destId="{77904021-56B7-4F0E-9453-1E42234B9C17}" srcOrd="0" destOrd="0" presId="urn:microsoft.com/office/officeart/2005/8/layout/vList2"/>
    <dgm:cxn modelId="{C8E8A2A9-6F01-410C-95B9-32A1DDB4144B}" type="presParOf" srcId="{F5EC5E21-0E13-4E82-83AA-0DEE3ECA679E}" destId="{F70F98B8-4EBC-46DE-A6BF-5011921489E3}" srcOrd="0" destOrd="0" presId="urn:microsoft.com/office/officeart/2005/8/layout/vList2"/>
    <dgm:cxn modelId="{48A131A8-C0B0-4289-A6C9-DC9F008F6F67}" type="presParOf" srcId="{F5EC5E21-0E13-4E82-83AA-0DEE3ECA679E}" destId="{F74883D5-05C6-451A-AA77-E73DA73B40CB}" srcOrd="1" destOrd="0" presId="urn:microsoft.com/office/officeart/2005/8/layout/vList2"/>
    <dgm:cxn modelId="{DAC58330-84FC-48FF-B9C4-6477EEA4CB10}" type="presParOf" srcId="{F5EC5E21-0E13-4E82-83AA-0DEE3ECA679E}" destId="{5D169F88-BDF1-4A18-AF72-CDCCE2178517}" srcOrd="2" destOrd="0" presId="urn:microsoft.com/office/officeart/2005/8/layout/vList2"/>
    <dgm:cxn modelId="{4BD6F2AC-968E-46DE-A7AA-7A6265BB304E}" type="presParOf" srcId="{F5EC5E21-0E13-4E82-83AA-0DEE3ECA679E}" destId="{7DC648F0-C74C-4BC1-90AC-002C7BF42A7D}" srcOrd="3" destOrd="0" presId="urn:microsoft.com/office/officeart/2005/8/layout/vList2"/>
    <dgm:cxn modelId="{717456BC-61CC-4738-A985-20CC51319CC7}" type="presParOf" srcId="{F5EC5E21-0E13-4E82-83AA-0DEE3ECA679E}" destId="{77904021-56B7-4F0E-9453-1E42234B9C17}" srcOrd="4" destOrd="0" presId="urn:microsoft.com/office/officeart/2005/8/layout/vList2"/>
    <dgm:cxn modelId="{F5EE971E-A5A6-4C8B-AC8B-02237299716D}" type="presParOf" srcId="{F5EC5E21-0E13-4E82-83AA-0DEE3ECA679E}" destId="{9D2B9170-3CB8-4583-A9C2-4D01A78EE6AB}" srcOrd="5" destOrd="0" presId="urn:microsoft.com/office/officeart/2005/8/layout/vList2"/>
    <dgm:cxn modelId="{FCC99D32-3E9B-4D75-9A29-A8069CDC8A5F}" type="presParOf" srcId="{F5EC5E21-0E13-4E82-83AA-0DEE3ECA679E}" destId="{3CDB4768-3CB2-45F4-81BA-026A0C86E70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739B3-69D0-417D-9FB0-99B93FF26E22}">
      <dsp:nvSpPr>
        <dsp:cNvPr id="0" name=""/>
        <dsp:cNvSpPr/>
      </dsp:nvSpPr>
      <dsp:spPr>
        <a:xfrm>
          <a:off x="0" y="46970"/>
          <a:ext cx="6819089" cy="8669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Growth strategy:</a:t>
          </a:r>
        </a:p>
      </dsp:txBody>
      <dsp:txXfrm>
        <a:off x="42322" y="89292"/>
        <a:ext cx="6734445" cy="782326"/>
      </dsp:txXfrm>
    </dsp:sp>
    <dsp:sp modelId="{02595E23-DC1A-4B8B-9C13-2653BD755445}">
      <dsp:nvSpPr>
        <dsp:cNvPr id="0" name=""/>
        <dsp:cNvSpPr/>
      </dsp:nvSpPr>
      <dsp:spPr>
        <a:xfrm>
          <a:off x="0" y="913940"/>
          <a:ext cx="6819089" cy="1219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506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Involves expansion, as in: sales revenues, market share, number of employees, or number of customers.</a:t>
          </a:r>
        </a:p>
      </dsp:txBody>
      <dsp:txXfrm>
        <a:off x="0" y="913940"/>
        <a:ext cx="6819089" cy="1219230"/>
      </dsp:txXfrm>
    </dsp:sp>
    <dsp:sp modelId="{EB5DF9E8-DC6C-4B14-BCD0-0F4114FC7BF5}">
      <dsp:nvSpPr>
        <dsp:cNvPr id="0" name=""/>
        <dsp:cNvSpPr/>
      </dsp:nvSpPr>
      <dsp:spPr>
        <a:xfrm>
          <a:off x="0" y="2133170"/>
          <a:ext cx="6819089" cy="866970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Stability:</a:t>
          </a:r>
        </a:p>
      </dsp:txBody>
      <dsp:txXfrm>
        <a:off x="42322" y="2175492"/>
        <a:ext cx="6734445" cy="782326"/>
      </dsp:txXfrm>
    </dsp:sp>
    <dsp:sp modelId="{225337BB-1E17-4048-A263-C592E8A4FB6D}">
      <dsp:nvSpPr>
        <dsp:cNvPr id="0" name=""/>
        <dsp:cNvSpPr/>
      </dsp:nvSpPr>
      <dsp:spPr>
        <a:xfrm>
          <a:off x="0" y="3000140"/>
          <a:ext cx="6819089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506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Involves little or no significant change.</a:t>
          </a:r>
        </a:p>
      </dsp:txBody>
      <dsp:txXfrm>
        <a:off x="0" y="3000140"/>
        <a:ext cx="6819089" cy="629280"/>
      </dsp:txXfrm>
    </dsp:sp>
    <dsp:sp modelId="{3412A95C-F249-4EB2-AE80-F8CBA5C03BFC}">
      <dsp:nvSpPr>
        <dsp:cNvPr id="0" name=""/>
        <dsp:cNvSpPr/>
      </dsp:nvSpPr>
      <dsp:spPr>
        <a:xfrm>
          <a:off x="0" y="3629420"/>
          <a:ext cx="6819089" cy="86697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Defensive:</a:t>
          </a:r>
        </a:p>
      </dsp:txBody>
      <dsp:txXfrm>
        <a:off x="42322" y="3671742"/>
        <a:ext cx="6734445" cy="782326"/>
      </dsp:txXfrm>
    </dsp:sp>
    <dsp:sp modelId="{C57E883D-1353-4A69-927B-AA4D6768E542}">
      <dsp:nvSpPr>
        <dsp:cNvPr id="0" name=""/>
        <dsp:cNvSpPr/>
      </dsp:nvSpPr>
      <dsp:spPr>
        <a:xfrm>
          <a:off x="0" y="4496390"/>
          <a:ext cx="6819089" cy="845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506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Involves reduction in the organization’s efforts.</a:t>
          </a:r>
        </a:p>
      </dsp:txBody>
      <dsp:txXfrm>
        <a:off x="0" y="4496390"/>
        <a:ext cx="6819089" cy="845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F98B8-4EBC-46DE-A6BF-5011921489E3}">
      <dsp:nvSpPr>
        <dsp:cNvPr id="0" name=""/>
        <dsp:cNvSpPr/>
      </dsp:nvSpPr>
      <dsp:spPr>
        <a:xfrm>
          <a:off x="0" y="26325"/>
          <a:ext cx="11277600" cy="116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Cost-Leadership Strategy</a:t>
          </a:r>
          <a:r>
            <a:rPr lang="en-US" sz="3200" kern="1200"/>
            <a:t>: Keeping costs and prices low for a wide market</a:t>
          </a:r>
        </a:p>
      </dsp:txBody>
      <dsp:txXfrm>
        <a:off x="56658" y="82983"/>
        <a:ext cx="11164284" cy="1047324"/>
      </dsp:txXfrm>
    </dsp:sp>
    <dsp:sp modelId="{5D169F88-BDF1-4A18-AF72-CDCCE2178517}">
      <dsp:nvSpPr>
        <dsp:cNvPr id="0" name=""/>
        <dsp:cNvSpPr/>
      </dsp:nvSpPr>
      <dsp:spPr>
        <a:xfrm>
          <a:off x="0" y="1279125"/>
          <a:ext cx="11277600" cy="116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Differentiation Strategy</a:t>
          </a:r>
          <a:r>
            <a:rPr lang="en-US" sz="3200" kern="1200"/>
            <a:t>: Offering unique and superior value for a wide market</a:t>
          </a:r>
        </a:p>
      </dsp:txBody>
      <dsp:txXfrm>
        <a:off x="56658" y="1335783"/>
        <a:ext cx="11164284" cy="1047324"/>
      </dsp:txXfrm>
    </dsp:sp>
    <dsp:sp modelId="{77904021-56B7-4F0E-9453-1E42234B9C17}">
      <dsp:nvSpPr>
        <dsp:cNvPr id="0" name=""/>
        <dsp:cNvSpPr/>
      </dsp:nvSpPr>
      <dsp:spPr>
        <a:xfrm>
          <a:off x="0" y="2531925"/>
          <a:ext cx="11277600" cy="116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Cost-Focus Strategy</a:t>
          </a:r>
          <a:r>
            <a:rPr lang="en-US" sz="3200" kern="1200"/>
            <a:t>: Keeping costs and prices low for a narrow market</a:t>
          </a:r>
        </a:p>
      </dsp:txBody>
      <dsp:txXfrm>
        <a:off x="56658" y="2588583"/>
        <a:ext cx="11164284" cy="1047324"/>
      </dsp:txXfrm>
    </dsp:sp>
    <dsp:sp modelId="{3CDB4768-3CB2-45F4-81BA-026A0C86E701}">
      <dsp:nvSpPr>
        <dsp:cNvPr id="0" name=""/>
        <dsp:cNvSpPr/>
      </dsp:nvSpPr>
      <dsp:spPr>
        <a:xfrm>
          <a:off x="0" y="3784725"/>
          <a:ext cx="11277600" cy="116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Focused-Differentiation Strategy</a:t>
          </a:r>
          <a:r>
            <a:rPr lang="en-US" sz="3200" kern="1200"/>
            <a:t>: Offering unique and superior value for a narrow market</a:t>
          </a:r>
        </a:p>
      </dsp:txBody>
      <dsp:txXfrm>
        <a:off x="56658" y="3841383"/>
        <a:ext cx="11164284" cy="1047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E8873-F1FB-401E-85F6-D5AD077096B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E65F4-5DB8-48B2-B8CF-2E22CFD6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7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68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8291F2-1FF0-4484-A714-E98BFE41D27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22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47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6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00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63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248399" y="8686800"/>
            <a:ext cx="636069" cy="457200"/>
          </a:xfrm>
        </p:spPr>
        <p:txBody>
          <a:bodyPr/>
          <a:lstStyle/>
          <a:p>
            <a:fld id="{3611EAFC-2808-4ADF-AF87-F7B5ACA203B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67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99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70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BC0D7A-9FB0-45BC-A791-88CFFC29AC6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9D1A4F5-AB4F-4D72-A8B0-7B067AF73B3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2503-ED43-4DAD-B572-790E4D38D8B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5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A4F5-AB4F-4D72-A8B0-7B067AF73B3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2503-ED43-4DAD-B572-790E4D38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A4F5-AB4F-4D72-A8B0-7B067AF73B3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2503-ED43-4DAD-B572-790E4D38D8B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674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61474" y="2099014"/>
            <a:ext cx="5151277" cy="3863458"/>
            <a:chOff x="331115" y="2099014"/>
            <a:chExt cx="3863458" cy="38634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9DDEA9-6897-2B48-BA6A-9075880AA615}"/>
                </a:ext>
              </a:extLst>
            </p:cNvPr>
            <p:cNvSpPr/>
            <p:nvPr userDrawn="1"/>
          </p:nvSpPr>
          <p:spPr>
            <a:xfrm>
              <a:off x="331115" y="2099014"/>
              <a:ext cx="3863458" cy="386345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467612" y="2368353"/>
              <a:ext cx="3457621" cy="3457621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599258" y="2898475"/>
              <a:ext cx="2793799" cy="2792652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>
          <a:xfrm>
            <a:off x="829056" y="3140015"/>
            <a:ext cx="3718560" cy="11576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829056" y="4261104"/>
            <a:ext cx="3718560" cy="612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0976" y="4271080"/>
            <a:ext cx="337718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829056" y="5093209"/>
            <a:ext cx="3718560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07B74-D687-8042-B7AB-FAEC1A4A18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3750"/>
          <a:stretch/>
        </p:blipFill>
        <p:spPr>
          <a:xfrm>
            <a:off x="5909730" y="1030292"/>
            <a:ext cx="5638801" cy="5377109"/>
          </a:xfrm>
          <a:prstGeom prst="rect">
            <a:avLst/>
          </a:prstGeom>
        </p:spPr>
      </p:pic>
      <p:sp>
        <p:nvSpPr>
          <p:cNvPr id="2" name="Long Copyright">
            <a:extLst>
              <a:ext uri="{FF2B5EF4-FFF2-40B4-BE49-F238E27FC236}">
                <a16:creationId xmlns:a16="http://schemas.microsoft.com/office/drawing/2014/main" id="{8AC4EEC4-5547-4185-92E7-A6CAF88804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499993"/>
            <a:ext cx="12192000" cy="374266"/>
          </a:xfr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/>
              <a:t>© 2022 McGraw Hill.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/>
              <a:t>No reproduction or further distribution permitted without the prior written consent of McGraw Hill.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01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7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4801"/>
            <a:ext cx="112776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1276710"/>
            <a:ext cx="112776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2463" y="6324600"/>
            <a:ext cx="3207076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2800" y="6684964"/>
            <a:ext cx="92964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4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4801"/>
            <a:ext cx="112776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1276710"/>
            <a:ext cx="54356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99200" y="1257300"/>
            <a:ext cx="5435600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2752" y="6324600"/>
            <a:ext cx="3206496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2800" y="6684964"/>
            <a:ext cx="92964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64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A4F5-AB4F-4D72-A8B0-7B067AF73B3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2503-ED43-4DAD-B572-790E4D38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9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A4F5-AB4F-4D72-A8B0-7B067AF73B3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2503-ED43-4DAD-B572-790E4D38D8B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51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A4F5-AB4F-4D72-A8B0-7B067AF73B3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2503-ED43-4DAD-B572-790E4D38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2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A4F5-AB4F-4D72-A8B0-7B067AF73B3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2503-ED43-4DAD-B572-790E4D38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A4F5-AB4F-4D72-A8B0-7B067AF73B3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2503-ED43-4DAD-B572-790E4D38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0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A4F5-AB4F-4D72-A8B0-7B067AF73B3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2503-ED43-4DAD-B572-790E4D38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7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A4F5-AB4F-4D72-A8B0-7B067AF73B3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2503-ED43-4DAD-B572-790E4D38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8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A4F5-AB4F-4D72-A8B0-7B067AF73B3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2503-ED43-4DAD-B572-790E4D38D8B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56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9D1A4F5-AB4F-4D72-A8B0-7B067AF73B3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A252503-ED43-4DAD-B572-790E4D38D8B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7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6</a:t>
            </a:r>
            <a:endParaRPr lang="en-US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D127A-8273-489A-943D-96A6D3378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STRATEGIC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2145792" y="4873925"/>
            <a:ext cx="2788920" cy="795469"/>
          </a:xfrm>
        </p:spPr>
        <p:txBody>
          <a:bodyPr/>
          <a:lstStyle/>
          <a:p>
            <a:pPr marL="1588" indent="-1588"/>
            <a:r>
              <a:rPr lang="en-US" sz="1600" b="0" dirty="0"/>
              <a:t>How Exceptional Managers Realize a Grand Design</a:t>
            </a:r>
          </a:p>
        </p:txBody>
      </p:sp>
    </p:spTree>
    <p:extLst>
      <p:ext uri="{BB962C8B-B14F-4D97-AF65-F5344CB8AC3E}">
        <p14:creationId xmlns:p14="http://schemas.microsoft.com/office/powerpoint/2010/main" val="357448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603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5000">
                <a:solidFill>
                  <a:srgbClr val="FFFFFF"/>
                </a:solidFill>
              </a:rPr>
              <a:t>Establishing Business-Level Strategy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98CDF2E-79C5-8845-A364-3256ED53CDE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24128" y="2286000"/>
            <a:ext cx="6007027" cy="4023360"/>
          </a:xfrm>
        </p:spPr>
        <p:txBody>
          <a:bodyPr vert="horz" lIns="45720" tIns="45720" rIns="45720" bIns="45720" rtlCol="0">
            <a:normAutofit/>
          </a:bodyPr>
          <a:lstStyle/>
          <a:p>
            <a:pPr lvl="1"/>
            <a:r>
              <a:rPr lang="en-US">
                <a:solidFill>
                  <a:srgbClr val="FFFFFF"/>
                </a:solidFill>
              </a:rPr>
              <a:t>Porter’s Five Competitive Forces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Porter’s Four Competitive Strategies</a:t>
            </a:r>
          </a:p>
        </p:txBody>
      </p:sp>
      <p:pic>
        <p:nvPicPr>
          <p:cNvPr id="37892" name="Picture 37891" descr="Person holding chess piece">
            <a:extLst>
              <a:ext uri="{FF2B5EF4-FFF2-40B4-BE49-F238E27FC236}">
                <a16:creationId xmlns:a16="http://schemas.microsoft.com/office/drawing/2014/main" id="{817C9E0E-BF1A-4E0F-8C1C-0992A51DBA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21" r="21832" b="2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81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9269" y="596899"/>
            <a:ext cx="8653462" cy="4905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 sz="3600"/>
              <a:t>Porter’s 5 Forces: </a:t>
            </a:r>
            <a:r>
              <a:rPr lang="en-US" sz="3200"/>
              <a:t>Model of </a:t>
            </a:r>
            <a:r>
              <a:rPr lang="en-US" sz="3200">
                <a:solidFill>
                  <a:srgbClr val="FF0000"/>
                </a:solidFill>
              </a:rPr>
              <a:t>Industry </a:t>
            </a:r>
            <a:r>
              <a:rPr lang="en-US" sz="3200"/>
              <a:t>Competition</a:t>
            </a:r>
          </a:p>
        </p:txBody>
      </p:sp>
      <p:grpSp>
        <p:nvGrpSpPr>
          <p:cNvPr id="14339" name="Group 26"/>
          <p:cNvGrpSpPr>
            <a:grpSpLocks/>
          </p:cNvGrpSpPr>
          <p:nvPr/>
        </p:nvGrpSpPr>
        <p:grpSpPr bwMode="auto">
          <a:xfrm>
            <a:off x="5146676" y="3070225"/>
            <a:ext cx="1806575" cy="1620838"/>
            <a:chOff x="2282" y="1934"/>
            <a:chExt cx="1138" cy="1021"/>
          </a:xfrm>
        </p:grpSpPr>
        <p:sp>
          <p:nvSpPr>
            <p:cNvPr id="14356" name="Rectangle 21"/>
            <p:cNvSpPr>
              <a:spLocks noChangeArrowheads="1"/>
            </p:cNvSpPr>
            <p:nvPr/>
          </p:nvSpPr>
          <p:spPr bwMode="auto">
            <a:xfrm>
              <a:off x="2316" y="1962"/>
              <a:ext cx="1104" cy="993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pic>
          <p:nvPicPr>
            <p:cNvPr id="14357" name="Picture 4" descr="des7290x_ex020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82" t="35490" r="38486" b="33672"/>
            <a:stretch>
              <a:fillRect/>
            </a:stretch>
          </p:blipFill>
          <p:spPr bwMode="auto">
            <a:xfrm>
              <a:off x="2282" y="1934"/>
              <a:ext cx="1115" cy="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40" name="Group 22"/>
          <p:cNvGrpSpPr>
            <a:grpSpLocks/>
          </p:cNvGrpSpPr>
          <p:nvPr/>
        </p:nvGrpSpPr>
        <p:grpSpPr bwMode="auto">
          <a:xfrm>
            <a:off x="5159376" y="1217613"/>
            <a:ext cx="1800225" cy="754062"/>
            <a:chOff x="2289" y="767"/>
            <a:chExt cx="1134" cy="475"/>
          </a:xfrm>
        </p:grpSpPr>
        <p:sp>
          <p:nvSpPr>
            <p:cNvPr id="14354" name="Rectangle 17"/>
            <p:cNvSpPr>
              <a:spLocks noChangeArrowheads="1"/>
            </p:cNvSpPr>
            <p:nvPr/>
          </p:nvSpPr>
          <p:spPr bwMode="auto">
            <a:xfrm>
              <a:off x="2316" y="792"/>
              <a:ext cx="1107" cy="45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pic>
          <p:nvPicPr>
            <p:cNvPr id="14355" name="Picture 5" descr="des7290x_ex020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03" t="-93" r="38484" b="86168"/>
            <a:stretch>
              <a:fillRect/>
            </a:stretch>
          </p:blipFill>
          <p:spPr bwMode="auto">
            <a:xfrm>
              <a:off x="2289" y="767"/>
              <a:ext cx="1114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Line 6"/>
          <p:cNvSpPr>
            <a:spLocks noChangeShapeType="1"/>
          </p:cNvSpPr>
          <p:nvPr/>
        </p:nvSpPr>
        <p:spPr bwMode="auto">
          <a:xfrm>
            <a:off x="6035675" y="1933576"/>
            <a:ext cx="0" cy="11398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4342" name="Group 25"/>
          <p:cNvGrpSpPr>
            <a:grpSpLocks/>
          </p:cNvGrpSpPr>
          <p:nvPr/>
        </p:nvGrpSpPr>
        <p:grpSpPr bwMode="auto">
          <a:xfrm>
            <a:off x="8070850" y="3624263"/>
            <a:ext cx="1530350" cy="533400"/>
            <a:chOff x="4124" y="2283"/>
            <a:chExt cx="964" cy="336"/>
          </a:xfrm>
        </p:grpSpPr>
        <p:sp>
          <p:nvSpPr>
            <p:cNvPr id="14352" name="Rectangle 18"/>
            <p:cNvSpPr>
              <a:spLocks noChangeArrowheads="1"/>
            </p:cNvSpPr>
            <p:nvPr/>
          </p:nvSpPr>
          <p:spPr bwMode="auto">
            <a:xfrm>
              <a:off x="4155" y="2310"/>
              <a:ext cx="933" cy="309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pic>
          <p:nvPicPr>
            <p:cNvPr id="14353" name="Picture 8" descr="des7290x_ex020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71" t="46335" r="1602" b="43932"/>
            <a:stretch>
              <a:fillRect/>
            </a:stretch>
          </p:blipFill>
          <p:spPr bwMode="auto">
            <a:xfrm>
              <a:off x="4124" y="2283"/>
              <a:ext cx="944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3" name="Line 9"/>
          <p:cNvSpPr>
            <a:spLocks noChangeShapeType="1"/>
          </p:cNvSpPr>
          <p:nvPr/>
        </p:nvSpPr>
        <p:spPr bwMode="auto">
          <a:xfrm flipH="1">
            <a:off x="6919913" y="3883025"/>
            <a:ext cx="11557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4344" name="Group 23"/>
          <p:cNvGrpSpPr>
            <a:grpSpLocks/>
          </p:cNvGrpSpPr>
          <p:nvPr/>
        </p:nvGrpSpPr>
        <p:grpSpPr bwMode="auto">
          <a:xfrm>
            <a:off x="2536825" y="3619501"/>
            <a:ext cx="1530350" cy="542925"/>
            <a:chOff x="638" y="2280"/>
            <a:chExt cx="964" cy="342"/>
          </a:xfrm>
        </p:grpSpPr>
        <p:sp>
          <p:nvSpPr>
            <p:cNvPr id="14350" name="Rectangle 20"/>
            <p:cNvSpPr>
              <a:spLocks noChangeArrowheads="1"/>
            </p:cNvSpPr>
            <p:nvPr/>
          </p:nvSpPr>
          <p:spPr bwMode="auto">
            <a:xfrm>
              <a:off x="666" y="2310"/>
              <a:ext cx="936" cy="312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pic>
          <p:nvPicPr>
            <p:cNvPr id="14351" name="Picture 10" descr="des7290x_ex020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" t="46242" r="79131" b="43993"/>
            <a:stretch>
              <a:fillRect/>
            </a:stretch>
          </p:blipFill>
          <p:spPr bwMode="auto">
            <a:xfrm>
              <a:off x="638" y="2280"/>
              <a:ext cx="94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5" name="Line 11"/>
          <p:cNvSpPr>
            <a:spLocks noChangeShapeType="1"/>
          </p:cNvSpPr>
          <p:nvPr/>
        </p:nvSpPr>
        <p:spPr bwMode="auto">
          <a:xfrm>
            <a:off x="4027488" y="3881438"/>
            <a:ext cx="11096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4346" name="Group 24"/>
          <p:cNvGrpSpPr>
            <a:grpSpLocks/>
          </p:cNvGrpSpPr>
          <p:nvPr/>
        </p:nvGrpSpPr>
        <p:grpSpPr bwMode="auto">
          <a:xfrm>
            <a:off x="5162550" y="5768975"/>
            <a:ext cx="1797050" cy="541338"/>
            <a:chOff x="2294" y="3634"/>
            <a:chExt cx="1132" cy="341"/>
          </a:xfrm>
        </p:grpSpPr>
        <p:sp>
          <p:nvSpPr>
            <p:cNvPr id="14348" name="Rectangle 19"/>
            <p:cNvSpPr>
              <a:spLocks noChangeArrowheads="1"/>
            </p:cNvSpPr>
            <p:nvPr/>
          </p:nvSpPr>
          <p:spPr bwMode="auto">
            <a:xfrm>
              <a:off x="2322" y="3660"/>
              <a:ext cx="1104" cy="315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pic>
          <p:nvPicPr>
            <p:cNvPr id="14349" name="Picture 12" descr="des7290x_ex020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15" t="87956" r="38486" b="2248"/>
            <a:stretch>
              <a:fillRect/>
            </a:stretch>
          </p:blipFill>
          <p:spPr bwMode="auto">
            <a:xfrm>
              <a:off x="2294" y="3634"/>
              <a:ext cx="1109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7" name="Line 13"/>
          <p:cNvSpPr>
            <a:spLocks noChangeShapeType="1"/>
          </p:cNvSpPr>
          <p:nvPr/>
        </p:nvSpPr>
        <p:spPr bwMode="auto">
          <a:xfrm flipV="1">
            <a:off x="6035675" y="4646613"/>
            <a:ext cx="0" cy="11239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628650"/>
            <a:ext cx="8653462" cy="4905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 sz="3600"/>
              <a:t>Porter’s 5 Forces: </a:t>
            </a:r>
            <a:r>
              <a:rPr lang="en-US" sz="3200"/>
              <a:t>Model of </a:t>
            </a:r>
            <a:r>
              <a:rPr lang="en-US" sz="3200">
                <a:solidFill>
                  <a:srgbClr val="FF0000"/>
                </a:solidFill>
              </a:rPr>
              <a:t>Industry </a:t>
            </a:r>
            <a:r>
              <a:rPr lang="en-US" sz="3200"/>
              <a:t>Competition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5146676" y="3070225"/>
            <a:ext cx="1806575" cy="1620838"/>
            <a:chOff x="2282" y="1934"/>
            <a:chExt cx="1138" cy="1021"/>
          </a:xfrm>
        </p:grpSpPr>
        <p:sp>
          <p:nvSpPr>
            <p:cNvPr id="15384" name="Rectangle 4"/>
            <p:cNvSpPr>
              <a:spLocks noChangeArrowheads="1"/>
            </p:cNvSpPr>
            <p:nvPr/>
          </p:nvSpPr>
          <p:spPr bwMode="auto">
            <a:xfrm>
              <a:off x="2316" y="1962"/>
              <a:ext cx="1104" cy="993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pic>
          <p:nvPicPr>
            <p:cNvPr id="15385" name="Picture 5" descr="des7290x_ex020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82" t="35490" r="38486" b="33672"/>
            <a:stretch>
              <a:fillRect/>
            </a:stretch>
          </p:blipFill>
          <p:spPr bwMode="auto">
            <a:xfrm>
              <a:off x="2282" y="1934"/>
              <a:ext cx="1115" cy="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64" name="Group 6"/>
          <p:cNvGrpSpPr>
            <a:grpSpLocks/>
          </p:cNvGrpSpPr>
          <p:nvPr/>
        </p:nvGrpSpPr>
        <p:grpSpPr bwMode="auto">
          <a:xfrm>
            <a:off x="5159376" y="1217613"/>
            <a:ext cx="1800225" cy="754062"/>
            <a:chOff x="2289" y="767"/>
            <a:chExt cx="1134" cy="475"/>
          </a:xfrm>
        </p:grpSpPr>
        <p:sp>
          <p:nvSpPr>
            <p:cNvPr id="15382" name="Rectangle 7"/>
            <p:cNvSpPr>
              <a:spLocks noChangeArrowheads="1"/>
            </p:cNvSpPr>
            <p:nvPr/>
          </p:nvSpPr>
          <p:spPr bwMode="auto">
            <a:xfrm>
              <a:off x="2316" y="792"/>
              <a:ext cx="1107" cy="45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pic>
          <p:nvPicPr>
            <p:cNvPr id="15383" name="Picture 8" descr="des7290x_ex020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03" t="-93" r="38484" b="86168"/>
            <a:stretch>
              <a:fillRect/>
            </a:stretch>
          </p:blipFill>
          <p:spPr bwMode="auto">
            <a:xfrm>
              <a:off x="2289" y="767"/>
              <a:ext cx="1114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Line 9"/>
          <p:cNvSpPr>
            <a:spLocks noChangeShapeType="1"/>
          </p:cNvSpPr>
          <p:nvPr/>
        </p:nvSpPr>
        <p:spPr bwMode="auto">
          <a:xfrm>
            <a:off x="6035675" y="1933576"/>
            <a:ext cx="0" cy="11398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0298" name="Text Box 10"/>
          <p:cNvSpPr txBox="1">
            <a:spLocks noChangeArrowheads="1"/>
          </p:cNvSpPr>
          <p:nvPr/>
        </p:nvSpPr>
        <p:spPr bwMode="auto">
          <a:xfrm>
            <a:off x="6215063" y="2058988"/>
            <a:ext cx="1617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latin typeface="Arial" panose="020B0604020202020204" pitchFamily="34" charset="0"/>
              </a:rPr>
              <a:t>(1)  Threat of</a:t>
            </a:r>
          </a:p>
          <a:p>
            <a:pPr algn="ctr" eaLnBrk="1" hangingPunct="1"/>
            <a:r>
              <a:rPr lang="en-US">
                <a:latin typeface="Arial" panose="020B0604020202020204" pitchFamily="34" charset="0"/>
              </a:rPr>
              <a:t>new entrants</a:t>
            </a:r>
          </a:p>
        </p:txBody>
      </p:sp>
      <p:grpSp>
        <p:nvGrpSpPr>
          <p:cNvPr id="15367" name="Group 11"/>
          <p:cNvGrpSpPr>
            <a:grpSpLocks/>
          </p:cNvGrpSpPr>
          <p:nvPr/>
        </p:nvGrpSpPr>
        <p:grpSpPr bwMode="auto">
          <a:xfrm>
            <a:off x="8070850" y="3624263"/>
            <a:ext cx="1530350" cy="533400"/>
            <a:chOff x="4124" y="2283"/>
            <a:chExt cx="964" cy="336"/>
          </a:xfrm>
        </p:grpSpPr>
        <p:sp>
          <p:nvSpPr>
            <p:cNvPr id="15380" name="Rectangle 12"/>
            <p:cNvSpPr>
              <a:spLocks noChangeArrowheads="1"/>
            </p:cNvSpPr>
            <p:nvPr/>
          </p:nvSpPr>
          <p:spPr bwMode="auto">
            <a:xfrm>
              <a:off x="4155" y="2310"/>
              <a:ext cx="933" cy="309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pic>
          <p:nvPicPr>
            <p:cNvPr id="15381" name="Picture 13" descr="des7290x_ex020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71" t="46335" r="1602" b="43932"/>
            <a:stretch>
              <a:fillRect/>
            </a:stretch>
          </p:blipFill>
          <p:spPr bwMode="auto">
            <a:xfrm>
              <a:off x="4124" y="2283"/>
              <a:ext cx="944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8" name="Line 14"/>
          <p:cNvSpPr>
            <a:spLocks noChangeShapeType="1"/>
          </p:cNvSpPr>
          <p:nvPr/>
        </p:nvSpPr>
        <p:spPr bwMode="auto">
          <a:xfrm flipH="1">
            <a:off x="6919913" y="3883025"/>
            <a:ext cx="11557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5369" name="Group 15"/>
          <p:cNvGrpSpPr>
            <a:grpSpLocks/>
          </p:cNvGrpSpPr>
          <p:nvPr/>
        </p:nvGrpSpPr>
        <p:grpSpPr bwMode="auto">
          <a:xfrm>
            <a:off x="2536825" y="3619501"/>
            <a:ext cx="1530350" cy="542925"/>
            <a:chOff x="638" y="2280"/>
            <a:chExt cx="964" cy="342"/>
          </a:xfrm>
        </p:grpSpPr>
        <p:sp>
          <p:nvSpPr>
            <p:cNvPr id="15378" name="Rectangle 16"/>
            <p:cNvSpPr>
              <a:spLocks noChangeArrowheads="1"/>
            </p:cNvSpPr>
            <p:nvPr/>
          </p:nvSpPr>
          <p:spPr bwMode="auto">
            <a:xfrm>
              <a:off x="666" y="2310"/>
              <a:ext cx="936" cy="312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pic>
          <p:nvPicPr>
            <p:cNvPr id="15379" name="Picture 17" descr="des7290x_ex020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" t="46242" r="79131" b="43993"/>
            <a:stretch>
              <a:fillRect/>
            </a:stretch>
          </p:blipFill>
          <p:spPr bwMode="auto">
            <a:xfrm>
              <a:off x="638" y="2280"/>
              <a:ext cx="94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70" name="Line 18"/>
          <p:cNvSpPr>
            <a:spLocks noChangeShapeType="1"/>
          </p:cNvSpPr>
          <p:nvPr/>
        </p:nvSpPr>
        <p:spPr bwMode="auto">
          <a:xfrm>
            <a:off x="4027488" y="3881438"/>
            <a:ext cx="11096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5371" name="Group 19"/>
          <p:cNvGrpSpPr>
            <a:grpSpLocks/>
          </p:cNvGrpSpPr>
          <p:nvPr/>
        </p:nvGrpSpPr>
        <p:grpSpPr bwMode="auto">
          <a:xfrm>
            <a:off x="5162550" y="5768975"/>
            <a:ext cx="1797050" cy="541338"/>
            <a:chOff x="2294" y="3634"/>
            <a:chExt cx="1132" cy="341"/>
          </a:xfrm>
        </p:grpSpPr>
        <p:sp>
          <p:nvSpPr>
            <p:cNvPr id="15376" name="Rectangle 20"/>
            <p:cNvSpPr>
              <a:spLocks noChangeArrowheads="1"/>
            </p:cNvSpPr>
            <p:nvPr/>
          </p:nvSpPr>
          <p:spPr bwMode="auto">
            <a:xfrm>
              <a:off x="2322" y="3660"/>
              <a:ext cx="1104" cy="315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pic>
          <p:nvPicPr>
            <p:cNvPr id="15377" name="Picture 21" descr="des7290x_ex020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15" t="87956" r="38486" b="2248"/>
            <a:stretch>
              <a:fillRect/>
            </a:stretch>
          </p:blipFill>
          <p:spPr bwMode="auto">
            <a:xfrm>
              <a:off x="2294" y="3634"/>
              <a:ext cx="1109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72" name="Line 22"/>
          <p:cNvSpPr>
            <a:spLocks noChangeShapeType="1"/>
          </p:cNvSpPr>
          <p:nvPr/>
        </p:nvSpPr>
        <p:spPr bwMode="auto">
          <a:xfrm flipV="1">
            <a:off x="6035675" y="4646613"/>
            <a:ext cx="0" cy="11239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0311" name="Text Box 23"/>
          <p:cNvSpPr txBox="1">
            <a:spLocks noChangeArrowheads="1"/>
          </p:cNvSpPr>
          <p:nvPr/>
        </p:nvSpPr>
        <p:spPr bwMode="auto">
          <a:xfrm>
            <a:off x="7234239" y="2881313"/>
            <a:ext cx="19319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latin typeface="Arial" panose="020B0604020202020204" pitchFamily="34" charset="0"/>
              </a:rPr>
              <a:t>(2)  Bargaining power of buyers</a:t>
            </a:r>
          </a:p>
        </p:txBody>
      </p:sp>
      <p:sp>
        <p:nvSpPr>
          <p:cNvPr id="140312" name="Text Box 24"/>
          <p:cNvSpPr txBox="1">
            <a:spLocks noChangeArrowheads="1"/>
          </p:cNvSpPr>
          <p:nvPr/>
        </p:nvSpPr>
        <p:spPr bwMode="auto">
          <a:xfrm>
            <a:off x="2700338" y="2573338"/>
            <a:ext cx="22971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latin typeface="Arial" panose="020B0604020202020204" pitchFamily="34" charset="0"/>
              </a:rPr>
              <a:t>(3)  Bargaining power of suppliers</a:t>
            </a:r>
          </a:p>
        </p:txBody>
      </p:sp>
      <p:sp>
        <p:nvSpPr>
          <p:cNvPr id="140313" name="Text Box 25"/>
          <p:cNvSpPr txBox="1">
            <a:spLocks noChangeArrowheads="1"/>
          </p:cNvSpPr>
          <p:nvPr/>
        </p:nvSpPr>
        <p:spPr bwMode="auto">
          <a:xfrm>
            <a:off x="3232150" y="4786314"/>
            <a:ext cx="2667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latin typeface="Arial" panose="020B0604020202020204" pitchFamily="34" charset="0"/>
              </a:rPr>
              <a:t>(4)  Threat of</a:t>
            </a:r>
          </a:p>
          <a:p>
            <a:pPr algn="ctr" eaLnBrk="1" hangingPunct="1"/>
            <a:r>
              <a:rPr lang="en-US">
                <a:latin typeface="Arial" panose="020B0604020202020204" pitchFamily="34" charset="0"/>
              </a:rPr>
              <a:t>substitute products and services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25F7C-448F-40C4-ACC7-10F89AC3737F}"/>
              </a:ext>
            </a:extLst>
          </p:cNvPr>
          <p:cNvSpPr txBox="1"/>
          <p:nvPr/>
        </p:nvSpPr>
        <p:spPr>
          <a:xfrm>
            <a:off x="5305245" y="3752491"/>
            <a:ext cx="59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cap="all" dirty="0"/>
              <a:t>Porter’s Four Competitive Business-level Strategies</a:t>
            </a:r>
          </a:p>
        </p:txBody>
      </p:sp>
      <p:graphicFrame>
        <p:nvGraphicFramePr>
          <p:cNvPr id="27652" name="Content Placeholder 1">
            <a:extLst>
              <a:ext uri="{FF2B5EF4-FFF2-40B4-BE49-F238E27FC236}">
                <a16:creationId xmlns:a16="http://schemas.microsoft.com/office/drawing/2014/main" id="{591F4300-C463-4094-9E85-94BF5BC91790}"/>
              </a:ext>
            </a:extLst>
          </p:cNvPr>
          <p:cNvGraphicFramePr>
            <a:graphicFrameLocks noGrp="1"/>
          </p:cNvGraphicFramePr>
          <p:nvPr>
            <p:ph sz="quarter" idx="11"/>
          </p:nvPr>
        </p:nvGraphicFramePr>
        <p:xfrm>
          <a:off x="457200" y="1276710"/>
          <a:ext cx="11277600" cy="4971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344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5000">
                <a:solidFill>
                  <a:srgbClr val="FFFFFF"/>
                </a:solidFill>
              </a:rPr>
              <a:t>Strategic Positioning and Levels of Strategy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B5C431-57D7-DE40-B3DE-1529BEB4DE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3288" y="2286000"/>
            <a:ext cx="6807868" cy="4023360"/>
          </a:xfrm>
        </p:spPr>
        <p:txBody>
          <a:bodyPr vert="horz" lIns="45720" tIns="45720" rIns="45720" bIns="45720" rtlCol="0">
            <a:normAutofit/>
          </a:bodyPr>
          <a:lstStyle/>
          <a:p>
            <a:pPr marL="1588" lvl="1" indent="0">
              <a:buNone/>
              <a:defRPr/>
            </a:pPr>
            <a:r>
              <a:rPr lang="en-US" b="1" dirty="0">
                <a:solidFill>
                  <a:srgbClr val="FFFFFF"/>
                </a:solidFill>
              </a:rPr>
              <a:t>Strategic Positioning </a:t>
            </a:r>
            <a:r>
              <a:rPr lang="en-US" dirty="0">
                <a:solidFill>
                  <a:srgbClr val="FFFFFF"/>
                </a:solidFill>
              </a:rPr>
              <a:t>attempts to achieve sustainable competitive advantage by preserving what is distinctive about a company.</a:t>
            </a:r>
          </a:p>
          <a:p>
            <a:pPr marL="1588" lvl="1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1588" lvl="1" indent="0">
              <a:buNone/>
              <a:defRPr/>
            </a:pPr>
            <a:r>
              <a:rPr lang="en-US" b="1" dirty="0">
                <a:solidFill>
                  <a:srgbClr val="FFFFFF"/>
                </a:solidFill>
              </a:rPr>
              <a:t>Strategy is the creation of a </a:t>
            </a:r>
            <a:r>
              <a:rPr lang="en-US" dirty="0">
                <a:solidFill>
                  <a:srgbClr val="FF0000"/>
                </a:solidFill>
              </a:rPr>
              <a:t>unique</a:t>
            </a:r>
            <a:r>
              <a:rPr lang="en-US" b="1" dirty="0">
                <a:solidFill>
                  <a:srgbClr val="FFFFFF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valuable</a:t>
            </a:r>
            <a:r>
              <a:rPr lang="en-US" b="1" dirty="0">
                <a:solidFill>
                  <a:srgbClr val="FFFFFF"/>
                </a:solidFill>
              </a:rPr>
              <a:t> position.</a:t>
            </a:r>
          </a:p>
          <a:p>
            <a:pPr marL="1588" lvl="1" indent="0">
              <a:buNone/>
              <a:defRPr/>
            </a:pPr>
            <a:endParaRPr lang="en-US" b="1" dirty="0">
              <a:solidFill>
                <a:srgbClr val="FFFFFF"/>
              </a:solidFill>
            </a:endParaRPr>
          </a:p>
          <a:p>
            <a:pPr marL="1588" lvl="1" indent="0">
              <a:buNone/>
              <a:defRPr/>
            </a:pPr>
            <a:r>
              <a:rPr lang="en-US" dirty="0">
                <a:solidFill>
                  <a:srgbClr val="FFFFFF"/>
                </a:solidFill>
              </a:rPr>
              <a:t>Three levels of strategy</a:t>
            </a:r>
          </a:p>
          <a:p>
            <a:pPr lvl="1">
              <a:defRPr/>
            </a:pPr>
            <a:r>
              <a:rPr lang="en-US" dirty="0">
                <a:solidFill>
                  <a:srgbClr val="FFFFFF"/>
                </a:solidFill>
              </a:rPr>
              <a:t>Corporate-Level Strategy</a:t>
            </a:r>
          </a:p>
          <a:p>
            <a:pPr lvl="1">
              <a:defRPr/>
            </a:pPr>
            <a:r>
              <a:rPr lang="en-US" dirty="0">
                <a:solidFill>
                  <a:srgbClr val="FFFFFF"/>
                </a:solidFill>
              </a:rPr>
              <a:t>Business-Level Strategy</a:t>
            </a:r>
          </a:p>
          <a:p>
            <a:pPr lvl="1">
              <a:defRPr/>
            </a:pPr>
            <a:r>
              <a:rPr lang="en-US" dirty="0">
                <a:solidFill>
                  <a:srgbClr val="FFFFFF"/>
                </a:solidFill>
              </a:rPr>
              <a:t>Functional-Level Strategy</a:t>
            </a:r>
          </a:p>
          <a:p>
            <a:pPr marL="1588" lvl="1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1588" lvl="1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1588" lvl="1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2292" name="Picture 12291" descr="Top view of cubes connected with black lines">
            <a:extLst>
              <a:ext uri="{FF2B5EF4-FFF2-40B4-BE49-F238E27FC236}">
                <a16:creationId xmlns:a16="http://schemas.microsoft.com/office/drawing/2014/main" id="{23CAEEFE-9058-4022-A3D9-D927786CDF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91" r="19669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5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91385" y="640080"/>
            <a:ext cx="485907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defRPr/>
            </a:pPr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THREE Levels of Strategy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he figure depicts the three levels of strategy.">
            <a:extLst>
              <a:ext uri="{FF2B5EF4-FFF2-40B4-BE49-F238E27FC236}">
                <a16:creationId xmlns:a16="http://schemas.microsoft.com/office/drawing/2014/main" id="{494ECE59-DE0A-5248-BD5E-993B64FE4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80179"/>
            <a:ext cx="5459470" cy="309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7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38" name="Title 3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defRPr/>
            </a:pPr>
            <a:r>
              <a:rPr lang="en-US" sz="5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THE STRATEGIC-MANAGEMENT PROCESS</a:t>
            </a: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he figure lays out the five steps in the strategic-management process. ">
            <a:extLst>
              <a:ext uri="{FF2B5EF4-FFF2-40B4-BE49-F238E27FC236}">
                <a16:creationId xmlns:a16="http://schemas.microsoft.com/office/drawing/2014/main" id="{E8AAC3D3-AF5A-3D47-9E8B-01A6C529A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6" y="1095981"/>
            <a:ext cx="10917644" cy="3020117"/>
          </a:xfrm>
          <a:prstGeom prst="rect">
            <a:avLst/>
          </a:prstGeom>
        </p:spPr>
      </p:pic>
      <p:sp>
        <p:nvSpPr>
          <p:cNvPr id="2" name="Arrow: Up 1">
            <a:extLst>
              <a:ext uri="{FF2B5EF4-FFF2-40B4-BE49-F238E27FC236}">
                <a16:creationId xmlns:a16="http://schemas.microsoft.com/office/drawing/2014/main" id="{6C9A949E-D285-498E-8F90-C26BE36FDE7A}"/>
              </a:ext>
            </a:extLst>
          </p:cNvPr>
          <p:cNvSpPr/>
          <p:nvPr/>
        </p:nvSpPr>
        <p:spPr>
          <a:xfrm>
            <a:off x="5321030" y="3268494"/>
            <a:ext cx="1206230" cy="16916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9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A85F7B3-F4E6-4FBF-B74E-43CAB468F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36805" y="640080"/>
            <a:ext cx="480940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defRPr/>
            </a:pPr>
            <a:r>
              <a:rPr lang="en-US" sz="37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SWOT analysis is a good first step at gaining insight into whether or not a company has competitive advantage.</a:t>
            </a:r>
            <a:br>
              <a:rPr lang="en-US" sz="37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3700" kern="1200" cap="all" spc="200" baseline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3741D5B-1709-4CDB-963A-CC3C74941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475488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Figure 6.3 shows the different parts of a S W O T analysis.">
            <a:extLst>
              <a:ext uri="{FF2B5EF4-FFF2-40B4-BE49-F238E27FC236}">
                <a16:creationId xmlns:a16="http://schemas.microsoft.com/office/drawing/2014/main" id="{9FDE4FDB-D015-4C71-8676-F15E0C0ED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200" y="778213"/>
            <a:ext cx="6321370" cy="51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0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A23430B4-C2B6-48DA-A79F-757492AF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3100" dirty="0"/>
              <a:t>Using VRIO to Assess Competitive Potential: </a:t>
            </a:r>
            <a:br>
              <a:rPr lang="en-US" sz="3100" dirty="0"/>
            </a:br>
            <a:r>
              <a:rPr lang="en-US" sz="3100" dirty="0"/>
              <a:t>Value, Rarity, Imitability, and Organization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153BDBF-1B08-496E-BED4-E0DE721A0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B5C431-57D7-DE40-B3DE-1529BEB4DE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24129" y="2286000"/>
            <a:ext cx="4389120" cy="3931920"/>
          </a:xfrm>
        </p:spPr>
        <p:txBody>
          <a:bodyPr vert="horz" lIns="45720" tIns="45720" rIns="45720" bIns="45720" rtlCol="0">
            <a:normAutofit/>
          </a:bodyPr>
          <a:lstStyle/>
          <a:p>
            <a:pPr lvl="1">
              <a:defRPr/>
            </a:pPr>
            <a:r>
              <a:rPr lang="en-US" dirty="0"/>
              <a:t>VRIO (pronounced by its letters, “V-R-I-O”) is a framework for analyzing a </a:t>
            </a:r>
            <a:r>
              <a:rPr lang="en-US" i="1" dirty="0"/>
              <a:t>resource</a:t>
            </a:r>
            <a:r>
              <a:rPr lang="en-US" dirty="0"/>
              <a:t> or </a:t>
            </a:r>
            <a:r>
              <a:rPr lang="en-US" i="1" dirty="0"/>
              <a:t>capability</a:t>
            </a:r>
            <a:r>
              <a:rPr lang="en-US" dirty="0"/>
              <a:t> to determine its competitive strategic potential 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Answer four questions about its Value, Rarity, Imitability, and Organization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Is the resource or capability . . . </a:t>
            </a:r>
          </a:p>
          <a:p>
            <a:pPr lvl="1">
              <a:defRPr/>
            </a:pPr>
            <a:endParaRPr lang="en-US" dirty="0"/>
          </a:p>
        </p:txBody>
      </p:sp>
      <p:pic>
        <p:nvPicPr>
          <p:cNvPr id="7" name="Picture 6" descr="The graphic shows the V R I O process and questions to ask.">
            <a:extLst>
              <a:ext uri="{FF2B5EF4-FFF2-40B4-BE49-F238E27FC236}">
                <a16:creationId xmlns:a16="http://schemas.microsoft.com/office/drawing/2014/main" id="{8EF117DA-E9C1-B64A-850D-2B94E236C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60" y="223285"/>
            <a:ext cx="3040912" cy="642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9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cap="all" dirty="0"/>
              <a:t>Benchmarking: Comparing with the Best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B033-6665-7C44-ACE2-A85CF96694A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802745"/>
            <a:ext cx="8458200" cy="36133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FIGURE: Airline benchmarks</a:t>
            </a:r>
          </a:p>
        </p:txBody>
      </p:sp>
      <p:pic>
        <p:nvPicPr>
          <p:cNvPr id="7" name="Picture 6" descr="The chart gives the 2019. rankings for the airline industry in categories on-time arrival, lost baggage complaints, number of complaints.">
            <a:extLst>
              <a:ext uri="{FF2B5EF4-FFF2-40B4-BE49-F238E27FC236}">
                <a16:creationId xmlns:a16="http://schemas.microsoft.com/office/drawing/2014/main" id="{63B51C6C-9EA5-464A-875F-8776A576B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410567"/>
            <a:ext cx="6972300" cy="467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7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0" name="Title 3"/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5000" kern="1200" cap="all" spc="1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Three Overall Types of Corporate Strategy</a:t>
            </a:r>
          </a:p>
        </p:txBody>
      </p:sp>
      <p:graphicFrame>
        <p:nvGraphicFramePr>
          <p:cNvPr id="17412" name="Content Placeholder 1">
            <a:extLst>
              <a:ext uri="{FF2B5EF4-FFF2-40B4-BE49-F238E27FC236}">
                <a16:creationId xmlns:a16="http://schemas.microsoft.com/office/drawing/2014/main" id="{97AE407A-6475-4363-A8CA-2F634C6B2891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686279421"/>
              </p:ext>
            </p:extLst>
          </p:nvPr>
        </p:nvGraphicFramePr>
        <p:xfrm>
          <a:off x="5009745" y="486383"/>
          <a:ext cx="6819089" cy="5388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761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640080"/>
            <a:ext cx="436593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defRPr/>
            </a:pPr>
            <a:r>
              <a:rPr lang="en-US" sz="4400" kern="1200" cap="all" spc="200" baseline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THE BCG </a:t>
            </a:r>
            <a:b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400" kern="1200" cap="all" spc="200" baseline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MATRIX</a:t>
            </a:r>
            <a:br>
              <a:rPr lang="en-US" sz="4400" kern="1200" cap="all" spc="200" baseline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</a:br>
            <a:br>
              <a:rPr lang="en-US" sz="4400" kern="1200" cap="all" spc="200" baseline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</a:br>
            <a:r>
              <a:rPr lang="en-US" i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(Boston Consulting Group)</a:t>
            </a:r>
            <a:endParaRPr lang="en-US" sz="4400" i="1" kern="1200" cap="all" spc="200" baseline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he B C G Matrix is depicted in the graphic.">
            <a:extLst>
              <a:ext uri="{FF2B5EF4-FFF2-40B4-BE49-F238E27FC236}">
                <a16:creationId xmlns:a16="http://schemas.microsoft.com/office/drawing/2014/main" id="{C27A90EB-9FCF-B646-BA29-B685BF35B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67" y="640080"/>
            <a:ext cx="67781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07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49</TotalTime>
  <Words>338</Words>
  <Application>Microsoft Office PowerPoint</Application>
  <PresentationFormat>Widescreen</PresentationFormat>
  <Paragraphs>61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Times New Roman</vt:lpstr>
      <vt:lpstr>Tw Cen MT</vt:lpstr>
      <vt:lpstr>Tw Cen MT Condensed</vt:lpstr>
      <vt:lpstr>Wingdings 3</vt:lpstr>
      <vt:lpstr>Integral</vt:lpstr>
      <vt:lpstr>CHAPTER 6</vt:lpstr>
      <vt:lpstr>Strategic Positioning and Levels of Strategy</vt:lpstr>
      <vt:lpstr>THREE Levels of Strategy</vt:lpstr>
      <vt:lpstr>THE STRATEGIC-MANAGEMENT PROCESS</vt:lpstr>
      <vt:lpstr>SWOT analysis is a good first step at gaining insight into whether or not a company has competitive advantage. </vt:lpstr>
      <vt:lpstr>Using VRIO to Assess Competitive Potential:  Value, Rarity, Imitability, and Organization</vt:lpstr>
      <vt:lpstr>Benchmarking: Comparing with the Best</vt:lpstr>
      <vt:lpstr>Three Overall Types of Corporate Strategy</vt:lpstr>
      <vt:lpstr>THE BCG  MATRIX  (Boston Consulting Group)</vt:lpstr>
      <vt:lpstr>Establishing Business-Level Strategy</vt:lpstr>
      <vt:lpstr>Porter’s 5 Forces: Model of Industry Competition</vt:lpstr>
      <vt:lpstr>Porter’s 5 Forces: Model of Industry Competition</vt:lpstr>
      <vt:lpstr>Porter’s Four Competitive Business-level Strategies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Renata Tarasievich</dc:creator>
  <cp:lastModifiedBy>Renata Tarasievich</cp:lastModifiedBy>
  <cp:revision>11</cp:revision>
  <dcterms:created xsi:type="dcterms:W3CDTF">2022-01-28T12:05:26Z</dcterms:created>
  <dcterms:modified xsi:type="dcterms:W3CDTF">2022-09-14T18:01:12Z</dcterms:modified>
</cp:coreProperties>
</file>