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16" r:id="rId5"/>
    <p:sldId id="311" r:id="rId6"/>
    <p:sldId id="314" r:id="rId7"/>
    <p:sldId id="312" r:id="rId8"/>
    <p:sldId id="315" r:id="rId9"/>
    <p:sldId id="318" r:id="rId10"/>
    <p:sldId id="319" r:id="rId11"/>
    <p:sldId id="322" r:id="rId12"/>
    <p:sldId id="323" r:id="rId13"/>
    <p:sldId id="324" r:id="rId14"/>
    <p:sldId id="330" r:id="rId15"/>
    <p:sldId id="326" r:id="rId16"/>
    <p:sldId id="331" r:id="rId17"/>
    <p:sldId id="325" r:id="rId18"/>
    <p:sldId id="332" r:id="rId19"/>
    <p:sldId id="327" r:id="rId20"/>
    <p:sldId id="333" r:id="rId21"/>
    <p:sldId id="328" r:id="rId22"/>
    <p:sldId id="334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965D-B318-497D-B1DF-E6C59E5EDD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3E37D3-F3F9-4124-977B-AFA861C30CD3}">
      <dgm:prSet/>
      <dgm:spPr/>
      <dgm:t>
        <a:bodyPr/>
        <a:lstStyle/>
        <a:p>
          <a:r>
            <a:rPr lang="en-US"/>
            <a:t>Review the slide decks and notes you took during class</a:t>
          </a:r>
        </a:p>
      </dgm:t>
    </dgm:pt>
    <dgm:pt modelId="{FE4809E1-F31C-43E3-8EA7-AA31E0728E62}" type="parTrans" cxnId="{E1F0BB45-1432-445A-82F3-7BB176C81461}">
      <dgm:prSet/>
      <dgm:spPr/>
      <dgm:t>
        <a:bodyPr/>
        <a:lstStyle/>
        <a:p>
          <a:endParaRPr lang="en-US"/>
        </a:p>
      </dgm:t>
    </dgm:pt>
    <dgm:pt modelId="{D44593C7-0015-4D7F-A4D5-112EDA1F1B68}" type="sibTrans" cxnId="{E1F0BB45-1432-445A-82F3-7BB176C81461}">
      <dgm:prSet/>
      <dgm:spPr/>
      <dgm:t>
        <a:bodyPr/>
        <a:lstStyle/>
        <a:p>
          <a:endParaRPr lang="en-US"/>
        </a:p>
      </dgm:t>
    </dgm:pt>
    <dgm:pt modelId="{21670A20-C6C9-47AA-A7CA-E3E44CF698BA}">
      <dgm:prSet/>
      <dgm:spPr/>
      <dgm:t>
        <a:bodyPr/>
        <a:lstStyle/>
        <a:p>
          <a:r>
            <a:rPr lang="en-US"/>
            <a:t>Look at terms and ensure you can define them</a:t>
          </a:r>
        </a:p>
      </dgm:t>
    </dgm:pt>
    <dgm:pt modelId="{DABEDA82-F786-4D33-8F4C-5EAC0CD015AC}" type="parTrans" cxnId="{ABB9E459-62B7-4996-BD23-946F8DC3088B}">
      <dgm:prSet/>
      <dgm:spPr/>
      <dgm:t>
        <a:bodyPr/>
        <a:lstStyle/>
        <a:p>
          <a:endParaRPr lang="en-US"/>
        </a:p>
      </dgm:t>
    </dgm:pt>
    <dgm:pt modelId="{4EA61696-A492-425F-8CC0-0DB644F2C36D}" type="sibTrans" cxnId="{ABB9E459-62B7-4996-BD23-946F8DC3088B}">
      <dgm:prSet/>
      <dgm:spPr/>
      <dgm:t>
        <a:bodyPr/>
        <a:lstStyle/>
        <a:p>
          <a:endParaRPr lang="en-US"/>
        </a:p>
      </dgm:t>
    </dgm:pt>
    <dgm:pt modelId="{8A7B9C59-ED01-4F91-8729-6C8082F262C1}">
      <dgm:prSet/>
      <dgm:spPr/>
      <dgm:t>
        <a:bodyPr/>
        <a:lstStyle/>
        <a:p>
          <a:r>
            <a:rPr lang="en-US"/>
            <a:t>Look at definitions and ensure you know the terms</a:t>
          </a:r>
        </a:p>
      </dgm:t>
    </dgm:pt>
    <dgm:pt modelId="{AA63B6C2-0C2C-4107-BEFB-B535B2C323E1}" type="parTrans" cxnId="{CC5BAA78-9AC9-4476-A50F-B36805492F2D}">
      <dgm:prSet/>
      <dgm:spPr/>
      <dgm:t>
        <a:bodyPr/>
        <a:lstStyle/>
        <a:p>
          <a:endParaRPr lang="en-US"/>
        </a:p>
      </dgm:t>
    </dgm:pt>
    <dgm:pt modelId="{D8BD7962-11C9-4FAA-8E6F-7501B55B9C59}" type="sibTrans" cxnId="{CC5BAA78-9AC9-4476-A50F-B36805492F2D}">
      <dgm:prSet/>
      <dgm:spPr/>
      <dgm:t>
        <a:bodyPr/>
        <a:lstStyle/>
        <a:p>
          <a:endParaRPr lang="en-US"/>
        </a:p>
      </dgm:t>
    </dgm:pt>
    <dgm:pt modelId="{69A23994-F573-4DB0-8D8C-4B03622ADCFD}">
      <dgm:prSet/>
      <dgm:spPr/>
      <dgm:t>
        <a:bodyPr/>
        <a:lstStyle/>
        <a:p>
          <a:r>
            <a:rPr lang="en-US"/>
            <a:t>You cannot apply any concept until you understand the concept</a:t>
          </a:r>
        </a:p>
      </dgm:t>
    </dgm:pt>
    <dgm:pt modelId="{BC6679EB-DB44-4C45-9B04-BCBF343064CB}" type="parTrans" cxnId="{3A42FBED-F97A-47E9-8927-5750653E2173}">
      <dgm:prSet/>
      <dgm:spPr/>
      <dgm:t>
        <a:bodyPr/>
        <a:lstStyle/>
        <a:p>
          <a:endParaRPr lang="en-US"/>
        </a:p>
      </dgm:t>
    </dgm:pt>
    <dgm:pt modelId="{44E0ECAF-962D-4C96-9449-490E7A3E3D00}" type="sibTrans" cxnId="{3A42FBED-F97A-47E9-8927-5750653E2173}">
      <dgm:prSet/>
      <dgm:spPr/>
      <dgm:t>
        <a:bodyPr/>
        <a:lstStyle/>
        <a:p>
          <a:endParaRPr lang="en-US"/>
        </a:p>
      </dgm:t>
    </dgm:pt>
    <dgm:pt modelId="{16EDD1F0-8856-4049-BA62-8D2A71C42E7A}" type="pres">
      <dgm:prSet presAssocID="{B139965D-B318-497D-B1DF-E6C59E5EDD5E}" presName="root" presStyleCnt="0">
        <dgm:presLayoutVars>
          <dgm:dir/>
          <dgm:resizeHandles val="exact"/>
        </dgm:presLayoutVars>
      </dgm:prSet>
      <dgm:spPr/>
    </dgm:pt>
    <dgm:pt modelId="{154F8ADA-D31F-4522-9504-42A84A69B94E}" type="pres">
      <dgm:prSet presAssocID="{653E37D3-F3F9-4124-977B-AFA861C30CD3}" presName="compNode" presStyleCnt="0"/>
      <dgm:spPr/>
    </dgm:pt>
    <dgm:pt modelId="{531F13D2-2D6B-49E6-B19B-B4386996CCDA}" type="pres">
      <dgm:prSet presAssocID="{653E37D3-F3F9-4124-977B-AFA861C30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BFCCA98-46E1-43DA-AEDF-E714F48B967B}" type="pres">
      <dgm:prSet presAssocID="{653E37D3-F3F9-4124-977B-AFA861C30CD3}" presName="spaceRect" presStyleCnt="0"/>
      <dgm:spPr/>
    </dgm:pt>
    <dgm:pt modelId="{735A5763-4AC2-49CD-A618-0012A0E507CE}" type="pres">
      <dgm:prSet presAssocID="{653E37D3-F3F9-4124-977B-AFA861C30CD3}" presName="textRect" presStyleLbl="revTx" presStyleIdx="0" presStyleCnt="4">
        <dgm:presLayoutVars>
          <dgm:chMax val="1"/>
          <dgm:chPref val="1"/>
        </dgm:presLayoutVars>
      </dgm:prSet>
      <dgm:spPr/>
    </dgm:pt>
    <dgm:pt modelId="{386E9FBE-8B1C-4EC8-B433-46EB82AEB55E}" type="pres">
      <dgm:prSet presAssocID="{D44593C7-0015-4D7F-A4D5-112EDA1F1B68}" presName="sibTrans" presStyleCnt="0"/>
      <dgm:spPr/>
    </dgm:pt>
    <dgm:pt modelId="{6EC858A4-03E0-469A-B519-5EF5502C2576}" type="pres">
      <dgm:prSet presAssocID="{21670A20-C6C9-47AA-A7CA-E3E44CF698BA}" presName="compNode" presStyleCnt="0"/>
      <dgm:spPr/>
    </dgm:pt>
    <dgm:pt modelId="{B2A08D22-9554-4405-B9DE-7A8E675C3059}" type="pres">
      <dgm:prSet presAssocID="{21670A20-C6C9-47AA-A7CA-E3E44CF69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3CE1AC8-8794-46DC-B81E-180A76CE5712}" type="pres">
      <dgm:prSet presAssocID="{21670A20-C6C9-47AA-A7CA-E3E44CF698BA}" presName="spaceRect" presStyleCnt="0"/>
      <dgm:spPr/>
    </dgm:pt>
    <dgm:pt modelId="{689C57EB-B381-4339-AD9F-6FC517929EEF}" type="pres">
      <dgm:prSet presAssocID="{21670A20-C6C9-47AA-A7CA-E3E44CF698BA}" presName="textRect" presStyleLbl="revTx" presStyleIdx="1" presStyleCnt="4">
        <dgm:presLayoutVars>
          <dgm:chMax val="1"/>
          <dgm:chPref val="1"/>
        </dgm:presLayoutVars>
      </dgm:prSet>
      <dgm:spPr/>
    </dgm:pt>
    <dgm:pt modelId="{7F1328C8-78F8-4D1E-9A37-AC39205B430D}" type="pres">
      <dgm:prSet presAssocID="{4EA61696-A492-425F-8CC0-0DB644F2C36D}" presName="sibTrans" presStyleCnt="0"/>
      <dgm:spPr/>
    </dgm:pt>
    <dgm:pt modelId="{00307A21-289E-415F-90B0-0F707F768856}" type="pres">
      <dgm:prSet presAssocID="{8A7B9C59-ED01-4F91-8729-6C8082F262C1}" presName="compNode" presStyleCnt="0"/>
      <dgm:spPr/>
    </dgm:pt>
    <dgm:pt modelId="{05289C11-5635-455B-AFFD-0240956B1227}" type="pres">
      <dgm:prSet presAssocID="{8A7B9C59-ED01-4F91-8729-6C8082F262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F020CE3-C2E2-49C9-AF30-6A1DF8F7E42E}" type="pres">
      <dgm:prSet presAssocID="{8A7B9C59-ED01-4F91-8729-6C8082F262C1}" presName="spaceRect" presStyleCnt="0"/>
      <dgm:spPr/>
    </dgm:pt>
    <dgm:pt modelId="{1362C40D-16A7-42EB-88EC-4C9C1CF626A2}" type="pres">
      <dgm:prSet presAssocID="{8A7B9C59-ED01-4F91-8729-6C8082F262C1}" presName="textRect" presStyleLbl="revTx" presStyleIdx="2" presStyleCnt="4">
        <dgm:presLayoutVars>
          <dgm:chMax val="1"/>
          <dgm:chPref val="1"/>
        </dgm:presLayoutVars>
      </dgm:prSet>
      <dgm:spPr/>
    </dgm:pt>
    <dgm:pt modelId="{FD6756A2-6BDE-450E-AB36-BBCE7BEA80A6}" type="pres">
      <dgm:prSet presAssocID="{D8BD7962-11C9-4FAA-8E6F-7501B55B9C59}" presName="sibTrans" presStyleCnt="0"/>
      <dgm:spPr/>
    </dgm:pt>
    <dgm:pt modelId="{2C97941E-79D3-41C9-923A-2284AD984875}" type="pres">
      <dgm:prSet presAssocID="{69A23994-F573-4DB0-8D8C-4B03622ADCFD}" presName="compNode" presStyleCnt="0"/>
      <dgm:spPr/>
    </dgm:pt>
    <dgm:pt modelId="{C961F0ED-4C3F-46BA-A701-931C6E350AE7}" type="pres">
      <dgm:prSet presAssocID="{69A23994-F573-4DB0-8D8C-4B03622ADC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D06339-5696-4FA9-8692-A1F3A8C41632}" type="pres">
      <dgm:prSet presAssocID="{69A23994-F573-4DB0-8D8C-4B03622ADCFD}" presName="spaceRect" presStyleCnt="0"/>
      <dgm:spPr/>
    </dgm:pt>
    <dgm:pt modelId="{6EC84DA8-D490-4A32-8533-61FD4C50AB41}" type="pres">
      <dgm:prSet presAssocID="{69A23994-F573-4DB0-8D8C-4B03622ADC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1B7812-F6AB-4D40-825A-89C76DD876DB}" type="presOf" srcId="{21670A20-C6C9-47AA-A7CA-E3E44CF698BA}" destId="{689C57EB-B381-4339-AD9F-6FC517929EEF}" srcOrd="0" destOrd="0" presId="urn:microsoft.com/office/officeart/2018/2/layout/IconLabelList"/>
    <dgm:cxn modelId="{AE7E3B24-236B-4F9E-93D4-03552C4CF9B7}" type="presOf" srcId="{653E37D3-F3F9-4124-977B-AFA861C30CD3}" destId="{735A5763-4AC2-49CD-A618-0012A0E507CE}" srcOrd="0" destOrd="0" presId="urn:microsoft.com/office/officeart/2018/2/layout/IconLabelList"/>
    <dgm:cxn modelId="{ABC6AF42-36E9-43DD-B329-B91DCAFB00CB}" type="presOf" srcId="{B139965D-B318-497D-B1DF-E6C59E5EDD5E}" destId="{16EDD1F0-8856-4049-BA62-8D2A71C42E7A}" srcOrd="0" destOrd="0" presId="urn:microsoft.com/office/officeart/2018/2/layout/IconLabelList"/>
    <dgm:cxn modelId="{E1F0BB45-1432-445A-82F3-7BB176C81461}" srcId="{B139965D-B318-497D-B1DF-E6C59E5EDD5E}" destId="{653E37D3-F3F9-4124-977B-AFA861C30CD3}" srcOrd="0" destOrd="0" parTransId="{FE4809E1-F31C-43E3-8EA7-AA31E0728E62}" sibTransId="{D44593C7-0015-4D7F-A4D5-112EDA1F1B68}"/>
    <dgm:cxn modelId="{B82CE56A-CD85-4BE9-899F-8B8EE23BDED3}" type="presOf" srcId="{69A23994-F573-4DB0-8D8C-4B03622ADCFD}" destId="{6EC84DA8-D490-4A32-8533-61FD4C50AB41}" srcOrd="0" destOrd="0" presId="urn:microsoft.com/office/officeart/2018/2/layout/IconLabelList"/>
    <dgm:cxn modelId="{CC5BAA78-9AC9-4476-A50F-B36805492F2D}" srcId="{B139965D-B318-497D-B1DF-E6C59E5EDD5E}" destId="{8A7B9C59-ED01-4F91-8729-6C8082F262C1}" srcOrd="2" destOrd="0" parTransId="{AA63B6C2-0C2C-4107-BEFB-B535B2C323E1}" sibTransId="{D8BD7962-11C9-4FAA-8E6F-7501B55B9C59}"/>
    <dgm:cxn modelId="{ABB9E459-62B7-4996-BD23-946F8DC3088B}" srcId="{B139965D-B318-497D-B1DF-E6C59E5EDD5E}" destId="{21670A20-C6C9-47AA-A7CA-E3E44CF698BA}" srcOrd="1" destOrd="0" parTransId="{DABEDA82-F786-4D33-8F4C-5EAC0CD015AC}" sibTransId="{4EA61696-A492-425F-8CC0-0DB644F2C36D}"/>
    <dgm:cxn modelId="{C5348189-A0B4-454D-8F00-47BF661F4B1E}" type="presOf" srcId="{8A7B9C59-ED01-4F91-8729-6C8082F262C1}" destId="{1362C40D-16A7-42EB-88EC-4C9C1CF626A2}" srcOrd="0" destOrd="0" presId="urn:microsoft.com/office/officeart/2018/2/layout/IconLabelList"/>
    <dgm:cxn modelId="{3A42FBED-F97A-47E9-8927-5750653E2173}" srcId="{B139965D-B318-497D-B1DF-E6C59E5EDD5E}" destId="{69A23994-F573-4DB0-8D8C-4B03622ADCFD}" srcOrd="3" destOrd="0" parTransId="{BC6679EB-DB44-4C45-9B04-BCBF343064CB}" sibTransId="{44E0ECAF-962D-4C96-9449-490E7A3E3D00}"/>
    <dgm:cxn modelId="{29933C2C-82E8-415A-88AF-9403B29D426F}" type="presParOf" srcId="{16EDD1F0-8856-4049-BA62-8D2A71C42E7A}" destId="{154F8ADA-D31F-4522-9504-42A84A69B94E}" srcOrd="0" destOrd="0" presId="urn:microsoft.com/office/officeart/2018/2/layout/IconLabelList"/>
    <dgm:cxn modelId="{57B4FC7D-088E-497F-A6D8-231716AC56D3}" type="presParOf" srcId="{154F8ADA-D31F-4522-9504-42A84A69B94E}" destId="{531F13D2-2D6B-49E6-B19B-B4386996CCDA}" srcOrd="0" destOrd="0" presId="urn:microsoft.com/office/officeart/2018/2/layout/IconLabelList"/>
    <dgm:cxn modelId="{8B2D98FF-7EA1-4677-8FDF-2A4170892AA6}" type="presParOf" srcId="{154F8ADA-D31F-4522-9504-42A84A69B94E}" destId="{0BFCCA98-46E1-43DA-AEDF-E714F48B967B}" srcOrd="1" destOrd="0" presId="urn:microsoft.com/office/officeart/2018/2/layout/IconLabelList"/>
    <dgm:cxn modelId="{2EA04988-990C-436B-BFF6-63931A0FA638}" type="presParOf" srcId="{154F8ADA-D31F-4522-9504-42A84A69B94E}" destId="{735A5763-4AC2-49CD-A618-0012A0E507CE}" srcOrd="2" destOrd="0" presId="urn:microsoft.com/office/officeart/2018/2/layout/IconLabelList"/>
    <dgm:cxn modelId="{184DAF6B-0628-4963-8257-9F023D71015F}" type="presParOf" srcId="{16EDD1F0-8856-4049-BA62-8D2A71C42E7A}" destId="{386E9FBE-8B1C-4EC8-B433-46EB82AEB55E}" srcOrd="1" destOrd="0" presId="urn:microsoft.com/office/officeart/2018/2/layout/IconLabelList"/>
    <dgm:cxn modelId="{6A1B3D61-1D4C-4CA0-9886-F5C50559993E}" type="presParOf" srcId="{16EDD1F0-8856-4049-BA62-8D2A71C42E7A}" destId="{6EC858A4-03E0-469A-B519-5EF5502C2576}" srcOrd="2" destOrd="0" presId="urn:microsoft.com/office/officeart/2018/2/layout/IconLabelList"/>
    <dgm:cxn modelId="{3F5E4994-B158-44F2-BC14-42B557F82E8B}" type="presParOf" srcId="{6EC858A4-03E0-469A-B519-5EF5502C2576}" destId="{B2A08D22-9554-4405-B9DE-7A8E675C3059}" srcOrd="0" destOrd="0" presId="urn:microsoft.com/office/officeart/2018/2/layout/IconLabelList"/>
    <dgm:cxn modelId="{57D6195D-8C18-4B1C-94E3-037FBEFDC98A}" type="presParOf" srcId="{6EC858A4-03E0-469A-B519-5EF5502C2576}" destId="{93CE1AC8-8794-46DC-B81E-180A76CE5712}" srcOrd="1" destOrd="0" presId="urn:microsoft.com/office/officeart/2018/2/layout/IconLabelList"/>
    <dgm:cxn modelId="{C109A9B3-F57F-4BF1-8F5F-786D84487E52}" type="presParOf" srcId="{6EC858A4-03E0-469A-B519-5EF5502C2576}" destId="{689C57EB-B381-4339-AD9F-6FC517929EEF}" srcOrd="2" destOrd="0" presId="urn:microsoft.com/office/officeart/2018/2/layout/IconLabelList"/>
    <dgm:cxn modelId="{B2249C14-1C9D-4974-BF58-6831BA9AC395}" type="presParOf" srcId="{16EDD1F0-8856-4049-BA62-8D2A71C42E7A}" destId="{7F1328C8-78F8-4D1E-9A37-AC39205B430D}" srcOrd="3" destOrd="0" presId="urn:microsoft.com/office/officeart/2018/2/layout/IconLabelList"/>
    <dgm:cxn modelId="{109941D9-AE2B-43DE-B504-93DC389D0DD5}" type="presParOf" srcId="{16EDD1F0-8856-4049-BA62-8D2A71C42E7A}" destId="{00307A21-289E-415F-90B0-0F707F768856}" srcOrd="4" destOrd="0" presId="urn:microsoft.com/office/officeart/2018/2/layout/IconLabelList"/>
    <dgm:cxn modelId="{A8D92E17-CF25-4E38-B975-197EF1EDF2C4}" type="presParOf" srcId="{00307A21-289E-415F-90B0-0F707F768856}" destId="{05289C11-5635-455B-AFFD-0240956B1227}" srcOrd="0" destOrd="0" presId="urn:microsoft.com/office/officeart/2018/2/layout/IconLabelList"/>
    <dgm:cxn modelId="{5E7CA51E-AD67-44EB-A406-0A1C8E328228}" type="presParOf" srcId="{00307A21-289E-415F-90B0-0F707F768856}" destId="{5F020CE3-C2E2-49C9-AF30-6A1DF8F7E42E}" srcOrd="1" destOrd="0" presId="urn:microsoft.com/office/officeart/2018/2/layout/IconLabelList"/>
    <dgm:cxn modelId="{0DCCDBE6-E782-44D0-A415-38886149289D}" type="presParOf" srcId="{00307A21-289E-415F-90B0-0F707F768856}" destId="{1362C40D-16A7-42EB-88EC-4C9C1CF626A2}" srcOrd="2" destOrd="0" presId="urn:microsoft.com/office/officeart/2018/2/layout/IconLabelList"/>
    <dgm:cxn modelId="{DEECB6F4-A29D-4C6D-8748-3C12EC98476B}" type="presParOf" srcId="{16EDD1F0-8856-4049-BA62-8D2A71C42E7A}" destId="{FD6756A2-6BDE-450E-AB36-BBCE7BEA80A6}" srcOrd="5" destOrd="0" presId="urn:microsoft.com/office/officeart/2018/2/layout/IconLabelList"/>
    <dgm:cxn modelId="{ED60658D-BC86-440F-A653-BFC1C812680A}" type="presParOf" srcId="{16EDD1F0-8856-4049-BA62-8D2A71C42E7A}" destId="{2C97941E-79D3-41C9-923A-2284AD984875}" srcOrd="6" destOrd="0" presId="urn:microsoft.com/office/officeart/2018/2/layout/IconLabelList"/>
    <dgm:cxn modelId="{07319D17-E1F8-4F53-8B3D-0F06F625F40E}" type="presParOf" srcId="{2C97941E-79D3-41C9-923A-2284AD984875}" destId="{C961F0ED-4C3F-46BA-A701-931C6E350AE7}" srcOrd="0" destOrd="0" presId="urn:microsoft.com/office/officeart/2018/2/layout/IconLabelList"/>
    <dgm:cxn modelId="{20D82086-2D46-44D6-887B-5DC7ADDD007D}" type="presParOf" srcId="{2C97941E-79D3-41C9-923A-2284AD984875}" destId="{15D06339-5696-4FA9-8692-A1F3A8C41632}" srcOrd="1" destOrd="0" presId="urn:microsoft.com/office/officeart/2018/2/layout/IconLabelList"/>
    <dgm:cxn modelId="{364FAE71-63E3-4831-9666-208DE06D5BFE}" type="presParOf" srcId="{2C97941E-79D3-41C9-923A-2284AD984875}" destId="{6EC84DA8-D490-4A32-8533-61FD4C50AB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E13D9-0D86-441F-839F-7D134C89CB2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5D2C75D-5B49-4E38-8463-E31D56D2A5ED}">
      <dgm:prSet/>
      <dgm:spPr/>
      <dgm:t>
        <a:bodyPr/>
        <a:lstStyle/>
        <a:p>
          <a:r>
            <a:rPr lang="en-US" dirty="0"/>
            <a:t>50 Multiple choice questions</a:t>
          </a:r>
        </a:p>
      </dgm:t>
    </dgm:pt>
    <dgm:pt modelId="{16EE40C7-3586-433E-8CD9-1CC0B5965A1D}" type="parTrans" cxnId="{B360C55A-AE90-4D85-918B-7CE2BC1D3CFE}">
      <dgm:prSet/>
      <dgm:spPr/>
      <dgm:t>
        <a:bodyPr/>
        <a:lstStyle/>
        <a:p>
          <a:endParaRPr lang="en-US"/>
        </a:p>
      </dgm:t>
    </dgm:pt>
    <dgm:pt modelId="{69552E31-4E61-430C-ADEB-E2442F7A7A91}" type="sibTrans" cxnId="{B360C55A-AE90-4D85-918B-7CE2BC1D3CFE}">
      <dgm:prSet/>
      <dgm:spPr/>
      <dgm:t>
        <a:bodyPr/>
        <a:lstStyle/>
        <a:p>
          <a:endParaRPr lang="en-US"/>
        </a:p>
      </dgm:t>
    </dgm:pt>
    <dgm:pt modelId="{71C04914-E747-45D9-8E57-04FC4E93779C}">
      <dgm:prSet/>
      <dgm:spPr/>
      <dgm:t>
        <a:bodyPr/>
        <a:lstStyle/>
        <a:p>
          <a:r>
            <a:rPr lang="en-US"/>
            <a:t>Chapters 1-8</a:t>
          </a:r>
        </a:p>
      </dgm:t>
    </dgm:pt>
    <dgm:pt modelId="{F4A98B3E-F06B-4478-99AA-96E168FC223C}" type="parTrans" cxnId="{3311434B-E6D4-4265-BD49-CE835FF3C19C}">
      <dgm:prSet/>
      <dgm:spPr/>
      <dgm:t>
        <a:bodyPr/>
        <a:lstStyle/>
        <a:p>
          <a:endParaRPr lang="en-US"/>
        </a:p>
      </dgm:t>
    </dgm:pt>
    <dgm:pt modelId="{A9C8CF4A-EC88-44CD-A07C-FB96B590EC7B}" type="sibTrans" cxnId="{3311434B-E6D4-4265-BD49-CE835FF3C19C}">
      <dgm:prSet/>
      <dgm:spPr/>
      <dgm:t>
        <a:bodyPr/>
        <a:lstStyle/>
        <a:p>
          <a:endParaRPr lang="en-US"/>
        </a:p>
      </dgm:t>
    </dgm:pt>
    <dgm:pt modelId="{8450AB0A-BF46-422F-94A5-B826E6B5D1B2}">
      <dgm:prSet/>
      <dgm:spPr/>
      <dgm:t>
        <a:bodyPr/>
        <a:lstStyle/>
        <a:p>
          <a:r>
            <a:rPr lang="en-US"/>
            <a:t>11:00am - 12:15pm</a:t>
          </a:r>
        </a:p>
      </dgm:t>
    </dgm:pt>
    <dgm:pt modelId="{140E0602-3F85-4F42-B325-DC0088EDDE6D}" type="parTrans" cxnId="{CF7A7BBB-A2EA-4838-88A2-386882135BDA}">
      <dgm:prSet/>
      <dgm:spPr/>
      <dgm:t>
        <a:bodyPr/>
        <a:lstStyle/>
        <a:p>
          <a:endParaRPr lang="en-US"/>
        </a:p>
      </dgm:t>
    </dgm:pt>
    <dgm:pt modelId="{6BCEB68A-04A9-402D-8F19-02E8BC14F5DD}" type="sibTrans" cxnId="{CF7A7BBB-A2EA-4838-88A2-386882135BDA}">
      <dgm:prSet/>
      <dgm:spPr/>
      <dgm:t>
        <a:bodyPr/>
        <a:lstStyle/>
        <a:p>
          <a:endParaRPr lang="en-US"/>
        </a:p>
      </dgm:t>
    </dgm:pt>
    <dgm:pt modelId="{CC630846-DD21-468C-AD38-2BE971EFF679}">
      <dgm:prSet/>
      <dgm:spPr/>
      <dgm:t>
        <a:bodyPr/>
        <a:lstStyle/>
        <a:p>
          <a:r>
            <a:rPr lang="en-US"/>
            <a:t>In class</a:t>
          </a:r>
        </a:p>
      </dgm:t>
    </dgm:pt>
    <dgm:pt modelId="{C6CF7175-B275-4B1A-9D8E-284B5AF13CA1}" type="parTrans" cxnId="{6A444301-FBF1-46C0-9877-CA182D2672D2}">
      <dgm:prSet/>
      <dgm:spPr/>
      <dgm:t>
        <a:bodyPr/>
        <a:lstStyle/>
        <a:p>
          <a:endParaRPr lang="en-US"/>
        </a:p>
      </dgm:t>
    </dgm:pt>
    <dgm:pt modelId="{A546BCA2-C315-44F6-A66C-4BBCB353744D}" type="sibTrans" cxnId="{6A444301-FBF1-46C0-9877-CA182D2672D2}">
      <dgm:prSet/>
      <dgm:spPr/>
      <dgm:t>
        <a:bodyPr/>
        <a:lstStyle/>
        <a:p>
          <a:endParaRPr lang="en-US"/>
        </a:p>
      </dgm:t>
    </dgm:pt>
    <dgm:pt modelId="{232870A2-D0B7-4E15-82A1-027EB614012E}">
      <dgm:prSet/>
      <dgm:spPr/>
      <dgm:t>
        <a:bodyPr/>
        <a:lstStyle/>
        <a:p>
          <a:r>
            <a:rPr lang="en-US"/>
            <a:t>On Blackboard</a:t>
          </a:r>
        </a:p>
      </dgm:t>
    </dgm:pt>
    <dgm:pt modelId="{647BF0A3-C9AE-493C-AEA1-A2526216DFC1}" type="parTrans" cxnId="{991F2C92-2EE6-42D5-8910-9B448BC9C0BD}">
      <dgm:prSet/>
      <dgm:spPr/>
      <dgm:t>
        <a:bodyPr/>
        <a:lstStyle/>
        <a:p>
          <a:endParaRPr lang="en-US"/>
        </a:p>
      </dgm:t>
    </dgm:pt>
    <dgm:pt modelId="{F4106B23-9C33-4388-B83E-8326E0293B86}" type="sibTrans" cxnId="{991F2C92-2EE6-42D5-8910-9B448BC9C0BD}">
      <dgm:prSet/>
      <dgm:spPr/>
      <dgm:t>
        <a:bodyPr/>
        <a:lstStyle/>
        <a:p>
          <a:endParaRPr lang="en-US"/>
        </a:p>
      </dgm:t>
    </dgm:pt>
    <dgm:pt modelId="{A2D514A5-9A8A-4E2D-849E-13E0F0F45501}">
      <dgm:prSet/>
      <dgm:spPr/>
      <dgm:t>
        <a:bodyPr/>
        <a:lstStyle/>
        <a:p>
          <a:r>
            <a:rPr lang="en-US"/>
            <a:t>Paper copy as option</a:t>
          </a:r>
        </a:p>
      </dgm:t>
    </dgm:pt>
    <dgm:pt modelId="{779A3BF1-9A33-4C6C-ABAE-FDE0DFFCB74B}" type="parTrans" cxnId="{C1CD28A4-4275-418C-93DA-DD79AED23684}">
      <dgm:prSet/>
      <dgm:spPr/>
      <dgm:t>
        <a:bodyPr/>
        <a:lstStyle/>
        <a:p>
          <a:endParaRPr lang="en-US"/>
        </a:p>
      </dgm:t>
    </dgm:pt>
    <dgm:pt modelId="{A39DAD57-96B2-42F1-B70F-F3BE1BF1B667}" type="sibTrans" cxnId="{C1CD28A4-4275-418C-93DA-DD79AED23684}">
      <dgm:prSet/>
      <dgm:spPr/>
      <dgm:t>
        <a:bodyPr/>
        <a:lstStyle/>
        <a:p>
          <a:endParaRPr lang="en-US"/>
        </a:p>
      </dgm:t>
    </dgm:pt>
    <dgm:pt modelId="{FA2F11C9-0B2D-4932-A895-33AF4731D899}" type="pres">
      <dgm:prSet presAssocID="{81CE13D9-0D86-441F-839F-7D134C89CB2B}" presName="diagram" presStyleCnt="0">
        <dgm:presLayoutVars>
          <dgm:dir/>
          <dgm:resizeHandles val="exact"/>
        </dgm:presLayoutVars>
      </dgm:prSet>
      <dgm:spPr/>
    </dgm:pt>
    <dgm:pt modelId="{12526A45-EAFA-4505-808B-90E57B3E2F7D}" type="pres">
      <dgm:prSet presAssocID="{05D2C75D-5B49-4E38-8463-E31D56D2A5ED}" presName="node" presStyleLbl="node1" presStyleIdx="0" presStyleCnt="6">
        <dgm:presLayoutVars>
          <dgm:bulletEnabled val="1"/>
        </dgm:presLayoutVars>
      </dgm:prSet>
      <dgm:spPr/>
    </dgm:pt>
    <dgm:pt modelId="{40924540-C92A-4A21-A860-98A0E959B7C8}" type="pres">
      <dgm:prSet presAssocID="{69552E31-4E61-430C-ADEB-E2442F7A7A91}" presName="sibTrans" presStyleCnt="0"/>
      <dgm:spPr/>
    </dgm:pt>
    <dgm:pt modelId="{C2281F88-6EEF-4760-BB61-B24E2693260C}" type="pres">
      <dgm:prSet presAssocID="{71C04914-E747-45D9-8E57-04FC4E93779C}" presName="node" presStyleLbl="node1" presStyleIdx="1" presStyleCnt="6">
        <dgm:presLayoutVars>
          <dgm:bulletEnabled val="1"/>
        </dgm:presLayoutVars>
      </dgm:prSet>
      <dgm:spPr/>
    </dgm:pt>
    <dgm:pt modelId="{A01895E1-82B4-4251-B843-1778E84ADAE0}" type="pres">
      <dgm:prSet presAssocID="{A9C8CF4A-EC88-44CD-A07C-FB96B590EC7B}" presName="sibTrans" presStyleCnt="0"/>
      <dgm:spPr/>
    </dgm:pt>
    <dgm:pt modelId="{66370343-0C54-4CFE-B61B-B4A9E486A05A}" type="pres">
      <dgm:prSet presAssocID="{8450AB0A-BF46-422F-94A5-B826E6B5D1B2}" presName="node" presStyleLbl="node1" presStyleIdx="2" presStyleCnt="6">
        <dgm:presLayoutVars>
          <dgm:bulletEnabled val="1"/>
        </dgm:presLayoutVars>
      </dgm:prSet>
      <dgm:spPr/>
    </dgm:pt>
    <dgm:pt modelId="{CDDF7296-C7F7-4A43-8D32-157E36D92F6D}" type="pres">
      <dgm:prSet presAssocID="{6BCEB68A-04A9-402D-8F19-02E8BC14F5DD}" presName="sibTrans" presStyleCnt="0"/>
      <dgm:spPr/>
    </dgm:pt>
    <dgm:pt modelId="{DB1045B8-ADDC-4957-B634-B3459F79F6C2}" type="pres">
      <dgm:prSet presAssocID="{CC630846-DD21-468C-AD38-2BE971EFF679}" presName="node" presStyleLbl="node1" presStyleIdx="3" presStyleCnt="6">
        <dgm:presLayoutVars>
          <dgm:bulletEnabled val="1"/>
        </dgm:presLayoutVars>
      </dgm:prSet>
      <dgm:spPr/>
    </dgm:pt>
    <dgm:pt modelId="{F7990580-B0F2-4F4E-9A5B-A459B9CC67DA}" type="pres">
      <dgm:prSet presAssocID="{A546BCA2-C315-44F6-A66C-4BBCB353744D}" presName="sibTrans" presStyleCnt="0"/>
      <dgm:spPr/>
    </dgm:pt>
    <dgm:pt modelId="{4DE0546B-017E-4E26-88C5-7A389BBED6AE}" type="pres">
      <dgm:prSet presAssocID="{232870A2-D0B7-4E15-82A1-027EB614012E}" presName="node" presStyleLbl="node1" presStyleIdx="4" presStyleCnt="6">
        <dgm:presLayoutVars>
          <dgm:bulletEnabled val="1"/>
        </dgm:presLayoutVars>
      </dgm:prSet>
      <dgm:spPr/>
    </dgm:pt>
    <dgm:pt modelId="{7732A9D8-F376-41BD-BBC3-C49DF542F366}" type="pres">
      <dgm:prSet presAssocID="{F4106B23-9C33-4388-B83E-8326E0293B86}" presName="sibTrans" presStyleCnt="0"/>
      <dgm:spPr/>
    </dgm:pt>
    <dgm:pt modelId="{B1EEEED6-C0BC-4934-83BE-E3D8AE5DBCB0}" type="pres">
      <dgm:prSet presAssocID="{A2D514A5-9A8A-4E2D-849E-13E0F0F45501}" presName="node" presStyleLbl="node1" presStyleIdx="5" presStyleCnt="6">
        <dgm:presLayoutVars>
          <dgm:bulletEnabled val="1"/>
        </dgm:presLayoutVars>
      </dgm:prSet>
      <dgm:spPr/>
    </dgm:pt>
  </dgm:ptLst>
  <dgm:cxnLst>
    <dgm:cxn modelId="{6A444301-FBF1-46C0-9877-CA182D2672D2}" srcId="{81CE13D9-0D86-441F-839F-7D134C89CB2B}" destId="{CC630846-DD21-468C-AD38-2BE971EFF679}" srcOrd="3" destOrd="0" parTransId="{C6CF7175-B275-4B1A-9D8E-284B5AF13CA1}" sibTransId="{A546BCA2-C315-44F6-A66C-4BBCB353744D}"/>
    <dgm:cxn modelId="{2443F245-63E2-429D-B5B7-DC6C0AA2484F}" type="presOf" srcId="{8450AB0A-BF46-422F-94A5-B826E6B5D1B2}" destId="{66370343-0C54-4CFE-B61B-B4A9E486A05A}" srcOrd="0" destOrd="0" presId="urn:microsoft.com/office/officeart/2005/8/layout/default"/>
    <dgm:cxn modelId="{5874D74A-ABD4-4504-B9D8-2A1533C998D3}" type="presOf" srcId="{A2D514A5-9A8A-4E2D-849E-13E0F0F45501}" destId="{B1EEEED6-C0BC-4934-83BE-E3D8AE5DBCB0}" srcOrd="0" destOrd="0" presId="urn:microsoft.com/office/officeart/2005/8/layout/default"/>
    <dgm:cxn modelId="{3311434B-E6D4-4265-BD49-CE835FF3C19C}" srcId="{81CE13D9-0D86-441F-839F-7D134C89CB2B}" destId="{71C04914-E747-45D9-8E57-04FC4E93779C}" srcOrd="1" destOrd="0" parTransId="{F4A98B3E-F06B-4478-99AA-96E168FC223C}" sibTransId="{A9C8CF4A-EC88-44CD-A07C-FB96B590EC7B}"/>
    <dgm:cxn modelId="{B360C55A-AE90-4D85-918B-7CE2BC1D3CFE}" srcId="{81CE13D9-0D86-441F-839F-7D134C89CB2B}" destId="{05D2C75D-5B49-4E38-8463-E31D56D2A5ED}" srcOrd="0" destOrd="0" parTransId="{16EE40C7-3586-433E-8CD9-1CC0B5965A1D}" sibTransId="{69552E31-4E61-430C-ADEB-E2442F7A7A91}"/>
    <dgm:cxn modelId="{B6687F82-AA00-4C50-B0AB-1B2D8811EDA3}" type="presOf" srcId="{71C04914-E747-45D9-8E57-04FC4E93779C}" destId="{C2281F88-6EEF-4760-BB61-B24E2693260C}" srcOrd="0" destOrd="0" presId="urn:microsoft.com/office/officeart/2005/8/layout/default"/>
    <dgm:cxn modelId="{991F2C92-2EE6-42D5-8910-9B448BC9C0BD}" srcId="{81CE13D9-0D86-441F-839F-7D134C89CB2B}" destId="{232870A2-D0B7-4E15-82A1-027EB614012E}" srcOrd="4" destOrd="0" parTransId="{647BF0A3-C9AE-493C-AEA1-A2526216DFC1}" sibTransId="{F4106B23-9C33-4388-B83E-8326E0293B86}"/>
    <dgm:cxn modelId="{90CBF09D-08E7-47F6-BAB5-052F3CDB9501}" type="presOf" srcId="{05D2C75D-5B49-4E38-8463-E31D56D2A5ED}" destId="{12526A45-EAFA-4505-808B-90E57B3E2F7D}" srcOrd="0" destOrd="0" presId="urn:microsoft.com/office/officeart/2005/8/layout/default"/>
    <dgm:cxn modelId="{C1CD28A4-4275-418C-93DA-DD79AED23684}" srcId="{81CE13D9-0D86-441F-839F-7D134C89CB2B}" destId="{A2D514A5-9A8A-4E2D-849E-13E0F0F45501}" srcOrd="5" destOrd="0" parTransId="{779A3BF1-9A33-4C6C-ABAE-FDE0DFFCB74B}" sibTransId="{A39DAD57-96B2-42F1-B70F-F3BE1BF1B667}"/>
    <dgm:cxn modelId="{392FD0AA-0976-4805-9C3B-97B5F3CAC915}" type="presOf" srcId="{232870A2-D0B7-4E15-82A1-027EB614012E}" destId="{4DE0546B-017E-4E26-88C5-7A389BBED6AE}" srcOrd="0" destOrd="0" presId="urn:microsoft.com/office/officeart/2005/8/layout/default"/>
    <dgm:cxn modelId="{CF7A7BBB-A2EA-4838-88A2-386882135BDA}" srcId="{81CE13D9-0D86-441F-839F-7D134C89CB2B}" destId="{8450AB0A-BF46-422F-94A5-B826E6B5D1B2}" srcOrd="2" destOrd="0" parTransId="{140E0602-3F85-4F42-B325-DC0088EDDE6D}" sibTransId="{6BCEB68A-04A9-402D-8F19-02E8BC14F5DD}"/>
    <dgm:cxn modelId="{B88585ED-F4D2-45DC-9D97-FEA8EBF69998}" type="presOf" srcId="{CC630846-DD21-468C-AD38-2BE971EFF679}" destId="{DB1045B8-ADDC-4957-B634-B3459F79F6C2}" srcOrd="0" destOrd="0" presId="urn:microsoft.com/office/officeart/2005/8/layout/default"/>
    <dgm:cxn modelId="{1B9AA3FF-05C4-4D61-9BFB-E7EA8FE1442D}" type="presOf" srcId="{81CE13D9-0D86-441F-839F-7D134C89CB2B}" destId="{FA2F11C9-0B2D-4932-A895-33AF4731D899}" srcOrd="0" destOrd="0" presId="urn:microsoft.com/office/officeart/2005/8/layout/default"/>
    <dgm:cxn modelId="{F66365A4-09FE-4117-9434-81F9C708BBEC}" type="presParOf" srcId="{FA2F11C9-0B2D-4932-A895-33AF4731D899}" destId="{12526A45-EAFA-4505-808B-90E57B3E2F7D}" srcOrd="0" destOrd="0" presId="urn:microsoft.com/office/officeart/2005/8/layout/default"/>
    <dgm:cxn modelId="{0A05441B-B4BE-4120-90B0-414DF377B7E8}" type="presParOf" srcId="{FA2F11C9-0B2D-4932-A895-33AF4731D899}" destId="{40924540-C92A-4A21-A860-98A0E959B7C8}" srcOrd="1" destOrd="0" presId="urn:microsoft.com/office/officeart/2005/8/layout/default"/>
    <dgm:cxn modelId="{D3EF89A1-CDEE-4C10-AE99-35828B054C91}" type="presParOf" srcId="{FA2F11C9-0B2D-4932-A895-33AF4731D899}" destId="{C2281F88-6EEF-4760-BB61-B24E2693260C}" srcOrd="2" destOrd="0" presId="urn:microsoft.com/office/officeart/2005/8/layout/default"/>
    <dgm:cxn modelId="{0BA8F647-F43D-4468-8857-50C1E0C56065}" type="presParOf" srcId="{FA2F11C9-0B2D-4932-A895-33AF4731D899}" destId="{A01895E1-82B4-4251-B843-1778E84ADAE0}" srcOrd="3" destOrd="0" presId="urn:microsoft.com/office/officeart/2005/8/layout/default"/>
    <dgm:cxn modelId="{D5933D7B-7088-41A4-984F-6826D1D94693}" type="presParOf" srcId="{FA2F11C9-0B2D-4932-A895-33AF4731D899}" destId="{66370343-0C54-4CFE-B61B-B4A9E486A05A}" srcOrd="4" destOrd="0" presId="urn:microsoft.com/office/officeart/2005/8/layout/default"/>
    <dgm:cxn modelId="{DCFC1187-8317-4162-963E-67530B29F2A7}" type="presParOf" srcId="{FA2F11C9-0B2D-4932-A895-33AF4731D899}" destId="{CDDF7296-C7F7-4A43-8D32-157E36D92F6D}" srcOrd="5" destOrd="0" presId="urn:microsoft.com/office/officeart/2005/8/layout/default"/>
    <dgm:cxn modelId="{730EBCE5-33C7-4592-93D1-7F8B3B886652}" type="presParOf" srcId="{FA2F11C9-0B2D-4932-A895-33AF4731D899}" destId="{DB1045B8-ADDC-4957-B634-B3459F79F6C2}" srcOrd="6" destOrd="0" presId="urn:microsoft.com/office/officeart/2005/8/layout/default"/>
    <dgm:cxn modelId="{693C5D7D-CF08-49A8-B6E6-22B1980199A5}" type="presParOf" srcId="{FA2F11C9-0B2D-4932-A895-33AF4731D899}" destId="{F7990580-B0F2-4F4E-9A5B-A459B9CC67DA}" srcOrd="7" destOrd="0" presId="urn:microsoft.com/office/officeart/2005/8/layout/default"/>
    <dgm:cxn modelId="{C8B9FF35-AAD9-4C95-A003-C348D54DC047}" type="presParOf" srcId="{FA2F11C9-0B2D-4932-A895-33AF4731D899}" destId="{4DE0546B-017E-4E26-88C5-7A389BBED6AE}" srcOrd="8" destOrd="0" presId="urn:microsoft.com/office/officeart/2005/8/layout/default"/>
    <dgm:cxn modelId="{F4339D09-C1E6-4569-A63D-38684DA1ED0D}" type="presParOf" srcId="{FA2F11C9-0B2D-4932-A895-33AF4731D899}" destId="{7732A9D8-F376-41BD-BBC3-C49DF542F366}" srcOrd="9" destOrd="0" presId="urn:microsoft.com/office/officeart/2005/8/layout/default"/>
    <dgm:cxn modelId="{6F86E804-4DF0-42E8-B9DA-211FF116391C}" type="presParOf" srcId="{FA2F11C9-0B2D-4932-A895-33AF4731D899}" destId="{B1EEEED6-C0BC-4934-83BE-E3D8AE5DBCB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F13D2-2D6B-49E6-B19B-B4386996CCD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A5763-4AC2-49CD-A618-0012A0E507CE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the slide decks and notes you took during class</a:t>
          </a:r>
        </a:p>
      </dsp:txBody>
      <dsp:txXfrm>
        <a:off x="569079" y="2427788"/>
        <a:ext cx="2072362" cy="720000"/>
      </dsp:txXfrm>
    </dsp:sp>
    <dsp:sp modelId="{B2A08D22-9554-4405-B9DE-7A8E675C305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C57EB-B381-4339-AD9F-6FC517929EEF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at terms and ensure you can define them</a:t>
          </a:r>
        </a:p>
      </dsp:txBody>
      <dsp:txXfrm>
        <a:off x="3004105" y="2427788"/>
        <a:ext cx="2072362" cy="720000"/>
      </dsp:txXfrm>
    </dsp:sp>
    <dsp:sp modelId="{05289C11-5635-455B-AFFD-0240956B122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2C40D-16A7-42EB-88EC-4C9C1CF626A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at definitions and ensure you know the terms</a:t>
          </a:r>
        </a:p>
      </dsp:txBody>
      <dsp:txXfrm>
        <a:off x="5439131" y="2427788"/>
        <a:ext cx="2072362" cy="720000"/>
      </dsp:txXfrm>
    </dsp:sp>
    <dsp:sp modelId="{C961F0ED-4C3F-46BA-A701-931C6E350AE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84DA8-D490-4A32-8533-61FD4C50AB4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cannot apply any concept until you understand the concept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26A45-EAFA-4505-808B-90E57B3E2F7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50 Multiple choice questions</a:t>
          </a:r>
        </a:p>
      </dsp:txBody>
      <dsp:txXfrm>
        <a:off x="0" y="39687"/>
        <a:ext cx="3286125" cy="1971675"/>
      </dsp:txXfrm>
    </dsp:sp>
    <dsp:sp modelId="{C2281F88-6EEF-4760-BB61-B24E2693260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Chapters 1-8</a:t>
          </a:r>
        </a:p>
      </dsp:txBody>
      <dsp:txXfrm>
        <a:off x="3614737" y="39687"/>
        <a:ext cx="3286125" cy="1971675"/>
      </dsp:txXfrm>
    </dsp:sp>
    <dsp:sp modelId="{66370343-0C54-4CFE-B61B-B4A9E486A05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11:00am - 12:15pm</a:t>
          </a:r>
        </a:p>
      </dsp:txBody>
      <dsp:txXfrm>
        <a:off x="7229475" y="39687"/>
        <a:ext cx="3286125" cy="1971675"/>
      </dsp:txXfrm>
    </dsp:sp>
    <dsp:sp modelId="{DB1045B8-ADDC-4957-B634-B3459F79F6C2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 class</a:t>
          </a:r>
        </a:p>
      </dsp:txBody>
      <dsp:txXfrm>
        <a:off x="0" y="2339975"/>
        <a:ext cx="3286125" cy="1971675"/>
      </dsp:txXfrm>
    </dsp:sp>
    <dsp:sp modelId="{4DE0546B-017E-4E26-88C5-7A389BBED6AE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On Blackboard</a:t>
          </a:r>
        </a:p>
      </dsp:txBody>
      <dsp:txXfrm>
        <a:off x="3614737" y="2339975"/>
        <a:ext cx="3286125" cy="1971675"/>
      </dsp:txXfrm>
    </dsp:sp>
    <dsp:sp modelId="{B1EEEED6-C0BC-4934-83BE-E3D8AE5DBCB0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Paper copy as option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0:02:13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4161,'2'-3,"0"0,0 0,1 1,-1-1,1 0,-1 1,1 0,0-1,0 1,0 0,0 0,0 1,5-3,5-4,88-56,2 4,135-56,-109 48,150-105,-248 153,305-212,-160 106,89-61,561-328,-532 335,-27 14,172-105,-43 54,-42 23,-85 54,-88 48,93-37,-73 38,567-293,-611 295,-90 49,75-32,134-73,-47 22,-49 19,-94 51,9-3,-74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0:03:02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0,'1'6,"0"0,0 0,1 0,-1 0,1-1,1 1,-1 0,1-1,0 0,0 0,0 0,1 0,0 0,5 4,11 13,38 29,-37-34,323 241,22-27,-194-124,459 267,-119-74,-62-7,84 50,-172-108,-83-50,1098 576,61-157,-654-367,-712-221,1-4,81 3,19 8,-153-22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0:03:05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1,'7'4,"-1"0,0 0,1-1,0 0,0 0,0-1,0 0,0 0,10 1,13 4,129 44,275 81,-21-8,41 11,1241 312,-1401-373,721 151,-545-145,336 53,90-18,-615-82,-155-18,622 82,-623-74,-3 6,139 51,-248-75,72 29,-70-25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8T00:03:08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5120,'7'-1,"0"-1,-1 0,1 0,-1 0,0-1,0 0,0 0,0 0,8-7,12-6,469-248,-327 170,132-78,389-271,-132 131,-276 160,-174 93,437-260,-223 108,409-278,-73 3,20-15,77 1,-725 482,640-369,-194 184,106-19,-449 177,-86 31,-1-2,63-30,95-64,-188 101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D874-ACBE-4876-BDAF-8906087A034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D742-0489-4C2C-AB1E-36EC4BD1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9" name="Google Shape;239;p3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79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9" name="Google Shape;239;p3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43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9" name="Google Shape;239;p3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9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87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39" name="Google Shape;239;p3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866-904C-951F-BD15-41D434499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840E4-39A5-B9EA-C11E-E40F305B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D5E5-61FF-34C8-5F05-714F01AA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115D-BDA2-82DC-AA78-2B29EDE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8B19-03B3-BE0D-AC3E-C29EBB4E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EF-21DA-C0D4-F8C1-8DC33A25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4C55-7747-FC09-A2A0-6474DFFF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AC96-DE34-2C2A-85AE-06226756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38F8-8F9B-CAA1-C49E-AE58F791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B67F-3836-CE8A-0F43-EC5B459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7272D-63F5-5F14-477F-A8480E73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5A93B-676E-F1F6-A999-1F8C7901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EE2C-1D37-9DB1-FF49-9BEA94E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D3A6-DBFC-2FDC-5DAB-24B99EA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F6A0-DBF0-4293-38EE-0257BDF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1708-2123-B56C-17DD-778854A1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AF5-BC70-1D33-88CB-B0E5052A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D5D5-6CD7-9293-5E7E-87DD1E26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96E2-E3EA-0C17-2CC0-11DD319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4B0D-DFA8-38E5-3323-50144406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8CEF-7934-866B-A984-9F8163EC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B3A1-BD69-BB86-1A2E-765B0D43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4896-0731-CADA-CA48-461C43F2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21E4-1ACD-4EFD-09F2-94AE2F5F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158C-3DD6-8F28-FD09-21F8E2B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49CE-C38D-07BA-9784-1AAE7007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7252-3023-44C0-229F-8D8AF35E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3C15E-7E1F-19D5-9C50-90246B76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F0DA-FDF1-4D2F-E013-B127F42B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9947-6547-7C24-3F7D-073A5B8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2EC35-9458-EA62-7A2C-DB4CACF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F5C-776B-9779-60C6-B67655E8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838B-F19D-CD8D-1378-3CF284BE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1C8E-8FDD-29B9-D425-98D26E765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A7FDE-3323-4434-D53B-8E02DB5F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53A00-AFFA-81AB-1FF6-07A342E0C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C1A64-5DF8-1743-C041-875B1622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CE9EA-A1ED-5698-0AEA-82E298A2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2A6C0-6D29-8439-6DB7-6F6AB75B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7D8-6616-B853-1E79-6CACEFA0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6CD07-D094-30AC-4741-FB794858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F49E2-6473-FD78-EF16-9D4804B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DCAF-A19E-2BDF-C20B-4207C752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77C7D-EEE7-9A8A-C3AB-6FBF1DA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D395B-8F61-311E-4ADC-813AD1FD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70CD-65C3-AE4F-6ADF-A862C66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6E88-B10A-A36E-367E-56C64FD4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18B0-8E62-9438-9E1C-039C4E33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A7378-7905-C4B0-2D2A-C24DC5DD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99804-863F-C146-AE6E-1B79387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FF65-AF93-24E9-A675-E04241E7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FF56-FB8B-0535-C2F8-F077379A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BF24-2753-55B2-9E5D-1ECFF0AD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2B22-14EC-DE7C-8526-3C4705FF9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E169-16DE-F78D-C544-78906277A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C285-557C-0428-2A8F-37C05C29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AB724-2201-8825-7DA2-4BC2338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E3B2-AA78-0972-6638-2A91B4F5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F93B-211D-168E-1334-CD37269C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14FC-480A-39F0-7E04-A5004EA4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FE24-2EB2-63EF-1465-7C874BDE4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8615-8D19-41E5-A946-35757CA023A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A9-2184-2990-0745-DCA4AAB6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74D2-2FAF-1030-7285-F27EB82AC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470C-B88E-4683-8A7A-0EBBECF6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Bubble sheet test paper and pencil">
            <a:extLst>
              <a:ext uri="{FF2B5EF4-FFF2-40B4-BE49-F238E27FC236}">
                <a16:creationId xmlns:a16="http://schemas.microsoft.com/office/drawing/2014/main" id="{FEA84213-D6BF-E4C6-DA2B-B1D3D8333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252" b="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913DE-D32C-1908-928D-BD5509A67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E20A8-A30B-2F3D-B9A9-631661F1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Day</a:t>
            </a:r>
          </a:p>
        </p:txBody>
      </p:sp>
    </p:spTree>
    <p:extLst>
      <p:ext uri="{BB962C8B-B14F-4D97-AF65-F5344CB8AC3E}">
        <p14:creationId xmlns:p14="http://schemas.microsoft.com/office/powerpoint/2010/main" val="101719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F7400-4332-6B4F-A67F-CEE3906A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0" y="286604"/>
            <a:ext cx="8150450" cy="854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AD7B6-C14F-7E46-BB82-FE8154CF6F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6841" y="1380225"/>
            <a:ext cx="11838317" cy="441300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</a:t>
            </a:r>
            <a:r>
              <a:rPr lang="en-US" dirty="0">
                <a:solidFill>
                  <a:schemeClr val="accent1"/>
                </a:solidFill>
              </a:rPr>
              <a:t> Ethnocentric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_______</a:t>
            </a:r>
            <a:r>
              <a:rPr lang="en-US" dirty="0"/>
              <a:t> international managers believe —“</a:t>
            </a:r>
            <a:r>
              <a:rPr lang="en-US" b="1" dirty="0"/>
              <a:t>We</a:t>
            </a:r>
            <a:r>
              <a:rPr lang="en-US" dirty="0"/>
              <a:t> know best.”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</a:t>
            </a:r>
            <a:r>
              <a:rPr lang="en-US" dirty="0">
                <a:solidFill>
                  <a:schemeClr val="accent1"/>
                </a:solidFill>
              </a:rPr>
              <a:t> Polycentric</a:t>
            </a:r>
            <a:r>
              <a:rPr lang="en-US" b="1" dirty="0">
                <a:solidFill>
                  <a:srgbClr val="FF0000"/>
                </a:solidFill>
              </a:rPr>
              <a:t>_______</a:t>
            </a:r>
            <a:r>
              <a:rPr lang="en-US" dirty="0"/>
              <a:t> international managers believe —“</a:t>
            </a:r>
            <a:r>
              <a:rPr lang="en-US" b="1" dirty="0"/>
              <a:t>They</a:t>
            </a:r>
            <a:r>
              <a:rPr lang="en-US" dirty="0"/>
              <a:t> know best.”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</a:t>
            </a:r>
            <a:r>
              <a:rPr lang="en-US" dirty="0">
                <a:solidFill>
                  <a:schemeClr val="accent1"/>
                </a:solidFill>
              </a:rPr>
              <a:t> Geocentric</a:t>
            </a:r>
            <a:r>
              <a:rPr lang="en-US" b="1" dirty="0">
                <a:solidFill>
                  <a:srgbClr val="FF0000"/>
                </a:solidFill>
              </a:rPr>
              <a:t>_______</a:t>
            </a:r>
            <a:r>
              <a:rPr lang="en-US" dirty="0"/>
              <a:t> international managers believe —“</a:t>
            </a:r>
            <a:r>
              <a:rPr lang="en-US" b="1" dirty="0"/>
              <a:t>What’s best is </a:t>
            </a:r>
            <a:r>
              <a:rPr lang="en-US" dirty="0"/>
              <a:t>what’s  effective, regardless of origin.”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014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B653-42C5-2511-6895-7DF9CA7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Decision-Making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5BB0-859F-32EF-DFCD-BEB286DE8D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276710"/>
            <a:ext cx="4235570" cy="4971691"/>
          </a:xfrm>
        </p:spPr>
        <p:txBody>
          <a:bodyPr>
            <a:normAutofit/>
          </a:bodyPr>
          <a:lstStyle/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Directive Style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8788" lvl="1" indent="-457200"/>
            <a:endParaRPr lang="en-US" sz="2800" dirty="0">
              <a:solidFill>
                <a:srgbClr val="FF0000"/>
              </a:solidFill>
            </a:endParaRPr>
          </a:p>
          <a:p>
            <a:pPr marL="458788" lvl="1" indent="-457200"/>
            <a:endParaRPr lang="en-US" sz="2800" dirty="0">
              <a:solidFill>
                <a:srgbClr val="FF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Analytical Style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Conceptual Style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Behavioral Style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E7DA-82FC-A9C1-AAA1-775E1FEAA3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FF7A-74C0-C868-67C4-8753FF454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85C620-FFB0-C4D9-EA7B-DDBC6A4E4568}"/>
              </a:ext>
            </a:extLst>
          </p:cNvPr>
          <p:cNvSpPr txBox="1">
            <a:spLocks/>
          </p:cNvSpPr>
          <p:nvPr/>
        </p:nvSpPr>
        <p:spPr>
          <a:xfrm>
            <a:off x="5986698" y="943154"/>
            <a:ext cx="5619148" cy="497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</a:t>
            </a:r>
            <a:r>
              <a:rPr lang="en-US" sz="2800" dirty="0">
                <a:solidFill>
                  <a:srgbClr val="000000"/>
                </a:solidFill>
              </a:rPr>
              <a:t>: Careful Decision Makers Who Like Lots of Information and Alternative Choices</a:t>
            </a: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</a:t>
            </a:r>
            <a:r>
              <a:rPr lang="en-US" sz="2800" dirty="0">
                <a:solidFill>
                  <a:srgbClr val="000000"/>
                </a:solidFill>
              </a:rPr>
              <a:t>: Action-Oriented Decision Makers Who Focus on Facts</a:t>
            </a: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</a:t>
            </a:r>
            <a:r>
              <a:rPr lang="en-US" sz="2800" dirty="0">
                <a:solidFill>
                  <a:srgbClr val="000000"/>
                </a:solidFill>
              </a:rPr>
              <a:t>: The Most People-Oriented Decision Makers</a:t>
            </a: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</a:t>
            </a:r>
            <a:r>
              <a:rPr lang="en-US" sz="2800" dirty="0">
                <a:solidFill>
                  <a:srgbClr val="000000"/>
                </a:solidFill>
              </a:rPr>
              <a:t>: Decision Makers Who Rely on Intuition and Have a Long-Term Perspective</a:t>
            </a:r>
          </a:p>
          <a:p>
            <a:pPr marL="458788" lvl="1" indent="-457200"/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6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B653-42C5-2511-6895-7DF9CA7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Decision-Making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5BB0-859F-32EF-DFCD-BEB286DE8D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276710"/>
            <a:ext cx="4235570" cy="4971691"/>
          </a:xfrm>
        </p:spPr>
        <p:txBody>
          <a:bodyPr>
            <a:normAutofit/>
          </a:bodyPr>
          <a:lstStyle/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Directive Style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Analytical Style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Conceptual Style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endParaRPr lang="en-US" sz="2800" dirty="0">
              <a:solidFill>
                <a:srgbClr val="000000"/>
              </a:solidFill>
            </a:endParaRP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The Behavioral Style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E7DA-82FC-A9C1-AAA1-775E1FEAA3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FF7A-74C0-C868-67C4-8753FF454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85C620-FFB0-C4D9-EA7B-DDBC6A4E4568}"/>
              </a:ext>
            </a:extLst>
          </p:cNvPr>
          <p:cNvSpPr txBox="1">
            <a:spLocks/>
          </p:cNvSpPr>
          <p:nvPr/>
        </p:nvSpPr>
        <p:spPr>
          <a:xfrm>
            <a:off x="6013075" y="773724"/>
            <a:ext cx="5619148" cy="53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______________</a:t>
            </a:r>
            <a:r>
              <a:rPr lang="en-US" sz="2800" dirty="0">
                <a:solidFill>
                  <a:srgbClr val="000000"/>
                </a:solidFill>
              </a:rPr>
              <a:t>: Careful Decision Makers Who Like Lots of Information and Alternative Choices</a:t>
            </a: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___________</a:t>
            </a:r>
            <a:r>
              <a:rPr lang="en-US" sz="2800" dirty="0">
                <a:solidFill>
                  <a:srgbClr val="000000"/>
                </a:solidFill>
              </a:rPr>
              <a:t>: Action-Oriented Decision Makers Who Focus on Facts</a:t>
            </a:r>
          </a:p>
          <a:p>
            <a:pPr marL="458788" lvl="1" indent="-457200"/>
            <a:r>
              <a:rPr lang="en-US" sz="2800" dirty="0">
                <a:solidFill>
                  <a:srgbClr val="FF0000"/>
                </a:solidFill>
              </a:rPr>
              <a:t>_________</a:t>
            </a:r>
            <a:r>
              <a:rPr lang="en-US" sz="2800" dirty="0">
                <a:solidFill>
                  <a:srgbClr val="000000"/>
                </a:solidFill>
              </a:rPr>
              <a:t>: The Most People-Oriented Decision Makers</a:t>
            </a:r>
          </a:p>
          <a:p>
            <a:pPr marL="458788" lvl="1" indent="-457200"/>
            <a:r>
              <a:rPr lang="en-US" sz="3200" dirty="0">
                <a:solidFill>
                  <a:srgbClr val="FF0000"/>
                </a:solidFill>
              </a:rPr>
              <a:t>__________</a:t>
            </a:r>
            <a:r>
              <a:rPr lang="en-US" sz="3200" dirty="0">
                <a:solidFill>
                  <a:srgbClr val="000000"/>
                </a:solidFill>
              </a:rPr>
              <a:t>: Decision Makers Who Rely on Intuition and Have a Long-Term Perspective</a:t>
            </a:r>
          </a:p>
          <a:p>
            <a:pPr marL="458788" lvl="1" indent="-457200"/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006EFE-2577-8CBE-AF41-0B786C1A2009}"/>
                  </a:ext>
                </a:extLst>
              </p14:cNvPr>
              <p14:cNvContentPartPr/>
              <p14:nvPr/>
            </p14:nvContentPartPr>
            <p14:xfrm>
              <a:off x="4002385" y="1400577"/>
              <a:ext cx="2604600" cy="149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006EFE-2577-8CBE-AF41-0B786C1A2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392" y="1292577"/>
                <a:ext cx="2712225" cy="17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D9D346-7E44-DFC3-DFD9-6D10EA0A68FD}"/>
                  </a:ext>
                </a:extLst>
              </p14:cNvPr>
              <p14:cNvContentPartPr/>
              <p14:nvPr/>
            </p14:nvContentPartPr>
            <p14:xfrm>
              <a:off x="3795385" y="1509657"/>
              <a:ext cx="2837880" cy="1501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D9D346-7E44-DFC3-DFD9-6D10EA0A68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1385" y="1401657"/>
                <a:ext cx="2945520" cy="17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0CAE3D-92A6-0DF2-262A-12EFE2AA08DB}"/>
                  </a:ext>
                </a:extLst>
              </p14:cNvPr>
              <p14:cNvContentPartPr/>
              <p14:nvPr/>
            </p14:nvContentPartPr>
            <p14:xfrm>
              <a:off x="3829945" y="4243857"/>
              <a:ext cx="3067560" cy="67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0CAE3D-92A6-0DF2-262A-12EFE2AA08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5945" y="4135857"/>
                <a:ext cx="317520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8B758-5336-90E4-4837-CC601A053700}"/>
                  </a:ext>
                </a:extLst>
              </p14:cNvPr>
              <p14:cNvContentPartPr/>
              <p14:nvPr/>
            </p14:nvContentPartPr>
            <p14:xfrm>
              <a:off x="3692065" y="3652017"/>
              <a:ext cx="3125160" cy="1843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8B758-5336-90E4-4837-CC601A0537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065" y="3544017"/>
                <a:ext cx="3232800" cy="20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3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E566-07DE-C1D1-95F4-C60CB767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F70E-BDC2-6168-DAC4-49053552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 is the type of overall Corporate Strategy that: involves expansion, as in sales revenues, market share, number of employees, or number of customers.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Defensive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E566-07DE-C1D1-95F4-C60CB767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F70E-BDC2-6168-DAC4-49053552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 is the type of overall Corporate Strategy that: involves expansion, as in sales revenues, market share, number of employees, or number of customers.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Defensive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7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7CC-05BF-7E54-24EF-BB85B6D3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7373-93D3-BE39-66AE-67BA36AC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126886"/>
            <a:ext cx="10515600" cy="4351338"/>
          </a:xfrm>
        </p:spPr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 is the quadrant in the BCG Matrix where the industry growth is high and the market share is high.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Dogs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 Marks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 Cows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2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7CC-05BF-7E54-24EF-BB85B6D3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7373-93D3-BE39-66AE-67BA36AC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126886"/>
            <a:ext cx="10515600" cy="4351338"/>
          </a:xfrm>
        </p:spPr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 is the quadrant in the BCG Matrix where the industry growth is high and the market share is high.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Dogs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 Marks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Stars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 Cows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0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1C7-1421-084C-E83D-8ED98B9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D93-FE14-F02C-EA0D-A0CE2C0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876719"/>
            <a:ext cx="10515600" cy="4351338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Porter's Business-Level strategy that involved keeping costs and prices low for a wide market was: __________________.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 Strategy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Cost-Leadership Strategy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Leadership Strategy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Compatible Management Strategy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1C7-1421-084C-E83D-8ED98B9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D93-FE14-F02C-EA0D-A0CE2C0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876719"/>
            <a:ext cx="10515600" cy="4351338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Porter's Business-Level strategy that involved keeping costs and prices low for a wide market was: __________________.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 Strategy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Cost-Leadership Strategy 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Leadership Strategy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Compatible Management Strategy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9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171-6699-FE2E-B0FB-EFAD3696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3B8B-9F28-D637-AAA3-5DC1D3FD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5" y="781829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 was said to result in group or team members being friendly and tight-knit but unable to think “outside the box”. There would then be a failure to consider new information and a loss of new ideas.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Socialization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Groupthink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0BA1-D842-FCC1-BB3C-611320E8B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2C9B9-2DC6-8290-FCE3-A7B554C8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Things to 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64B6-9BCC-5801-61F7-020F98F9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Quizzes and cases are derived from the book</a:t>
            </a:r>
          </a:p>
          <a:p>
            <a:r>
              <a:rPr lang="en-US" b="1" dirty="0">
                <a:solidFill>
                  <a:srgbClr val="FFFFFF"/>
                </a:solidFill>
              </a:rPr>
              <a:t>Exam questions are derived from the lectures</a:t>
            </a:r>
          </a:p>
          <a:p>
            <a:r>
              <a:rPr lang="en-US" dirty="0">
                <a:solidFill>
                  <a:srgbClr val="FFFFFF"/>
                </a:solidFill>
              </a:rPr>
              <a:t>If it wasn’t in a lecture, it won’t be on the exam</a:t>
            </a:r>
          </a:p>
          <a:p>
            <a:r>
              <a:rPr lang="en-US" dirty="0">
                <a:solidFill>
                  <a:srgbClr val="FFFFFF"/>
                </a:solidFill>
              </a:rPr>
              <a:t>If it was in a lecture, expect it to be on the exam </a:t>
            </a:r>
          </a:p>
        </p:txBody>
      </p:sp>
    </p:spTree>
    <p:extLst>
      <p:ext uri="{BB962C8B-B14F-4D97-AF65-F5344CB8AC3E}">
        <p14:creationId xmlns:p14="http://schemas.microsoft.com/office/powerpoint/2010/main" val="136525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171-6699-FE2E-B0FB-EFAD3696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3B8B-9F28-D637-AAA3-5DC1D3FD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5" y="781829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 was said to result in group or team members being friendly and tight-knit but unable to think “outside the box”. There would then be a failure to consider new information and a loss of new ideas.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Socialization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Groupthink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3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9424-DACF-3C72-CB03-3F9F7D5A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83F-7EFC-8ECA-40D1-4477BD45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2" y="893973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 was described as a structure whereby a company outsources noncore processes.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Hollow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1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9424-DACF-3C72-CB03-3F9F7D5A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83F-7EFC-8ECA-40D1-4477BD45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2" y="893973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 was described as a structure whereby a company outsources noncore processes.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Hollow</a:t>
            </a:r>
            <a:endParaRPr lang="en-US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50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C07FC-8A78-7956-6642-16324959F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10" b="79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0BDA1-68BD-77EC-D956-F53475F2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Exam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E0B5A-5CCA-3095-7C1A-822B27B8D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493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076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526A45-EAFA-4505-808B-90E57B3E2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81F88-6EEF-4760-BB61-B24E26932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370343-0C54-4CFE-B61B-B4A9E486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1045B8-ADDC-4957-B634-B3459F79F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E0546B-017E-4E26-88C5-7A389BBED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EEED6-C0BC-4934-83BE-E3D8AE5DB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4061F-F5FE-3037-C2F4-DD4A3376F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AD35B-A0DE-186F-C38A-80013970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prepare: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F096EE-030F-6CE6-E271-BC1ADB9C5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662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1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1F13D2-2D6B-49E6-B19B-B4386996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5A5763-4AC2-49CD-A618-0012A0E50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08D22-9554-4405-B9DE-7A8E675C3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9C57EB-B381-4339-AD9F-6FC517929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289C11-5635-455B-AFFD-0240956B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62C40D-16A7-42EB-88EC-4C9C1CF62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61F0ED-4C3F-46BA-A701-931C6E350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C84DA8-D490-4A32-8533-61FD4C50A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053F-0E38-919F-D72E-54F9E767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1" y="577971"/>
            <a:ext cx="3578525" cy="338155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Chapter 1</a:t>
            </a:r>
          </a:p>
          <a:p>
            <a:r>
              <a:rPr lang="en-US" dirty="0"/>
              <a:t>P</a:t>
            </a:r>
            <a:r>
              <a:rPr lang="en-US" sz="2800" dirty="0"/>
              <a:t>rincipal functions of being a manager: _____________</a:t>
            </a:r>
          </a:p>
          <a:p>
            <a:endParaRPr lang="en-US" sz="2800" dirty="0"/>
          </a:p>
          <a:p>
            <a:r>
              <a:rPr lang="en-US" dirty="0"/>
              <a:t>Levels of management: _______________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E6237-C9AE-0AA0-124F-A3AC6EABE395}"/>
              </a:ext>
            </a:extLst>
          </p:cNvPr>
          <p:cNvSpPr txBox="1">
            <a:spLocks/>
          </p:cNvSpPr>
          <p:nvPr/>
        </p:nvSpPr>
        <p:spPr>
          <a:xfrm>
            <a:off x="3916393" y="577971"/>
            <a:ext cx="3502324" cy="338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Chapter 2</a:t>
            </a:r>
          </a:p>
          <a:p>
            <a:r>
              <a:rPr lang="en-US" sz="2800" dirty="0"/>
              <a:t>Maslow’s Hierarchy of Needs</a:t>
            </a:r>
            <a:r>
              <a:rPr lang="en-US" dirty="0"/>
              <a:t>: _____________</a:t>
            </a:r>
          </a:p>
          <a:p>
            <a:endParaRPr lang="en-US" dirty="0"/>
          </a:p>
          <a:p>
            <a:r>
              <a:rPr lang="en-US" dirty="0"/>
              <a:t>Theory </a:t>
            </a:r>
            <a:r>
              <a:rPr lang="en-US" b="1" dirty="0"/>
              <a:t>X</a:t>
            </a:r>
            <a:r>
              <a:rPr lang="en-US" dirty="0"/>
              <a:t> &amp; Theory </a:t>
            </a:r>
            <a:r>
              <a:rPr lang="en-US" b="1" dirty="0"/>
              <a:t>Y</a:t>
            </a:r>
            <a:r>
              <a:rPr lang="en-US" dirty="0"/>
              <a:t>: _______________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3D05CF-82D7-611A-0083-E90670F44093}"/>
              </a:ext>
            </a:extLst>
          </p:cNvPr>
          <p:cNvSpPr txBox="1">
            <a:spLocks/>
          </p:cNvSpPr>
          <p:nvPr/>
        </p:nvSpPr>
        <p:spPr>
          <a:xfrm>
            <a:off x="7914736" y="577971"/>
            <a:ext cx="3578525" cy="3381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Chapter 3</a:t>
            </a:r>
          </a:p>
          <a:p>
            <a:r>
              <a:rPr lang="en-US" dirty="0"/>
              <a:t>Forces of the General Environment: _____________</a:t>
            </a:r>
          </a:p>
          <a:p>
            <a:endParaRPr lang="en-US" dirty="0"/>
          </a:p>
          <a:p>
            <a:r>
              <a:rPr lang="en-US" dirty="0"/>
              <a:t>Groups that make up an organization’s Task Environment: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25187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F7400-4332-6B4F-A67F-CEE3906A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0" y="286604"/>
            <a:ext cx="8150450" cy="854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 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AD7B6-C14F-7E46-BB82-FE8154CF6F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682" y="1845734"/>
            <a:ext cx="11838317" cy="402336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6000" b="1">
                <a:solidFill>
                  <a:srgbClr val="FF0000"/>
                </a:solidFill>
              </a:rPr>
              <a:t>_________</a:t>
            </a:r>
            <a:r>
              <a:rPr lang="en-US" sz="6000"/>
              <a:t> is a specific commitment to achieve a measurable result within a stated period of time. 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23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F7400-4332-6B4F-A67F-CEE3906A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0" y="286604"/>
            <a:ext cx="8150450" cy="854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AD7B6-C14F-7E46-BB82-FE8154CF6F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682" y="1845734"/>
            <a:ext cx="11838317" cy="402336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6000" b="1">
                <a:solidFill>
                  <a:srgbClr val="FF0000"/>
                </a:solidFill>
              </a:rPr>
              <a:t>__Goal____</a:t>
            </a:r>
            <a:r>
              <a:rPr lang="en-US" sz="6000"/>
              <a:t> </a:t>
            </a:r>
            <a:r>
              <a:rPr lang="en-US" sz="6000" dirty="0"/>
              <a:t>is a specific commitment to achieve a measurable result within a stated period of time.  </a:t>
            </a:r>
          </a:p>
        </p:txBody>
      </p:sp>
    </p:spTree>
    <p:extLst>
      <p:ext uri="{BB962C8B-B14F-4D97-AF65-F5344CB8AC3E}">
        <p14:creationId xmlns:p14="http://schemas.microsoft.com/office/powerpoint/2010/main" val="10992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D57F-5F69-69D1-65DF-BB23F56F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D04B-CE14-49BB-3CBB-54EC160C40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Calibri" panose="020F0502020204030204" pitchFamily="34" charset="0"/>
              <a:buChar char="•"/>
            </a:pPr>
            <a:endParaRPr lang="en-US" dirty="0"/>
          </a:p>
          <a:p>
            <a:pPr marL="344488" lvl="1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________ </a:t>
            </a:r>
            <a:r>
              <a:rPr lang="en-US" sz="4000" dirty="0"/>
              <a:t>are referred to as </a:t>
            </a:r>
            <a:r>
              <a:rPr lang="en-US" sz="4000" i="1" dirty="0"/>
              <a:t>strategic</a:t>
            </a:r>
            <a:r>
              <a:rPr lang="en-US" sz="4000" dirty="0"/>
              <a:t> goals </a:t>
            </a:r>
          </a:p>
          <a:p>
            <a:pPr marL="344488" lvl="1" indent="0">
              <a:buNone/>
            </a:pPr>
            <a:endParaRPr lang="en-US" sz="4000" dirty="0"/>
          </a:p>
          <a:p>
            <a:pPr marL="344488" lvl="1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________ </a:t>
            </a:r>
            <a:r>
              <a:rPr lang="en-US" sz="4000" dirty="0"/>
              <a:t>are referred to as </a:t>
            </a:r>
            <a:r>
              <a:rPr lang="en-US" sz="4000" i="1" dirty="0"/>
              <a:t>tactical</a:t>
            </a:r>
            <a:r>
              <a:rPr lang="en-US" sz="4000" dirty="0"/>
              <a:t> or </a:t>
            </a:r>
            <a:r>
              <a:rPr lang="en-US" sz="4000" i="1" dirty="0"/>
              <a:t>operational</a:t>
            </a:r>
            <a:r>
              <a:rPr lang="en-US" sz="4000" dirty="0"/>
              <a:t> goals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ACB6-79DC-F7F0-6E19-FD0083F63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F88DE-3732-EF30-1B8B-0CA196737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D57F-5F69-69D1-65DF-BB23F56F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D04B-CE14-49BB-3CBB-54EC160C40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Calibri" panose="020F0502020204030204" pitchFamily="34" charset="0"/>
              <a:buChar char="•"/>
            </a:pPr>
            <a:endParaRPr lang="en-US" dirty="0"/>
          </a:p>
          <a:p>
            <a:pPr marL="344488" lvl="1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____Long-term goals____ </a:t>
            </a:r>
            <a:r>
              <a:rPr lang="en-US" sz="4000" dirty="0"/>
              <a:t>are referred to as </a:t>
            </a:r>
            <a:r>
              <a:rPr lang="en-US" sz="4000" i="1" dirty="0"/>
              <a:t>strategic</a:t>
            </a:r>
            <a:r>
              <a:rPr lang="en-US" sz="4000" dirty="0"/>
              <a:t> goals </a:t>
            </a:r>
          </a:p>
          <a:p>
            <a:pPr marL="344488" lvl="1" indent="0">
              <a:buNone/>
            </a:pPr>
            <a:endParaRPr lang="en-US" sz="4000" dirty="0"/>
          </a:p>
          <a:p>
            <a:pPr marL="344488" lvl="1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____Short-term goals____ </a:t>
            </a:r>
            <a:r>
              <a:rPr lang="en-US" sz="4000" dirty="0"/>
              <a:t>are referred to as </a:t>
            </a:r>
            <a:r>
              <a:rPr lang="en-US" sz="4000" i="1" dirty="0"/>
              <a:t>tactical</a:t>
            </a:r>
            <a:r>
              <a:rPr lang="en-US" sz="4000" dirty="0"/>
              <a:t> or </a:t>
            </a:r>
            <a:r>
              <a:rPr lang="en-US" sz="4000" i="1" dirty="0"/>
              <a:t>operational</a:t>
            </a:r>
            <a:r>
              <a:rPr lang="en-US" sz="4000" dirty="0"/>
              <a:t>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F7400-4332-6B4F-A67F-CEE3906A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0" y="286604"/>
            <a:ext cx="8150450" cy="8540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AD7B6-C14F-7E46-BB82-FE8154CF6F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6841" y="1380225"/>
            <a:ext cx="11838317" cy="4413007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________</a:t>
            </a:r>
            <a:r>
              <a:rPr lang="en-US" dirty="0"/>
              <a:t> international managers who believe —“</a:t>
            </a:r>
            <a:r>
              <a:rPr lang="en-US" b="1" dirty="0"/>
              <a:t>We</a:t>
            </a:r>
            <a:r>
              <a:rPr lang="en-US" dirty="0"/>
              <a:t> know best.”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________</a:t>
            </a:r>
            <a:r>
              <a:rPr lang="en-US" dirty="0"/>
              <a:t> international managers who believe —“</a:t>
            </a:r>
            <a:r>
              <a:rPr lang="en-US" b="1" dirty="0"/>
              <a:t>They</a:t>
            </a:r>
            <a:r>
              <a:rPr lang="en-US" dirty="0"/>
              <a:t> know best.”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________</a:t>
            </a:r>
            <a:r>
              <a:rPr lang="en-US" dirty="0"/>
              <a:t> international managers who believe —“</a:t>
            </a:r>
            <a:r>
              <a:rPr lang="en-US" b="1" dirty="0"/>
              <a:t>What’s best is </a:t>
            </a:r>
            <a:r>
              <a:rPr lang="en-US" dirty="0"/>
              <a:t>what’s effective, regardless of origin.”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632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735</Words>
  <Application>Microsoft Office PowerPoint</Application>
  <PresentationFormat>Widescreen</PresentationFormat>
  <Paragraphs>151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Exam I </vt:lpstr>
      <vt:lpstr>Things to remember:</vt:lpstr>
      <vt:lpstr>How to prepare:</vt:lpstr>
      <vt:lpstr>PowerPoint Presentation</vt:lpstr>
      <vt:lpstr> </vt:lpstr>
      <vt:lpstr> </vt:lpstr>
      <vt:lpstr> </vt:lpstr>
      <vt:lpstr> </vt:lpstr>
      <vt:lpstr> </vt:lpstr>
      <vt:lpstr> </vt:lpstr>
      <vt:lpstr>Decision-Making Styles</vt:lpstr>
      <vt:lpstr>Decision-Making Styles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Exam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</dc:title>
  <dc:creator>Renata Tarasievich</dc:creator>
  <cp:lastModifiedBy>Renata</cp:lastModifiedBy>
  <cp:revision>20</cp:revision>
  <dcterms:created xsi:type="dcterms:W3CDTF">2022-09-27T18:23:06Z</dcterms:created>
  <dcterms:modified xsi:type="dcterms:W3CDTF">2022-09-29T16:31:30Z</dcterms:modified>
</cp:coreProperties>
</file>