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0925"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 y="-88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2616" y="7003858"/>
            <a:ext cx="22695694" cy="14899287"/>
          </a:xfrm>
        </p:spPr>
        <p:txBody>
          <a:bodyPr anchor="b"/>
          <a:lstStyle>
            <a:lvl1pPr algn="ctr">
              <a:defRPr sz="3000"/>
            </a:lvl1pPr>
          </a:lstStyle>
          <a:p>
            <a:r>
              <a:rPr lang="en-US"/>
              <a:t>Click to edit Master title style</a:t>
            </a:r>
          </a:p>
        </p:txBody>
      </p:sp>
      <p:sp>
        <p:nvSpPr>
          <p:cNvPr id="3" name="Subtitle 2"/>
          <p:cNvSpPr>
            <a:spLocks noGrp="1"/>
          </p:cNvSpPr>
          <p:nvPr>
            <p:ph type="subTitle" idx="1"/>
          </p:nvPr>
        </p:nvSpPr>
        <p:spPr>
          <a:xfrm>
            <a:off x="3782616" y="22477718"/>
            <a:ext cx="22695694" cy="10332415"/>
          </a:xfrm>
        </p:spPr>
        <p:txBody>
          <a:bodyPr/>
          <a:lstStyle>
            <a:lvl1pPr marL="0" indent="0" algn="ctr">
              <a:buNone/>
              <a:defRPr sz="1200"/>
            </a:lvl1pPr>
            <a:lvl2pPr marL="228596" indent="0" algn="ctr">
              <a:buNone/>
              <a:defRPr sz="1000"/>
            </a:lvl2pPr>
            <a:lvl3pPr marL="457191" indent="0" algn="ctr">
              <a:buNone/>
              <a:defRPr sz="900"/>
            </a:lvl3pPr>
            <a:lvl4pPr marL="685787" indent="0" algn="ctr">
              <a:buNone/>
              <a:defRPr sz="800"/>
            </a:lvl4pPr>
            <a:lvl5pPr marL="914382" indent="0" algn="ctr">
              <a:buNone/>
              <a:defRPr sz="800"/>
            </a:lvl5pPr>
            <a:lvl6pPr marL="1142978" indent="0" algn="ctr">
              <a:buNone/>
              <a:defRPr sz="800"/>
            </a:lvl6pPr>
            <a:lvl7pPr marL="1371574" indent="0" algn="ctr">
              <a:buNone/>
              <a:defRPr sz="800"/>
            </a:lvl7pPr>
            <a:lvl8pPr marL="1600169" indent="0" algn="ctr">
              <a:buNone/>
              <a:defRPr sz="800"/>
            </a:lvl8pPr>
            <a:lvl9pPr marL="1828765" indent="0" algn="ctr">
              <a:buNone/>
              <a:defRPr sz="8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55475" y="2278481"/>
            <a:ext cx="6525012" cy="362674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438" y="2278481"/>
            <a:ext cx="19196775" cy="362674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679" y="10669243"/>
            <a:ext cx="26100048" cy="17801871"/>
          </a:xfrm>
        </p:spPr>
        <p:txBody>
          <a:bodyPr anchor="b"/>
          <a:lstStyle>
            <a:lvl1pPr>
              <a:defRPr sz="3000"/>
            </a:lvl1pPr>
          </a:lstStyle>
          <a:p>
            <a:r>
              <a:rPr lang="en-US"/>
              <a:t>Click to edit Master title style</a:t>
            </a:r>
          </a:p>
        </p:txBody>
      </p:sp>
      <p:sp>
        <p:nvSpPr>
          <p:cNvPr id="3" name="Text Placeholder 2"/>
          <p:cNvSpPr>
            <a:spLocks noGrp="1"/>
          </p:cNvSpPr>
          <p:nvPr>
            <p:ph type="body" idx="1"/>
          </p:nvPr>
        </p:nvSpPr>
        <p:spPr>
          <a:xfrm>
            <a:off x="2064679" y="28639528"/>
            <a:ext cx="26100048" cy="9361583"/>
          </a:xfrm>
        </p:spPr>
        <p:txBody>
          <a:bodyPr/>
          <a:lstStyle>
            <a:lvl1pPr marL="0" indent="0">
              <a:buNone/>
              <a:defRPr sz="1200">
                <a:solidFill>
                  <a:schemeClr val="tx1">
                    <a:tint val="82000"/>
                  </a:schemeClr>
                </a:solidFill>
              </a:defRPr>
            </a:lvl1pPr>
            <a:lvl2pPr marL="228596" indent="0">
              <a:buNone/>
              <a:defRPr sz="1000">
                <a:solidFill>
                  <a:schemeClr val="tx1">
                    <a:tint val="82000"/>
                  </a:schemeClr>
                </a:solidFill>
              </a:defRPr>
            </a:lvl2pPr>
            <a:lvl3pPr marL="457191" indent="0">
              <a:buNone/>
              <a:defRPr sz="900">
                <a:solidFill>
                  <a:schemeClr val="tx1">
                    <a:tint val="82000"/>
                  </a:schemeClr>
                </a:solidFill>
              </a:defRPr>
            </a:lvl3pPr>
            <a:lvl4pPr marL="685787" indent="0">
              <a:buNone/>
              <a:defRPr sz="800">
                <a:solidFill>
                  <a:schemeClr val="tx1">
                    <a:tint val="82000"/>
                  </a:schemeClr>
                </a:solidFill>
              </a:defRPr>
            </a:lvl4pPr>
            <a:lvl5pPr marL="914382" indent="0">
              <a:buNone/>
              <a:defRPr sz="800">
                <a:solidFill>
                  <a:schemeClr val="tx1">
                    <a:tint val="82000"/>
                  </a:schemeClr>
                </a:solidFill>
              </a:defRPr>
            </a:lvl5pPr>
            <a:lvl6pPr marL="1142978" indent="0">
              <a:buNone/>
              <a:defRPr sz="800">
                <a:solidFill>
                  <a:schemeClr val="tx1">
                    <a:tint val="82000"/>
                  </a:schemeClr>
                </a:solidFill>
              </a:defRPr>
            </a:lvl6pPr>
            <a:lvl7pPr marL="1371574" indent="0">
              <a:buNone/>
              <a:defRPr sz="800">
                <a:solidFill>
                  <a:schemeClr val="tx1">
                    <a:tint val="82000"/>
                  </a:schemeClr>
                </a:solidFill>
              </a:defRPr>
            </a:lvl7pPr>
            <a:lvl8pPr marL="1600169" indent="0">
              <a:buNone/>
              <a:defRPr sz="800">
                <a:solidFill>
                  <a:schemeClr val="tx1">
                    <a:tint val="82000"/>
                  </a:schemeClr>
                </a:solidFill>
              </a:defRPr>
            </a:lvl8pPr>
            <a:lvl9pPr marL="1828765" indent="0">
              <a:buNone/>
              <a:defRPr sz="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440" y="11392407"/>
            <a:ext cx="12860893" cy="271535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19594" y="11392407"/>
            <a:ext cx="12860893" cy="271535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278486"/>
            <a:ext cx="26100048" cy="8271882"/>
          </a:xfrm>
        </p:spPr>
        <p:txBody>
          <a:bodyPr/>
          <a:lstStyle/>
          <a:p>
            <a:r>
              <a:rPr lang="en-US"/>
              <a:t>Click to edit Master title style</a:t>
            </a:r>
          </a:p>
        </p:txBody>
      </p:sp>
      <p:sp>
        <p:nvSpPr>
          <p:cNvPr id="3" name="Text Placeholder 2"/>
          <p:cNvSpPr>
            <a:spLocks noGrp="1"/>
          </p:cNvSpPr>
          <p:nvPr>
            <p:ph type="body" idx="1"/>
          </p:nvPr>
        </p:nvSpPr>
        <p:spPr>
          <a:xfrm>
            <a:off x="2084381" y="10490925"/>
            <a:ext cx="12801788" cy="5141440"/>
          </a:xfrm>
        </p:spPr>
        <p:txBody>
          <a:bodyPr anchor="b"/>
          <a:lstStyle>
            <a:lvl1pPr marL="0" indent="0">
              <a:buNone/>
              <a:defRPr sz="1200" b="1"/>
            </a:lvl1pPr>
            <a:lvl2pPr marL="228596" indent="0">
              <a:buNone/>
              <a:defRPr sz="1000" b="1"/>
            </a:lvl2pPr>
            <a:lvl3pPr marL="457191" indent="0">
              <a:buNone/>
              <a:defRPr sz="900" b="1"/>
            </a:lvl3pPr>
            <a:lvl4pPr marL="685787" indent="0">
              <a:buNone/>
              <a:defRPr sz="800" b="1"/>
            </a:lvl4pPr>
            <a:lvl5pPr marL="914382" indent="0">
              <a:buNone/>
              <a:defRPr sz="800" b="1"/>
            </a:lvl5pPr>
            <a:lvl6pPr marL="1142978" indent="0">
              <a:buNone/>
              <a:defRPr sz="800" b="1"/>
            </a:lvl6pPr>
            <a:lvl7pPr marL="1371574" indent="0">
              <a:buNone/>
              <a:defRPr sz="800" b="1"/>
            </a:lvl7pPr>
            <a:lvl8pPr marL="1600169" indent="0">
              <a:buNone/>
              <a:defRPr sz="800" b="1"/>
            </a:lvl8pPr>
            <a:lvl9pPr marL="1828765" indent="0">
              <a:buNone/>
              <a:defRPr sz="800" b="1"/>
            </a:lvl9pPr>
          </a:lstStyle>
          <a:p>
            <a:pPr lvl="0"/>
            <a:r>
              <a:rPr lang="en-US"/>
              <a:t>Click to edit Master text styles</a:t>
            </a:r>
          </a:p>
        </p:txBody>
      </p:sp>
      <p:sp>
        <p:nvSpPr>
          <p:cNvPr id="4" name="Content Placeholder 3"/>
          <p:cNvSpPr>
            <a:spLocks noGrp="1"/>
          </p:cNvSpPr>
          <p:nvPr>
            <p:ph sz="half" idx="2"/>
          </p:nvPr>
        </p:nvSpPr>
        <p:spPr>
          <a:xfrm>
            <a:off x="2084381" y="15632365"/>
            <a:ext cx="12801788"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19593" y="10490925"/>
            <a:ext cx="12864835" cy="5141440"/>
          </a:xfrm>
        </p:spPr>
        <p:txBody>
          <a:bodyPr anchor="b"/>
          <a:lstStyle>
            <a:lvl1pPr marL="0" indent="0">
              <a:buNone/>
              <a:defRPr sz="1200" b="1"/>
            </a:lvl1pPr>
            <a:lvl2pPr marL="228596" indent="0">
              <a:buNone/>
              <a:defRPr sz="1000" b="1"/>
            </a:lvl2pPr>
            <a:lvl3pPr marL="457191" indent="0">
              <a:buNone/>
              <a:defRPr sz="900" b="1"/>
            </a:lvl3pPr>
            <a:lvl4pPr marL="685787" indent="0">
              <a:buNone/>
              <a:defRPr sz="800" b="1"/>
            </a:lvl4pPr>
            <a:lvl5pPr marL="914382" indent="0">
              <a:buNone/>
              <a:defRPr sz="800" b="1"/>
            </a:lvl5pPr>
            <a:lvl6pPr marL="1142978" indent="0">
              <a:buNone/>
              <a:defRPr sz="800" b="1"/>
            </a:lvl6pPr>
            <a:lvl7pPr marL="1371574" indent="0">
              <a:buNone/>
              <a:defRPr sz="800" b="1"/>
            </a:lvl7pPr>
            <a:lvl8pPr marL="1600169" indent="0">
              <a:buNone/>
              <a:defRPr sz="800" b="1"/>
            </a:lvl8pPr>
            <a:lvl9pPr marL="1828765" indent="0">
              <a:buNone/>
              <a:defRPr sz="800" b="1"/>
            </a:lvl9pPr>
          </a:lstStyle>
          <a:p>
            <a:pPr lvl="0"/>
            <a:r>
              <a:rPr lang="en-US"/>
              <a:t>Click to edit Master text styles</a:t>
            </a:r>
          </a:p>
        </p:txBody>
      </p:sp>
      <p:sp>
        <p:nvSpPr>
          <p:cNvPr id="6" name="Content Placeholder 5"/>
          <p:cNvSpPr>
            <a:spLocks noGrp="1"/>
          </p:cNvSpPr>
          <p:nvPr>
            <p:ph sz="quarter" idx="4"/>
          </p:nvPr>
        </p:nvSpPr>
        <p:spPr>
          <a:xfrm>
            <a:off x="15319593" y="15632365"/>
            <a:ext cx="12864835"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853056"/>
            <a:ext cx="9759935" cy="9985693"/>
          </a:xfrm>
        </p:spPr>
        <p:txBody>
          <a:bodyPr anchor="b"/>
          <a:lstStyle>
            <a:lvl1pPr>
              <a:defRPr sz="1600"/>
            </a:lvl1pPr>
          </a:lstStyle>
          <a:p>
            <a:r>
              <a:rPr lang="en-US"/>
              <a:t>Click to edit Master title style</a:t>
            </a:r>
          </a:p>
        </p:txBody>
      </p:sp>
      <p:sp>
        <p:nvSpPr>
          <p:cNvPr id="3" name="Content Placeholder 2"/>
          <p:cNvSpPr>
            <a:spLocks noGrp="1"/>
          </p:cNvSpPr>
          <p:nvPr>
            <p:ph idx="1"/>
          </p:nvPr>
        </p:nvSpPr>
        <p:spPr>
          <a:xfrm>
            <a:off x="12864835" y="6161810"/>
            <a:ext cx="15319593" cy="3041277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381" y="12838747"/>
            <a:ext cx="9759935" cy="23785368"/>
          </a:xfrm>
        </p:spPr>
        <p:txBody>
          <a:bodyPr/>
          <a:lstStyle>
            <a:lvl1pPr marL="0" indent="0">
              <a:buNone/>
              <a:defRPr sz="800"/>
            </a:lvl1pPr>
            <a:lvl2pPr marL="228596" indent="0">
              <a:buNone/>
              <a:defRPr sz="700"/>
            </a:lvl2pPr>
            <a:lvl3pPr marL="457191" indent="0">
              <a:buNone/>
              <a:defRPr sz="600"/>
            </a:lvl3pPr>
            <a:lvl4pPr marL="685787" indent="0">
              <a:buNone/>
              <a:defRPr sz="500"/>
            </a:lvl4pPr>
            <a:lvl5pPr marL="914382" indent="0">
              <a:buNone/>
              <a:defRPr sz="500"/>
            </a:lvl5pPr>
            <a:lvl6pPr marL="1142978" indent="0">
              <a:buNone/>
              <a:defRPr sz="500"/>
            </a:lvl6pPr>
            <a:lvl7pPr marL="1371574" indent="0">
              <a:buNone/>
              <a:defRPr sz="500"/>
            </a:lvl7pPr>
            <a:lvl8pPr marL="1600169" indent="0">
              <a:buNone/>
              <a:defRPr sz="500"/>
            </a:lvl8pPr>
            <a:lvl9pPr marL="1828765" indent="0">
              <a:buNone/>
              <a:defRPr sz="5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853056"/>
            <a:ext cx="9759935" cy="9985693"/>
          </a:xfrm>
        </p:spPr>
        <p:txBody>
          <a:bodyPr anchor="b"/>
          <a:lstStyle>
            <a:lvl1pPr>
              <a:defRPr sz="1600"/>
            </a:lvl1pPr>
          </a:lstStyle>
          <a:p>
            <a:r>
              <a:rPr lang="en-US"/>
              <a:t>Click to edit Master title style</a:t>
            </a:r>
          </a:p>
        </p:txBody>
      </p:sp>
      <p:sp>
        <p:nvSpPr>
          <p:cNvPr id="3" name="Picture Placeholder 2"/>
          <p:cNvSpPr>
            <a:spLocks noGrp="1" noChangeAspect="1"/>
          </p:cNvSpPr>
          <p:nvPr>
            <p:ph type="pic" idx="1"/>
          </p:nvPr>
        </p:nvSpPr>
        <p:spPr>
          <a:xfrm>
            <a:off x="12864835" y="6161810"/>
            <a:ext cx="15319593" cy="30412773"/>
          </a:xfrm>
        </p:spPr>
        <p:txBody>
          <a:bodyPr anchor="t"/>
          <a:lstStyle>
            <a:lvl1pPr marL="0" indent="0">
              <a:buNone/>
              <a:defRPr sz="1600"/>
            </a:lvl1pPr>
            <a:lvl2pPr marL="228596" indent="0">
              <a:buNone/>
              <a:defRPr sz="1400"/>
            </a:lvl2pPr>
            <a:lvl3pPr marL="457191" indent="0">
              <a:buNone/>
              <a:defRPr sz="1200"/>
            </a:lvl3pPr>
            <a:lvl4pPr marL="685787" indent="0">
              <a:buNone/>
              <a:defRPr sz="1000"/>
            </a:lvl4pPr>
            <a:lvl5pPr marL="914382" indent="0">
              <a:buNone/>
              <a:defRPr sz="1000"/>
            </a:lvl5pPr>
            <a:lvl6pPr marL="1142978" indent="0">
              <a:buNone/>
              <a:defRPr sz="1000"/>
            </a:lvl6pPr>
            <a:lvl7pPr marL="1371574" indent="0">
              <a:buNone/>
              <a:defRPr sz="1000"/>
            </a:lvl7pPr>
            <a:lvl8pPr marL="1600169" indent="0">
              <a:buNone/>
              <a:defRPr sz="1000"/>
            </a:lvl8pPr>
            <a:lvl9pPr marL="1828765" indent="0">
              <a:buNone/>
              <a:defRPr sz="1000"/>
            </a:lvl9pPr>
          </a:lstStyle>
          <a:p>
            <a:r>
              <a:rPr lang="en-US"/>
              <a:t>Click icon to add picture</a:t>
            </a:r>
          </a:p>
        </p:txBody>
      </p:sp>
      <p:sp>
        <p:nvSpPr>
          <p:cNvPr id="4" name="Text Placeholder 3"/>
          <p:cNvSpPr>
            <a:spLocks noGrp="1"/>
          </p:cNvSpPr>
          <p:nvPr>
            <p:ph type="body" sz="half" idx="2"/>
          </p:nvPr>
        </p:nvSpPr>
        <p:spPr>
          <a:xfrm>
            <a:off x="2084381" y="12838747"/>
            <a:ext cx="9759935" cy="23785368"/>
          </a:xfrm>
        </p:spPr>
        <p:txBody>
          <a:bodyPr/>
          <a:lstStyle>
            <a:lvl1pPr marL="0" indent="0">
              <a:buNone/>
              <a:defRPr sz="800"/>
            </a:lvl1pPr>
            <a:lvl2pPr marL="228596" indent="0">
              <a:buNone/>
              <a:defRPr sz="700"/>
            </a:lvl2pPr>
            <a:lvl3pPr marL="457191" indent="0">
              <a:buNone/>
              <a:defRPr sz="600"/>
            </a:lvl3pPr>
            <a:lvl4pPr marL="685787" indent="0">
              <a:buNone/>
              <a:defRPr sz="500"/>
            </a:lvl4pPr>
            <a:lvl5pPr marL="914382" indent="0">
              <a:buNone/>
              <a:defRPr sz="500"/>
            </a:lvl5pPr>
            <a:lvl6pPr marL="1142978" indent="0">
              <a:buNone/>
              <a:defRPr sz="500"/>
            </a:lvl6pPr>
            <a:lvl7pPr marL="1371574" indent="0">
              <a:buNone/>
              <a:defRPr sz="500"/>
            </a:lvl7pPr>
            <a:lvl8pPr marL="1600169" indent="0">
              <a:buNone/>
              <a:defRPr sz="500"/>
            </a:lvl8pPr>
            <a:lvl9pPr marL="1828765" indent="0">
              <a:buNone/>
              <a:defRPr sz="5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440" y="2278486"/>
            <a:ext cx="26100048" cy="82718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440" y="11392407"/>
            <a:ext cx="26100048" cy="271535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440" y="39665394"/>
            <a:ext cx="6808708" cy="2278481"/>
          </a:xfrm>
          <a:prstGeom prst="rect">
            <a:avLst/>
          </a:prstGeom>
        </p:spPr>
        <p:txBody>
          <a:bodyPr vert="horz" lIns="91440" tIns="45720" rIns="91440" bIns="45720" rtlCol="0" anchor="ctr"/>
          <a:lstStyle>
            <a:lvl1pPr algn="l">
              <a:defRPr sz="600">
                <a:solidFill>
                  <a:schemeClr val="tx1">
                    <a:tint val="82000"/>
                  </a:schemeClr>
                </a:solidFill>
              </a:defRPr>
            </a:lvl1pPr>
          </a:lstStyle>
          <a:p>
            <a:fld id="{846CE7D5-CF57-46EF-B807-FDD0502418D4}" type="datetimeFigureOut">
              <a:rPr lang="en-US" smtClean="0"/>
              <a:t>8/27/2025</a:t>
            </a:fld>
            <a:endParaRPr lang="en-US"/>
          </a:p>
        </p:txBody>
      </p:sp>
      <p:sp>
        <p:nvSpPr>
          <p:cNvPr id="5" name="Footer Placeholder 4"/>
          <p:cNvSpPr>
            <a:spLocks noGrp="1"/>
          </p:cNvSpPr>
          <p:nvPr>
            <p:ph type="ftr" sz="quarter" idx="3"/>
          </p:nvPr>
        </p:nvSpPr>
        <p:spPr>
          <a:xfrm>
            <a:off x="10023933" y="39665394"/>
            <a:ext cx="10213062" cy="2278481"/>
          </a:xfrm>
          <a:prstGeom prst="rect">
            <a:avLst/>
          </a:prstGeom>
        </p:spPr>
        <p:txBody>
          <a:bodyPr vert="horz" lIns="91440" tIns="45720" rIns="91440" bIns="45720" rtlCol="0" anchor="ctr"/>
          <a:lstStyle>
            <a:lvl1pPr algn="ctr">
              <a:defRPr sz="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71779" y="39665394"/>
            <a:ext cx="6808708" cy="2278481"/>
          </a:xfrm>
          <a:prstGeom prst="rect">
            <a:avLst/>
          </a:prstGeom>
        </p:spPr>
        <p:txBody>
          <a:bodyPr vert="horz" lIns="91440" tIns="45720" rIns="91440" bIns="45720" rtlCol="0" anchor="ctr"/>
          <a:lstStyle>
            <a:lvl1pPr algn="r">
              <a:defRPr sz="6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9006" y="2411042"/>
            <a:ext cx="13053879" cy="950472"/>
          </a:xfrm>
        </p:spPr>
        <p:txBody>
          <a:bodyPr>
            <a:normAutofit fontScale="90000"/>
          </a:bodyPr>
          <a:lstStyle>
            <a:defPPr>
              <a:defRPr lang="en-US"/>
            </a:defPPr>
            <a:lvl1pPr marL="0" algn="l" defTabSz="3507181" rtl="0" eaLnBrk="1" latinLnBrk="0" hangingPunct="1">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a:lstStyle>
          <a:p>
            <a:pPr algn="ctr"/>
            <a:r>
              <a:rPr lang="en-US" sz="6000" b="1" dirty="0">
                <a:latin typeface="Arial"/>
                <a:cs typeface="Arial"/>
              </a:rPr>
              <a:t>Predicting Individual Physiological Responses to Pollution Using Transformer-Based Time-Series Models</a:t>
            </a:r>
          </a:p>
        </p:txBody>
      </p:sp>
      <p:sp>
        <p:nvSpPr>
          <p:cNvPr id="5" name="Title 1">
            <a:extLst>
              <a:ext uri="{FF2B5EF4-FFF2-40B4-BE49-F238E27FC236}">
                <a16:creationId xmlns:a16="http://schemas.microsoft.com/office/drawing/2014/main" id="{87D5C101-1489-B53D-F439-8A42A78F9A1A}"/>
              </a:ext>
            </a:extLst>
          </p:cNvPr>
          <p:cNvSpPr txBox="1">
            <a:spLocks/>
          </p:cNvSpPr>
          <p:nvPr/>
        </p:nvSpPr>
        <p:spPr>
          <a:xfrm>
            <a:off x="1315056" y="6584080"/>
            <a:ext cx="4346442" cy="1539718"/>
          </a:xfrm>
          <a:prstGeom prst="rect">
            <a:avLst/>
          </a:prstGeom>
        </p:spPr>
        <p:txBody>
          <a:bodyPr vert="horz" lIns="45719" tIns="22860" rIns="45719" bIns="22860" rtlCol="0" anchor="ctr">
            <a:noAutofit/>
          </a:bodyPr>
          <a:lstStyle>
            <a:defPPr>
              <a:defRPr lang="en-US"/>
            </a:defPPr>
            <a:lvl1pPr marL="0" algn="l" defTabSz="3507181" rtl="0" eaLnBrk="1" latinLnBrk="0" hangingPunct="1">
              <a:lnSpc>
                <a:spcPct val="90000"/>
              </a:lnSpc>
              <a:spcBef>
                <a:spcPct val="0"/>
              </a:spcBef>
              <a:buNone/>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a:lstStyle>
          <a:p>
            <a:r>
              <a:rPr lang="en-US" sz="2650" dirty="0">
                <a:latin typeface="Arial"/>
                <a:cs typeface="Arial"/>
              </a:rPr>
              <a:t>Davide </a:t>
            </a:r>
            <a:r>
              <a:rPr lang="en-US" sz="2650" dirty="0">
                <a:latin typeface="Arial"/>
                <a:ea typeface="+mn-lt"/>
                <a:cs typeface="Arial"/>
              </a:rPr>
              <a:t>Baino, supervisors:</a:t>
            </a:r>
          </a:p>
          <a:p>
            <a:endParaRPr lang="en-US" sz="2650" dirty="0">
              <a:latin typeface="Arial"/>
              <a:ea typeface="+mn-lt"/>
              <a:cs typeface="Arial"/>
            </a:endParaRPr>
          </a:p>
          <a:p>
            <a:pPr marL="514350" indent="-514350">
              <a:buAutoNum type="arabicPeriod"/>
            </a:pPr>
            <a:r>
              <a:rPr lang="en-US" sz="2650" dirty="0">
                <a:latin typeface="Arial"/>
                <a:ea typeface="+mn-lt"/>
                <a:cs typeface="Arial"/>
              </a:rPr>
              <a:t>Christopher Pain</a:t>
            </a:r>
          </a:p>
          <a:p>
            <a:pPr marL="427990" indent="-427990">
              <a:buAutoNum type="arabicPeriod"/>
            </a:pPr>
            <a:r>
              <a:rPr lang="en-US" sz="2650" dirty="0">
                <a:solidFill>
                  <a:srgbClr val="000000"/>
                </a:solidFill>
                <a:latin typeface="Arial"/>
                <a:ea typeface="+mn-lt"/>
                <a:cs typeface="Arial"/>
              </a:rPr>
              <a:t> Boyang Chen</a:t>
            </a:r>
          </a:p>
        </p:txBody>
      </p:sp>
      <p:sp>
        <p:nvSpPr>
          <p:cNvPr id="18" name="TextBox 17">
            <a:extLst>
              <a:ext uri="{FF2B5EF4-FFF2-40B4-BE49-F238E27FC236}">
                <a16:creationId xmlns:a16="http://schemas.microsoft.com/office/drawing/2014/main" id="{6CCCE8EA-ED38-5238-FB57-81C650111DAE}"/>
              </a:ext>
            </a:extLst>
          </p:cNvPr>
          <p:cNvSpPr txBox="1"/>
          <p:nvPr/>
        </p:nvSpPr>
        <p:spPr>
          <a:xfrm>
            <a:off x="7579006" y="4948511"/>
            <a:ext cx="22243622" cy="5947782"/>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2950" b="1" dirty="0"/>
              <a:t>Abstract</a:t>
            </a:r>
            <a:endParaRPr lang="en-US" sz="2970" dirty="0"/>
          </a:p>
          <a:p>
            <a:r>
              <a:rPr lang="en-US" sz="2950" dirty="0">
                <a:ea typeface="+mn-lt"/>
                <a:cs typeface="+mn-lt"/>
              </a:rPr>
              <a:t>Air pollution remains a major global health and environmental concern, contributing to an estimated seven million deaths annually because of the combined effects of outdoor and household exposure [1]. Simultaneously, advancements in wearable sensor technologies allow for the systematic collection of high-resolution physiological data over long periods of time [2].While recent research improved pollution forecast, there are gaps in understanding how these predictions affect individuals’ health. This study aims to develop an identity map linking varying levels of air pollution to individual physiological responses. Such a framework will enable the prediction of health responses to pollution exposure, facilitating early warnings and personalised health recommendations. To achieve this, we propose a two-model approach: an initial population model to capture general population temporal trends, and a personalised one specialised on individual characteristics. The population model is a transformer variational encoder–decoder, where the encoder captures long-term dependencies and the variational latent space supports in producing realistic decoding forecasts. The personalised model then adapts the population trends to unseen individual data. Our findings show not only that forecasting future hourly physiological states is feasible, but it also suggests that different patients are reactive to pollution. More sensitive ones can increase their breath rate to up to 10% when we increase pollution levels by six times.</a:t>
            </a:r>
          </a:p>
        </p:txBody>
      </p:sp>
      <p:sp>
        <p:nvSpPr>
          <p:cNvPr id="20" name="TextBox 19">
            <a:extLst>
              <a:ext uri="{FF2B5EF4-FFF2-40B4-BE49-F238E27FC236}">
                <a16:creationId xmlns:a16="http://schemas.microsoft.com/office/drawing/2014/main" id="{CA6530D4-7F5D-8051-BF90-60B46A6F5277}"/>
              </a:ext>
            </a:extLst>
          </p:cNvPr>
          <p:cNvSpPr txBox="1"/>
          <p:nvPr/>
        </p:nvSpPr>
        <p:spPr>
          <a:xfrm>
            <a:off x="363101" y="40765738"/>
            <a:ext cx="29790190" cy="1892826"/>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3000" b="1" dirty="0"/>
              <a:t>References</a:t>
            </a:r>
          </a:p>
          <a:p>
            <a:pPr marL="514350" indent="-514350">
              <a:buFont typeface="+mj-lt"/>
              <a:buAutoNum type="arabicPeriod"/>
            </a:pPr>
            <a:r>
              <a:rPr lang="en-US" sz="3000" dirty="0"/>
              <a:t>World Health </a:t>
            </a:r>
            <a:r>
              <a:rPr lang="en-US" sz="3000" dirty="0" err="1"/>
              <a:t>Organisation</a:t>
            </a:r>
            <a:r>
              <a:rPr lang="en-US" sz="3000" dirty="0"/>
              <a:t> (2025). Overview. </a:t>
            </a:r>
          </a:p>
          <a:p>
            <a:pPr marL="514350" indent="-514350">
              <a:buFont typeface="+mj-lt"/>
              <a:buAutoNum type="arabicPeriod"/>
            </a:pPr>
            <a:r>
              <a:rPr lang="en-US" sz="3000" dirty="0" err="1"/>
              <a:t>Roos</a:t>
            </a:r>
            <a:r>
              <a:rPr lang="en-US" sz="3000" dirty="0"/>
              <a:t>, L.G. &amp; Slavich, G.M. (2023). Wearable Technologies for health research: Opportunities, limitations, and practical and conceptual considerations. Brain, Behavior, </a:t>
            </a:r>
            <a:r>
              <a:rPr lang="en-US" sz="3000" dirty="0" err="1"/>
              <a:t>andImmunity</a:t>
            </a:r>
            <a:r>
              <a:rPr lang="en-US" sz="3000" dirty="0"/>
              <a:t>, 113, 444–452. doi:10.1016/j.bbi.2023.08.008</a:t>
            </a:r>
          </a:p>
        </p:txBody>
      </p:sp>
      <p:sp>
        <p:nvSpPr>
          <p:cNvPr id="3" name="TextBox 2">
            <a:extLst>
              <a:ext uri="{FF2B5EF4-FFF2-40B4-BE49-F238E27FC236}">
                <a16:creationId xmlns:a16="http://schemas.microsoft.com/office/drawing/2014/main" id="{64D9ABB4-6B1E-E937-493E-BB033682FE96}"/>
              </a:ext>
            </a:extLst>
          </p:cNvPr>
          <p:cNvSpPr txBox="1"/>
          <p:nvPr/>
        </p:nvSpPr>
        <p:spPr>
          <a:xfrm>
            <a:off x="17015967" y="22153062"/>
            <a:ext cx="12268200" cy="7135800"/>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950" b="1" dirty="0">
                <a:solidFill>
                  <a:srgbClr val="7030A0"/>
                </a:solidFill>
              </a:rPr>
              <a:t>After running the dataset through the encoder, we found a latent space per patient. </a:t>
            </a:r>
          </a:p>
          <a:p>
            <a:endParaRPr lang="en-US" sz="2950" b="1" dirty="0">
              <a:solidFill>
                <a:srgbClr val="7030A0"/>
              </a:solidFill>
            </a:endParaRPr>
          </a:p>
          <a:p>
            <a:pPr marL="457200" indent="-457200">
              <a:buFont typeface="Wingdings" panose="05000000000000000000" pitchFamily="2" charset="2"/>
              <a:buChar char="q"/>
            </a:pPr>
            <a:r>
              <a:rPr lang="en-US" sz="2950" b="1" dirty="0">
                <a:solidFill>
                  <a:srgbClr val="7030A0"/>
                </a:solidFill>
              </a:rPr>
              <a:t>We then grouped the patients in 7 clusters by similar reaction to pollution.</a:t>
            </a:r>
          </a:p>
          <a:p>
            <a:endParaRPr lang="en-US" sz="2950" b="1" dirty="0">
              <a:solidFill>
                <a:srgbClr val="7030A0"/>
              </a:solidFill>
            </a:endParaRPr>
          </a:p>
          <a:p>
            <a:pPr marL="457200" indent="-457200">
              <a:buFont typeface="Wingdings" panose="05000000000000000000" pitchFamily="2" charset="2"/>
              <a:buChar char="q"/>
            </a:pPr>
            <a:r>
              <a:rPr lang="en-US" sz="2950" b="1" dirty="0">
                <a:solidFill>
                  <a:srgbClr val="7030A0"/>
                </a:solidFill>
              </a:rPr>
              <a:t>To understand how each of different clusters react to pollution we perturbed the dataset. Only pollution measures were multiplied respectively by 1 (baseline scenario), 2, 4 and 6 while other measures were left unchanged. </a:t>
            </a:r>
          </a:p>
          <a:p>
            <a:endParaRPr lang="en-US" sz="2950" b="1" dirty="0">
              <a:solidFill>
                <a:srgbClr val="7030A0"/>
              </a:solidFill>
            </a:endParaRPr>
          </a:p>
          <a:p>
            <a:pPr marL="457200" indent="-457200">
              <a:buFont typeface="Wingdings" panose="05000000000000000000" pitchFamily="2" charset="2"/>
              <a:buChar char="q"/>
            </a:pPr>
            <a:r>
              <a:rPr lang="en-US" sz="2950" b="1" dirty="0">
                <a:solidFill>
                  <a:srgbClr val="7030A0"/>
                </a:solidFill>
              </a:rPr>
              <a:t>The results are quite evident, with each clusters increasing their breath rate average with some clusters reacting more than others (6 vs 1).</a:t>
            </a:r>
          </a:p>
          <a:p>
            <a:endParaRPr lang="en-US" dirty="0"/>
          </a:p>
          <a:p>
            <a:endParaRPr lang="en-US" sz="2970" b="1" dirty="0">
              <a:solidFill>
                <a:srgbClr val="7030A0"/>
              </a:solidFill>
            </a:endParaRPr>
          </a:p>
        </p:txBody>
      </p:sp>
      <p:pic>
        <p:nvPicPr>
          <p:cNvPr id="6" name="Picture 5" descr="A blue background with white text&#10;&#10;AI-generated content may be incorrect.">
            <a:extLst>
              <a:ext uri="{FF2B5EF4-FFF2-40B4-BE49-F238E27FC236}">
                <a16:creationId xmlns:a16="http://schemas.microsoft.com/office/drawing/2014/main" id="{B85A612E-B5B1-29B3-D816-B4CB970144B8}"/>
              </a:ext>
            </a:extLst>
          </p:cNvPr>
          <p:cNvPicPr>
            <a:picLocks noChangeAspect="1"/>
          </p:cNvPicPr>
          <p:nvPr/>
        </p:nvPicPr>
        <p:blipFill>
          <a:blip r:embed="rId2"/>
          <a:srcRect l="57" b="62712"/>
          <a:stretch>
            <a:fillRect/>
          </a:stretch>
        </p:blipFill>
        <p:spPr>
          <a:xfrm>
            <a:off x="22627211" y="-9271"/>
            <a:ext cx="7652263" cy="2895777"/>
          </a:xfrm>
          <a:prstGeom prst="rect">
            <a:avLst/>
          </a:prstGeom>
        </p:spPr>
      </p:pic>
      <p:pic>
        <p:nvPicPr>
          <p:cNvPr id="4" name="Picture 3">
            <a:extLst>
              <a:ext uri="{FF2B5EF4-FFF2-40B4-BE49-F238E27FC236}">
                <a16:creationId xmlns:a16="http://schemas.microsoft.com/office/drawing/2014/main" id="{1C5A672C-4D46-258E-BBC0-601BDCC2E434}"/>
              </a:ext>
            </a:extLst>
          </p:cNvPr>
          <p:cNvPicPr>
            <a:picLocks noChangeAspect="1"/>
          </p:cNvPicPr>
          <p:nvPr/>
        </p:nvPicPr>
        <p:blipFill>
          <a:blip r:embed="rId3"/>
          <a:stretch>
            <a:fillRect/>
          </a:stretch>
        </p:blipFill>
        <p:spPr>
          <a:xfrm>
            <a:off x="1315056" y="216442"/>
            <a:ext cx="4647007" cy="4750274"/>
          </a:xfrm>
          <a:prstGeom prst="rect">
            <a:avLst/>
          </a:prstGeom>
        </p:spPr>
      </p:pic>
      <p:pic>
        <p:nvPicPr>
          <p:cNvPr id="1026" name="Picture 2">
            <a:extLst>
              <a:ext uri="{FF2B5EF4-FFF2-40B4-BE49-F238E27FC236}">
                <a16:creationId xmlns:a16="http://schemas.microsoft.com/office/drawing/2014/main" id="{94D0CFB2-263A-21A8-9E47-11B176B906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308"/>
          <a:stretch>
            <a:fillRect/>
          </a:stretch>
        </p:blipFill>
        <p:spPr bwMode="auto">
          <a:xfrm>
            <a:off x="976758" y="21864866"/>
            <a:ext cx="15658282" cy="73573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77E2D32C-A7C2-1A20-936D-AD067B43762B}"/>
              </a:ext>
            </a:extLst>
          </p:cNvPr>
          <p:cNvSpPr/>
          <p:nvPr/>
        </p:nvSpPr>
        <p:spPr>
          <a:xfrm>
            <a:off x="363101" y="11070365"/>
            <a:ext cx="3746090" cy="79923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THE MODEL </a:t>
            </a:r>
            <a:endParaRPr lang="en-GB" sz="3600" dirty="0">
              <a:solidFill>
                <a:schemeClr val="tx1"/>
              </a:solidFill>
            </a:endParaRPr>
          </a:p>
        </p:txBody>
      </p:sp>
      <p:sp>
        <p:nvSpPr>
          <p:cNvPr id="24" name="Rectangle: Rounded Corners 23">
            <a:extLst>
              <a:ext uri="{FF2B5EF4-FFF2-40B4-BE49-F238E27FC236}">
                <a16:creationId xmlns:a16="http://schemas.microsoft.com/office/drawing/2014/main" id="{BF0CB487-ABF4-CAFC-275A-F48CD5A53CC4}"/>
              </a:ext>
            </a:extLst>
          </p:cNvPr>
          <p:cNvSpPr/>
          <p:nvPr/>
        </p:nvSpPr>
        <p:spPr>
          <a:xfrm>
            <a:off x="368309" y="20224270"/>
            <a:ext cx="3746090" cy="79923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PERTURBATION</a:t>
            </a:r>
            <a:endParaRPr lang="en-GB" sz="3600" dirty="0">
              <a:solidFill>
                <a:schemeClr val="tx1"/>
              </a:solidFill>
            </a:endParaRPr>
          </a:p>
        </p:txBody>
      </p:sp>
      <p:sp>
        <p:nvSpPr>
          <p:cNvPr id="25" name="Rectangle: Rounded Corners 24">
            <a:extLst>
              <a:ext uri="{FF2B5EF4-FFF2-40B4-BE49-F238E27FC236}">
                <a16:creationId xmlns:a16="http://schemas.microsoft.com/office/drawing/2014/main" id="{426E1794-D8BB-A9D4-80C7-C532DA73620C}"/>
              </a:ext>
            </a:extLst>
          </p:cNvPr>
          <p:cNvSpPr/>
          <p:nvPr/>
        </p:nvSpPr>
        <p:spPr>
          <a:xfrm>
            <a:off x="363101" y="29378174"/>
            <a:ext cx="3746090" cy="79923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PERSONALISED</a:t>
            </a:r>
            <a:endParaRPr lang="en-GB" sz="3600" dirty="0">
              <a:solidFill>
                <a:schemeClr val="tx1"/>
              </a:solidFill>
            </a:endParaRPr>
          </a:p>
        </p:txBody>
      </p:sp>
      <p:sp>
        <p:nvSpPr>
          <p:cNvPr id="1030" name="TextBox 1029">
            <a:extLst>
              <a:ext uri="{FF2B5EF4-FFF2-40B4-BE49-F238E27FC236}">
                <a16:creationId xmlns:a16="http://schemas.microsoft.com/office/drawing/2014/main" id="{466C4332-6D6E-A61A-6F21-8F8D099CCD1F}"/>
              </a:ext>
            </a:extLst>
          </p:cNvPr>
          <p:cNvSpPr txBox="1"/>
          <p:nvPr/>
        </p:nvSpPr>
        <p:spPr>
          <a:xfrm>
            <a:off x="7658941" y="11623214"/>
            <a:ext cx="13756994" cy="500137"/>
          </a:xfrm>
          <a:prstGeom prst="rect">
            <a:avLst/>
          </a:prstGeom>
          <a:noFill/>
        </p:spPr>
        <p:txBody>
          <a:bodyPr rot="0" spcFirstLastPara="0" vertOverflow="overflow" horzOverflow="overflow" vert="horz" wrap="square" lIns="45719" tIns="22860" rIns="45719" bIns="22860" numCol="1" spcCol="0" rtlCol="0" fromWordArt="0" anchor="ctr" anchorCtr="0" forceAA="0" compatLnSpc="1">
            <a:prstTxWarp prst="textNoShape">
              <a:avLst/>
            </a:prstTxWarp>
            <a:spAutoFit/>
          </a:bodyPr>
          <a:lstStyle/>
          <a:p>
            <a:pPr algn="ctr"/>
            <a:r>
              <a:rPr lang="en-US" sz="2950" b="1" dirty="0"/>
              <a:t>Hybrid Transformer-Gan model for physiological and time-series forecasting</a:t>
            </a:r>
          </a:p>
        </p:txBody>
      </p:sp>
      <p:sp>
        <p:nvSpPr>
          <p:cNvPr id="1031" name="TextBox 1030">
            <a:extLst>
              <a:ext uri="{FF2B5EF4-FFF2-40B4-BE49-F238E27FC236}">
                <a16:creationId xmlns:a16="http://schemas.microsoft.com/office/drawing/2014/main" id="{01D9D350-7184-3079-0410-845E46E63465}"/>
              </a:ext>
            </a:extLst>
          </p:cNvPr>
          <p:cNvSpPr txBox="1"/>
          <p:nvPr/>
        </p:nvSpPr>
        <p:spPr>
          <a:xfrm>
            <a:off x="1927402" y="21275110"/>
            <a:ext cx="13756994" cy="500137"/>
          </a:xfrm>
          <a:prstGeom prst="rect">
            <a:avLst/>
          </a:prstGeom>
          <a:noFill/>
        </p:spPr>
        <p:txBody>
          <a:bodyPr rot="0" spcFirstLastPara="0" vertOverflow="overflow" horzOverflow="overflow" vert="horz" wrap="square" lIns="45719" tIns="22860" rIns="45719" bIns="22860" numCol="1" spcCol="0" rtlCol="0" fromWordArt="0" anchor="ctr" anchorCtr="0" forceAA="0" compatLnSpc="1">
            <a:prstTxWarp prst="textNoShape">
              <a:avLst/>
            </a:prstTxWarp>
            <a:spAutoFit/>
          </a:bodyPr>
          <a:lstStyle/>
          <a:p>
            <a:pPr algn="ctr"/>
            <a:r>
              <a:rPr lang="en-US" sz="2950" b="1" dirty="0"/>
              <a:t>Breath rate forecast -  reaction to different pollution scenarios</a:t>
            </a:r>
          </a:p>
        </p:txBody>
      </p:sp>
      <p:sp>
        <p:nvSpPr>
          <p:cNvPr id="1032" name="TextBox 1031">
            <a:extLst>
              <a:ext uri="{FF2B5EF4-FFF2-40B4-BE49-F238E27FC236}">
                <a16:creationId xmlns:a16="http://schemas.microsoft.com/office/drawing/2014/main" id="{2D63FBF8-0486-2A1E-565C-B96083C0F51E}"/>
              </a:ext>
            </a:extLst>
          </p:cNvPr>
          <p:cNvSpPr txBox="1"/>
          <p:nvPr/>
        </p:nvSpPr>
        <p:spPr>
          <a:xfrm>
            <a:off x="1478374" y="30784088"/>
            <a:ext cx="13756994" cy="500137"/>
          </a:xfrm>
          <a:prstGeom prst="rect">
            <a:avLst/>
          </a:prstGeom>
          <a:noFill/>
        </p:spPr>
        <p:txBody>
          <a:bodyPr rot="0" spcFirstLastPara="0" vertOverflow="overflow" horzOverflow="overflow" vert="horz" wrap="square" lIns="45719" tIns="22860" rIns="45719" bIns="22860" numCol="1" spcCol="0" rtlCol="0" fromWordArt="0" anchor="ctr" anchorCtr="0" forceAA="0" compatLnSpc="1">
            <a:prstTxWarp prst="textNoShape">
              <a:avLst/>
            </a:prstTxWarp>
            <a:spAutoFit/>
          </a:bodyPr>
          <a:lstStyle/>
          <a:p>
            <a:pPr algn="ctr"/>
            <a:r>
              <a:rPr lang="en-US" sz="2950" b="1" dirty="0"/>
              <a:t>Breath rate average individual hourly forecast</a:t>
            </a:r>
          </a:p>
        </p:txBody>
      </p:sp>
      <p:sp>
        <p:nvSpPr>
          <p:cNvPr id="1033" name="TextBox 1032">
            <a:extLst>
              <a:ext uri="{FF2B5EF4-FFF2-40B4-BE49-F238E27FC236}">
                <a16:creationId xmlns:a16="http://schemas.microsoft.com/office/drawing/2014/main" id="{2C0BCE8A-687B-F996-A83B-52748BFBF116}"/>
              </a:ext>
            </a:extLst>
          </p:cNvPr>
          <p:cNvSpPr txBox="1"/>
          <p:nvPr/>
        </p:nvSpPr>
        <p:spPr>
          <a:xfrm>
            <a:off x="15748714" y="35129391"/>
            <a:ext cx="13756994" cy="500137"/>
          </a:xfrm>
          <a:prstGeom prst="rect">
            <a:avLst/>
          </a:prstGeom>
          <a:noFill/>
        </p:spPr>
        <p:txBody>
          <a:bodyPr rot="0" spcFirstLastPara="0" vertOverflow="overflow" horzOverflow="overflow" vert="horz" wrap="square" lIns="45719" tIns="22860" rIns="45719" bIns="22860" numCol="1" spcCol="0" rtlCol="0" fromWordArt="0" anchor="ctr" anchorCtr="0" forceAA="0" compatLnSpc="1">
            <a:prstTxWarp prst="textNoShape">
              <a:avLst/>
            </a:prstTxWarp>
            <a:spAutoFit/>
          </a:bodyPr>
          <a:lstStyle/>
          <a:p>
            <a:pPr algn="ctr"/>
            <a:r>
              <a:rPr lang="en-US" sz="2950" b="1" dirty="0"/>
              <a:t>Alert risk system – Pollution level vs abnormal individual reaction</a:t>
            </a:r>
          </a:p>
        </p:txBody>
      </p:sp>
      <p:sp>
        <p:nvSpPr>
          <p:cNvPr id="7" name="TextBox 6">
            <a:extLst>
              <a:ext uri="{FF2B5EF4-FFF2-40B4-BE49-F238E27FC236}">
                <a16:creationId xmlns:a16="http://schemas.microsoft.com/office/drawing/2014/main" id="{557E6710-D35F-3763-24E9-2F726300556E}"/>
              </a:ext>
            </a:extLst>
          </p:cNvPr>
          <p:cNvSpPr txBox="1"/>
          <p:nvPr/>
        </p:nvSpPr>
        <p:spPr>
          <a:xfrm>
            <a:off x="17060451" y="31681775"/>
            <a:ext cx="12268200" cy="3050066"/>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950" b="1" dirty="0">
                <a:solidFill>
                  <a:srgbClr val="7030A0"/>
                </a:solidFill>
              </a:rPr>
              <a:t>The population model was fine-tuned to an additional individual. </a:t>
            </a:r>
          </a:p>
          <a:p>
            <a:endParaRPr lang="en-US" sz="2950" b="1" dirty="0">
              <a:solidFill>
                <a:srgbClr val="7030A0"/>
              </a:solidFill>
            </a:endParaRPr>
          </a:p>
          <a:p>
            <a:pPr marL="457200" indent="-457200">
              <a:buFont typeface="Wingdings" panose="05000000000000000000" pitchFamily="2" charset="2"/>
              <a:buChar char="q"/>
            </a:pPr>
            <a:r>
              <a:rPr lang="en-US" sz="2950" b="1" dirty="0">
                <a:solidFill>
                  <a:srgbClr val="7030A0"/>
                </a:solidFill>
              </a:rPr>
              <a:t>Breath rate as an average was then forecasted hourly. The graph shows us the model was able to generalise and to understand new individual patterns.  </a:t>
            </a:r>
          </a:p>
          <a:p>
            <a:endParaRPr lang="en-US" dirty="0"/>
          </a:p>
          <a:p>
            <a:endParaRPr lang="en-US" sz="2970" b="1" dirty="0">
              <a:solidFill>
                <a:srgbClr val="7030A0"/>
              </a:solidFill>
            </a:endParaRPr>
          </a:p>
        </p:txBody>
      </p:sp>
      <p:sp>
        <p:nvSpPr>
          <p:cNvPr id="8" name="TextBox 7">
            <a:extLst>
              <a:ext uri="{FF2B5EF4-FFF2-40B4-BE49-F238E27FC236}">
                <a16:creationId xmlns:a16="http://schemas.microsoft.com/office/drawing/2014/main" id="{93E866CF-6165-9B51-70F0-CD2BC438B436}"/>
              </a:ext>
            </a:extLst>
          </p:cNvPr>
          <p:cNvSpPr txBox="1"/>
          <p:nvPr/>
        </p:nvSpPr>
        <p:spPr>
          <a:xfrm>
            <a:off x="1927402" y="36652012"/>
            <a:ext cx="12268200" cy="3050066"/>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950" b="1" dirty="0">
                <a:solidFill>
                  <a:srgbClr val="7030A0"/>
                </a:solidFill>
              </a:rPr>
              <a:t>In blue pollution level, while in yellow deviation from normal state for individuals. </a:t>
            </a:r>
          </a:p>
          <a:p>
            <a:endParaRPr lang="en-US" sz="2950" b="1" dirty="0">
              <a:solidFill>
                <a:srgbClr val="7030A0"/>
              </a:solidFill>
            </a:endParaRPr>
          </a:p>
          <a:p>
            <a:pPr marL="457200" indent="-457200">
              <a:buFont typeface="Wingdings" panose="05000000000000000000" pitchFamily="2" charset="2"/>
              <a:buChar char="q"/>
            </a:pPr>
            <a:r>
              <a:rPr lang="en-US" sz="2950" b="1" dirty="0">
                <a:solidFill>
                  <a:srgbClr val="7030A0"/>
                </a:solidFill>
              </a:rPr>
              <a:t>The alert system (the red dots) is active only when both pollution levels and reactions from individuals is abnormal. </a:t>
            </a:r>
          </a:p>
          <a:p>
            <a:endParaRPr lang="en-US" dirty="0"/>
          </a:p>
          <a:p>
            <a:endParaRPr lang="en-US" sz="2970" b="1" dirty="0">
              <a:solidFill>
                <a:srgbClr val="7030A0"/>
              </a:solidFill>
            </a:endParaRPr>
          </a:p>
        </p:txBody>
      </p:sp>
      <p:grpSp>
        <p:nvGrpSpPr>
          <p:cNvPr id="11" name="Group 10">
            <a:extLst>
              <a:ext uri="{FF2B5EF4-FFF2-40B4-BE49-F238E27FC236}">
                <a16:creationId xmlns:a16="http://schemas.microsoft.com/office/drawing/2014/main" id="{E2305DF8-2C4D-FC4F-147E-48EFE3A2B821}"/>
              </a:ext>
            </a:extLst>
          </p:cNvPr>
          <p:cNvGrpSpPr/>
          <p:nvPr/>
        </p:nvGrpSpPr>
        <p:grpSpPr>
          <a:xfrm>
            <a:off x="363101" y="31284225"/>
            <a:ext cx="15987540" cy="4808762"/>
            <a:chOff x="363101" y="31284225"/>
            <a:chExt cx="15987540" cy="4808762"/>
          </a:xfrm>
        </p:grpSpPr>
        <p:pic>
          <p:nvPicPr>
            <p:cNvPr id="19" name="Picture 18">
              <a:extLst>
                <a:ext uri="{FF2B5EF4-FFF2-40B4-BE49-F238E27FC236}">
                  <a16:creationId xmlns:a16="http://schemas.microsoft.com/office/drawing/2014/main" id="{EC9E0A62-20A3-9044-7E33-6CC5A72F9A59}"/>
                </a:ext>
              </a:extLst>
            </p:cNvPr>
            <p:cNvPicPr>
              <a:picLocks noChangeAspect="1"/>
            </p:cNvPicPr>
            <p:nvPr/>
          </p:nvPicPr>
          <p:blipFill>
            <a:blip r:embed="rId5"/>
            <a:srcRect l="-474" t="7177" r="1" b="7744"/>
            <a:stretch>
              <a:fillRect/>
            </a:stretch>
          </p:blipFill>
          <p:spPr>
            <a:xfrm>
              <a:off x="363101" y="31284225"/>
              <a:ext cx="15987540" cy="4461598"/>
            </a:xfrm>
            <a:prstGeom prst="rect">
              <a:avLst/>
            </a:prstGeom>
          </p:spPr>
        </p:pic>
        <p:sp>
          <p:nvSpPr>
            <p:cNvPr id="9" name="TextBox 8">
              <a:extLst>
                <a:ext uri="{FF2B5EF4-FFF2-40B4-BE49-F238E27FC236}">
                  <a16:creationId xmlns:a16="http://schemas.microsoft.com/office/drawing/2014/main" id="{0FB0C1CE-AE96-8237-109F-9ECD50D16610}"/>
                </a:ext>
              </a:extLst>
            </p:cNvPr>
            <p:cNvSpPr txBox="1"/>
            <p:nvPr/>
          </p:nvSpPr>
          <p:spPr>
            <a:xfrm>
              <a:off x="7346750" y="35723655"/>
              <a:ext cx="2918298" cy="369332"/>
            </a:xfrm>
            <a:prstGeom prst="rect">
              <a:avLst/>
            </a:prstGeom>
            <a:noFill/>
          </p:spPr>
          <p:txBody>
            <a:bodyPr wrap="square" rtlCol="0">
              <a:spAutoFit/>
            </a:bodyPr>
            <a:lstStyle/>
            <a:p>
              <a:pPr algn="ctr"/>
              <a:r>
                <a:rPr lang="en-US" dirty="0"/>
                <a:t>Hourly Timestep </a:t>
              </a:r>
              <a:endParaRPr lang="en-GB" dirty="0"/>
            </a:p>
          </p:txBody>
        </p:sp>
      </p:grpSp>
      <p:grpSp>
        <p:nvGrpSpPr>
          <p:cNvPr id="12" name="Group 11">
            <a:extLst>
              <a:ext uri="{FF2B5EF4-FFF2-40B4-BE49-F238E27FC236}">
                <a16:creationId xmlns:a16="http://schemas.microsoft.com/office/drawing/2014/main" id="{DEF72DC0-055D-EA83-189A-AB673397F0F8}"/>
              </a:ext>
            </a:extLst>
          </p:cNvPr>
          <p:cNvGrpSpPr/>
          <p:nvPr/>
        </p:nvGrpSpPr>
        <p:grpSpPr>
          <a:xfrm>
            <a:off x="14537438" y="35745823"/>
            <a:ext cx="14791213" cy="5204581"/>
            <a:chOff x="14537438" y="35745823"/>
            <a:chExt cx="14791213" cy="5204581"/>
          </a:xfrm>
        </p:grpSpPr>
        <p:pic>
          <p:nvPicPr>
            <p:cNvPr id="1028" name="Picture 4">
              <a:extLst>
                <a:ext uri="{FF2B5EF4-FFF2-40B4-BE49-F238E27FC236}">
                  <a16:creationId xmlns:a16="http://schemas.microsoft.com/office/drawing/2014/main" id="{CEFF25F8-A468-8D1C-2B6A-A8F8195F675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51" t="6280" r="3714" b="5629"/>
            <a:stretch>
              <a:fillRect/>
            </a:stretch>
          </p:blipFill>
          <p:spPr bwMode="auto">
            <a:xfrm>
              <a:off x="14537438" y="35745823"/>
              <a:ext cx="14791213" cy="48265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647F00A-4CF4-8503-A613-FF7FB621452A}"/>
                </a:ext>
              </a:extLst>
            </p:cNvPr>
            <p:cNvSpPr txBox="1"/>
            <p:nvPr/>
          </p:nvSpPr>
          <p:spPr>
            <a:xfrm>
              <a:off x="21168062" y="40581072"/>
              <a:ext cx="2918298" cy="369332"/>
            </a:xfrm>
            <a:prstGeom prst="rect">
              <a:avLst/>
            </a:prstGeom>
            <a:noFill/>
          </p:spPr>
          <p:txBody>
            <a:bodyPr wrap="square" rtlCol="0">
              <a:spAutoFit/>
            </a:bodyPr>
            <a:lstStyle/>
            <a:p>
              <a:pPr algn="ctr"/>
              <a:r>
                <a:rPr lang="en-US" dirty="0"/>
                <a:t>Minute Timestep</a:t>
              </a:r>
              <a:endParaRPr lang="en-GB" dirty="0"/>
            </a:p>
          </p:txBody>
        </p:sp>
      </p:grpSp>
      <p:pic>
        <p:nvPicPr>
          <p:cNvPr id="14" name="Picture 13" descr="A screenshot of a computer&#10;&#10;AI-generated content may be incorrect.">
            <a:extLst>
              <a:ext uri="{FF2B5EF4-FFF2-40B4-BE49-F238E27FC236}">
                <a16:creationId xmlns:a16="http://schemas.microsoft.com/office/drawing/2014/main" id="{71EF0DA7-C292-83D1-563E-D8EF5174D1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7488" y="12298434"/>
            <a:ext cx="26135760" cy="8428783"/>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Wingdings</vt:lpstr>
      <vt:lpstr>office theme</vt:lpstr>
      <vt:lpstr>Predicting Individual Physiological Responses to Pollution Using Transformer-Based Time-Series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Baino, Davide</dc:creator>
  <cp:lastModifiedBy>Baino, Davide</cp:lastModifiedBy>
  <cp:revision>101</cp:revision>
  <dcterms:created xsi:type="dcterms:W3CDTF">2025-06-02T16:20:26Z</dcterms:created>
  <dcterms:modified xsi:type="dcterms:W3CDTF">2025-08-27T13:29:58Z</dcterms:modified>
</cp:coreProperties>
</file>