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7" r:id="rId2"/>
    <p:sldId id="325" r:id="rId3"/>
    <p:sldId id="319" r:id="rId4"/>
    <p:sldId id="328" r:id="rId5"/>
    <p:sldId id="327" r:id="rId6"/>
    <p:sldId id="320" r:id="rId7"/>
    <p:sldId id="321" r:id="rId8"/>
    <p:sldId id="329" r:id="rId9"/>
    <p:sldId id="330" r:id="rId10"/>
    <p:sldId id="331" r:id="rId11"/>
    <p:sldId id="332" r:id="rId12"/>
    <p:sldId id="333" r:id="rId13"/>
    <p:sldId id="324" r:id="rId14"/>
    <p:sldId id="354" r:id="rId15"/>
    <p:sldId id="356" r:id="rId16"/>
    <p:sldId id="355" r:id="rId17"/>
    <p:sldId id="335" r:id="rId18"/>
    <p:sldId id="336" r:id="rId19"/>
    <p:sldId id="337" r:id="rId20"/>
    <p:sldId id="340" r:id="rId21"/>
    <p:sldId id="341" r:id="rId22"/>
    <p:sldId id="342" r:id="rId23"/>
    <p:sldId id="338" r:id="rId24"/>
    <p:sldId id="339" r:id="rId25"/>
    <p:sldId id="343" r:id="rId26"/>
    <p:sldId id="344" r:id="rId27"/>
    <p:sldId id="345" r:id="rId28"/>
    <p:sldId id="347" r:id="rId29"/>
    <p:sldId id="346" r:id="rId30"/>
    <p:sldId id="349" r:id="rId31"/>
    <p:sldId id="348" r:id="rId32"/>
    <p:sldId id="350" r:id="rId33"/>
    <p:sldId id="351" r:id="rId34"/>
    <p:sldId id="35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5B6344-B709-4123-A9B0-C4203241D24D}">
          <p14:sldIdLst>
            <p14:sldId id="317"/>
            <p14:sldId id="325"/>
            <p14:sldId id="319"/>
            <p14:sldId id="328"/>
            <p14:sldId id="327"/>
            <p14:sldId id="320"/>
            <p14:sldId id="321"/>
            <p14:sldId id="329"/>
            <p14:sldId id="330"/>
            <p14:sldId id="331"/>
            <p14:sldId id="332"/>
            <p14:sldId id="333"/>
            <p14:sldId id="324"/>
          </p14:sldIdLst>
        </p14:section>
        <p14:section name="Appendix" id="{41DDADA3-D9D7-4CDC-953C-540CED7C4E15}">
          <p14:sldIdLst>
            <p14:sldId id="354"/>
            <p14:sldId id="356"/>
            <p14:sldId id="355"/>
          </p14:sldIdLst>
        </p14:section>
        <p14:section name="Dataset" id="{E0FFA2BF-7028-47B9-BF1A-04E420E249A3}">
          <p14:sldIdLst>
            <p14:sldId id="335"/>
          </p14:sldIdLst>
        </p14:section>
        <p14:section name="Model" id="{B90FF86C-A505-4787-B2B8-2317498F902C}">
          <p14:sldIdLst>
            <p14:sldId id="336"/>
            <p14:sldId id="337"/>
            <p14:sldId id="340"/>
            <p14:sldId id="341"/>
            <p14:sldId id="342"/>
            <p14:sldId id="338"/>
          </p14:sldIdLst>
        </p14:section>
        <p14:section name="Utils" id="{7978586E-6203-41F3-AEB0-DC09F23E9A08}">
          <p14:sldIdLst>
            <p14:sldId id="339"/>
            <p14:sldId id="343"/>
            <p14:sldId id="344"/>
            <p14:sldId id="345"/>
            <p14:sldId id="347"/>
            <p14:sldId id="346"/>
            <p14:sldId id="349"/>
            <p14:sldId id="348"/>
            <p14:sldId id="350"/>
            <p14:sldId id="351"/>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3D6"/>
    <a:srgbClr val="0E284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168" autoAdjust="0"/>
  </p:normalViewPr>
  <p:slideViewPr>
    <p:cSldViewPr snapToGrid="0">
      <p:cViewPr varScale="1">
        <p:scale>
          <a:sx n="57" d="100"/>
          <a:sy n="57" d="100"/>
        </p:scale>
        <p:origin x="10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D9B46-8920-4114-8C85-4756A617DEDF}"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GB"/>
        </a:p>
      </dgm:t>
    </dgm:pt>
    <dgm:pt modelId="{BB79ECC2-57CC-4938-B213-D41353A72240}">
      <dgm:prSet phldrT="[Text]"/>
      <dgm:spPr>
        <a:solidFill>
          <a:schemeClr val="accent1">
            <a:lumMod val="40000"/>
            <a:lumOff val="60000"/>
            <a:alpha val="50000"/>
          </a:schemeClr>
        </a:solidFill>
        <a:ln w="38100">
          <a:solidFill>
            <a:schemeClr val="tx2">
              <a:lumMod val="90000"/>
              <a:lumOff val="10000"/>
            </a:schemeClr>
          </a:solidFill>
        </a:ln>
      </dgm:spPr>
      <dgm:t>
        <a:bodyPr/>
        <a:lstStyle/>
        <a:p>
          <a:r>
            <a:rPr lang="en-US" dirty="0" err="1"/>
            <a:t>OpenWeather</a:t>
          </a:r>
          <a:r>
            <a:rPr lang="en-US" dirty="0"/>
            <a:t> Dataset (including pollution measures like pm2.5)</a:t>
          </a:r>
          <a:endParaRPr lang="en-GB" dirty="0"/>
        </a:p>
      </dgm:t>
    </dgm:pt>
    <dgm:pt modelId="{C049D270-FB5A-488A-9F7F-7533B555C48D}" type="parTrans" cxnId="{A13CAEC7-104E-45EE-A3C2-4B8A07156302}">
      <dgm:prSet/>
      <dgm:spPr/>
      <dgm:t>
        <a:bodyPr/>
        <a:lstStyle/>
        <a:p>
          <a:endParaRPr lang="en-GB"/>
        </a:p>
      </dgm:t>
    </dgm:pt>
    <dgm:pt modelId="{C4FDA6FA-8B9B-4F50-A874-F6AE6280D64F}" type="sibTrans" cxnId="{A13CAEC7-104E-45EE-A3C2-4B8A07156302}">
      <dgm:prSet/>
      <dgm:spPr/>
      <dgm:t>
        <a:bodyPr/>
        <a:lstStyle/>
        <a:p>
          <a:endParaRPr lang="en-GB"/>
        </a:p>
      </dgm:t>
    </dgm:pt>
    <dgm:pt modelId="{BA79E7C7-78B7-44BB-9266-C1AE99FDA46E}">
      <dgm:prSet phldrT="[Text]"/>
      <dgm:spPr>
        <a:solidFill>
          <a:schemeClr val="accent1">
            <a:lumMod val="40000"/>
            <a:lumOff val="60000"/>
            <a:alpha val="50000"/>
          </a:schemeClr>
        </a:solidFill>
        <a:ln w="38100">
          <a:solidFill>
            <a:schemeClr val="tx2">
              <a:lumMod val="90000"/>
              <a:lumOff val="10000"/>
            </a:schemeClr>
          </a:solidFill>
        </a:ln>
      </dgm:spPr>
      <dgm:t>
        <a:bodyPr/>
        <a:lstStyle/>
        <a:p>
          <a:r>
            <a:rPr lang="en-US" dirty="0"/>
            <a:t>Inhale Dataset (including breath rate avg standard, activity level etc.)</a:t>
          </a:r>
          <a:endParaRPr lang="en-GB" dirty="0"/>
        </a:p>
      </dgm:t>
    </dgm:pt>
    <dgm:pt modelId="{7CB9BFE3-F164-4C0B-8492-2B14F3590C50}" type="sibTrans" cxnId="{616D9B43-9381-4528-8583-0316E452CA56}">
      <dgm:prSet/>
      <dgm:spPr/>
      <dgm:t>
        <a:bodyPr/>
        <a:lstStyle/>
        <a:p>
          <a:endParaRPr lang="en-GB"/>
        </a:p>
      </dgm:t>
    </dgm:pt>
    <dgm:pt modelId="{4AF89B21-5857-4840-9B2C-71910E1715D6}" type="parTrans" cxnId="{616D9B43-9381-4528-8583-0316E452CA56}">
      <dgm:prSet/>
      <dgm:spPr/>
      <dgm:t>
        <a:bodyPr/>
        <a:lstStyle/>
        <a:p>
          <a:endParaRPr lang="en-GB"/>
        </a:p>
      </dgm:t>
    </dgm:pt>
    <dgm:pt modelId="{1B708A3E-B061-4FB1-87DE-4FC8411D66E5}" type="pres">
      <dgm:prSet presAssocID="{49BD9B46-8920-4114-8C85-4756A617DEDF}" presName="Name0" presStyleCnt="0">
        <dgm:presLayoutVars>
          <dgm:dir/>
          <dgm:resizeHandles val="exact"/>
        </dgm:presLayoutVars>
      </dgm:prSet>
      <dgm:spPr/>
    </dgm:pt>
    <dgm:pt modelId="{7B4F73B1-76F7-4644-A931-F9B5829330AC}" type="pres">
      <dgm:prSet presAssocID="{BA79E7C7-78B7-44BB-9266-C1AE99FDA46E}" presName="Name5" presStyleLbl="vennNode1" presStyleIdx="0" presStyleCnt="2">
        <dgm:presLayoutVars>
          <dgm:bulletEnabled val="1"/>
        </dgm:presLayoutVars>
      </dgm:prSet>
      <dgm:spPr/>
    </dgm:pt>
    <dgm:pt modelId="{54472C6B-B44C-4C60-9985-934475D59689}" type="pres">
      <dgm:prSet presAssocID="{7CB9BFE3-F164-4C0B-8492-2B14F3590C50}" presName="space" presStyleCnt="0"/>
      <dgm:spPr/>
    </dgm:pt>
    <dgm:pt modelId="{1A0EA86C-1B7C-4D88-BB9B-EBADDEEE4F54}" type="pres">
      <dgm:prSet presAssocID="{BB79ECC2-57CC-4938-B213-D41353A72240}" presName="Name5" presStyleLbl="vennNode1" presStyleIdx="1" presStyleCnt="2">
        <dgm:presLayoutVars>
          <dgm:bulletEnabled val="1"/>
        </dgm:presLayoutVars>
      </dgm:prSet>
      <dgm:spPr/>
    </dgm:pt>
  </dgm:ptLst>
  <dgm:cxnLst>
    <dgm:cxn modelId="{A2AF4301-1517-47B0-8B7C-0E92ADFEBBF8}" type="presOf" srcId="{49BD9B46-8920-4114-8C85-4756A617DEDF}" destId="{1B708A3E-B061-4FB1-87DE-4FC8411D66E5}" srcOrd="0" destOrd="0" presId="urn:microsoft.com/office/officeart/2005/8/layout/venn3"/>
    <dgm:cxn modelId="{616D9B43-9381-4528-8583-0316E452CA56}" srcId="{49BD9B46-8920-4114-8C85-4756A617DEDF}" destId="{BA79E7C7-78B7-44BB-9266-C1AE99FDA46E}" srcOrd="0" destOrd="0" parTransId="{4AF89B21-5857-4840-9B2C-71910E1715D6}" sibTransId="{7CB9BFE3-F164-4C0B-8492-2B14F3590C50}"/>
    <dgm:cxn modelId="{3C585B51-CE38-4BAF-8816-112467EE308B}" type="presOf" srcId="{BA79E7C7-78B7-44BB-9266-C1AE99FDA46E}" destId="{7B4F73B1-76F7-4644-A931-F9B5829330AC}" srcOrd="0" destOrd="0" presId="urn:microsoft.com/office/officeart/2005/8/layout/venn3"/>
    <dgm:cxn modelId="{A13CAEC7-104E-45EE-A3C2-4B8A07156302}" srcId="{49BD9B46-8920-4114-8C85-4756A617DEDF}" destId="{BB79ECC2-57CC-4938-B213-D41353A72240}" srcOrd="1" destOrd="0" parTransId="{C049D270-FB5A-488A-9F7F-7533B555C48D}" sibTransId="{C4FDA6FA-8B9B-4F50-A874-F6AE6280D64F}"/>
    <dgm:cxn modelId="{E92D85E1-1AE7-4047-BFED-B0204CF59EE3}" type="presOf" srcId="{BB79ECC2-57CC-4938-B213-D41353A72240}" destId="{1A0EA86C-1B7C-4D88-BB9B-EBADDEEE4F54}" srcOrd="0" destOrd="0" presId="urn:microsoft.com/office/officeart/2005/8/layout/venn3"/>
    <dgm:cxn modelId="{6D50E58C-FA16-47FE-956F-CC28F960C4E7}" type="presParOf" srcId="{1B708A3E-B061-4FB1-87DE-4FC8411D66E5}" destId="{7B4F73B1-76F7-4644-A931-F9B5829330AC}" srcOrd="0" destOrd="0" presId="urn:microsoft.com/office/officeart/2005/8/layout/venn3"/>
    <dgm:cxn modelId="{4F0835A2-79C3-4BBD-99B0-11A4DF6E248C}" type="presParOf" srcId="{1B708A3E-B061-4FB1-87DE-4FC8411D66E5}" destId="{54472C6B-B44C-4C60-9985-934475D59689}" srcOrd="1" destOrd="0" presId="urn:microsoft.com/office/officeart/2005/8/layout/venn3"/>
    <dgm:cxn modelId="{4BF1E494-FF44-4D23-81C1-9B6A14C47A17}" type="presParOf" srcId="{1B708A3E-B061-4FB1-87DE-4FC8411D66E5}" destId="{1A0EA86C-1B7C-4D88-BB9B-EBADDEEE4F54}"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F73B1-76F7-4644-A931-F9B5829330AC}">
      <dsp:nvSpPr>
        <dsp:cNvPr id="0" name=""/>
        <dsp:cNvSpPr/>
      </dsp:nvSpPr>
      <dsp:spPr>
        <a:xfrm>
          <a:off x="5533" y="117891"/>
          <a:ext cx="3928834" cy="3928834"/>
        </a:xfrm>
        <a:prstGeom prst="ellipse">
          <a:avLst/>
        </a:prstGeom>
        <a:solidFill>
          <a:schemeClr val="accent1">
            <a:lumMod val="40000"/>
            <a:lumOff val="60000"/>
            <a:alpha val="50000"/>
          </a:schemeClr>
        </a:solidFill>
        <a:ln w="3810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6217" tIns="36830" rIns="216217" bIns="36830" numCol="1" spcCol="1270" anchor="ctr" anchorCtr="0">
          <a:noAutofit/>
        </a:bodyPr>
        <a:lstStyle/>
        <a:p>
          <a:pPr marL="0" lvl="0" indent="0" algn="ctr" defTabSz="1289050">
            <a:lnSpc>
              <a:spcPct val="90000"/>
            </a:lnSpc>
            <a:spcBef>
              <a:spcPct val="0"/>
            </a:spcBef>
            <a:spcAft>
              <a:spcPct val="35000"/>
            </a:spcAft>
            <a:buNone/>
          </a:pPr>
          <a:r>
            <a:rPr lang="en-US" sz="2900" kern="1200" dirty="0"/>
            <a:t>Inhale Dataset (including breath rate avg standard, activity level etc.)</a:t>
          </a:r>
          <a:endParaRPr lang="en-GB" sz="2900" kern="1200" dirty="0"/>
        </a:p>
      </dsp:txBody>
      <dsp:txXfrm>
        <a:off x="580897" y="693255"/>
        <a:ext cx="2778106" cy="2778106"/>
      </dsp:txXfrm>
    </dsp:sp>
    <dsp:sp modelId="{1A0EA86C-1B7C-4D88-BB9B-EBADDEEE4F54}">
      <dsp:nvSpPr>
        <dsp:cNvPr id="0" name=""/>
        <dsp:cNvSpPr/>
      </dsp:nvSpPr>
      <dsp:spPr>
        <a:xfrm>
          <a:off x="3148601" y="117891"/>
          <a:ext cx="3928834" cy="3928834"/>
        </a:xfrm>
        <a:prstGeom prst="ellipse">
          <a:avLst/>
        </a:prstGeom>
        <a:solidFill>
          <a:schemeClr val="accent1">
            <a:lumMod val="40000"/>
            <a:lumOff val="60000"/>
            <a:alpha val="50000"/>
          </a:schemeClr>
        </a:solidFill>
        <a:ln w="38100" cap="flat" cmpd="sng" algn="ctr">
          <a:solidFill>
            <a:schemeClr val="tx2">
              <a:lumMod val="90000"/>
              <a:lumOff val="1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6217" tIns="36830" rIns="216217" bIns="36830" numCol="1" spcCol="1270" anchor="ctr" anchorCtr="0">
          <a:noAutofit/>
        </a:bodyPr>
        <a:lstStyle/>
        <a:p>
          <a:pPr marL="0" lvl="0" indent="0" algn="ctr" defTabSz="1289050">
            <a:lnSpc>
              <a:spcPct val="90000"/>
            </a:lnSpc>
            <a:spcBef>
              <a:spcPct val="0"/>
            </a:spcBef>
            <a:spcAft>
              <a:spcPct val="35000"/>
            </a:spcAft>
            <a:buNone/>
          </a:pPr>
          <a:r>
            <a:rPr lang="en-US" sz="2900" kern="1200" dirty="0" err="1"/>
            <a:t>OpenWeather</a:t>
          </a:r>
          <a:r>
            <a:rPr lang="en-US" sz="2900" kern="1200" dirty="0"/>
            <a:t> Dataset (including pollution measures like pm2.5)</a:t>
          </a:r>
          <a:endParaRPr lang="en-GB" sz="2900" kern="1200" dirty="0"/>
        </a:p>
      </dsp:txBody>
      <dsp:txXfrm>
        <a:off x="3723965" y="693255"/>
        <a:ext cx="2778106" cy="277810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7FCCD-A847-4FD8-A1AA-CC762C541C8C}" type="datetimeFigureOut">
              <a:rPr lang="en-GB" smtClean="0"/>
              <a:t>05/09/2025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BE6D3-0CCF-456E-9346-93808991D184}" type="slidenum">
              <a:rPr lang="en-GB" smtClean="0"/>
              <a:t>‹#›</a:t>
            </a:fld>
            <a:endParaRPr lang="en-GB"/>
          </a:p>
        </p:txBody>
      </p:sp>
    </p:spTree>
    <p:extLst>
      <p:ext uri="{BB962C8B-B14F-4D97-AF65-F5344CB8AC3E}">
        <p14:creationId xmlns:p14="http://schemas.microsoft.com/office/powerpoint/2010/main" val="250908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1</a:t>
            </a:fld>
            <a:endParaRPr lang="en-GB"/>
          </a:p>
        </p:txBody>
      </p:sp>
    </p:spTree>
    <p:extLst>
      <p:ext uri="{BB962C8B-B14F-4D97-AF65-F5344CB8AC3E}">
        <p14:creationId xmlns:p14="http://schemas.microsoft.com/office/powerpoint/2010/main" val="2023064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t>
            </a:r>
            <a:r>
              <a:rPr lang="en-US" dirty="0" err="1"/>
              <a:t>SlidingWindowDataset</a:t>
            </a:r>
            <a:r>
              <a:rPr lang="en-US" dirty="0"/>
              <a:t>(Dataset):</a:t>
            </a:r>
          </a:p>
          <a:p>
            <a:r>
              <a:rPr lang="en-US" dirty="0"/>
              <a:t>def __</a:t>
            </a:r>
            <a:r>
              <a:rPr lang="en-US" dirty="0" err="1"/>
              <a:t>init</a:t>
            </a:r>
            <a:r>
              <a:rPr lang="en-US" dirty="0"/>
              <a:t>__(self, data, </a:t>
            </a:r>
            <a:r>
              <a:rPr lang="en-US" dirty="0" err="1"/>
              <a:t>window_size</a:t>
            </a:r>
            <a:r>
              <a:rPr lang="en-US" dirty="0"/>
              <a:t>=8, </a:t>
            </a:r>
            <a:r>
              <a:rPr lang="en-US" dirty="0" err="1"/>
              <a:t>forecast_steps</a:t>
            </a:r>
            <a:r>
              <a:rPr lang="en-US" dirty="0"/>
              <a:t>=1, step=1):</a:t>
            </a:r>
          </a:p>
          <a:p>
            <a:r>
              <a:rPr lang="en-US" dirty="0"/>
              <a:t>        ## Storing parameters</a:t>
            </a:r>
          </a:p>
          <a:p>
            <a:r>
              <a:rPr lang="en-US" dirty="0"/>
              <a:t>        </a:t>
            </a:r>
            <a:r>
              <a:rPr lang="en-US" dirty="0" err="1"/>
              <a:t>self.window_size</a:t>
            </a:r>
            <a:r>
              <a:rPr lang="en-US" dirty="0"/>
              <a:t> = </a:t>
            </a:r>
            <a:r>
              <a:rPr lang="en-US" dirty="0" err="1"/>
              <a:t>window_size</a:t>
            </a:r>
            <a:endParaRPr lang="en-US" dirty="0"/>
          </a:p>
          <a:p>
            <a:r>
              <a:rPr lang="en-US" dirty="0"/>
              <a:t>        </a:t>
            </a:r>
            <a:r>
              <a:rPr lang="en-US" dirty="0" err="1"/>
              <a:t>self.forecast_steps</a:t>
            </a:r>
            <a:r>
              <a:rPr lang="en-US" dirty="0"/>
              <a:t> = </a:t>
            </a:r>
            <a:r>
              <a:rPr lang="en-US" dirty="0" err="1"/>
              <a:t>forecast_steps</a:t>
            </a:r>
            <a:endParaRPr lang="en-US" dirty="0"/>
          </a:p>
          <a:p>
            <a:r>
              <a:rPr lang="en-US" dirty="0"/>
              <a:t>        </a:t>
            </a:r>
            <a:r>
              <a:rPr lang="en-US" dirty="0" err="1"/>
              <a:t>self.step</a:t>
            </a:r>
            <a:r>
              <a:rPr lang="en-US" dirty="0"/>
              <a:t> = step</a:t>
            </a:r>
          </a:p>
          <a:p>
            <a:endParaRPr lang="en-US" dirty="0"/>
          </a:p>
          <a:p>
            <a:r>
              <a:rPr lang="en-US" dirty="0"/>
              <a:t>        # Create sliding windows - how many sliding windows can be extracted?</a:t>
            </a:r>
          </a:p>
          <a:p>
            <a:r>
              <a:rPr lang="en-US" dirty="0"/>
              <a:t>        </a:t>
            </a:r>
            <a:r>
              <a:rPr lang="en-US" dirty="0" err="1"/>
              <a:t>n_samples</a:t>
            </a:r>
            <a:r>
              <a:rPr lang="en-US" dirty="0"/>
              <a:t>, </a:t>
            </a:r>
            <a:r>
              <a:rPr lang="en-US" dirty="0" err="1"/>
              <a:t>n_features</a:t>
            </a:r>
            <a:r>
              <a:rPr lang="en-US" dirty="0"/>
              <a:t> = </a:t>
            </a:r>
            <a:r>
              <a:rPr lang="en-US" dirty="0" err="1"/>
              <a:t>data.shape</a:t>
            </a:r>
            <a:endParaRPr lang="en-US" dirty="0"/>
          </a:p>
          <a:p>
            <a:r>
              <a:rPr lang="en-US" dirty="0"/>
              <a:t>        </a:t>
            </a:r>
            <a:r>
              <a:rPr lang="en-US" dirty="0" err="1"/>
              <a:t>num_windows</a:t>
            </a:r>
            <a:r>
              <a:rPr lang="en-US" dirty="0"/>
              <a:t> = (</a:t>
            </a:r>
            <a:r>
              <a:rPr lang="en-US" dirty="0" err="1"/>
              <a:t>n_samples</a:t>
            </a:r>
            <a:r>
              <a:rPr lang="en-US" dirty="0"/>
              <a:t> - </a:t>
            </a:r>
            <a:r>
              <a:rPr lang="en-US" dirty="0" err="1"/>
              <a:t>window_size</a:t>
            </a:r>
            <a:r>
              <a:rPr lang="en-US" dirty="0"/>
              <a:t> - </a:t>
            </a:r>
            <a:r>
              <a:rPr lang="en-US" dirty="0" err="1"/>
              <a:t>forecast_steps</a:t>
            </a:r>
            <a:r>
              <a:rPr lang="en-US" dirty="0"/>
              <a:t>) // step + 1</a:t>
            </a:r>
          </a:p>
          <a:p>
            <a:endParaRPr lang="en-US" dirty="0"/>
          </a:p>
          <a:p>
            <a:r>
              <a:rPr lang="en-US" dirty="0"/>
              <a:t>        </a:t>
            </a:r>
            <a:r>
              <a:rPr lang="en-US" dirty="0" err="1"/>
              <a:t>self.windows</a:t>
            </a:r>
            <a:r>
              <a:rPr lang="en-US" dirty="0"/>
              <a:t> = []</a:t>
            </a:r>
          </a:p>
          <a:p>
            <a:r>
              <a:rPr lang="en-US" dirty="0"/>
              <a:t>        </a:t>
            </a:r>
            <a:r>
              <a:rPr lang="en-US" dirty="0" err="1"/>
              <a:t>self.targets</a:t>
            </a:r>
            <a:r>
              <a:rPr lang="en-US" dirty="0"/>
              <a:t> = []</a:t>
            </a:r>
          </a:p>
          <a:p>
            <a:endParaRPr lang="en-US" dirty="0"/>
          </a:p>
          <a:p>
            <a:r>
              <a:rPr lang="en-US" dirty="0"/>
              <a:t>        ## Looping to generate all possible windows</a:t>
            </a:r>
          </a:p>
          <a:p>
            <a:r>
              <a:rPr lang="en-US" dirty="0"/>
              <a:t>        ## Iterate through each window and select window as input</a:t>
            </a:r>
          </a:p>
          <a:p>
            <a:r>
              <a:rPr lang="en-US" dirty="0"/>
              <a:t>        ## target as what to predict</a:t>
            </a:r>
          </a:p>
          <a:p>
            <a:r>
              <a:rPr lang="en-US" dirty="0"/>
              <a:t>        for </a:t>
            </a:r>
            <a:r>
              <a:rPr lang="en-US" dirty="0" err="1"/>
              <a:t>i</a:t>
            </a:r>
            <a:r>
              <a:rPr lang="en-US" dirty="0"/>
              <a:t> in range(</a:t>
            </a:r>
            <a:r>
              <a:rPr lang="en-US" dirty="0" err="1"/>
              <a:t>num_windows</a:t>
            </a:r>
            <a:r>
              <a:rPr lang="en-US" dirty="0"/>
              <a:t>):</a:t>
            </a:r>
          </a:p>
          <a:p>
            <a:r>
              <a:rPr lang="en-US" dirty="0"/>
              <a:t>            start = </a:t>
            </a:r>
            <a:r>
              <a:rPr lang="en-US" dirty="0" err="1"/>
              <a:t>i</a:t>
            </a:r>
            <a:r>
              <a:rPr lang="en-US" dirty="0"/>
              <a:t> * step</a:t>
            </a:r>
          </a:p>
          <a:p>
            <a:r>
              <a:rPr lang="en-US" dirty="0"/>
              <a:t>            window = data[</a:t>
            </a:r>
            <a:r>
              <a:rPr lang="en-US" dirty="0" err="1"/>
              <a:t>start:start</a:t>
            </a:r>
            <a:r>
              <a:rPr lang="en-US" dirty="0"/>
              <a:t> + </a:t>
            </a:r>
            <a:r>
              <a:rPr lang="en-US" dirty="0" err="1"/>
              <a:t>window_size</a:t>
            </a:r>
            <a:r>
              <a:rPr lang="en-US" dirty="0"/>
              <a:t>]</a:t>
            </a:r>
          </a:p>
          <a:p>
            <a:r>
              <a:rPr lang="en-US" dirty="0"/>
              <a:t>            target = data[start + </a:t>
            </a:r>
            <a:r>
              <a:rPr lang="en-US" dirty="0" err="1"/>
              <a:t>window_size:start</a:t>
            </a:r>
            <a:r>
              <a:rPr lang="en-US" dirty="0"/>
              <a:t> + </a:t>
            </a:r>
            <a:r>
              <a:rPr lang="en-US" dirty="0" err="1"/>
              <a:t>window_size</a:t>
            </a:r>
            <a:r>
              <a:rPr lang="en-US" dirty="0"/>
              <a:t> + </a:t>
            </a:r>
            <a:r>
              <a:rPr lang="en-US" dirty="0" err="1"/>
              <a:t>forecast_steps</a:t>
            </a:r>
            <a:r>
              <a:rPr lang="en-US" dirty="0"/>
              <a:t>]</a:t>
            </a:r>
          </a:p>
          <a:p>
            <a:endParaRPr lang="en-US" dirty="0"/>
          </a:p>
          <a:p>
            <a:r>
              <a:rPr lang="en-US" dirty="0"/>
              <a:t>            </a:t>
            </a:r>
            <a:r>
              <a:rPr lang="en-US" dirty="0" err="1"/>
              <a:t>self.windows.append</a:t>
            </a:r>
            <a:r>
              <a:rPr lang="en-US" dirty="0"/>
              <a:t>(window)</a:t>
            </a:r>
          </a:p>
          <a:p>
            <a:r>
              <a:rPr lang="en-US" dirty="0"/>
              <a:t>            </a:t>
            </a:r>
            <a:r>
              <a:rPr lang="en-US" dirty="0" err="1"/>
              <a:t>self.targets.append</a:t>
            </a:r>
            <a:r>
              <a:rPr lang="en-US" dirty="0"/>
              <a:t>(target)</a:t>
            </a:r>
          </a:p>
          <a:p>
            <a:endParaRPr lang="en-US" dirty="0"/>
          </a:p>
          <a:p>
            <a:r>
              <a:rPr lang="en-US" dirty="0"/>
              <a:t>    def __</a:t>
            </a:r>
            <a:r>
              <a:rPr lang="en-US" dirty="0" err="1"/>
              <a:t>len</a:t>
            </a:r>
            <a:r>
              <a:rPr lang="en-US" dirty="0"/>
              <a:t>__(self):</a:t>
            </a:r>
          </a:p>
          <a:p>
            <a:r>
              <a:rPr lang="en-US" dirty="0"/>
              <a:t>        return </a:t>
            </a:r>
            <a:r>
              <a:rPr lang="en-US" dirty="0" err="1"/>
              <a:t>len</a:t>
            </a:r>
            <a:r>
              <a:rPr lang="en-US" dirty="0"/>
              <a:t>(</a:t>
            </a:r>
            <a:r>
              <a:rPr lang="en-US" dirty="0" err="1"/>
              <a:t>self.windows</a:t>
            </a:r>
            <a:r>
              <a:rPr lang="en-US" dirty="0"/>
              <a:t>)</a:t>
            </a:r>
          </a:p>
          <a:p>
            <a:endParaRPr lang="en-US" dirty="0"/>
          </a:p>
          <a:p>
            <a:r>
              <a:rPr lang="en-US" dirty="0"/>
              <a:t>    def __</a:t>
            </a:r>
            <a:r>
              <a:rPr lang="en-US" dirty="0" err="1"/>
              <a:t>getitem</a:t>
            </a:r>
            <a:r>
              <a:rPr lang="en-US" dirty="0"/>
              <a:t>__(self, </a:t>
            </a:r>
            <a:r>
              <a:rPr lang="en-US" dirty="0" err="1"/>
              <a:t>idx</a:t>
            </a:r>
            <a:r>
              <a:rPr lang="en-US" dirty="0"/>
              <a:t>):</a:t>
            </a:r>
          </a:p>
          <a:p>
            <a:r>
              <a:rPr lang="en-US" dirty="0"/>
              <a:t>        window = </a:t>
            </a:r>
            <a:r>
              <a:rPr lang="en-US" dirty="0" err="1"/>
              <a:t>torch.FloatTensor</a:t>
            </a:r>
            <a:r>
              <a:rPr lang="en-US" dirty="0"/>
              <a:t>(</a:t>
            </a:r>
            <a:r>
              <a:rPr lang="en-US" dirty="0" err="1"/>
              <a:t>self.windows</a:t>
            </a:r>
            <a:r>
              <a:rPr lang="en-US" dirty="0"/>
              <a:t>[</a:t>
            </a:r>
            <a:r>
              <a:rPr lang="en-US" dirty="0" err="1"/>
              <a:t>idx</a:t>
            </a:r>
            <a:r>
              <a:rPr lang="en-US" dirty="0"/>
              <a:t>])</a:t>
            </a:r>
          </a:p>
          <a:p>
            <a:r>
              <a:rPr lang="en-US" dirty="0"/>
              <a:t>        target = </a:t>
            </a:r>
            <a:r>
              <a:rPr lang="en-US" dirty="0" err="1"/>
              <a:t>torch.FloatTensor</a:t>
            </a:r>
            <a:r>
              <a:rPr lang="en-US" dirty="0"/>
              <a:t>(</a:t>
            </a:r>
            <a:r>
              <a:rPr lang="en-US" dirty="0" err="1"/>
              <a:t>self.targets</a:t>
            </a:r>
            <a:r>
              <a:rPr lang="en-US" dirty="0"/>
              <a:t>[</a:t>
            </a:r>
            <a:r>
              <a:rPr lang="en-US" dirty="0" err="1"/>
              <a:t>idx</a:t>
            </a:r>
            <a:r>
              <a:rPr lang="en-US" dirty="0"/>
              <a:t>])</a:t>
            </a:r>
          </a:p>
          <a:p>
            <a:endParaRPr lang="en-US" dirty="0"/>
          </a:p>
          <a:p>
            <a:r>
              <a:rPr lang="en-US" dirty="0"/>
              <a:t>        # For single step prediction, squeeze the target</a:t>
            </a:r>
          </a:p>
          <a:p>
            <a:r>
              <a:rPr lang="en-US" dirty="0"/>
              <a:t>        ## This is because at the start I was doing single step prediction</a:t>
            </a:r>
          </a:p>
          <a:p>
            <a:r>
              <a:rPr lang="en-US" dirty="0"/>
              <a:t>        if </a:t>
            </a:r>
            <a:r>
              <a:rPr lang="en-US" dirty="0" err="1"/>
              <a:t>self.forecast_steps</a:t>
            </a:r>
            <a:r>
              <a:rPr lang="en-US" dirty="0"/>
              <a:t> == 1:</a:t>
            </a:r>
          </a:p>
          <a:p>
            <a:r>
              <a:rPr lang="en-US" dirty="0"/>
              <a:t>            target = </a:t>
            </a:r>
            <a:r>
              <a:rPr lang="en-US" dirty="0" err="1"/>
              <a:t>target.squeeze</a:t>
            </a:r>
            <a:r>
              <a:rPr lang="en-US" dirty="0"/>
              <a:t>(0)</a:t>
            </a:r>
          </a:p>
          <a:p>
            <a:endParaRPr lang="en-US" dirty="0"/>
          </a:p>
          <a:p>
            <a:r>
              <a:rPr lang="en-US" dirty="0"/>
              <a:t>        return window, target</a:t>
            </a:r>
          </a:p>
          <a:p>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18</a:t>
            </a:fld>
            <a:endParaRPr lang="en-GB"/>
          </a:p>
        </p:txBody>
      </p:sp>
    </p:spTree>
    <p:extLst>
      <p:ext uri="{BB962C8B-B14F-4D97-AF65-F5344CB8AC3E}">
        <p14:creationId xmlns:p14="http://schemas.microsoft.com/office/powerpoint/2010/main" val="3073605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class </a:t>
            </a:r>
            <a:r>
              <a:rPr lang="en-GB" dirty="0" err="1"/>
              <a:t>PositionalEncoding</a:t>
            </a:r>
            <a:r>
              <a:rPr lang="en-GB" dirty="0"/>
              <a:t>(</a:t>
            </a:r>
            <a:r>
              <a:rPr lang="en-GB" dirty="0" err="1"/>
              <a:t>nn.Module</a:t>
            </a:r>
            <a:r>
              <a:rPr lang="en-GB" dirty="0"/>
              <a:t>):</a:t>
            </a:r>
          </a:p>
          <a:p>
            <a:r>
              <a:rPr lang="en-GB" dirty="0"/>
              <a:t>def __</a:t>
            </a:r>
            <a:r>
              <a:rPr lang="en-GB" dirty="0" err="1"/>
              <a:t>init</a:t>
            </a:r>
            <a:r>
              <a:rPr lang="en-GB" dirty="0"/>
              <a:t>__(self, </a:t>
            </a:r>
            <a:r>
              <a:rPr lang="en-GB" dirty="0" err="1"/>
              <a:t>d_model</a:t>
            </a:r>
            <a:r>
              <a:rPr lang="en-GB" dirty="0"/>
              <a:t>, </a:t>
            </a:r>
            <a:r>
              <a:rPr lang="en-GB" dirty="0" err="1"/>
              <a:t>max_len</a:t>
            </a:r>
            <a:r>
              <a:rPr lang="en-GB" dirty="0"/>
              <a:t>=1000):</a:t>
            </a:r>
          </a:p>
          <a:p>
            <a:r>
              <a:rPr lang="en-GB" dirty="0"/>
              <a:t>        super().__</a:t>
            </a:r>
            <a:r>
              <a:rPr lang="en-GB" dirty="0" err="1"/>
              <a:t>init</a:t>
            </a:r>
            <a:r>
              <a:rPr lang="en-GB" dirty="0"/>
              <a:t>__()</a:t>
            </a:r>
          </a:p>
          <a:p>
            <a:r>
              <a:rPr lang="en-GB" dirty="0"/>
              <a:t>        # Creating empty encoding matrix</a:t>
            </a:r>
          </a:p>
          <a:p>
            <a:r>
              <a:rPr lang="en-GB" dirty="0"/>
              <a:t>        pe = </a:t>
            </a:r>
            <a:r>
              <a:rPr lang="en-GB" dirty="0" err="1"/>
              <a:t>torch.zeros</a:t>
            </a:r>
            <a:r>
              <a:rPr lang="en-GB" dirty="0"/>
              <a:t>(</a:t>
            </a:r>
            <a:r>
              <a:rPr lang="en-GB" dirty="0" err="1"/>
              <a:t>max_len</a:t>
            </a:r>
            <a:r>
              <a:rPr lang="en-GB" dirty="0"/>
              <a:t>, </a:t>
            </a:r>
            <a:r>
              <a:rPr lang="en-GB" dirty="0" err="1"/>
              <a:t>d_model</a:t>
            </a:r>
            <a:r>
              <a:rPr lang="en-GB" dirty="0"/>
              <a:t>)</a:t>
            </a:r>
          </a:p>
          <a:p>
            <a:r>
              <a:rPr lang="en-GB" dirty="0"/>
              <a:t>        # Checking how many positions to add</a:t>
            </a:r>
          </a:p>
          <a:p>
            <a:r>
              <a:rPr lang="en-GB" dirty="0"/>
              <a:t>        position = </a:t>
            </a:r>
            <a:r>
              <a:rPr lang="en-GB" dirty="0" err="1"/>
              <a:t>torch.arange</a:t>
            </a:r>
            <a:r>
              <a:rPr lang="en-GB" dirty="0"/>
              <a:t>(0, </a:t>
            </a:r>
            <a:r>
              <a:rPr lang="en-GB" dirty="0" err="1"/>
              <a:t>max_len</a:t>
            </a:r>
            <a:r>
              <a:rPr lang="en-GB" dirty="0"/>
              <a:t>, </a:t>
            </a:r>
            <a:r>
              <a:rPr lang="en-GB" dirty="0" err="1"/>
              <a:t>dtype</a:t>
            </a:r>
            <a:r>
              <a:rPr lang="en-GB" dirty="0"/>
              <a:t>=</a:t>
            </a:r>
            <a:r>
              <a:rPr lang="en-GB" dirty="0" err="1"/>
              <a:t>torch.float</a:t>
            </a:r>
            <a:r>
              <a:rPr lang="en-GB" dirty="0"/>
              <a:t>).</a:t>
            </a:r>
            <a:r>
              <a:rPr lang="en-GB" dirty="0" err="1"/>
              <a:t>unsqueeze</a:t>
            </a:r>
            <a:r>
              <a:rPr lang="en-GB" dirty="0"/>
              <a:t>(1)</a:t>
            </a:r>
          </a:p>
          <a:p>
            <a:r>
              <a:rPr lang="en-GB" dirty="0"/>
              <a:t>        # Building the frequency scale for the positional encoding!</a:t>
            </a:r>
          </a:p>
          <a:p>
            <a:r>
              <a:rPr lang="en-GB" dirty="0"/>
              <a:t>        </a:t>
            </a:r>
            <a:r>
              <a:rPr lang="en-GB" dirty="0" err="1"/>
              <a:t>div_term</a:t>
            </a:r>
            <a:r>
              <a:rPr lang="en-GB" dirty="0"/>
              <a:t> = </a:t>
            </a:r>
            <a:r>
              <a:rPr lang="en-GB" dirty="0" err="1"/>
              <a:t>torch.exp</a:t>
            </a:r>
            <a:r>
              <a:rPr lang="en-GB" dirty="0"/>
              <a:t>(</a:t>
            </a:r>
          </a:p>
          <a:p>
            <a:r>
              <a:rPr lang="en-GB" dirty="0"/>
              <a:t>            </a:t>
            </a:r>
            <a:r>
              <a:rPr lang="en-GB" dirty="0" err="1"/>
              <a:t>torch.arange</a:t>
            </a:r>
            <a:r>
              <a:rPr lang="en-GB" dirty="0"/>
              <a:t>(0, </a:t>
            </a:r>
            <a:r>
              <a:rPr lang="en-GB" dirty="0" err="1"/>
              <a:t>d_model</a:t>
            </a:r>
            <a:r>
              <a:rPr lang="en-GB" dirty="0"/>
              <a:t>, 2, </a:t>
            </a:r>
            <a:r>
              <a:rPr lang="en-GB" dirty="0" err="1"/>
              <a:t>dtype</a:t>
            </a:r>
            <a:r>
              <a:rPr lang="en-GB" dirty="0"/>
              <a:t>=</a:t>
            </a:r>
            <a:r>
              <a:rPr lang="en-GB" dirty="0" err="1"/>
              <a:t>torch.float</a:t>
            </a:r>
            <a:r>
              <a:rPr lang="en-GB" dirty="0"/>
              <a:t>) *</a:t>
            </a:r>
          </a:p>
          <a:p>
            <a:r>
              <a:rPr lang="en-GB" dirty="0"/>
              <a:t>            (-math.log(10000.0) / </a:t>
            </a:r>
            <a:r>
              <a:rPr lang="en-GB" dirty="0" err="1"/>
              <a:t>d_model</a:t>
            </a:r>
            <a:r>
              <a:rPr lang="en-GB" dirty="0"/>
              <a:t>))</a:t>
            </a:r>
          </a:p>
          <a:p>
            <a:r>
              <a:rPr lang="en-GB" dirty="0"/>
              <a:t>        # Apply sine to even indices, cosine to odd indices</a:t>
            </a:r>
          </a:p>
          <a:p>
            <a:r>
              <a:rPr lang="en-GB" dirty="0"/>
              <a:t>        pe[:, 0::2] = </a:t>
            </a:r>
            <a:r>
              <a:rPr lang="en-GB" dirty="0" err="1"/>
              <a:t>torch.sin</a:t>
            </a:r>
            <a:r>
              <a:rPr lang="en-GB" dirty="0"/>
              <a:t>(position * </a:t>
            </a:r>
            <a:r>
              <a:rPr lang="en-GB" dirty="0" err="1"/>
              <a:t>div_term</a:t>
            </a:r>
            <a:r>
              <a:rPr lang="en-GB" dirty="0"/>
              <a:t>)</a:t>
            </a:r>
          </a:p>
          <a:p>
            <a:r>
              <a:rPr lang="en-GB" dirty="0"/>
              <a:t>        pe[:, 1::2] = </a:t>
            </a:r>
            <a:r>
              <a:rPr lang="en-GB" dirty="0" err="1"/>
              <a:t>torch.cos</a:t>
            </a:r>
            <a:r>
              <a:rPr lang="en-GB" dirty="0"/>
              <a:t>(position * </a:t>
            </a:r>
            <a:r>
              <a:rPr lang="en-GB" dirty="0" err="1"/>
              <a:t>div_term</a:t>
            </a:r>
            <a:r>
              <a:rPr lang="en-GB" dirty="0"/>
              <a:t>)</a:t>
            </a:r>
          </a:p>
          <a:p>
            <a:r>
              <a:rPr lang="en-GB" dirty="0"/>
              <a:t>        pe = </a:t>
            </a:r>
            <a:r>
              <a:rPr lang="en-GB" dirty="0" err="1"/>
              <a:t>pe.unsqueeze</a:t>
            </a:r>
            <a:r>
              <a:rPr lang="en-GB" dirty="0"/>
              <a:t>(1)  # (</a:t>
            </a:r>
            <a:r>
              <a:rPr lang="en-GB" dirty="0" err="1"/>
              <a:t>max_len</a:t>
            </a:r>
            <a:r>
              <a:rPr lang="en-GB" dirty="0"/>
              <a:t>, 1, </a:t>
            </a:r>
            <a:r>
              <a:rPr lang="en-GB" dirty="0" err="1"/>
              <a:t>d_model</a:t>
            </a:r>
            <a:r>
              <a:rPr lang="en-GB" dirty="0"/>
              <a:t>)</a:t>
            </a:r>
          </a:p>
          <a:p>
            <a:r>
              <a:rPr lang="en-GB" dirty="0"/>
              <a:t>        </a:t>
            </a:r>
            <a:r>
              <a:rPr lang="en-GB" dirty="0" err="1"/>
              <a:t>self.register_buffer</a:t>
            </a:r>
            <a:r>
              <a:rPr lang="en-GB" dirty="0"/>
              <a:t>('pe', pe)</a:t>
            </a:r>
          </a:p>
          <a:p>
            <a:endParaRPr lang="en-GB" dirty="0"/>
          </a:p>
          <a:p>
            <a:r>
              <a:rPr lang="en-GB" dirty="0"/>
              <a:t>    def forward(self, x: </a:t>
            </a:r>
            <a:r>
              <a:rPr lang="en-GB" dirty="0" err="1"/>
              <a:t>torch.Tensor</a:t>
            </a:r>
            <a:r>
              <a:rPr lang="en-GB" dirty="0"/>
              <a:t>) -&gt; </a:t>
            </a:r>
            <a:r>
              <a:rPr lang="en-GB" dirty="0" err="1"/>
              <a:t>torch.Tensor</a:t>
            </a:r>
            <a:r>
              <a:rPr lang="en-GB" dirty="0"/>
              <a:t>:</a:t>
            </a:r>
          </a:p>
          <a:p>
            <a:r>
              <a:rPr lang="en-GB" dirty="0"/>
              <a:t>        """</a:t>
            </a:r>
          </a:p>
          <a:p>
            <a:r>
              <a:rPr lang="en-GB" dirty="0"/>
              <a:t>        Here adding the positional encoding</a:t>
            </a:r>
          </a:p>
          <a:p>
            <a:r>
              <a:rPr lang="en-GB" dirty="0"/>
              <a:t>        """</a:t>
            </a:r>
          </a:p>
          <a:p>
            <a:r>
              <a:rPr lang="en-GB" dirty="0"/>
              <a:t>        x = x + self.pe[:</a:t>
            </a:r>
            <a:r>
              <a:rPr lang="en-GB" dirty="0" err="1"/>
              <a:t>x.size</a:t>
            </a:r>
            <a:r>
              <a:rPr lang="en-GB" dirty="0"/>
              <a:t>(0)]</a:t>
            </a:r>
          </a:p>
          <a:p>
            <a:r>
              <a:rPr lang="en-GB" dirty="0"/>
              <a:t>        return x</a:t>
            </a:r>
          </a:p>
        </p:txBody>
      </p:sp>
      <p:sp>
        <p:nvSpPr>
          <p:cNvPr id="4" name="Slide Number Placeholder 3"/>
          <p:cNvSpPr>
            <a:spLocks noGrp="1"/>
          </p:cNvSpPr>
          <p:nvPr>
            <p:ph type="sldNum" sz="quarter" idx="5"/>
          </p:nvPr>
        </p:nvSpPr>
        <p:spPr/>
        <p:txBody>
          <a:bodyPr/>
          <a:lstStyle/>
          <a:p>
            <a:fld id="{501BE6D3-0CCF-456E-9346-93808991D184}" type="slidenum">
              <a:rPr lang="en-GB" smtClean="0"/>
              <a:t>19</a:t>
            </a:fld>
            <a:endParaRPr lang="en-GB"/>
          </a:p>
        </p:txBody>
      </p:sp>
    </p:spTree>
    <p:extLst>
      <p:ext uri="{BB962C8B-B14F-4D97-AF65-F5344CB8AC3E}">
        <p14:creationId xmlns:p14="http://schemas.microsoft.com/office/powerpoint/2010/main" val="3523449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class </a:t>
            </a:r>
            <a:r>
              <a:rPr lang="en-GB" dirty="0" err="1"/>
              <a:t>CustomTransformerEncoderLayer</a:t>
            </a:r>
            <a:r>
              <a:rPr lang="en-GB" dirty="0"/>
              <a:t>(</a:t>
            </a:r>
            <a:r>
              <a:rPr lang="en-GB" dirty="0" err="1"/>
              <a:t>nn.Module</a:t>
            </a:r>
            <a:r>
              <a:rPr lang="en-GB" dirty="0"/>
              <a:t>):</a:t>
            </a:r>
          </a:p>
          <a:p>
            <a:r>
              <a:rPr lang="en-GB" dirty="0"/>
              <a:t>    """</a:t>
            </a:r>
          </a:p>
          <a:p>
            <a:r>
              <a:rPr lang="en-GB" dirty="0"/>
              <a:t>    Custom Transformer encoder layer with:</a:t>
            </a:r>
          </a:p>
          <a:p>
            <a:r>
              <a:rPr lang="en-GB" dirty="0"/>
              <a:t>    - </a:t>
            </a:r>
            <a:r>
              <a:rPr lang="en-GB" dirty="0" err="1"/>
              <a:t>Multihead</a:t>
            </a:r>
            <a:r>
              <a:rPr lang="en-GB" dirty="0"/>
              <a:t> self-attention</a:t>
            </a:r>
          </a:p>
          <a:p>
            <a:r>
              <a:rPr lang="en-GB" dirty="0"/>
              <a:t>    - Position-wise feedforward network</a:t>
            </a:r>
          </a:p>
          <a:p>
            <a:r>
              <a:rPr lang="en-GB" dirty="0"/>
              <a:t>    - Dropout + </a:t>
            </a:r>
            <a:r>
              <a:rPr lang="en-GB" dirty="0" err="1"/>
              <a:t>LayerNorm</a:t>
            </a:r>
            <a:endParaRPr lang="en-GB" dirty="0"/>
          </a:p>
          <a:p>
            <a:endParaRPr lang="en-GB" dirty="0"/>
          </a:p>
          <a:p>
            <a:r>
              <a:rPr lang="en-GB" dirty="0"/>
              <a:t>    Parameters</a:t>
            </a:r>
          </a:p>
          <a:p>
            <a:r>
              <a:rPr lang="en-GB" dirty="0"/>
              <a:t>    ----------</a:t>
            </a:r>
          </a:p>
          <a:p>
            <a:r>
              <a:rPr lang="en-GB" dirty="0"/>
              <a:t>    </a:t>
            </a:r>
            <a:r>
              <a:rPr lang="en-GB" dirty="0" err="1"/>
              <a:t>d_model</a:t>
            </a:r>
            <a:r>
              <a:rPr lang="en-GB" dirty="0"/>
              <a:t> : int</a:t>
            </a:r>
          </a:p>
          <a:p>
            <a:r>
              <a:rPr lang="en-GB" dirty="0"/>
              <a:t>        Dimensionality of embeddings.</a:t>
            </a:r>
          </a:p>
          <a:p>
            <a:r>
              <a:rPr lang="en-GB" dirty="0"/>
              <a:t>    </a:t>
            </a:r>
            <a:r>
              <a:rPr lang="en-GB" dirty="0" err="1"/>
              <a:t>nhead</a:t>
            </a:r>
            <a:r>
              <a:rPr lang="en-GB" dirty="0"/>
              <a:t> : int</a:t>
            </a:r>
          </a:p>
          <a:p>
            <a:r>
              <a:rPr lang="en-GB" dirty="0"/>
              <a:t>        Number of attention heads.</a:t>
            </a:r>
          </a:p>
          <a:p>
            <a:r>
              <a:rPr lang="en-GB" dirty="0"/>
              <a:t>    </a:t>
            </a:r>
            <a:r>
              <a:rPr lang="en-GB" dirty="0" err="1"/>
              <a:t>dim_feedforward</a:t>
            </a:r>
            <a:r>
              <a:rPr lang="en-GB" dirty="0"/>
              <a:t> : int, default=512</a:t>
            </a:r>
          </a:p>
          <a:p>
            <a:r>
              <a:rPr lang="en-GB" dirty="0"/>
              <a:t>        Hidden size in the feedforward sub-layer.</a:t>
            </a:r>
          </a:p>
          <a:p>
            <a:r>
              <a:rPr lang="en-GB" dirty="0"/>
              <a:t>    dropout : float, default=0.1</a:t>
            </a:r>
          </a:p>
          <a:p>
            <a:r>
              <a:rPr lang="en-GB" dirty="0"/>
              <a:t>        Dropout probability.</a:t>
            </a:r>
          </a:p>
          <a:p>
            <a:r>
              <a:rPr lang="en-GB" dirty="0"/>
              <a:t>    """</a:t>
            </a:r>
          </a:p>
          <a:p>
            <a:r>
              <a:rPr lang="en-GB" dirty="0"/>
              <a:t>    def __</a:t>
            </a:r>
            <a:r>
              <a:rPr lang="en-GB" dirty="0" err="1"/>
              <a:t>init</a:t>
            </a:r>
            <a:r>
              <a:rPr lang="en-GB" dirty="0"/>
              <a:t>__(self, </a:t>
            </a:r>
            <a:r>
              <a:rPr lang="en-GB" dirty="0" err="1"/>
              <a:t>d_model</a:t>
            </a:r>
            <a:r>
              <a:rPr lang="en-GB" dirty="0"/>
              <a:t>, </a:t>
            </a:r>
            <a:r>
              <a:rPr lang="en-GB" dirty="0" err="1"/>
              <a:t>nhead</a:t>
            </a:r>
            <a:r>
              <a:rPr lang="en-GB" dirty="0"/>
              <a:t>, </a:t>
            </a:r>
            <a:r>
              <a:rPr lang="en-GB" dirty="0" err="1"/>
              <a:t>dim_feedforward</a:t>
            </a:r>
            <a:r>
              <a:rPr lang="en-GB" dirty="0"/>
              <a:t>=512, dropout=0.1):</a:t>
            </a:r>
          </a:p>
          <a:p>
            <a:r>
              <a:rPr lang="en-GB" dirty="0"/>
              <a:t>        super().__</a:t>
            </a:r>
            <a:r>
              <a:rPr lang="en-GB" dirty="0" err="1"/>
              <a:t>init</a:t>
            </a:r>
            <a:r>
              <a:rPr lang="en-GB" dirty="0"/>
              <a:t>__()</a:t>
            </a:r>
          </a:p>
          <a:p>
            <a:r>
              <a:rPr lang="en-GB" dirty="0"/>
              <a:t>        ## </a:t>
            </a:r>
            <a:r>
              <a:rPr lang="en-GB" dirty="0" err="1"/>
              <a:t>Multihead</a:t>
            </a:r>
            <a:r>
              <a:rPr lang="en-GB" dirty="0"/>
              <a:t> self-attention</a:t>
            </a:r>
          </a:p>
          <a:p>
            <a:r>
              <a:rPr lang="en-GB" dirty="0"/>
              <a:t>        </a:t>
            </a:r>
            <a:r>
              <a:rPr lang="en-GB" dirty="0" err="1"/>
              <a:t>self.self_attn</a:t>
            </a:r>
            <a:r>
              <a:rPr lang="en-GB" dirty="0"/>
              <a:t> = </a:t>
            </a:r>
            <a:r>
              <a:rPr lang="en-GB" dirty="0" err="1"/>
              <a:t>nn.MultiheadAttention</a:t>
            </a:r>
            <a:r>
              <a:rPr lang="en-GB" dirty="0"/>
              <a:t>(</a:t>
            </a:r>
            <a:r>
              <a:rPr lang="en-GB" dirty="0" err="1"/>
              <a:t>d_model</a:t>
            </a:r>
            <a:r>
              <a:rPr lang="en-GB" dirty="0"/>
              <a:t>, </a:t>
            </a:r>
            <a:r>
              <a:rPr lang="en-GB" dirty="0" err="1"/>
              <a:t>nhead</a:t>
            </a:r>
            <a:r>
              <a:rPr lang="en-GB" dirty="0"/>
              <a:t>, dropout=dropout, </a:t>
            </a:r>
            <a:r>
              <a:rPr lang="en-GB" dirty="0" err="1"/>
              <a:t>batch_first</a:t>
            </a:r>
            <a:r>
              <a:rPr lang="en-GB" dirty="0"/>
              <a:t>=False)</a:t>
            </a:r>
          </a:p>
          <a:p>
            <a:r>
              <a:rPr lang="en-GB" dirty="0"/>
              <a:t>        ## Feedforward </a:t>
            </a:r>
            <a:r>
              <a:rPr lang="en-GB" dirty="0" err="1"/>
              <a:t>netowrk</a:t>
            </a:r>
            <a:endParaRPr lang="en-GB" dirty="0"/>
          </a:p>
          <a:p>
            <a:r>
              <a:rPr lang="en-GB" dirty="0"/>
              <a:t>        self.linear1 = </a:t>
            </a:r>
            <a:r>
              <a:rPr lang="en-GB" dirty="0" err="1"/>
              <a:t>nn.Linear</a:t>
            </a:r>
            <a:r>
              <a:rPr lang="en-GB" dirty="0"/>
              <a:t>(</a:t>
            </a:r>
            <a:r>
              <a:rPr lang="en-GB" dirty="0" err="1"/>
              <a:t>d_model</a:t>
            </a:r>
            <a:r>
              <a:rPr lang="en-GB" dirty="0"/>
              <a:t>, </a:t>
            </a:r>
            <a:r>
              <a:rPr lang="en-GB" dirty="0" err="1"/>
              <a:t>dim_feedforward</a:t>
            </a:r>
            <a:r>
              <a:rPr lang="en-GB" dirty="0"/>
              <a:t>)</a:t>
            </a:r>
          </a:p>
          <a:p>
            <a:r>
              <a:rPr lang="en-GB" dirty="0"/>
              <a:t>        </a:t>
            </a:r>
            <a:r>
              <a:rPr lang="en-GB" dirty="0" err="1"/>
              <a:t>self.dropout</a:t>
            </a:r>
            <a:r>
              <a:rPr lang="en-GB" dirty="0"/>
              <a:t> = </a:t>
            </a:r>
            <a:r>
              <a:rPr lang="en-GB" dirty="0" err="1"/>
              <a:t>nn.Dropout</a:t>
            </a:r>
            <a:r>
              <a:rPr lang="en-GB" dirty="0"/>
              <a:t>(dropout)</a:t>
            </a:r>
          </a:p>
          <a:p>
            <a:r>
              <a:rPr lang="en-GB" dirty="0"/>
              <a:t>        self.linear2 = </a:t>
            </a:r>
            <a:r>
              <a:rPr lang="en-GB" dirty="0" err="1"/>
              <a:t>nn.Linear</a:t>
            </a:r>
            <a:r>
              <a:rPr lang="en-GB" dirty="0"/>
              <a:t>(</a:t>
            </a:r>
            <a:r>
              <a:rPr lang="en-GB" dirty="0" err="1"/>
              <a:t>dim_feedforward</a:t>
            </a:r>
            <a:r>
              <a:rPr lang="en-GB" dirty="0"/>
              <a:t>, </a:t>
            </a:r>
            <a:r>
              <a:rPr lang="en-GB" dirty="0" err="1"/>
              <a:t>d_model</a:t>
            </a:r>
            <a:r>
              <a:rPr lang="en-GB" dirty="0"/>
              <a:t>)</a:t>
            </a:r>
          </a:p>
          <a:p>
            <a:r>
              <a:rPr lang="en-GB" dirty="0"/>
              <a:t>        ## </a:t>
            </a:r>
            <a:r>
              <a:rPr lang="en-GB" dirty="0" err="1"/>
              <a:t>Layernorm</a:t>
            </a:r>
            <a:r>
              <a:rPr lang="en-GB" dirty="0"/>
              <a:t> and dropouts</a:t>
            </a:r>
          </a:p>
          <a:p>
            <a:r>
              <a:rPr lang="en-GB" dirty="0"/>
              <a:t>        self.norm1 = </a:t>
            </a:r>
            <a:r>
              <a:rPr lang="en-GB" dirty="0" err="1"/>
              <a:t>nn.LayerNorm</a:t>
            </a:r>
            <a:r>
              <a:rPr lang="en-GB" dirty="0"/>
              <a:t>(</a:t>
            </a:r>
            <a:r>
              <a:rPr lang="en-GB" dirty="0" err="1"/>
              <a:t>d_model</a:t>
            </a:r>
            <a:r>
              <a:rPr lang="en-GB" dirty="0"/>
              <a:t>)</a:t>
            </a:r>
          </a:p>
          <a:p>
            <a:r>
              <a:rPr lang="en-GB" dirty="0"/>
              <a:t>        self.norm2 = </a:t>
            </a:r>
            <a:r>
              <a:rPr lang="en-GB" dirty="0" err="1"/>
              <a:t>nn.LayerNorm</a:t>
            </a:r>
            <a:r>
              <a:rPr lang="en-GB" dirty="0"/>
              <a:t>(</a:t>
            </a:r>
            <a:r>
              <a:rPr lang="en-GB" dirty="0" err="1"/>
              <a:t>d_model</a:t>
            </a:r>
            <a:r>
              <a:rPr lang="en-GB" dirty="0"/>
              <a:t>)</a:t>
            </a:r>
          </a:p>
          <a:p>
            <a:r>
              <a:rPr lang="en-GB" dirty="0"/>
              <a:t>        self.dropout1 = </a:t>
            </a:r>
            <a:r>
              <a:rPr lang="en-GB" dirty="0" err="1"/>
              <a:t>nn.Dropout</a:t>
            </a:r>
            <a:r>
              <a:rPr lang="en-GB" dirty="0"/>
              <a:t>(dropout)</a:t>
            </a:r>
          </a:p>
          <a:p>
            <a:r>
              <a:rPr lang="en-GB" dirty="0"/>
              <a:t>        self.dropout2 = </a:t>
            </a:r>
            <a:r>
              <a:rPr lang="en-GB" dirty="0" err="1"/>
              <a:t>nn.Dropout</a:t>
            </a:r>
            <a:r>
              <a:rPr lang="en-GB" dirty="0"/>
              <a:t>(dropout)</a:t>
            </a:r>
          </a:p>
          <a:p>
            <a:r>
              <a:rPr lang="en-GB" dirty="0"/>
              <a:t>        </a:t>
            </a:r>
            <a:r>
              <a:rPr lang="en-GB" dirty="0" err="1"/>
              <a:t>self.activation</a:t>
            </a:r>
            <a:r>
              <a:rPr lang="en-GB" dirty="0"/>
              <a:t> = </a:t>
            </a:r>
            <a:r>
              <a:rPr lang="en-GB" dirty="0" err="1"/>
              <a:t>F.relu</a:t>
            </a:r>
            <a:endParaRPr lang="en-GB" dirty="0"/>
          </a:p>
          <a:p>
            <a:endParaRPr lang="en-GB" dirty="0"/>
          </a:p>
          <a:p>
            <a:r>
              <a:rPr lang="en-GB" dirty="0"/>
              <a:t>    def forward(self, </a:t>
            </a:r>
            <a:r>
              <a:rPr lang="en-GB" dirty="0" err="1"/>
              <a:t>src</a:t>
            </a:r>
            <a:r>
              <a:rPr lang="en-GB" dirty="0"/>
              <a:t>, </a:t>
            </a:r>
            <a:r>
              <a:rPr lang="en-GB" dirty="0" err="1"/>
              <a:t>src_mask</a:t>
            </a:r>
            <a:r>
              <a:rPr lang="en-GB" dirty="0"/>
              <a:t>=None, </a:t>
            </a:r>
            <a:r>
              <a:rPr lang="en-GB" dirty="0" err="1"/>
              <a:t>src_key_padding_mask</a:t>
            </a:r>
            <a:r>
              <a:rPr lang="en-GB" dirty="0"/>
              <a:t>=None):</a:t>
            </a:r>
          </a:p>
          <a:p>
            <a:r>
              <a:rPr lang="en-GB" dirty="0"/>
              <a:t>        """</a:t>
            </a:r>
          </a:p>
          <a:p>
            <a:r>
              <a:rPr lang="en-GB" dirty="0"/>
              <a:t>        Transformer encoder forward pass useful to implement </a:t>
            </a:r>
            <a:r>
              <a:rPr lang="en-GB" dirty="0" err="1"/>
              <a:t>multihead</a:t>
            </a:r>
            <a:r>
              <a:rPr lang="en-GB" dirty="0"/>
              <a:t> self-attention,</a:t>
            </a:r>
          </a:p>
          <a:p>
            <a:r>
              <a:rPr lang="en-GB" dirty="0"/>
              <a:t>        feedforward network, dropout and layer norm to input</a:t>
            </a:r>
          </a:p>
          <a:p>
            <a:endParaRPr lang="en-GB" dirty="0"/>
          </a:p>
          <a:p>
            <a:r>
              <a:rPr lang="en-GB" dirty="0"/>
              <a:t>        Parameters</a:t>
            </a:r>
          </a:p>
          <a:p>
            <a:r>
              <a:rPr lang="en-GB" dirty="0"/>
              <a:t>        ----------</a:t>
            </a:r>
          </a:p>
          <a:p>
            <a:r>
              <a:rPr lang="en-GB" dirty="0"/>
              <a:t>        </a:t>
            </a:r>
            <a:r>
              <a:rPr lang="en-GB" dirty="0" err="1"/>
              <a:t>src</a:t>
            </a:r>
            <a:r>
              <a:rPr lang="en-GB" dirty="0"/>
              <a:t> : </a:t>
            </a:r>
            <a:r>
              <a:rPr lang="en-GB" dirty="0" err="1"/>
              <a:t>torch.Tensor</a:t>
            </a:r>
            <a:endParaRPr lang="en-GB" dirty="0"/>
          </a:p>
          <a:p>
            <a:r>
              <a:rPr lang="en-GB" dirty="0"/>
              <a:t>            Input of shape (</a:t>
            </a:r>
            <a:r>
              <a:rPr lang="en-GB" dirty="0" err="1"/>
              <a:t>seq_len</a:t>
            </a:r>
            <a:r>
              <a:rPr lang="en-GB" dirty="0"/>
              <a:t>, batch, </a:t>
            </a:r>
            <a:r>
              <a:rPr lang="en-GB" dirty="0" err="1"/>
              <a:t>d_model</a:t>
            </a:r>
            <a:r>
              <a:rPr lang="en-GB" dirty="0"/>
              <a:t>).</a:t>
            </a:r>
          </a:p>
          <a:p>
            <a:r>
              <a:rPr lang="en-GB" dirty="0"/>
              <a:t>        </a:t>
            </a:r>
            <a:r>
              <a:rPr lang="en-GB" dirty="0" err="1"/>
              <a:t>src_mask</a:t>
            </a:r>
            <a:r>
              <a:rPr lang="en-GB" dirty="0"/>
              <a:t> : </a:t>
            </a:r>
            <a:r>
              <a:rPr lang="en-GB" dirty="0" err="1"/>
              <a:t>torch.Tensor</a:t>
            </a:r>
            <a:r>
              <a:rPr lang="en-GB" dirty="0"/>
              <a:t>, optional</a:t>
            </a:r>
          </a:p>
          <a:p>
            <a:r>
              <a:rPr lang="en-GB" dirty="0"/>
              <a:t>            Attention mask.</a:t>
            </a:r>
          </a:p>
          <a:p>
            <a:r>
              <a:rPr lang="en-GB" dirty="0"/>
              <a:t>        </a:t>
            </a:r>
            <a:r>
              <a:rPr lang="en-GB" dirty="0" err="1"/>
              <a:t>src_key_padding_mask</a:t>
            </a:r>
            <a:r>
              <a:rPr lang="en-GB" dirty="0"/>
              <a:t> : </a:t>
            </a:r>
            <a:r>
              <a:rPr lang="en-GB" dirty="0" err="1"/>
              <a:t>torch.Tensor</a:t>
            </a:r>
            <a:r>
              <a:rPr lang="en-GB" dirty="0"/>
              <a:t>, optional</a:t>
            </a:r>
          </a:p>
          <a:p>
            <a:r>
              <a:rPr lang="en-GB" dirty="0"/>
              <a:t>            Padding mask.</a:t>
            </a:r>
          </a:p>
          <a:p>
            <a:endParaRPr lang="en-GB" dirty="0"/>
          </a:p>
          <a:p>
            <a:r>
              <a:rPr lang="en-GB" dirty="0"/>
              <a:t>        Returns</a:t>
            </a:r>
          </a:p>
          <a:p>
            <a:r>
              <a:rPr lang="en-GB" dirty="0"/>
              <a:t>        -------</a:t>
            </a:r>
          </a:p>
          <a:p>
            <a:r>
              <a:rPr lang="en-GB" dirty="0"/>
              <a:t>        </a:t>
            </a:r>
            <a:r>
              <a:rPr lang="en-GB" dirty="0" err="1"/>
              <a:t>src</a:t>
            </a:r>
            <a:r>
              <a:rPr lang="en-GB" dirty="0"/>
              <a:t> : </a:t>
            </a:r>
            <a:r>
              <a:rPr lang="en-GB" dirty="0" err="1"/>
              <a:t>torch.Tensor</a:t>
            </a:r>
            <a:endParaRPr lang="en-GB" dirty="0"/>
          </a:p>
          <a:p>
            <a:r>
              <a:rPr lang="en-GB" dirty="0"/>
              <a:t>            Encoded output (</a:t>
            </a:r>
            <a:r>
              <a:rPr lang="en-GB" dirty="0" err="1"/>
              <a:t>seq_len</a:t>
            </a:r>
            <a:r>
              <a:rPr lang="en-GB" dirty="0"/>
              <a:t>, batch, </a:t>
            </a:r>
            <a:r>
              <a:rPr lang="en-GB" dirty="0" err="1"/>
              <a:t>d_model</a:t>
            </a:r>
            <a:r>
              <a:rPr lang="en-GB" dirty="0"/>
              <a:t>).</a:t>
            </a:r>
          </a:p>
          <a:p>
            <a:r>
              <a:rPr lang="en-GB" dirty="0"/>
              <a:t>        </a:t>
            </a:r>
            <a:r>
              <a:rPr lang="en-GB" dirty="0" err="1"/>
              <a:t>attn_weights</a:t>
            </a:r>
            <a:r>
              <a:rPr lang="en-GB" dirty="0"/>
              <a:t> : </a:t>
            </a:r>
            <a:r>
              <a:rPr lang="en-GB" dirty="0" err="1"/>
              <a:t>torch.Tensor</a:t>
            </a:r>
            <a:endParaRPr lang="en-GB" dirty="0"/>
          </a:p>
          <a:p>
            <a:r>
              <a:rPr lang="en-GB" dirty="0"/>
              <a:t>            Attention weights (batch, </a:t>
            </a:r>
            <a:r>
              <a:rPr lang="en-GB" dirty="0" err="1"/>
              <a:t>nhead</a:t>
            </a:r>
            <a:r>
              <a:rPr lang="en-GB" dirty="0"/>
              <a:t>, </a:t>
            </a:r>
            <a:r>
              <a:rPr lang="en-GB" dirty="0" err="1"/>
              <a:t>seq_len</a:t>
            </a:r>
            <a:r>
              <a:rPr lang="en-GB" dirty="0"/>
              <a:t>, </a:t>
            </a:r>
            <a:r>
              <a:rPr lang="en-GB" dirty="0" err="1"/>
              <a:t>seq_len</a:t>
            </a:r>
            <a:r>
              <a:rPr lang="en-GB" dirty="0"/>
              <a:t>).</a:t>
            </a:r>
          </a:p>
          <a:p>
            <a:r>
              <a:rPr lang="en-GB" dirty="0"/>
              <a:t>        """</a:t>
            </a:r>
          </a:p>
          <a:p>
            <a:r>
              <a:rPr lang="en-GB" dirty="0"/>
              <a:t>        ## This was useful at the start to store attention weights!</a:t>
            </a:r>
          </a:p>
          <a:p>
            <a:r>
              <a:rPr lang="en-GB" dirty="0"/>
              <a:t>        </a:t>
            </a:r>
            <a:r>
              <a:rPr lang="en-GB" dirty="0" err="1"/>
              <a:t>attn_output</a:t>
            </a:r>
            <a:r>
              <a:rPr lang="en-GB" dirty="0"/>
              <a:t>, </a:t>
            </a:r>
            <a:r>
              <a:rPr lang="en-GB" dirty="0" err="1"/>
              <a:t>attn_weights</a:t>
            </a:r>
            <a:r>
              <a:rPr lang="en-GB" dirty="0"/>
              <a:t> = </a:t>
            </a:r>
            <a:r>
              <a:rPr lang="en-GB" dirty="0" err="1"/>
              <a:t>self.self_attn</a:t>
            </a:r>
            <a:r>
              <a:rPr lang="en-GB" dirty="0"/>
              <a:t>(</a:t>
            </a:r>
          </a:p>
          <a:p>
            <a:r>
              <a:rPr lang="en-GB" dirty="0"/>
              <a:t>            </a:t>
            </a:r>
            <a:r>
              <a:rPr lang="en-GB" dirty="0" err="1"/>
              <a:t>src</a:t>
            </a:r>
            <a:r>
              <a:rPr lang="en-GB" dirty="0"/>
              <a:t>, </a:t>
            </a:r>
            <a:r>
              <a:rPr lang="en-GB" dirty="0" err="1"/>
              <a:t>src</a:t>
            </a:r>
            <a:r>
              <a:rPr lang="en-GB" dirty="0"/>
              <a:t>, </a:t>
            </a:r>
            <a:r>
              <a:rPr lang="en-GB" dirty="0" err="1"/>
              <a:t>src</a:t>
            </a:r>
            <a:r>
              <a:rPr lang="en-GB" dirty="0"/>
              <a:t>,</a:t>
            </a:r>
          </a:p>
          <a:p>
            <a:r>
              <a:rPr lang="en-GB" dirty="0"/>
              <a:t>            </a:t>
            </a:r>
            <a:r>
              <a:rPr lang="en-GB" dirty="0" err="1"/>
              <a:t>attn_mask</a:t>
            </a:r>
            <a:r>
              <a:rPr lang="en-GB" dirty="0"/>
              <a:t>=</a:t>
            </a:r>
            <a:r>
              <a:rPr lang="en-GB" dirty="0" err="1"/>
              <a:t>src_mask</a:t>
            </a:r>
            <a:r>
              <a:rPr lang="en-GB" dirty="0"/>
              <a:t>,</a:t>
            </a:r>
          </a:p>
          <a:p>
            <a:r>
              <a:rPr lang="en-GB" dirty="0"/>
              <a:t>            </a:t>
            </a:r>
            <a:r>
              <a:rPr lang="en-GB" dirty="0" err="1"/>
              <a:t>key_padding_mask</a:t>
            </a:r>
            <a:r>
              <a:rPr lang="en-GB" dirty="0"/>
              <a:t>=</a:t>
            </a:r>
            <a:r>
              <a:rPr lang="en-GB" dirty="0" err="1"/>
              <a:t>src_key_padding_mask</a:t>
            </a:r>
            <a:r>
              <a:rPr lang="en-GB" dirty="0"/>
              <a:t>,</a:t>
            </a:r>
          </a:p>
          <a:p>
            <a:r>
              <a:rPr lang="en-GB" dirty="0"/>
              <a:t>            </a:t>
            </a:r>
            <a:r>
              <a:rPr lang="en-GB" dirty="0" err="1"/>
              <a:t>need_weights</a:t>
            </a:r>
            <a:r>
              <a:rPr lang="en-GB" dirty="0"/>
              <a:t>=True,</a:t>
            </a:r>
          </a:p>
          <a:p>
            <a:r>
              <a:rPr lang="en-GB" dirty="0"/>
              <a:t>            </a:t>
            </a:r>
            <a:r>
              <a:rPr lang="en-GB" dirty="0" err="1"/>
              <a:t>average_attn_weights</a:t>
            </a:r>
            <a:r>
              <a:rPr lang="en-GB" dirty="0"/>
              <a:t>=False</a:t>
            </a:r>
          </a:p>
          <a:p>
            <a:r>
              <a:rPr lang="en-GB" dirty="0"/>
              <a:t>        )</a:t>
            </a:r>
          </a:p>
          <a:p>
            <a:r>
              <a:rPr lang="en-GB" dirty="0"/>
              <a:t>        src2 = self.dropout1(</a:t>
            </a:r>
            <a:r>
              <a:rPr lang="en-GB" dirty="0" err="1"/>
              <a:t>attn_output</a:t>
            </a:r>
            <a:r>
              <a:rPr lang="en-GB" dirty="0"/>
              <a:t>)</a:t>
            </a:r>
          </a:p>
          <a:p>
            <a:r>
              <a:rPr lang="en-GB" dirty="0"/>
              <a:t>        </a:t>
            </a:r>
            <a:r>
              <a:rPr lang="en-GB" dirty="0" err="1"/>
              <a:t>src</a:t>
            </a:r>
            <a:r>
              <a:rPr lang="en-GB" dirty="0"/>
              <a:t> = self.norm1(</a:t>
            </a:r>
            <a:r>
              <a:rPr lang="en-GB" dirty="0" err="1"/>
              <a:t>src</a:t>
            </a:r>
            <a:r>
              <a:rPr lang="en-GB" dirty="0"/>
              <a:t> + src2)</a:t>
            </a:r>
          </a:p>
          <a:p>
            <a:r>
              <a:rPr lang="en-GB" dirty="0"/>
              <a:t>        src2 = self.linear2(</a:t>
            </a:r>
            <a:r>
              <a:rPr lang="en-GB" dirty="0" err="1"/>
              <a:t>self.dropout</a:t>
            </a:r>
            <a:r>
              <a:rPr lang="en-GB" dirty="0"/>
              <a:t>(</a:t>
            </a:r>
            <a:r>
              <a:rPr lang="en-GB" dirty="0" err="1"/>
              <a:t>self.activation</a:t>
            </a:r>
            <a:r>
              <a:rPr lang="en-GB" dirty="0"/>
              <a:t>(self.linear1(</a:t>
            </a:r>
            <a:r>
              <a:rPr lang="en-GB" dirty="0" err="1"/>
              <a:t>src</a:t>
            </a:r>
            <a:r>
              <a:rPr lang="en-GB" dirty="0"/>
              <a:t>))))</a:t>
            </a:r>
          </a:p>
          <a:p>
            <a:r>
              <a:rPr lang="en-GB" dirty="0"/>
              <a:t>        </a:t>
            </a:r>
            <a:r>
              <a:rPr lang="en-GB" dirty="0" err="1"/>
              <a:t>src</a:t>
            </a:r>
            <a:r>
              <a:rPr lang="en-GB" dirty="0"/>
              <a:t> = self.norm2(</a:t>
            </a:r>
            <a:r>
              <a:rPr lang="en-GB" dirty="0" err="1"/>
              <a:t>src</a:t>
            </a:r>
            <a:r>
              <a:rPr lang="en-GB" dirty="0"/>
              <a:t> + self.dropout2(src2))</a:t>
            </a:r>
          </a:p>
          <a:p>
            <a:r>
              <a:rPr lang="en-GB" dirty="0"/>
              <a:t>        return </a:t>
            </a:r>
            <a:r>
              <a:rPr lang="en-GB" dirty="0" err="1"/>
              <a:t>src</a:t>
            </a:r>
            <a:r>
              <a:rPr lang="en-GB" dirty="0"/>
              <a:t>, </a:t>
            </a:r>
            <a:r>
              <a:rPr lang="en-GB" dirty="0" err="1"/>
              <a:t>attn_weights</a:t>
            </a:r>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20</a:t>
            </a:fld>
            <a:endParaRPr lang="en-GB"/>
          </a:p>
        </p:txBody>
      </p:sp>
    </p:spTree>
    <p:extLst>
      <p:ext uri="{BB962C8B-B14F-4D97-AF65-F5344CB8AC3E}">
        <p14:creationId xmlns:p14="http://schemas.microsoft.com/office/powerpoint/2010/main" val="402732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self.input_proj</a:t>
            </a:r>
            <a:r>
              <a:rPr lang="en-GB" dirty="0"/>
              <a:t> = </a:t>
            </a:r>
            <a:r>
              <a:rPr lang="en-GB" dirty="0" err="1"/>
              <a:t>nn.Linear</a:t>
            </a:r>
            <a:r>
              <a:rPr lang="en-GB" dirty="0"/>
              <a:t>(</a:t>
            </a:r>
            <a:r>
              <a:rPr lang="en-GB" dirty="0" err="1"/>
              <a:t>input_features</a:t>
            </a:r>
            <a:r>
              <a:rPr lang="en-GB" dirty="0"/>
              <a:t>, </a:t>
            </a:r>
            <a:r>
              <a:rPr lang="en-GB" dirty="0" err="1"/>
              <a:t>d_model</a:t>
            </a:r>
            <a:r>
              <a:rPr lang="en-GB" dirty="0"/>
              <a:t>)</a:t>
            </a:r>
          </a:p>
          <a:p>
            <a:r>
              <a:rPr lang="en-GB" dirty="0"/>
              <a:t>        </a:t>
            </a:r>
            <a:r>
              <a:rPr lang="en-GB" dirty="0" err="1"/>
              <a:t>self.pos_encoder</a:t>
            </a:r>
            <a:r>
              <a:rPr lang="en-GB" dirty="0"/>
              <a:t> = </a:t>
            </a:r>
            <a:r>
              <a:rPr lang="en-GB" dirty="0" err="1"/>
              <a:t>PositionalEncoding</a:t>
            </a:r>
            <a:r>
              <a:rPr lang="en-GB" dirty="0"/>
              <a:t>(</a:t>
            </a:r>
            <a:r>
              <a:rPr lang="en-GB" dirty="0" err="1"/>
              <a:t>d_model</a:t>
            </a:r>
            <a:r>
              <a:rPr lang="en-GB" dirty="0"/>
              <a:t>)</a:t>
            </a:r>
          </a:p>
          <a:p>
            <a:endParaRPr lang="en-GB" dirty="0"/>
          </a:p>
          <a:p>
            <a:r>
              <a:rPr lang="en-GB" dirty="0"/>
              <a:t>        ## Encoder layers implementing customer encoder structure</a:t>
            </a:r>
          </a:p>
          <a:p>
            <a:endParaRPr lang="en-GB" dirty="0"/>
          </a:p>
          <a:p>
            <a:r>
              <a:rPr lang="en-GB" dirty="0"/>
              <a:t>        </a:t>
            </a:r>
            <a:r>
              <a:rPr lang="en-GB" dirty="0" err="1"/>
              <a:t>self.encoder_layers</a:t>
            </a:r>
            <a:r>
              <a:rPr lang="en-GB" dirty="0"/>
              <a:t> = </a:t>
            </a:r>
            <a:r>
              <a:rPr lang="en-GB" dirty="0" err="1"/>
              <a:t>nn.ModuleList</a:t>
            </a:r>
            <a:r>
              <a:rPr lang="en-GB" dirty="0"/>
              <a:t>([</a:t>
            </a:r>
          </a:p>
          <a:p>
            <a:r>
              <a:rPr lang="en-GB" dirty="0"/>
              <a:t>            </a:t>
            </a:r>
            <a:r>
              <a:rPr lang="en-GB" dirty="0" err="1"/>
              <a:t>CustomTransformerEncoderLayer</a:t>
            </a:r>
            <a:r>
              <a:rPr lang="en-GB" dirty="0"/>
              <a:t>(</a:t>
            </a:r>
          </a:p>
          <a:p>
            <a:r>
              <a:rPr lang="en-GB" dirty="0"/>
              <a:t>                </a:t>
            </a:r>
            <a:r>
              <a:rPr lang="en-GB" dirty="0" err="1"/>
              <a:t>d_model</a:t>
            </a:r>
            <a:r>
              <a:rPr lang="en-GB" dirty="0"/>
              <a:t>=</a:t>
            </a:r>
            <a:r>
              <a:rPr lang="en-GB" dirty="0" err="1"/>
              <a:t>d_model</a:t>
            </a:r>
            <a:r>
              <a:rPr lang="en-GB" dirty="0"/>
              <a:t>,</a:t>
            </a:r>
          </a:p>
          <a:p>
            <a:r>
              <a:rPr lang="en-GB" dirty="0"/>
              <a:t>                </a:t>
            </a:r>
            <a:r>
              <a:rPr lang="en-GB" dirty="0" err="1"/>
              <a:t>nhead</a:t>
            </a:r>
            <a:r>
              <a:rPr lang="en-GB" dirty="0"/>
              <a:t>=</a:t>
            </a:r>
            <a:r>
              <a:rPr lang="en-GB" dirty="0" err="1"/>
              <a:t>nhead</a:t>
            </a:r>
            <a:r>
              <a:rPr lang="en-GB" dirty="0"/>
              <a:t>,</a:t>
            </a:r>
          </a:p>
          <a:p>
            <a:r>
              <a:rPr lang="en-GB" dirty="0"/>
              <a:t>                </a:t>
            </a:r>
            <a:r>
              <a:rPr lang="en-GB" dirty="0" err="1"/>
              <a:t>dim_feedforward</a:t>
            </a:r>
            <a:r>
              <a:rPr lang="en-GB" dirty="0"/>
              <a:t>=</a:t>
            </a:r>
            <a:r>
              <a:rPr lang="en-GB" dirty="0" err="1"/>
              <a:t>dim_feedforward</a:t>
            </a:r>
            <a:r>
              <a:rPr lang="en-GB" dirty="0"/>
              <a:t>,</a:t>
            </a:r>
          </a:p>
          <a:p>
            <a:r>
              <a:rPr lang="en-GB" dirty="0"/>
              <a:t>                dropout=dropout</a:t>
            </a:r>
          </a:p>
          <a:p>
            <a:r>
              <a:rPr lang="en-GB" dirty="0"/>
              <a:t>            ) for _ in range(</a:t>
            </a:r>
            <a:r>
              <a:rPr lang="en-GB" dirty="0" err="1"/>
              <a:t>num_layers</a:t>
            </a:r>
            <a:r>
              <a:rPr lang="en-GB" dirty="0"/>
              <a:t>)</a:t>
            </a:r>
          </a:p>
          <a:p>
            <a:r>
              <a:rPr lang="en-GB" dirty="0"/>
              <a:t>        ])</a:t>
            </a:r>
          </a:p>
          <a:p>
            <a:endParaRPr lang="en-GB" dirty="0"/>
          </a:p>
          <a:p>
            <a:r>
              <a:rPr lang="en-GB" dirty="0"/>
              <a:t>        # Latent mean and log variance projection</a:t>
            </a:r>
          </a:p>
          <a:p>
            <a:r>
              <a:rPr lang="en-GB" dirty="0"/>
              <a:t>        </a:t>
            </a:r>
            <a:r>
              <a:rPr lang="en-GB" dirty="0" err="1"/>
              <a:t>self.mean_layer</a:t>
            </a:r>
            <a:r>
              <a:rPr lang="en-GB" dirty="0"/>
              <a:t> = </a:t>
            </a:r>
            <a:r>
              <a:rPr lang="en-GB" dirty="0" err="1"/>
              <a:t>nn.Linear</a:t>
            </a:r>
            <a:r>
              <a:rPr lang="en-GB" dirty="0"/>
              <a:t>(</a:t>
            </a:r>
            <a:r>
              <a:rPr lang="en-GB" dirty="0" err="1"/>
              <a:t>d_model</a:t>
            </a:r>
            <a:r>
              <a:rPr lang="en-GB" dirty="0"/>
              <a:t>, </a:t>
            </a:r>
            <a:r>
              <a:rPr lang="en-GB" dirty="0" err="1"/>
              <a:t>latent_dim</a:t>
            </a:r>
            <a:r>
              <a:rPr lang="en-GB" dirty="0"/>
              <a:t>)</a:t>
            </a:r>
          </a:p>
          <a:p>
            <a:r>
              <a:rPr lang="en-GB" dirty="0"/>
              <a:t>        </a:t>
            </a:r>
            <a:r>
              <a:rPr lang="en-GB" dirty="0" err="1"/>
              <a:t>self.logvar_layer</a:t>
            </a:r>
            <a:r>
              <a:rPr lang="en-GB" dirty="0"/>
              <a:t> = </a:t>
            </a:r>
            <a:r>
              <a:rPr lang="en-GB" dirty="0" err="1"/>
              <a:t>nn.Linear</a:t>
            </a:r>
            <a:r>
              <a:rPr lang="en-GB" dirty="0"/>
              <a:t>(</a:t>
            </a:r>
            <a:r>
              <a:rPr lang="en-GB" dirty="0" err="1"/>
              <a:t>d_model</a:t>
            </a:r>
            <a:r>
              <a:rPr lang="en-GB" dirty="0"/>
              <a:t>, </a:t>
            </a:r>
            <a:r>
              <a:rPr lang="en-GB" dirty="0" err="1"/>
              <a:t>latent_dim</a:t>
            </a:r>
            <a:r>
              <a:rPr lang="en-GB" dirty="0"/>
              <a:t>)</a:t>
            </a:r>
          </a:p>
          <a:p>
            <a:endParaRPr lang="en-GB" dirty="0"/>
          </a:p>
          <a:p>
            <a:r>
              <a:rPr lang="en-GB" dirty="0"/>
              <a:t>        # Sequential Decoder maps from latent space → forecast</a:t>
            </a:r>
          </a:p>
          <a:p>
            <a:r>
              <a:rPr lang="en-GB" dirty="0"/>
              <a:t>        </a:t>
            </a:r>
            <a:r>
              <a:rPr lang="en-GB" dirty="0" err="1"/>
              <a:t>self.decoder</a:t>
            </a:r>
            <a:r>
              <a:rPr lang="en-GB" dirty="0"/>
              <a:t> = </a:t>
            </a:r>
            <a:r>
              <a:rPr lang="en-GB" dirty="0" err="1"/>
              <a:t>nn.Sequential</a:t>
            </a:r>
            <a:r>
              <a:rPr lang="en-GB" dirty="0"/>
              <a:t>(</a:t>
            </a:r>
          </a:p>
          <a:p>
            <a:r>
              <a:rPr lang="en-GB" dirty="0"/>
              <a:t>            </a:t>
            </a:r>
            <a:r>
              <a:rPr lang="en-GB" dirty="0" err="1"/>
              <a:t>nn.Linear</a:t>
            </a:r>
            <a:r>
              <a:rPr lang="en-GB" dirty="0"/>
              <a:t>(</a:t>
            </a:r>
            <a:r>
              <a:rPr lang="en-GB" dirty="0" err="1"/>
              <a:t>latent_dim</a:t>
            </a:r>
            <a:r>
              <a:rPr lang="en-GB" dirty="0"/>
              <a:t>, </a:t>
            </a:r>
            <a:r>
              <a:rPr lang="en-GB" dirty="0" err="1"/>
              <a:t>dim_feedforward</a:t>
            </a:r>
            <a:r>
              <a:rPr lang="en-GB" dirty="0"/>
              <a:t>), ## first linear layer</a:t>
            </a:r>
          </a:p>
          <a:p>
            <a:r>
              <a:rPr lang="en-GB" dirty="0"/>
              <a:t>            </a:t>
            </a:r>
            <a:r>
              <a:rPr lang="en-GB" dirty="0" err="1"/>
              <a:t>nn.ReLU</a:t>
            </a:r>
            <a:r>
              <a:rPr lang="en-GB" dirty="0"/>
              <a:t>(), ## adding non linearity</a:t>
            </a:r>
          </a:p>
          <a:p>
            <a:r>
              <a:rPr lang="en-GB" dirty="0"/>
              <a:t>            </a:t>
            </a:r>
            <a:r>
              <a:rPr lang="en-GB" dirty="0" err="1"/>
              <a:t>nn.Linear</a:t>
            </a:r>
            <a:r>
              <a:rPr lang="en-GB" dirty="0"/>
              <a:t>(</a:t>
            </a:r>
            <a:r>
              <a:rPr lang="en-GB" dirty="0" err="1"/>
              <a:t>dim_feedforward</a:t>
            </a:r>
            <a:r>
              <a:rPr lang="en-GB" dirty="0"/>
              <a:t>, </a:t>
            </a:r>
            <a:r>
              <a:rPr lang="en-GB" dirty="0" err="1"/>
              <a:t>output_features</a:t>
            </a:r>
            <a:r>
              <a:rPr lang="en-GB" dirty="0"/>
              <a:t> * </a:t>
            </a:r>
            <a:r>
              <a:rPr lang="en-GB" dirty="0" err="1"/>
              <a:t>forecast_steps</a:t>
            </a:r>
            <a:r>
              <a:rPr lang="en-GB" dirty="0"/>
              <a:t>), ## second linear layer</a:t>
            </a:r>
          </a:p>
          <a:p>
            <a:r>
              <a:rPr lang="en-GB" dirty="0"/>
              <a:t>        )</a:t>
            </a:r>
          </a:p>
          <a:p>
            <a:endParaRPr lang="en-GB" dirty="0"/>
          </a:p>
          <a:p>
            <a:r>
              <a:rPr lang="en-GB" dirty="0"/>
              <a:t>        </a:t>
            </a:r>
            <a:r>
              <a:rPr lang="en-GB" dirty="0" err="1"/>
              <a:t>self.d_model</a:t>
            </a:r>
            <a:r>
              <a:rPr lang="en-GB" dirty="0"/>
              <a:t> = </a:t>
            </a:r>
            <a:r>
              <a:rPr lang="en-GB" dirty="0" err="1"/>
              <a:t>d_model</a:t>
            </a:r>
            <a:endParaRPr lang="en-GB" dirty="0"/>
          </a:p>
          <a:p>
            <a:r>
              <a:rPr lang="en-GB" dirty="0"/>
              <a:t>        </a:t>
            </a:r>
            <a:r>
              <a:rPr lang="en-GB" dirty="0" err="1"/>
              <a:t>self.latent_dim</a:t>
            </a:r>
            <a:r>
              <a:rPr lang="en-GB" dirty="0"/>
              <a:t> = </a:t>
            </a:r>
            <a:r>
              <a:rPr lang="en-GB" dirty="0" err="1"/>
              <a:t>latent_dim</a:t>
            </a:r>
            <a:endParaRPr lang="en-GB" dirty="0"/>
          </a:p>
          <a:p>
            <a:r>
              <a:rPr lang="en-GB" dirty="0"/>
              <a:t>        </a:t>
            </a:r>
            <a:r>
              <a:rPr lang="en-GB" dirty="0" err="1"/>
              <a:t>self.forecast_steps</a:t>
            </a:r>
            <a:r>
              <a:rPr lang="en-GB" dirty="0"/>
              <a:t> = </a:t>
            </a:r>
            <a:r>
              <a:rPr lang="en-GB" dirty="0" err="1"/>
              <a:t>forecast_steps</a:t>
            </a:r>
            <a:endParaRPr lang="en-GB" dirty="0"/>
          </a:p>
          <a:p>
            <a:r>
              <a:rPr lang="en-GB" dirty="0"/>
              <a:t>        </a:t>
            </a:r>
            <a:r>
              <a:rPr lang="en-GB" dirty="0" err="1"/>
              <a:t>self.output_features</a:t>
            </a:r>
            <a:r>
              <a:rPr lang="en-GB" dirty="0"/>
              <a:t> = </a:t>
            </a:r>
            <a:r>
              <a:rPr lang="en-GB" dirty="0" err="1"/>
              <a:t>output_features</a:t>
            </a:r>
            <a:endParaRPr lang="en-GB" dirty="0"/>
          </a:p>
          <a:p>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21</a:t>
            </a:fld>
            <a:endParaRPr lang="en-GB"/>
          </a:p>
        </p:txBody>
      </p:sp>
    </p:spTree>
    <p:extLst>
      <p:ext uri="{BB962C8B-B14F-4D97-AF65-F5344CB8AC3E}">
        <p14:creationId xmlns:p14="http://schemas.microsoft.com/office/powerpoint/2010/main" val="427057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 </a:t>
            </a:r>
            <a:r>
              <a:rPr lang="en-GB" dirty="0" err="1"/>
              <a:t>train_model_aae_rollout</a:t>
            </a:r>
            <a:r>
              <a:rPr lang="en-GB" dirty="0"/>
              <a:t>(model,train_loader,val_loader,optimizer,discriminator,disc_optimizer, </a:t>
            </a:r>
            <a:r>
              <a:rPr lang="en-GB" dirty="0" err="1"/>
              <a:t>device,epochs</a:t>
            </a:r>
            <a:r>
              <a:rPr lang="en-GB" dirty="0"/>
              <a:t>=3,patience=5,min_delta=1e-4,</a:t>
            </a:r>
          </a:p>
          <a:p>
            <a:r>
              <a:rPr lang="en-GB" dirty="0"/>
              <a:t>    </a:t>
            </a:r>
            <a:r>
              <a:rPr lang="en-GB" dirty="0" err="1"/>
              <a:t>adv_weight</a:t>
            </a:r>
            <a:r>
              <a:rPr lang="en-GB" dirty="0"/>
              <a:t>=0.01, </a:t>
            </a:r>
            <a:r>
              <a:rPr lang="en-GB" dirty="0" err="1"/>
              <a:t>scheduled_sampling_start</a:t>
            </a:r>
            <a:r>
              <a:rPr lang="en-GB" dirty="0"/>
              <a:t>=1.0, </a:t>
            </a:r>
            <a:r>
              <a:rPr lang="en-GB" dirty="0" err="1"/>
              <a:t>scheduled_sampling_end</a:t>
            </a:r>
            <a:r>
              <a:rPr lang="en-GB" dirty="0"/>
              <a:t>=0.0, </a:t>
            </a:r>
            <a:r>
              <a:rPr lang="en-GB" dirty="0" err="1"/>
              <a:t>scheduled_sampling_decay</a:t>
            </a:r>
            <a:r>
              <a:rPr lang="en-GB" dirty="0"/>
              <a:t>=0.95,</a:t>
            </a:r>
          </a:p>
          <a:p>
            <a:r>
              <a:rPr lang="en-GB" dirty="0"/>
              <a:t>    </a:t>
            </a:r>
            <a:r>
              <a:rPr lang="en-GB" dirty="0" err="1"/>
              <a:t>block_size</a:t>
            </a:r>
            <a:r>
              <a:rPr lang="en-GB" dirty="0"/>
              <a:t>=None, </a:t>
            </a:r>
            <a:r>
              <a:rPr lang="en-GB" dirty="0" err="1"/>
              <a:t>num_blocks</a:t>
            </a:r>
            <a:r>
              <a:rPr lang="en-GB" dirty="0"/>
              <a:t>=None</a:t>
            </a:r>
          </a:p>
          <a:p>
            <a:r>
              <a:rPr lang="en-GB" dirty="0"/>
              <a:t>):</a:t>
            </a:r>
          </a:p>
          <a:p>
            <a:r>
              <a:rPr lang="en-GB" dirty="0"/>
              <a:t># Reduce LR when validation loss plateaus</a:t>
            </a:r>
          </a:p>
          <a:p>
            <a:r>
              <a:rPr lang="en-GB" dirty="0"/>
              <a:t>    scheduler = </a:t>
            </a:r>
            <a:r>
              <a:rPr lang="en-GB" dirty="0" err="1"/>
              <a:t>torch.optim.lr_scheduler.ReduceLROnPlateau</a:t>
            </a:r>
            <a:r>
              <a:rPr lang="en-GB" dirty="0"/>
              <a:t>(</a:t>
            </a:r>
          </a:p>
          <a:p>
            <a:r>
              <a:rPr lang="en-GB" dirty="0"/>
              <a:t>        optimizer, mode='min', patience=3, factor=0.5</a:t>
            </a:r>
          </a:p>
          <a:p>
            <a:r>
              <a:rPr lang="en-GB" dirty="0"/>
              <a:t>    )</a:t>
            </a:r>
          </a:p>
          <a:p>
            <a:r>
              <a:rPr lang="en-GB" dirty="0"/>
              <a:t>    ## the below is useful to </a:t>
            </a:r>
            <a:r>
              <a:rPr lang="en-GB" dirty="0" err="1"/>
              <a:t>mantain</a:t>
            </a:r>
            <a:r>
              <a:rPr lang="en-GB" dirty="0"/>
              <a:t> the best loss</a:t>
            </a:r>
          </a:p>
          <a:p>
            <a:r>
              <a:rPr lang="en-GB" dirty="0"/>
              <a:t>    </a:t>
            </a:r>
            <a:r>
              <a:rPr lang="en-GB" dirty="0" err="1"/>
              <a:t>adversarial_loss</a:t>
            </a:r>
            <a:r>
              <a:rPr lang="en-GB" dirty="0"/>
              <a:t> = </a:t>
            </a:r>
            <a:r>
              <a:rPr lang="en-GB" dirty="0" err="1"/>
              <a:t>BCELoss</a:t>
            </a:r>
            <a:r>
              <a:rPr lang="en-GB" dirty="0"/>
              <a:t>()</a:t>
            </a:r>
          </a:p>
          <a:p>
            <a:r>
              <a:rPr lang="en-GB" dirty="0"/>
              <a:t>    </a:t>
            </a:r>
            <a:r>
              <a:rPr lang="en-GB" dirty="0" err="1"/>
              <a:t>best_val_loss</a:t>
            </a:r>
            <a:r>
              <a:rPr lang="en-GB" dirty="0"/>
              <a:t> = float('inf')</a:t>
            </a:r>
          </a:p>
          <a:p>
            <a:r>
              <a:rPr lang="en-GB" dirty="0"/>
              <a:t>    </a:t>
            </a:r>
            <a:r>
              <a:rPr lang="en-GB" dirty="0" err="1"/>
              <a:t>patience_cnt</a:t>
            </a:r>
            <a:r>
              <a:rPr lang="en-GB" dirty="0"/>
              <a:t> = 0</a:t>
            </a:r>
          </a:p>
          <a:p>
            <a:endParaRPr lang="en-GB" dirty="0"/>
          </a:p>
          <a:p>
            <a:r>
              <a:rPr lang="en-GB" dirty="0"/>
              <a:t>    # initialise teacher-forcing probability:</a:t>
            </a:r>
          </a:p>
          <a:p>
            <a:r>
              <a:rPr lang="en-GB" dirty="0"/>
              <a:t>    </a:t>
            </a:r>
            <a:r>
              <a:rPr lang="en-GB" dirty="0" err="1"/>
              <a:t>sampling_prob</a:t>
            </a:r>
            <a:r>
              <a:rPr lang="en-GB" dirty="0"/>
              <a:t> = </a:t>
            </a:r>
            <a:r>
              <a:rPr lang="en-GB" dirty="0" err="1"/>
              <a:t>scheduled_sampling_start</a:t>
            </a:r>
            <a:endParaRPr lang="en-GB" dirty="0"/>
          </a:p>
          <a:p>
            <a:endParaRPr lang="en-GB" dirty="0"/>
          </a:p>
          <a:p>
            <a:r>
              <a:rPr lang="en-GB" dirty="0"/>
              <a:t>    for epoch in range(1, epochs + 1):</a:t>
            </a:r>
          </a:p>
          <a:p>
            <a:r>
              <a:rPr lang="en-GB" dirty="0"/>
              <a:t>        ## putting model and discriminator in training mode</a:t>
            </a:r>
          </a:p>
          <a:p>
            <a:r>
              <a:rPr lang="en-GB" dirty="0"/>
              <a:t>        </a:t>
            </a:r>
            <a:r>
              <a:rPr lang="en-GB" dirty="0" err="1"/>
              <a:t>model.train</a:t>
            </a:r>
            <a:r>
              <a:rPr lang="en-GB" dirty="0"/>
              <a:t>()</a:t>
            </a:r>
          </a:p>
          <a:p>
            <a:r>
              <a:rPr lang="en-GB" dirty="0"/>
              <a:t>        </a:t>
            </a:r>
            <a:r>
              <a:rPr lang="en-GB" dirty="0" err="1"/>
              <a:t>discriminator.train</a:t>
            </a:r>
            <a:r>
              <a:rPr lang="en-GB" dirty="0"/>
              <a:t>()</a:t>
            </a:r>
          </a:p>
          <a:p>
            <a:r>
              <a:rPr lang="en-GB" dirty="0"/>
              <a:t>        </a:t>
            </a:r>
            <a:r>
              <a:rPr lang="en-GB" dirty="0" err="1"/>
              <a:t>total_train_loss</a:t>
            </a:r>
            <a:r>
              <a:rPr lang="en-GB" dirty="0"/>
              <a:t> = 0.0</a:t>
            </a:r>
          </a:p>
          <a:p>
            <a:r>
              <a:rPr lang="en-GB" dirty="0"/>
              <a:t>    ## Here I am looping over training batches and extracting past context and targets</a:t>
            </a:r>
          </a:p>
          <a:p>
            <a:r>
              <a:rPr lang="en-GB" dirty="0"/>
              <a:t>    ## Reshaping to be able to compare prediction with ground truth</a:t>
            </a:r>
          </a:p>
          <a:p>
            <a:r>
              <a:rPr lang="en-GB" dirty="0"/>
              <a:t>        for inputs, </a:t>
            </a:r>
            <a:r>
              <a:rPr lang="en-GB" dirty="0" err="1"/>
              <a:t>full_targets</a:t>
            </a:r>
            <a:r>
              <a:rPr lang="en-GB" dirty="0"/>
              <a:t> in </a:t>
            </a:r>
            <a:r>
              <a:rPr lang="en-GB" dirty="0" err="1"/>
              <a:t>train_loader</a:t>
            </a:r>
            <a:r>
              <a:rPr lang="en-GB" dirty="0"/>
              <a:t>:</a:t>
            </a:r>
          </a:p>
          <a:p>
            <a:r>
              <a:rPr lang="en-GB" dirty="0"/>
              <a:t>            inputs      = inputs.to(device)            # [B, win, F]</a:t>
            </a:r>
          </a:p>
          <a:p>
            <a:r>
              <a:rPr lang="en-GB" dirty="0"/>
              <a:t>            </a:t>
            </a:r>
            <a:r>
              <a:rPr lang="en-GB" dirty="0" err="1"/>
              <a:t>full_targets</a:t>
            </a:r>
            <a:r>
              <a:rPr lang="en-GB" dirty="0"/>
              <a:t>= full_targets.to(device)      # [B, </a:t>
            </a:r>
            <a:r>
              <a:rPr lang="en-GB" dirty="0" err="1"/>
              <a:t>blk</a:t>
            </a:r>
            <a:r>
              <a:rPr lang="en-GB" dirty="0"/>
              <a:t>*#blks, F]</a:t>
            </a:r>
          </a:p>
          <a:p>
            <a:r>
              <a:rPr lang="en-GB" dirty="0"/>
              <a:t>            B, _, </a:t>
            </a:r>
            <a:r>
              <a:rPr lang="en-GB" dirty="0" err="1"/>
              <a:t>F_in</a:t>
            </a:r>
            <a:r>
              <a:rPr lang="en-GB" dirty="0"/>
              <a:t>  = </a:t>
            </a:r>
            <a:r>
              <a:rPr lang="en-GB" dirty="0" err="1"/>
              <a:t>inputs.shape</a:t>
            </a:r>
            <a:endParaRPr lang="en-GB" dirty="0"/>
          </a:p>
          <a:p>
            <a:r>
              <a:rPr lang="en-GB" dirty="0"/>
              <a:t>            targets     = </a:t>
            </a:r>
            <a:r>
              <a:rPr lang="en-GB" dirty="0" err="1"/>
              <a:t>full_targets.view</a:t>
            </a:r>
            <a:r>
              <a:rPr lang="en-GB" dirty="0"/>
              <a:t>(B, </a:t>
            </a:r>
            <a:r>
              <a:rPr lang="en-GB" dirty="0" err="1"/>
              <a:t>num_blocks</a:t>
            </a:r>
            <a:r>
              <a:rPr lang="en-GB" dirty="0"/>
              <a:t>, </a:t>
            </a:r>
            <a:r>
              <a:rPr lang="en-GB" dirty="0" err="1"/>
              <a:t>block_size</a:t>
            </a:r>
            <a:r>
              <a:rPr lang="en-GB" dirty="0"/>
              <a:t>, </a:t>
            </a:r>
            <a:r>
              <a:rPr lang="en-GB" dirty="0" err="1"/>
              <a:t>F_in</a:t>
            </a:r>
            <a:r>
              <a:rPr lang="en-GB" dirty="0"/>
              <a:t>)</a:t>
            </a:r>
          </a:p>
          <a:p>
            <a:endParaRPr lang="en-GB" dirty="0"/>
          </a:p>
          <a:p>
            <a:r>
              <a:rPr lang="en-GB" dirty="0"/>
              <a:t>            # 1st Phase of training --&gt; </a:t>
            </a:r>
            <a:r>
              <a:rPr lang="en-GB" dirty="0" err="1"/>
              <a:t>Trainining</a:t>
            </a:r>
            <a:r>
              <a:rPr lang="en-GB" dirty="0"/>
              <a:t> discriminator </a:t>
            </a:r>
          </a:p>
          <a:p>
            <a:r>
              <a:rPr lang="en-GB" dirty="0"/>
              <a:t>            ## Rearranging input shape for transformer</a:t>
            </a:r>
          </a:p>
          <a:p>
            <a:r>
              <a:rPr lang="en-GB" dirty="0"/>
              <a:t>            </a:t>
            </a:r>
            <a:r>
              <a:rPr lang="en-GB" dirty="0" err="1"/>
              <a:t>inputs_enc</a:t>
            </a:r>
            <a:r>
              <a:rPr lang="en-GB" dirty="0"/>
              <a:t> = </a:t>
            </a:r>
            <a:r>
              <a:rPr lang="en-GB" dirty="0" err="1"/>
              <a:t>inputs.permute</a:t>
            </a:r>
            <a:r>
              <a:rPr lang="en-GB" dirty="0"/>
              <a:t>(1,0,2)         # [win, B, F]</a:t>
            </a:r>
          </a:p>
          <a:p>
            <a:r>
              <a:rPr lang="en-GB" dirty="0"/>
              <a:t>            with </a:t>
            </a:r>
            <a:r>
              <a:rPr lang="en-GB" dirty="0" err="1"/>
              <a:t>torch.no_grad</a:t>
            </a:r>
            <a:r>
              <a:rPr lang="en-GB" dirty="0"/>
              <a:t>():</a:t>
            </a:r>
          </a:p>
          <a:p>
            <a:r>
              <a:rPr lang="en-GB" dirty="0"/>
              <a:t>                # Below I am running the encoder, get latent distribution parameters (mu, </a:t>
            </a:r>
            <a:r>
              <a:rPr lang="en-GB" dirty="0" err="1"/>
              <a:t>logvar</a:t>
            </a:r>
            <a:r>
              <a:rPr lang="en-GB" dirty="0"/>
              <a:t>).</a:t>
            </a:r>
          </a:p>
          <a:p>
            <a:r>
              <a:rPr lang="en-GB" dirty="0"/>
              <a:t>                # Then we sample from this latent distribution to create </a:t>
            </a:r>
            <a:r>
              <a:rPr lang="en-GB" dirty="0" err="1"/>
              <a:t>z_fake</a:t>
            </a:r>
            <a:r>
              <a:rPr lang="en-GB" dirty="0"/>
              <a:t>.</a:t>
            </a:r>
          </a:p>
          <a:p>
            <a:r>
              <a:rPr lang="en-GB" dirty="0"/>
              <a:t>                # It’s fake because it’s model-generated latent codes, not guaranteed to follow Gaussian</a:t>
            </a:r>
          </a:p>
          <a:p>
            <a:r>
              <a:rPr lang="en-GB" dirty="0"/>
              <a:t>                _, mu, </a:t>
            </a:r>
            <a:r>
              <a:rPr lang="en-GB" dirty="0" err="1"/>
              <a:t>logvar</a:t>
            </a:r>
            <a:r>
              <a:rPr lang="en-GB" dirty="0"/>
              <a:t>, _ = model(</a:t>
            </a:r>
            <a:r>
              <a:rPr lang="en-GB" dirty="0" err="1"/>
              <a:t>inputs_enc</a:t>
            </a:r>
            <a:r>
              <a:rPr lang="en-GB" dirty="0"/>
              <a:t>)</a:t>
            </a:r>
          </a:p>
          <a:p>
            <a:r>
              <a:rPr lang="en-GB" dirty="0"/>
              <a:t>                </a:t>
            </a:r>
            <a:r>
              <a:rPr lang="en-GB" dirty="0" err="1"/>
              <a:t>z_fake</a:t>
            </a:r>
            <a:r>
              <a:rPr lang="en-GB" dirty="0"/>
              <a:t> = </a:t>
            </a:r>
            <a:r>
              <a:rPr lang="en-GB" dirty="0" err="1"/>
              <a:t>model.reparameterize</a:t>
            </a:r>
            <a:r>
              <a:rPr lang="en-GB" dirty="0"/>
              <a:t>(mu, </a:t>
            </a:r>
            <a:r>
              <a:rPr lang="en-GB" dirty="0" err="1"/>
              <a:t>logvar</a:t>
            </a:r>
            <a:r>
              <a:rPr lang="en-GB" dirty="0"/>
              <a:t>).detach()</a:t>
            </a:r>
          </a:p>
          <a:p>
            <a:r>
              <a:rPr lang="en-GB" dirty="0"/>
              <a:t>            # Then we sample a real latent vector from a standard Gaussian prior (same shape as </a:t>
            </a:r>
            <a:r>
              <a:rPr lang="en-GB" dirty="0" err="1"/>
              <a:t>z_fake</a:t>
            </a:r>
            <a:r>
              <a:rPr lang="en-GB" dirty="0"/>
              <a:t>).</a:t>
            </a:r>
          </a:p>
          <a:p>
            <a:r>
              <a:rPr lang="en-GB" dirty="0"/>
              <a:t>            # This is the ideal distribution we want the encoder to match. </a:t>
            </a:r>
            <a:r>
              <a:rPr lang="en-GB" dirty="0" err="1"/>
              <a:t>rand_like</a:t>
            </a:r>
            <a:r>
              <a:rPr lang="en-GB" dirty="0"/>
              <a:t> creates</a:t>
            </a:r>
          </a:p>
          <a:p>
            <a:r>
              <a:rPr lang="en-GB" dirty="0"/>
              <a:t>            # random numbers drawn from a Gaussian 𝒩(0, 1).</a:t>
            </a:r>
          </a:p>
          <a:p>
            <a:r>
              <a:rPr lang="en-GB" dirty="0"/>
              <a:t>            </a:t>
            </a:r>
            <a:r>
              <a:rPr lang="en-GB" dirty="0" err="1"/>
              <a:t>z_real</a:t>
            </a:r>
            <a:r>
              <a:rPr lang="en-GB" dirty="0"/>
              <a:t>      = </a:t>
            </a:r>
            <a:r>
              <a:rPr lang="en-GB" dirty="0" err="1"/>
              <a:t>torch.randn_like</a:t>
            </a:r>
            <a:r>
              <a:rPr lang="en-GB" dirty="0"/>
              <a:t>(</a:t>
            </a:r>
            <a:r>
              <a:rPr lang="en-GB" dirty="0" err="1"/>
              <a:t>z_fake</a:t>
            </a:r>
            <a:r>
              <a:rPr lang="en-GB" dirty="0"/>
              <a:t>)</a:t>
            </a:r>
          </a:p>
          <a:p>
            <a:r>
              <a:rPr lang="en-GB" dirty="0"/>
              <a:t>            </a:t>
            </a:r>
            <a:r>
              <a:rPr lang="en-GB" dirty="0" err="1"/>
              <a:t>real_lbls</a:t>
            </a:r>
            <a:r>
              <a:rPr lang="en-GB" dirty="0"/>
              <a:t>   = </a:t>
            </a:r>
            <a:r>
              <a:rPr lang="en-GB" dirty="0" err="1"/>
              <a:t>torch.ones</a:t>
            </a:r>
            <a:r>
              <a:rPr lang="en-GB" dirty="0"/>
              <a:t>(</a:t>
            </a:r>
            <a:r>
              <a:rPr lang="en-GB" dirty="0" err="1"/>
              <a:t>z_real.size</a:t>
            </a:r>
            <a:r>
              <a:rPr lang="en-GB" dirty="0"/>
              <a:t>(0),1, device=device)</a:t>
            </a:r>
          </a:p>
          <a:p>
            <a:r>
              <a:rPr lang="en-GB" dirty="0"/>
              <a:t>            </a:t>
            </a:r>
            <a:r>
              <a:rPr lang="en-GB" dirty="0" err="1"/>
              <a:t>fake_lbls</a:t>
            </a:r>
            <a:r>
              <a:rPr lang="en-GB" dirty="0"/>
              <a:t>   = </a:t>
            </a:r>
            <a:r>
              <a:rPr lang="en-GB" dirty="0" err="1"/>
              <a:t>torch.zeros</a:t>
            </a:r>
            <a:r>
              <a:rPr lang="en-GB" dirty="0"/>
              <a:t>(</a:t>
            </a:r>
            <a:r>
              <a:rPr lang="en-GB" dirty="0" err="1"/>
              <a:t>z_fake.size</a:t>
            </a:r>
            <a:r>
              <a:rPr lang="en-GB" dirty="0"/>
              <a:t>(0),1, device=device)</a:t>
            </a:r>
          </a:p>
          <a:p>
            <a:endParaRPr lang="en-GB" dirty="0"/>
          </a:p>
          <a:p>
            <a:r>
              <a:rPr lang="en-GB" dirty="0"/>
              <a:t>            # Then we pass </a:t>
            </a:r>
            <a:r>
              <a:rPr lang="en-GB" dirty="0" err="1"/>
              <a:t>z_real</a:t>
            </a:r>
            <a:r>
              <a:rPr lang="en-GB" dirty="0"/>
              <a:t> and </a:t>
            </a:r>
            <a:r>
              <a:rPr lang="en-GB" dirty="0" err="1"/>
              <a:t>z_fake</a:t>
            </a:r>
            <a:r>
              <a:rPr lang="en-GB" dirty="0"/>
              <a:t> through the discriminator</a:t>
            </a:r>
          </a:p>
          <a:p>
            <a:r>
              <a:rPr lang="en-GB" dirty="0"/>
              <a:t>            # and we calculate </a:t>
            </a:r>
            <a:r>
              <a:rPr lang="en-GB" dirty="0" err="1"/>
              <a:t>disc_loss</a:t>
            </a:r>
            <a:r>
              <a:rPr lang="en-GB" dirty="0"/>
              <a:t> </a:t>
            </a:r>
          </a:p>
          <a:p>
            <a:r>
              <a:rPr lang="en-GB" dirty="0"/>
              <a:t>            </a:t>
            </a:r>
            <a:r>
              <a:rPr lang="en-GB" dirty="0" err="1"/>
              <a:t>disc_optimizer.zero_grad</a:t>
            </a:r>
            <a:r>
              <a:rPr lang="en-GB" dirty="0"/>
              <a:t>()</a:t>
            </a:r>
          </a:p>
          <a:p>
            <a:r>
              <a:rPr lang="en-GB" dirty="0"/>
              <a:t>            </a:t>
            </a:r>
            <a:r>
              <a:rPr lang="en-GB" dirty="0" err="1"/>
              <a:t>d_real</a:t>
            </a:r>
            <a:r>
              <a:rPr lang="en-GB" dirty="0"/>
              <a:t> = discriminator(</a:t>
            </a:r>
            <a:r>
              <a:rPr lang="en-GB" dirty="0" err="1"/>
              <a:t>z_real</a:t>
            </a:r>
            <a:r>
              <a:rPr lang="en-GB" dirty="0"/>
              <a:t>) ## output a prob of close to 1 if it thinks it's real</a:t>
            </a:r>
          </a:p>
          <a:p>
            <a:r>
              <a:rPr lang="en-GB" dirty="0"/>
              <a:t>            </a:t>
            </a:r>
            <a:r>
              <a:rPr lang="en-GB" dirty="0" err="1"/>
              <a:t>d_fake</a:t>
            </a:r>
            <a:r>
              <a:rPr lang="en-GB" dirty="0"/>
              <a:t> = discriminator(</a:t>
            </a:r>
            <a:r>
              <a:rPr lang="en-GB" dirty="0" err="1"/>
              <a:t>z_fake</a:t>
            </a:r>
            <a:r>
              <a:rPr lang="en-GB" dirty="0"/>
              <a:t>) ## output close to 0 if it thinks its fake</a:t>
            </a:r>
          </a:p>
          <a:p>
            <a:r>
              <a:rPr lang="en-GB" dirty="0"/>
              <a:t>            # total loss encourage 1 for real latent and 0 for fake ones</a:t>
            </a:r>
          </a:p>
          <a:p>
            <a:r>
              <a:rPr lang="en-GB" dirty="0"/>
              <a:t>            </a:t>
            </a:r>
            <a:r>
              <a:rPr lang="en-GB" dirty="0" err="1"/>
              <a:t>disc_loss</a:t>
            </a:r>
            <a:r>
              <a:rPr lang="en-GB" dirty="0"/>
              <a:t> = </a:t>
            </a:r>
            <a:r>
              <a:rPr lang="en-GB" dirty="0" err="1"/>
              <a:t>adversarial_loss</a:t>
            </a:r>
            <a:r>
              <a:rPr lang="en-GB" dirty="0"/>
              <a:t>(</a:t>
            </a:r>
            <a:r>
              <a:rPr lang="en-GB" dirty="0" err="1"/>
              <a:t>d_real</a:t>
            </a:r>
            <a:r>
              <a:rPr lang="en-GB" dirty="0"/>
              <a:t>, </a:t>
            </a:r>
            <a:r>
              <a:rPr lang="en-GB" dirty="0" err="1"/>
              <a:t>real_lbls</a:t>
            </a:r>
            <a:r>
              <a:rPr lang="en-GB" dirty="0"/>
              <a:t>) \</a:t>
            </a:r>
          </a:p>
          <a:p>
            <a:r>
              <a:rPr lang="en-GB" dirty="0"/>
              <a:t>                      + </a:t>
            </a:r>
            <a:r>
              <a:rPr lang="en-GB" dirty="0" err="1"/>
              <a:t>adversarial_loss</a:t>
            </a:r>
            <a:r>
              <a:rPr lang="en-GB" dirty="0"/>
              <a:t>(</a:t>
            </a:r>
            <a:r>
              <a:rPr lang="en-GB" dirty="0" err="1"/>
              <a:t>d_fake</a:t>
            </a:r>
            <a:r>
              <a:rPr lang="en-GB" dirty="0"/>
              <a:t>, </a:t>
            </a:r>
            <a:r>
              <a:rPr lang="en-GB" dirty="0" err="1"/>
              <a:t>fake_lbls</a:t>
            </a:r>
            <a:r>
              <a:rPr lang="en-GB" dirty="0"/>
              <a:t>)</a:t>
            </a:r>
          </a:p>
          <a:p>
            <a:r>
              <a:rPr lang="en-GB" dirty="0"/>
              <a:t>            </a:t>
            </a:r>
            <a:r>
              <a:rPr lang="en-GB" dirty="0" err="1"/>
              <a:t>disc_loss.backward</a:t>
            </a:r>
            <a:r>
              <a:rPr lang="en-GB" dirty="0"/>
              <a:t>()</a:t>
            </a:r>
          </a:p>
          <a:p>
            <a:r>
              <a:rPr lang="en-GB" dirty="0"/>
              <a:t>            </a:t>
            </a:r>
            <a:r>
              <a:rPr lang="en-GB" dirty="0" err="1"/>
              <a:t>disc_optimizer.step</a:t>
            </a:r>
            <a:r>
              <a:rPr lang="en-GB" dirty="0"/>
              <a:t>()</a:t>
            </a:r>
          </a:p>
          <a:p>
            <a:endParaRPr lang="en-GB" dirty="0"/>
          </a:p>
          <a:p>
            <a:r>
              <a:rPr lang="en-GB" dirty="0"/>
              <a:t>            # 2nd Phase of training --&gt; Block-wise rollout + Adversarial regularisation</a:t>
            </a:r>
          </a:p>
          <a:p>
            <a:r>
              <a:rPr lang="en-GB" dirty="0"/>
              <a:t>            </a:t>
            </a:r>
            <a:r>
              <a:rPr lang="en-GB" dirty="0" err="1"/>
              <a:t>optimizer.zero_grad</a:t>
            </a:r>
            <a:r>
              <a:rPr lang="en-GB" dirty="0"/>
              <a:t>()</a:t>
            </a:r>
          </a:p>
          <a:p>
            <a:r>
              <a:rPr lang="en-GB" dirty="0"/>
              <a:t>            # input sequence</a:t>
            </a:r>
          </a:p>
          <a:p>
            <a:r>
              <a:rPr lang="en-GB" dirty="0"/>
              <a:t>            </a:t>
            </a:r>
            <a:r>
              <a:rPr lang="en-GB" dirty="0" err="1"/>
              <a:t>current_win</a:t>
            </a:r>
            <a:r>
              <a:rPr lang="en-GB" dirty="0"/>
              <a:t>    = </a:t>
            </a:r>
            <a:r>
              <a:rPr lang="en-GB" dirty="0" err="1"/>
              <a:t>inputs_enc.clone</a:t>
            </a:r>
            <a:r>
              <a:rPr lang="en-GB" dirty="0"/>
              <a:t>()       # [win, B, F]</a:t>
            </a:r>
          </a:p>
          <a:p>
            <a:r>
              <a:rPr lang="en-GB" dirty="0"/>
              <a:t>            </a:t>
            </a:r>
            <a:r>
              <a:rPr lang="en-GB" dirty="0" err="1"/>
              <a:t>total_rec_loss</a:t>
            </a:r>
            <a:r>
              <a:rPr lang="en-GB" dirty="0"/>
              <a:t> = 0.0</a:t>
            </a:r>
          </a:p>
          <a:p>
            <a:endParaRPr lang="en-GB" dirty="0"/>
          </a:p>
          <a:p>
            <a:r>
              <a:rPr lang="en-GB" dirty="0"/>
              <a:t>            for b in range(</a:t>
            </a:r>
            <a:r>
              <a:rPr lang="en-GB" dirty="0" err="1"/>
              <a:t>num_blocks</a:t>
            </a:r>
            <a:r>
              <a:rPr lang="en-GB" dirty="0"/>
              <a:t>):</a:t>
            </a:r>
          </a:p>
          <a:p>
            <a:r>
              <a:rPr lang="en-GB" dirty="0"/>
              <a:t>                # 1) Predicting next time block from current window</a:t>
            </a:r>
          </a:p>
          <a:p>
            <a:r>
              <a:rPr lang="en-GB" dirty="0"/>
              <a:t>                </a:t>
            </a:r>
            <a:r>
              <a:rPr lang="en-GB" dirty="0" err="1"/>
              <a:t>frc_block</a:t>
            </a:r>
            <a:r>
              <a:rPr lang="en-GB" dirty="0"/>
              <a:t>, mu, </a:t>
            </a:r>
            <a:r>
              <a:rPr lang="en-GB" dirty="0" err="1"/>
              <a:t>logvar</a:t>
            </a:r>
            <a:r>
              <a:rPr lang="en-GB" dirty="0"/>
              <a:t>, _ = model(</a:t>
            </a:r>
            <a:r>
              <a:rPr lang="en-GB" dirty="0" err="1"/>
              <a:t>current_win</a:t>
            </a:r>
            <a:r>
              <a:rPr lang="en-GB" dirty="0"/>
              <a:t>)</a:t>
            </a:r>
          </a:p>
          <a:p>
            <a:r>
              <a:rPr lang="en-GB" dirty="0"/>
              <a:t>                # ensure shape [B, </a:t>
            </a:r>
            <a:r>
              <a:rPr lang="en-GB" dirty="0" err="1"/>
              <a:t>blk</a:t>
            </a:r>
            <a:r>
              <a:rPr lang="en-GB" dirty="0"/>
              <a:t>, F]</a:t>
            </a:r>
          </a:p>
          <a:p>
            <a:r>
              <a:rPr lang="en-GB" dirty="0"/>
              <a:t>                if </a:t>
            </a:r>
            <a:r>
              <a:rPr lang="en-GB" dirty="0" err="1"/>
              <a:t>frc_block.dim</a:t>
            </a:r>
            <a:r>
              <a:rPr lang="en-GB" dirty="0"/>
              <a:t>()==2:</a:t>
            </a:r>
          </a:p>
          <a:p>
            <a:r>
              <a:rPr lang="en-GB" dirty="0"/>
              <a:t>                    </a:t>
            </a:r>
            <a:r>
              <a:rPr lang="en-GB" dirty="0" err="1"/>
              <a:t>frc_block</a:t>
            </a:r>
            <a:r>
              <a:rPr lang="en-GB" dirty="0"/>
              <a:t> = </a:t>
            </a:r>
            <a:r>
              <a:rPr lang="en-GB" dirty="0" err="1"/>
              <a:t>frc_block.unsqueeze</a:t>
            </a:r>
            <a:r>
              <a:rPr lang="en-GB" dirty="0"/>
              <a:t>(1)</a:t>
            </a:r>
          </a:p>
          <a:p>
            <a:endParaRPr lang="en-GB" dirty="0"/>
          </a:p>
          <a:p>
            <a:r>
              <a:rPr lang="en-GB" dirty="0"/>
              <a:t>                # 2) Getting the true block so that I can compare</a:t>
            </a:r>
          </a:p>
          <a:p>
            <a:r>
              <a:rPr lang="en-GB" dirty="0"/>
              <a:t>                </a:t>
            </a:r>
            <a:r>
              <a:rPr lang="en-GB" dirty="0" err="1"/>
              <a:t>true_block</a:t>
            </a:r>
            <a:r>
              <a:rPr lang="en-GB" dirty="0"/>
              <a:t> = targets[:, b]           # [B, </a:t>
            </a:r>
            <a:r>
              <a:rPr lang="en-GB" dirty="0" err="1"/>
              <a:t>blk</a:t>
            </a:r>
            <a:r>
              <a:rPr lang="en-GB" dirty="0"/>
              <a:t>, F]</a:t>
            </a:r>
          </a:p>
          <a:p>
            <a:r>
              <a:rPr lang="en-GB" dirty="0"/>
              <a:t>                if </a:t>
            </a:r>
            <a:r>
              <a:rPr lang="en-GB" dirty="0" err="1"/>
              <a:t>true_block.dim</a:t>
            </a:r>
            <a:r>
              <a:rPr lang="en-GB" dirty="0"/>
              <a:t>()==2:</a:t>
            </a:r>
          </a:p>
          <a:p>
            <a:r>
              <a:rPr lang="en-GB" dirty="0"/>
              <a:t>                    </a:t>
            </a:r>
            <a:r>
              <a:rPr lang="en-GB" dirty="0" err="1"/>
              <a:t>true_block</a:t>
            </a:r>
            <a:r>
              <a:rPr lang="en-GB" dirty="0"/>
              <a:t> = </a:t>
            </a:r>
            <a:r>
              <a:rPr lang="en-GB" dirty="0" err="1"/>
              <a:t>true_block.unsqueeze</a:t>
            </a:r>
            <a:r>
              <a:rPr lang="en-GB" dirty="0"/>
              <a:t>(1)</a:t>
            </a:r>
          </a:p>
          <a:p>
            <a:endParaRPr lang="en-GB" dirty="0"/>
          </a:p>
          <a:p>
            <a:r>
              <a:rPr lang="en-GB" dirty="0"/>
              <a:t>                # 3) Computing reconstruction loss</a:t>
            </a:r>
          </a:p>
          <a:p>
            <a:r>
              <a:rPr lang="en-GB" dirty="0"/>
              <a:t>                </a:t>
            </a:r>
            <a:r>
              <a:rPr lang="en-GB" dirty="0" err="1"/>
              <a:t>rec_loss</a:t>
            </a:r>
            <a:r>
              <a:rPr lang="en-GB" dirty="0"/>
              <a:t> = </a:t>
            </a:r>
            <a:r>
              <a:rPr lang="en-GB" dirty="0" err="1"/>
              <a:t>F.mse_loss</a:t>
            </a:r>
            <a:r>
              <a:rPr lang="en-GB" dirty="0"/>
              <a:t>(</a:t>
            </a:r>
            <a:r>
              <a:rPr lang="en-GB" dirty="0" err="1"/>
              <a:t>frc_block</a:t>
            </a:r>
            <a:r>
              <a:rPr lang="en-GB" dirty="0"/>
              <a:t>, </a:t>
            </a:r>
            <a:r>
              <a:rPr lang="en-GB" dirty="0" err="1"/>
              <a:t>true_block</a:t>
            </a:r>
            <a:r>
              <a:rPr lang="en-GB" dirty="0"/>
              <a:t>, reduction='mean')</a:t>
            </a:r>
          </a:p>
          <a:p>
            <a:r>
              <a:rPr lang="en-GB" dirty="0"/>
              <a:t>                </a:t>
            </a:r>
            <a:r>
              <a:rPr lang="en-GB" dirty="0" err="1"/>
              <a:t>total_rec_loss</a:t>
            </a:r>
            <a:r>
              <a:rPr lang="en-GB" dirty="0"/>
              <a:t> += </a:t>
            </a:r>
            <a:r>
              <a:rPr lang="en-GB" dirty="0" err="1"/>
              <a:t>rec_loss</a:t>
            </a:r>
            <a:endParaRPr lang="en-GB" dirty="0"/>
          </a:p>
          <a:p>
            <a:endParaRPr lang="en-GB" dirty="0"/>
          </a:p>
          <a:p>
            <a:r>
              <a:rPr lang="en-GB" dirty="0"/>
              <a:t>                # 4) Picking next input via scheduled sampling:</a:t>
            </a:r>
          </a:p>
          <a:p>
            <a:r>
              <a:rPr lang="en-GB" dirty="0"/>
              <a:t>                # With probability of </a:t>
            </a:r>
            <a:r>
              <a:rPr lang="en-GB" dirty="0" err="1"/>
              <a:t>sampling_prob</a:t>
            </a:r>
            <a:r>
              <a:rPr lang="en-GB" dirty="0"/>
              <a:t>, feed the ground truth as next input.</a:t>
            </a:r>
          </a:p>
          <a:p>
            <a:r>
              <a:rPr lang="en-GB" dirty="0"/>
              <a:t>                # Otherwise, feed the model’s own prediction.</a:t>
            </a:r>
          </a:p>
          <a:p>
            <a:r>
              <a:rPr lang="en-GB" dirty="0"/>
              <a:t>                if </a:t>
            </a:r>
            <a:r>
              <a:rPr lang="en-GB" dirty="0" err="1"/>
              <a:t>torch.rand</a:t>
            </a:r>
            <a:r>
              <a:rPr lang="en-GB" dirty="0"/>
              <a:t>(1).item() &lt; </a:t>
            </a:r>
            <a:r>
              <a:rPr lang="en-GB" dirty="0" err="1"/>
              <a:t>sampling_prob</a:t>
            </a:r>
            <a:r>
              <a:rPr lang="en-GB" dirty="0"/>
              <a:t>:</a:t>
            </a:r>
          </a:p>
          <a:p>
            <a:r>
              <a:rPr lang="en-GB" dirty="0"/>
              <a:t>                    </a:t>
            </a:r>
            <a:r>
              <a:rPr lang="en-GB" dirty="0" err="1"/>
              <a:t>next_block</a:t>
            </a:r>
            <a:r>
              <a:rPr lang="en-GB" dirty="0"/>
              <a:t> = </a:t>
            </a:r>
            <a:r>
              <a:rPr lang="en-GB" dirty="0" err="1"/>
              <a:t>true_block</a:t>
            </a:r>
            <a:endParaRPr lang="en-GB" dirty="0"/>
          </a:p>
          <a:p>
            <a:r>
              <a:rPr lang="en-GB" dirty="0"/>
              <a:t>                else:</a:t>
            </a:r>
          </a:p>
          <a:p>
            <a:r>
              <a:rPr lang="en-GB" dirty="0"/>
              <a:t>                    </a:t>
            </a:r>
            <a:r>
              <a:rPr lang="en-GB" dirty="0" err="1"/>
              <a:t>next_block</a:t>
            </a:r>
            <a:r>
              <a:rPr lang="en-GB" dirty="0"/>
              <a:t> = </a:t>
            </a:r>
            <a:r>
              <a:rPr lang="en-GB" dirty="0" err="1"/>
              <a:t>frc_block.detach</a:t>
            </a:r>
            <a:r>
              <a:rPr lang="en-GB" dirty="0"/>
              <a:t>()</a:t>
            </a:r>
          </a:p>
          <a:p>
            <a:endParaRPr lang="en-GB" dirty="0"/>
          </a:p>
          <a:p>
            <a:r>
              <a:rPr lang="en-GB" dirty="0"/>
              <a:t>                # 5) Sliding the window and going to the next block</a:t>
            </a:r>
          </a:p>
          <a:p>
            <a:r>
              <a:rPr lang="en-GB" dirty="0"/>
              <a:t>                #    convert [B, </a:t>
            </a:r>
            <a:r>
              <a:rPr lang="en-GB" dirty="0" err="1"/>
              <a:t>blk</a:t>
            </a:r>
            <a:r>
              <a:rPr lang="en-GB" dirty="0"/>
              <a:t>, F] → [</a:t>
            </a:r>
            <a:r>
              <a:rPr lang="en-GB" dirty="0" err="1"/>
              <a:t>blk</a:t>
            </a:r>
            <a:r>
              <a:rPr lang="en-GB" dirty="0"/>
              <a:t>, B, F]</a:t>
            </a:r>
          </a:p>
          <a:p>
            <a:r>
              <a:rPr lang="en-GB" dirty="0"/>
              <a:t>                </a:t>
            </a:r>
            <a:r>
              <a:rPr lang="en-GB" dirty="0" err="1"/>
              <a:t>next_block</a:t>
            </a:r>
            <a:r>
              <a:rPr lang="en-GB" dirty="0"/>
              <a:t> = </a:t>
            </a:r>
            <a:r>
              <a:rPr lang="en-GB" dirty="0" err="1"/>
              <a:t>next_block.permute</a:t>
            </a:r>
            <a:r>
              <a:rPr lang="en-GB" dirty="0"/>
              <a:t>(1,0,2)</a:t>
            </a:r>
          </a:p>
          <a:p>
            <a:r>
              <a:rPr lang="en-GB" dirty="0"/>
              <a:t>                </a:t>
            </a:r>
            <a:r>
              <a:rPr lang="en-GB" dirty="0" err="1"/>
              <a:t>current_win</a:t>
            </a:r>
            <a:r>
              <a:rPr lang="en-GB" dirty="0"/>
              <a:t> = torch.cat([</a:t>
            </a:r>
            <a:r>
              <a:rPr lang="en-GB" dirty="0" err="1"/>
              <a:t>current_win</a:t>
            </a:r>
            <a:r>
              <a:rPr lang="en-GB" dirty="0"/>
              <a:t>[</a:t>
            </a:r>
            <a:r>
              <a:rPr lang="en-GB" dirty="0" err="1"/>
              <a:t>block_size</a:t>
            </a:r>
            <a:r>
              <a:rPr lang="en-GB" dirty="0"/>
              <a:t>:], </a:t>
            </a:r>
            <a:r>
              <a:rPr lang="en-GB" dirty="0" err="1"/>
              <a:t>next_block</a:t>
            </a:r>
            <a:r>
              <a:rPr lang="en-GB" dirty="0"/>
              <a:t>], dim=0)</a:t>
            </a:r>
          </a:p>
          <a:p>
            <a:endParaRPr lang="en-GB" dirty="0"/>
          </a:p>
          <a:p>
            <a:r>
              <a:rPr lang="en-GB" dirty="0"/>
              <a:t>            # 6) Adversarial loss on the final latent z</a:t>
            </a:r>
          </a:p>
          <a:p>
            <a:r>
              <a:rPr lang="en-GB" dirty="0"/>
              <a:t>            # Forcing the encoder’s latent distribution to mimic the true Gaussian prior </a:t>
            </a:r>
          </a:p>
          <a:p>
            <a:r>
              <a:rPr lang="en-GB" dirty="0"/>
              <a:t>            # So the latent space is variational</a:t>
            </a:r>
          </a:p>
          <a:p>
            <a:r>
              <a:rPr lang="en-GB" dirty="0"/>
              <a:t>            </a:t>
            </a:r>
            <a:r>
              <a:rPr lang="en-GB" dirty="0" err="1"/>
              <a:t>z_gen</a:t>
            </a:r>
            <a:r>
              <a:rPr lang="en-GB" dirty="0"/>
              <a:t>    = </a:t>
            </a:r>
            <a:r>
              <a:rPr lang="en-GB" dirty="0" err="1"/>
              <a:t>model.reparameterize</a:t>
            </a:r>
            <a:r>
              <a:rPr lang="en-GB" dirty="0"/>
              <a:t>(mu, </a:t>
            </a:r>
            <a:r>
              <a:rPr lang="en-GB" dirty="0" err="1"/>
              <a:t>logvar</a:t>
            </a:r>
            <a:r>
              <a:rPr lang="en-GB" dirty="0"/>
              <a:t>)</a:t>
            </a:r>
          </a:p>
          <a:p>
            <a:r>
              <a:rPr lang="en-GB" dirty="0"/>
              <a:t>            </a:t>
            </a:r>
            <a:r>
              <a:rPr lang="en-GB" dirty="0" err="1"/>
              <a:t>pred_lbls</a:t>
            </a:r>
            <a:r>
              <a:rPr lang="en-GB" dirty="0"/>
              <a:t>= </a:t>
            </a:r>
            <a:r>
              <a:rPr lang="en-GB" dirty="0" err="1"/>
              <a:t>torch.ones</a:t>
            </a:r>
            <a:r>
              <a:rPr lang="en-GB" dirty="0"/>
              <a:t>(</a:t>
            </a:r>
            <a:r>
              <a:rPr lang="en-GB" dirty="0" err="1"/>
              <a:t>z_gen.size</a:t>
            </a:r>
            <a:r>
              <a:rPr lang="en-GB" dirty="0"/>
              <a:t>(0),1, device=device)</a:t>
            </a:r>
          </a:p>
          <a:p>
            <a:r>
              <a:rPr lang="en-GB" dirty="0"/>
              <a:t>            </a:t>
            </a:r>
            <a:r>
              <a:rPr lang="en-GB" dirty="0" err="1"/>
              <a:t>adv_loss</a:t>
            </a:r>
            <a:r>
              <a:rPr lang="en-GB" dirty="0"/>
              <a:t> = </a:t>
            </a:r>
            <a:r>
              <a:rPr lang="en-GB" dirty="0" err="1"/>
              <a:t>adversarial_loss</a:t>
            </a:r>
            <a:r>
              <a:rPr lang="en-GB" dirty="0"/>
              <a:t>(discriminator(</a:t>
            </a:r>
            <a:r>
              <a:rPr lang="en-GB" dirty="0" err="1"/>
              <a:t>z_gen</a:t>
            </a:r>
            <a:r>
              <a:rPr lang="en-GB" dirty="0"/>
              <a:t>), </a:t>
            </a:r>
            <a:r>
              <a:rPr lang="en-GB" dirty="0" err="1"/>
              <a:t>pred_lbls</a:t>
            </a:r>
            <a:r>
              <a:rPr lang="en-GB" dirty="0"/>
              <a:t>)</a:t>
            </a:r>
          </a:p>
          <a:p>
            <a:endParaRPr lang="en-GB" dirty="0"/>
          </a:p>
          <a:p>
            <a:r>
              <a:rPr lang="en-GB" dirty="0"/>
              <a:t>            # 7) Total loss &amp; backward</a:t>
            </a:r>
          </a:p>
          <a:p>
            <a:r>
              <a:rPr lang="en-GB" dirty="0"/>
              <a:t>            # </a:t>
            </a:r>
            <a:r>
              <a:rPr lang="en-GB" dirty="0" err="1"/>
              <a:t>total_rec_loss</a:t>
            </a:r>
            <a:r>
              <a:rPr lang="en-GB" dirty="0"/>
              <a:t> → measures how well the model forecasts blocks.</a:t>
            </a:r>
          </a:p>
          <a:p>
            <a:r>
              <a:rPr lang="en-GB" dirty="0"/>
              <a:t>            # </a:t>
            </a:r>
            <a:r>
              <a:rPr lang="en-GB" dirty="0" err="1"/>
              <a:t>adv_loss</a:t>
            </a:r>
            <a:r>
              <a:rPr lang="en-GB" dirty="0"/>
              <a:t> → measures how realistic the latent space looks to the discriminator.</a:t>
            </a:r>
          </a:p>
          <a:p>
            <a:r>
              <a:rPr lang="en-GB" dirty="0"/>
              <a:t>            # </a:t>
            </a:r>
            <a:r>
              <a:rPr lang="en-GB" dirty="0" err="1"/>
              <a:t>adv_weight</a:t>
            </a:r>
            <a:r>
              <a:rPr lang="en-GB" dirty="0"/>
              <a:t> → controls how much adversarial regularisation matters relative to </a:t>
            </a:r>
            <a:r>
              <a:rPr lang="en-GB" dirty="0" err="1"/>
              <a:t>frc</a:t>
            </a:r>
            <a:r>
              <a:rPr lang="en-GB" dirty="0"/>
              <a:t>.</a:t>
            </a:r>
          </a:p>
          <a:p>
            <a:r>
              <a:rPr lang="en-GB" dirty="0"/>
              <a:t>            loss = </a:t>
            </a:r>
            <a:r>
              <a:rPr lang="en-GB" dirty="0" err="1"/>
              <a:t>total_rec_loss</a:t>
            </a:r>
            <a:r>
              <a:rPr lang="en-GB" dirty="0"/>
              <a:t> + </a:t>
            </a:r>
            <a:r>
              <a:rPr lang="en-GB" dirty="0" err="1"/>
              <a:t>adv_weight</a:t>
            </a:r>
            <a:r>
              <a:rPr lang="en-GB" dirty="0"/>
              <a:t> * </a:t>
            </a:r>
            <a:r>
              <a:rPr lang="en-GB" dirty="0" err="1"/>
              <a:t>adv_loss</a:t>
            </a:r>
            <a:endParaRPr lang="en-GB" dirty="0"/>
          </a:p>
          <a:p>
            <a:r>
              <a:rPr lang="en-GB" dirty="0"/>
              <a:t>            </a:t>
            </a:r>
            <a:r>
              <a:rPr lang="en-GB" dirty="0" err="1"/>
              <a:t>loss.backward</a:t>
            </a:r>
            <a:r>
              <a:rPr lang="en-GB" dirty="0"/>
              <a:t>()</a:t>
            </a:r>
          </a:p>
          <a:p>
            <a:r>
              <a:rPr lang="en-GB" dirty="0"/>
              <a:t>            </a:t>
            </a:r>
            <a:r>
              <a:rPr lang="en-GB" dirty="0" err="1"/>
              <a:t>optimizer.step</a:t>
            </a:r>
            <a:r>
              <a:rPr lang="en-GB" dirty="0"/>
              <a:t>()</a:t>
            </a:r>
          </a:p>
          <a:p>
            <a:r>
              <a:rPr lang="en-GB" dirty="0"/>
              <a:t>            </a:t>
            </a:r>
            <a:r>
              <a:rPr lang="en-GB" dirty="0" err="1"/>
              <a:t>total_train_loss</a:t>
            </a:r>
            <a:r>
              <a:rPr lang="en-GB" dirty="0"/>
              <a:t> += </a:t>
            </a:r>
            <a:r>
              <a:rPr lang="en-GB" dirty="0" err="1"/>
              <a:t>loss.item</a:t>
            </a:r>
            <a:r>
              <a:rPr lang="en-GB" dirty="0"/>
              <a:t>()</a:t>
            </a:r>
          </a:p>
          <a:p>
            <a:endParaRPr lang="en-GB" dirty="0"/>
          </a:p>
          <a:p>
            <a:r>
              <a:rPr lang="en-GB" dirty="0"/>
              <a:t>        </a:t>
            </a:r>
            <a:r>
              <a:rPr lang="en-GB" dirty="0" err="1"/>
              <a:t>avg_train</a:t>
            </a:r>
            <a:r>
              <a:rPr lang="en-GB" dirty="0"/>
              <a:t> = </a:t>
            </a:r>
            <a:r>
              <a:rPr lang="en-GB" dirty="0" err="1"/>
              <a:t>total_train_loss</a:t>
            </a:r>
            <a:r>
              <a:rPr lang="en-GB" dirty="0"/>
              <a:t> / </a:t>
            </a:r>
            <a:r>
              <a:rPr lang="en-GB" dirty="0" err="1"/>
              <a:t>len</a:t>
            </a:r>
            <a:r>
              <a:rPr lang="en-GB" dirty="0"/>
              <a:t>(</a:t>
            </a:r>
            <a:r>
              <a:rPr lang="en-GB" dirty="0" err="1"/>
              <a:t>train_loader</a:t>
            </a:r>
            <a:r>
              <a:rPr lang="en-GB" dirty="0"/>
              <a:t>)</a:t>
            </a:r>
          </a:p>
          <a:p>
            <a:endParaRPr lang="en-GB" dirty="0"/>
          </a:p>
          <a:p>
            <a:r>
              <a:rPr lang="en-GB" dirty="0"/>
              <a:t>        # Validation </a:t>
            </a:r>
          </a:p>
          <a:p>
            <a:r>
              <a:rPr lang="en-GB" dirty="0"/>
              <a:t>        </a:t>
            </a:r>
            <a:r>
              <a:rPr lang="en-GB" dirty="0" err="1"/>
              <a:t>model.eval</a:t>
            </a:r>
            <a:r>
              <a:rPr lang="en-GB" dirty="0"/>
              <a:t>(); </a:t>
            </a:r>
            <a:r>
              <a:rPr lang="en-GB" dirty="0" err="1"/>
              <a:t>discriminator.eval</a:t>
            </a:r>
            <a:r>
              <a:rPr lang="en-GB" dirty="0"/>
              <a:t>()</a:t>
            </a:r>
          </a:p>
          <a:p>
            <a:r>
              <a:rPr lang="en-GB" dirty="0"/>
              <a:t>        </a:t>
            </a:r>
            <a:r>
              <a:rPr lang="en-GB" dirty="0" err="1"/>
              <a:t>total_val_loss</a:t>
            </a:r>
            <a:r>
              <a:rPr lang="en-GB" dirty="0"/>
              <a:t> = 0.0</a:t>
            </a:r>
          </a:p>
          <a:p>
            <a:r>
              <a:rPr lang="en-GB" dirty="0"/>
              <a:t>        with </a:t>
            </a:r>
            <a:r>
              <a:rPr lang="en-GB" dirty="0" err="1"/>
              <a:t>torch.no_grad</a:t>
            </a:r>
            <a:r>
              <a:rPr lang="en-GB" dirty="0"/>
              <a:t>():</a:t>
            </a:r>
          </a:p>
          <a:p>
            <a:r>
              <a:rPr lang="en-GB" dirty="0"/>
              <a:t>            for inputs, </a:t>
            </a:r>
            <a:r>
              <a:rPr lang="en-GB" dirty="0" err="1"/>
              <a:t>full_targets</a:t>
            </a:r>
            <a:r>
              <a:rPr lang="en-GB" dirty="0"/>
              <a:t> in </a:t>
            </a:r>
            <a:r>
              <a:rPr lang="en-GB" dirty="0" err="1"/>
              <a:t>val_loader</a:t>
            </a:r>
            <a:r>
              <a:rPr lang="en-GB" dirty="0"/>
              <a:t>:</a:t>
            </a:r>
          </a:p>
          <a:p>
            <a:r>
              <a:rPr lang="en-GB" dirty="0"/>
              <a:t>                inputs, </a:t>
            </a:r>
            <a:r>
              <a:rPr lang="en-GB" dirty="0" err="1"/>
              <a:t>full_targets</a:t>
            </a:r>
            <a:r>
              <a:rPr lang="en-GB" dirty="0"/>
              <a:t> = inputs.to(device), full_targets.to(device)</a:t>
            </a:r>
          </a:p>
          <a:p>
            <a:r>
              <a:rPr lang="en-GB" dirty="0"/>
              <a:t>                </a:t>
            </a:r>
            <a:r>
              <a:rPr lang="en-GB" dirty="0" err="1"/>
              <a:t>inp</a:t>
            </a:r>
            <a:r>
              <a:rPr lang="en-GB" dirty="0"/>
              <a:t> = </a:t>
            </a:r>
            <a:r>
              <a:rPr lang="en-GB" dirty="0" err="1"/>
              <a:t>inputs.permute</a:t>
            </a:r>
            <a:r>
              <a:rPr lang="en-GB" dirty="0"/>
              <a:t>(1,0,2)</a:t>
            </a:r>
          </a:p>
          <a:p>
            <a:r>
              <a:rPr lang="en-GB" dirty="0"/>
              <a:t>                </a:t>
            </a:r>
            <a:r>
              <a:rPr lang="en-GB" dirty="0" err="1"/>
              <a:t>frc_blk</a:t>
            </a:r>
            <a:r>
              <a:rPr lang="en-GB" dirty="0"/>
              <a:t>, _, _, _ = model(</a:t>
            </a:r>
            <a:r>
              <a:rPr lang="en-GB" dirty="0" err="1"/>
              <a:t>inp</a:t>
            </a:r>
            <a:r>
              <a:rPr lang="en-GB" dirty="0"/>
              <a:t>)</a:t>
            </a:r>
          </a:p>
          <a:p>
            <a:r>
              <a:rPr lang="en-GB" dirty="0"/>
              <a:t>                if </a:t>
            </a:r>
            <a:r>
              <a:rPr lang="en-GB" dirty="0" err="1"/>
              <a:t>frc_blk.dim</a:t>
            </a:r>
            <a:r>
              <a:rPr lang="en-GB" dirty="0"/>
              <a:t>()==2:</a:t>
            </a:r>
          </a:p>
          <a:p>
            <a:r>
              <a:rPr lang="en-GB" dirty="0"/>
              <a:t>                    </a:t>
            </a:r>
            <a:r>
              <a:rPr lang="en-GB" dirty="0" err="1"/>
              <a:t>frc_blk</a:t>
            </a:r>
            <a:r>
              <a:rPr lang="en-GB" dirty="0"/>
              <a:t> = </a:t>
            </a:r>
            <a:r>
              <a:rPr lang="en-GB" dirty="0" err="1"/>
              <a:t>frc_blk.unsqueeze</a:t>
            </a:r>
            <a:r>
              <a:rPr lang="en-GB" dirty="0"/>
              <a:t>(1)</a:t>
            </a:r>
          </a:p>
          <a:p>
            <a:endParaRPr lang="en-GB" dirty="0"/>
          </a:p>
          <a:p>
            <a:r>
              <a:rPr lang="en-GB" dirty="0"/>
              <a:t>                </a:t>
            </a:r>
            <a:r>
              <a:rPr lang="en-GB" dirty="0" err="1"/>
              <a:t>true_blk</a:t>
            </a:r>
            <a:r>
              <a:rPr lang="en-GB" dirty="0"/>
              <a:t> = </a:t>
            </a:r>
            <a:r>
              <a:rPr lang="en-GB" dirty="0" err="1"/>
              <a:t>full_targets</a:t>
            </a:r>
            <a:r>
              <a:rPr lang="en-GB" dirty="0"/>
              <a:t>[:, :</a:t>
            </a:r>
            <a:r>
              <a:rPr lang="en-GB" dirty="0" err="1"/>
              <a:t>block_size</a:t>
            </a:r>
            <a:r>
              <a:rPr lang="en-GB" dirty="0"/>
              <a:t>, :]</a:t>
            </a:r>
          </a:p>
          <a:p>
            <a:r>
              <a:rPr lang="en-GB" dirty="0"/>
              <a:t>                if </a:t>
            </a:r>
            <a:r>
              <a:rPr lang="en-GB" dirty="0" err="1"/>
              <a:t>true_blk.dim</a:t>
            </a:r>
            <a:r>
              <a:rPr lang="en-GB" dirty="0"/>
              <a:t>()==2:</a:t>
            </a:r>
          </a:p>
          <a:p>
            <a:r>
              <a:rPr lang="en-GB" dirty="0"/>
              <a:t>                    </a:t>
            </a:r>
            <a:r>
              <a:rPr lang="en-GB" dirty="0" err="1"/>
              <a:t>true_blk</a:t>
            </a:r>
            <a:r>
              <a:rPr lang="en-GB" dirty="0"/>
              <a:t> = </a:t>
            </a:r>
            <a:r>
              <a:rPr lang="en-GB" dirty="0" err="1"/>
              <a:t>true_blk.unsqueeze</a:t>
            </a:r>
            <a:r>
              <a:rPr lang="en-GB" dirty="0"/>
              <a:t>(1)</a:t>
            </a:r>
          </a:p>
          <a:p>
            <a:r>
              <a:rPr lang="en-GB" dirty="0"/>
              <a:t>        # Here we are computing the loss between what we want to predict and ground truth     </a:t>
            </a:r>
          </a:p>
          <a:p>
            <a:r>
              <a:rPr lang="en-GB" dirty="0"/>
              <a:t>                </a:t>
            </a:r>
            <a:r>
              <a:rPr lang="en-GB" dirty="0" err="1"/>
              <a:t>total_val_loss</a:t>
            </a:r>
            <a:r>
              <a:rPr lang="en-GB" dirty="0"/>
              <a:t> += </a:t>
            </a:r>
            <a:r>
              <a:rPr lang="en-GB" dirty="0" err="1"/>
              <a:t>F.mse_loss</a:t>
            </a:r>
            <a:r>
              <a:rPr lang="en-GB" dirty="0"/>
              <a:t>(</a:t>
            </a:r>
            <a:r>
              <a:rPr lang="en-GB" dirty="0" err="1"/>
              <a:t>frc_blk</a:t>
            </a:r>
            <a:r>
              <a:rPr lang="en-GB" dirty="0"/>
              <a:t>, </a:t>
            </a:r>
            <a:r>
              <a:rPr lang="en-GB" dirty="0" err="1"/>
              <a:t>true_blk</a:t>
            </a:r>
            <a:r>
              <a:rPr lang="en-GB" dirty="0"/>
              <a:t>, reduction='mean').item()</a:t>
            </a:r>
          </a:p>
          <a:p>
            <a:r>
              <a:rPr lang="en-GB" dirty="0"/>
              <a:t>        </a:t>
            </a:r>
          </a:p>
          <a:p>
            <a:r>
              <a:rPr lang="en-GB" dirty="0"/>
              <a:t>        </a:t>
            </a:r>
            <a:r>
              <a:rPr lang="en-GB" dirty="0" err="1"/>
              <a:t>avg_val</a:t>
            </a:r>
            <a:r>
              <a:rPr lang="en-GB" dirty="0"/>
              <a:t> = </a:t>
            </a:r>
            <a:r>
              <a:rPr lang="en-GB" dirty="0" err="1"/>
              <a:t>total_val_loss</a:t>
            </a:r>
            <a:r>
              <a:rPr lang="en-GB" dirty="0"/>
              <a:t> / </a:t>
            </a:r>
            <a:r>
              <a:rPr lang="en-GB" dirty="0" err="1"/>
              <a:t>len</a:t>
            </a:r>
            <a:r>
              <a:rPr lang="en-GB" dirty="0"/>
              <a:t>(</a:t>
            </a:r>
            <a:r>
              <a:rPr lang="en-GB" dirty="0" err="1"/>
              <a:t>val_loader</a:t>
            </a:r>
            <a:r>
              <a:rPr lang="en-GB" dirty="0"/>
              <a:t>)</a:t>
            </a:r>
          </a:p>
          <a:p>
            <a:r>
              <a:rPr lang="en-GB" dirty="0"/>
              <a:t>        </a:t>
            </a:r>
            <a:r>
              <a:rPr lang="en-GB" dirty="0" err="1"/>
              <a:t>scheduler.step</a:t>
            </a:r>
            <a:r>
              <a:rPr lang="en-GB" dirty="0"/>
              <a:t>(</a:t>
            </a:r>
            <a:r>
              <a:rPr lang="en-GB" dirty="0" err="1"/>
              <a:t>avg_val</a:t>
            </a:r>
            <a:r>
              <a:rPr lang="en-GB" dirty="0"/>
              <a:t>)</a:t>
            </a:r>
          </a:p>
          <a:p>
            <a:endParaRPr lang="en-GB" dirty="0"/>
          </a:p>
          <a:p>
            <a:r>
              <a:rPr lang="en-GB" dirty="0"/>
              <a:t>        print(</a:t>
            </a:r>
          </a:p>
          <a:p>
            <a:r>
              <a:rPr lang="en-GB" dirty="0"/>
              <a:t>            f"[Epoch {epoch:02d}] "</a:t>
            </a:r>
          </a:p>
          <a:p>
            <a:r>
              <a:rPr lang="en-GB" dirty="0"/>
              <a:t>            </a:t>
            </a:r>
            <a:r>
              <a:rPr lang="en-GB" dirty="0" err="1"/>
              <a:t>f"Train</a:t>
            </a:r>
            <a:r>
              <a:rPr lang="en-GB" dirty="0"/>
              <a:t>={avg_train:.6f} | Val={avg_val:.6f} | "</a:t>
            </a:r>
          </a:p>
          <a:p>
            <a:r>
              <a:rPr lang="en-GB" dirty="0"/>
              <a:t>            </a:t>
            </a:r>
            <a:r>
              <a:rPr lang="en-GB" dirty="0" err="1"/>
              <a:t>f"Disc</a:t>
            </a:r>
            <a:r>
              <a:rPr lang="en-GB" dirty="0"/>
              <a:t>={</a:t>
            </a:r>
            <a:r>
              <a:rPr lang="en-GB" dirty="0" err="1"/>
              <a:t>disc_loss.item</a:t>
            </a:r>
            <a:r>
              <a:rPr lang="en-GB" dirty="0"/>
              <a:t>():.4f} | Adv={</a:t>
            </a:r>
            <a:r>
              <a:rPr lang="en-GB" dirty="0" err="1"/>
              <a:t>adv_loss.item</a:t>
            </a:r>
            <a:r>
              <a:rPr lang="en-GB" dirty="0"/>
              <a:t>():.4f} | "</a:t>
            </a:r>
          </a:p>
          <a:p>
            <a:r>
              <a:rPr lang="en-GB" dirty="0"/>
              <a:t>            </a:t>
            </a:r>
            <a:r>
              <a:rPr lang="en-GB" dirty="0" err="1"/>
              <a:t>f"SampProb</a:t>
            </a:r>
            <a:r>
              <a:rPr lang="en-GB" dirty="0"/>
              <a:t>={sampling_prob:.3f}"</a:t>
            </a:r>
          </a:p>
          <a:p>
            <a:r>
              <a:rPr lang="en-GB" dirty="0"/>
              <a:t>        )</a:t>
            </a:r>
          </a:p>
          <a:p>
            <a:endParaRPr lang="en-GB" dirty="0"/>
          </a:p>
          <a:p>
            <a:r>
              <a:rPr lang="en-GB" dirty="0"/>
              <a:t>        # If validation loss improves by more than </a:t>
            </a:r>
            <a:r>
              <a:rPr lang="en-GB" dirty="0" err="1"/>
              <a:t>min_delta</a:t>
            </a:r>
            <a:r>
              <a:rPr lang="en-GB" dirty="0"/>
              <a:t>, reset patience counter.</a:t>
            </a:r>
          </a:p>
          <a:p>
            <a:r>
              <a:rPr lang="en-GB" dirty="0"/>
              <a:t>        # Otherwise, increase patience counter. If counter reaches patience, we will stop training early.</a:t>
            </a:r>
          </a:p>
          <a:p>
            <a:r>
              <a:rPr lang="en-GB" dirty="0"/>
              <a:t>        if </a:t>
            </a:r>
            <a:r>
              <a:rPr lang="en-GB" dirty="0" err="1"/>
              <a:t>best_val_loss</a:t>
            </a:r>
            <a:r>
              <a:rPr lang="en-GB" dirty="0"/>
              <a:t> - </a:t>
            </a:r>
            <a:r>
              <a:rPr lang="en-GB" dirty="0" err="1"/>
              <a:t>avg_val</a:t>
            </a:r>
            <a:r>
              <a:rPr lang="en-GB" dirty="0"/>
              <a:t> &gt; </a:t>
            </a:r>
            <a:r>
              <a:rPr lang="en-GB" dirty="0" err="1"/>
              <a:t>min_delta</a:t>
            </a:r>
            <a:r>
              <a:rPr lang="en-GB" dirty="0"/>
              <a:t>:</a:t>
            </a:r>
          </a:p>
          <a:p>
            <a:r>
              <a:rPr lang="en-GB" dirty="0"/>
              <a:t>            </a:t>
            </a:r>
            <a:r>
              <a:rPr lang="en-GB" dirty="0" err="1"/>
              <a:t>best_val_loss</a:t>
            </a:r>
            <a:r>
              <a:rPr lang="en-GB" dirty="0"/>
              <a:t> = </a:t>
            </a:r>
            <a:r>
              <a:rPr lang="en-GB" dirty="0" err="1"/>
              <a:t>avg_val</a:t>
            </a:r>
            <a:endParaRPr lang="en-GB" dirty="0"/>
          </a:p>
          <a:p>
            <a:r>
              <a:rPr lang="en-GB" dirty="0"/>
              <a:t>            </a:t>
            </a:r>
            <a:r>
              <a:rPr lang="en-GB" dirty="0" err="1"/>
              <a:t>patience_cnt</a:t>
            </a:r>
            <a:r>
              <a:rPr lang="en-GB" dirty="0"/>
              <a:t> = 0</a:t>
            </a:r>
          </a:p>
          <a:p>
            <a:r>
              <a:rPr lang="en-GB" dirty="0"/>
              <a:t>        else:</a:t>
            </a:r>
          </a:p>
          <a:p>
            <a:r>
              <a:rPr lang="en-GB" dirty="0"/>
              <a:t>            </a:t>
            </a:r>
            <a:r>
              <a:rPr lang="en-GB" dirty="0" err="1"/>
              <a:t>patience_cnt</a:t>
            </a:r>
            <a:r>
              <a:rPr lang="en-GB" dirty="0"/>
              <a:t> += 1</a:t>
            </a:r>
          </a:p>
          <a:p>
            <a:r>
              <a:rPr lang="en-GB" dirty="0"/>
              <a:t>            if </a:t>
            </a:r>
            <a:r>
              <a:rPr lang="en-GB" dirty="0" err="1"/>
              <a:t>patience_cnt</a:t>
            </a:r>
            <a:r>
              <a:rPr lang="en-GB" dirty="0"/>
              <a:t> &gt;= patience:</a:t>
            </a:r>
          </a:p>
          <a:p>
            <a:r>
              <a:rPr lang="en-GB" dirty="0"/>
              <a:t>                print(f"→ Early stopping at epoch {epoch}")</a:t>
            </a:r>
          </a:p>
          <a:p>
            <a:r>
              <a:rPr lang="en-GB" dirty="0"/>
              <a:t>                break</a:t>
            </a:r>
          </a:p>
          <a:p>
            <a:endParaRPr lang="en-GB" dirty="0"/>
          </a:p>
          <a:p>
            <a:r>
              <a:rPr lang="en-GB" dirty="0"/>
              <a:t>        # Gradually makes the model rely less on ground truth, more on its own predictions.</a:t>
            </a:r>
          </a:p>
          <a:p>
            <a:r>
              <a:rPr lang="en-GB" dirty="0"/>
              <a:t>        </a:t>
            </a:r>
            <a:r>
              <a:rPr lang="en-GB" dirty="0" err="1"/>
              <a:t>sampling_prob</a:t>
            </a:r>
            <a:r>
              <a:rPr lang="en-GB" dirty="0"/>
              <a:t> = max(</a:t>
            </a:r>
            <a:r>
              <a:rPr lang="en-GB" dirty="0" err="1"/>
              <a:t>scheduled_sampling_end</a:t>
            </a:r>
            <a:r>
              <a:rPr lang="en-GB" dirty="0"/>
              <a:t>,</a:t>
            </a:r>
          </a:p>
          <a:p>
            <a:r>
              <a:rPr lang="en-GB" dirty="0"/>
              <a:t>                            </a:t>
            </a:r>
            <a:r>
              <a:rPr lang="en-GB" dirty="0" err="1"/>
              <a:t>sampling_prob</a:t>
            </a:r>
            <a:r>
              <a:rPr lang="en-GB" dirty="0"/>
              <a:t> * </a:t>
            </a:r>
            <a:r>
              <a:rPr lang="en-GB" dirty="0" err="1"/>
              <a:t>scheduled_sampling_decay</a:t>
            </a:r>
            <a:r>
              <a:rPr lang="en-GB" dirty="0"/>
              <a:t>)</a:t>
            </a:r>
          </a:p>
          <a:p>
            <a:endParaRPr lang="en-GB" dirty="0"/>
          </a:p>
          <a:p>
            <a:r>
              <a:rPr lang="en-GB" dirty="0"/>
              <a:t>    return model</a:t>
            </a:r>
          </a:p>
        </p:txBody>
      </p:sp>
      <p:sp>
        <p:nvSpPr>
          <p:cNvPr id="4" name="Slide Number Placeholder 3"/>
          <p:cNvSpPr>
            <a:spLocks noGrp="1"/>
          </p:cNvSpPr>
          <p:nvPr>
            <p:ph type="sldNum" sz="quarter" idx="5"/>
          </p:nvPr>
        </p:nvSpPr>
        <p:spPr/>
        <p:txBody>
          <a:bodyPr/>
          <a:lstStyle/>
          <a:p>
            <a:fld id="{501BE6D3-0CCF-456E-9346-93808991D184}" type="slidenum">
              <a:rPr lang="en-GB" smtClean="0"/>
              <a:t>23</a:t>
            </a:fld>
            <a:endParaRPr lang="en-GB"/>
          </a:p>
        </p:txBody>
      </p:sp>
    </p:spTree>
    <p:extLst>
      <p:ext uri="{BB962C8B-B14F-4D97-AF65-F5344CB8AC3E}">
        <p14:creationId xmlns:p14="http://schemas.microsoft.com/office/powerpoint/2010/main" val="2230587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 </a:t>
            </a:r>
            <a:r>
              <a:rPr lang="en-GB" dirty="0" err="1"/>
              <a:t>extract_latents_by_condition</a:t>
            </a:r>
            <a:r>
              <a:rPr lang="en-GB" dirty="0"/>
              <a:t>(model, </a:t>
            </a:r>
            <a:r>
              <a:rPr lang="en-GB" dirty="0" err="1"/>
              <a:t>dataloader</a:t>
            </a:r>
            <a:r>
              <a:rPr lang="en-GB" dirty="0"/>
              <a:t>, device):</a:t>
            </a:r>
          </a:p>
          <a:p>
            <a:r>
              <a:rPr lang="en-GB" dirty="0"/>
              <a:t>    """</a:t>
            </a:r>
          </a:p>
          <a:p>
            <a:r>
              <a:rPr lang="en-GB" dirty="0"/>
              <a:t>    Run the model in evaluation mode to extract latent representations </a:t>
            </a:r>
          </a:p>
          <a:p>
            <a:r>
              <a:rPr lang="en-GB" dirty="0"/>
              <a:t>    and aligned metadata from a dataset.</a:t>
            </a:r>
          </a:p>
          <a:p>
            <a:endParaRPr lang="en-GB" dirty="0"/>
          </a:p>
          <a:p>
            <a:r>
              <a:rPr lang="en-GB" dirty="0"/>
              <a:t>    </a:t>
            </a:r>
            <a:r>
              <a:rPr lang="en-GB" dirty="0" err="1"/>
              <a:t>Args</a:t>
            </a:r>
            <a:r>
              <a:rPr lang="en-GB" dirty="0"/>
              <a:t>:</a:t>
            </a:r>
          </a:p>
          <a:p>
            <a:r>
              <a:rPr lang="en-GB" dirty="0"/>
              <a:t>        model: Trained variational time-series model with a </a:t>
            </a:r>
            <a:r>
              <a:rPr lang="en-GB" dirty="0" err="1"/>
              <a:t>reparameterize</a:t>
            </a:r>
            <a:r>
              <a:rPr lang="en-GB" dirty="0"/>
              <a:t> method.</a:t>
            </a:r>
          </a:p>
          <a:p>
            <a:r>
              <a:rPr lang="en-GB" dirty="0"/>
              <a:t>        </a:t>
            </a:r>
            <a:r>
              <a:rPr lang="en-GB" dirty="0" err="1"/>
              <a:t>dataloader</a:t>
            </a:r>
            <a:r>
              <a:rPr lang="en-GB" dirty="0"/>
              <a:t>: </a:t>
            </a:r>
            <a:r>
              <a:rPr lang="en-GB" dirty="0" err="1"/>
              <a:t>PyTorch</a:t>
            </a:r>
            <a:r>
              <a:rPr lang="en-GB" dirty="0"/>
              <a:t> </a:t>
            </a:r>
            <a:r>
              <a:rPr lang="en-GB" dirty="0" err="1"/>
              <a:t>DataLoader</a:t>
            </a:r>
            <a:r>
              <a:rPr lang="en-GB" dirty="0"/>
              <a:t> yielding (window, metadata) pairs.</a:t>
            </a:r>
          </a:p>
          <a:p>
            <a:r>
              <a:rPr lang="en-GB" dirty="0"/>
              <a:t>        device: Torch device ("</a:t>
            </a:r>
            <a:r>
              <a:rPr lang="en-GB" dirty="0" err="1"/>
              <a:t>cpu</a:t>
            </a:r>
            <a:r>
              <a:rPr lang="en-GB" dirty="0"/>
              <a:t>" or "</a:t>
            </a:r>
            <a:r>
              <a:rPr lang="en-GB" dirty="0" err="1"/>
              <a:t>cuda</a:t>
            </a:r>
            <a:r>
              <a:rPr lang="en-GB" dirty="0"/>
              <a:t>") for inference.</a:t>
            </a:r>
          </a:p>
          <a:p>
            <a:endParaRPr lang="en-GB" dirty="0"/>
          </a:p>
          <a:p>
            <a:r>
              <a:rPr lang="en-GB" dirty="0"/>
              <a:t>    Returns:</a:t>
            </a:r>
          </a:p>
          <a:p>
            <a:r>
              <a:rPr lang="en-GB" dirty="0"/>
              <a:t>        </a:t>
            </a:r>
            <a:r>
              <a:rPr lang="en-GB" dirty="0" err="1"/>
              <a:t>z_df</a:t>
            </a:r>
            <a:r>
              <a:rPr lang="en-GB" dirty="0"/>
              <a:t> (</a:t>
            </a:r>
            <a:r>
              <a:rPr lang="en-GB" dirty="0" err="1"/>
              <a:t>pd.DataFrame</a:t>
            </a:r>
            <a:r>
              <a:rPr lang="en-GB" dirty="0"/>
              <a:t>): </a:t>
            </a:r>
            <a:r>
              <a:rPr lang="en-GB" dirty="0" err="1"/>
              <a:t>DataFrame</a:t>
            </a:r>
            <a:r>
              <a:rPr lang="en-GB" dirty="0"/>
              <a:t> of latent vectors (N x </a:t>
            </a:r>
            <a:r>
              <a:rPr lang="en-GB" dirty="0" err="1"/>
              <a:t>latent_dim</a:t>
            </a:r>
            <a:r>
              <a:rPr lang="en-GB" dirty="0"/>
              <a:t>).</a:t>
            </a:r>
          </a:p>
          <a:p>
            <a:r>
              <a:rPr lang="en-GB" dirty="0"/>
              <a:t>        </a:t>
            </a:r>
            <a:r>
              <a:rPr lang="en-GB" dirty="0" err="1"/>
              <a:t>meta_df</a:t>
            </a:r>
            <a:r>
              <a:rPr lang="en-GB" dirty="0"/>
              <a:t> (</a:t>
            </a:r>
            <a:r>
              <a:rPr lang="en-GB" dirty="0" err="1"/>
              <a:t>pd.DataFrame</a:t>
            </a:r>
            <a:r>
              <a:rPr lang="en-GB" dirty="0"/>
              <a:t>): </a:t>
            </a:r>
            <a:r>
              <a:rPr lang="en-GB" dirty="0" err="1"/>
              <a:t>DataFrame</a:t>
            </a:r>
            <a:r>
              <a:rPr lang="en-GB" dirty="0"/>
              <a:t> of metadata aligned row-by-row with </a:t>
            </a:r>
            <a:r>
              <a:rPr lang="en-GB" dirty="0" err="1"/>
              <a:t>z_df</a:t>
            </a:r>
            <a:r>
              <a:rPr lang="en-GB" dirty="0"/>
              <a:t>.</a:t>
            </a:r>
          </a:p>
          <a:p>
            <a:r>
              <a:rPr lang="en-GB" dirty="0"/>
              <a:t>    """</a:t>
            </a:r>
          </a:p>
          <a:p>
            <a:r>
              <a:rPr lang="en-GB" dirty="0"/>
              <a:t>    ## Putting the model in evaluation mode</a:t>
            </a:r>
          </a:p>
          <a:p>
            <a:r>
              <a:rPr lang="en-GB" dirty="0"/>
              <a:t>    </a:t>
            </a:r>
            <a:r>
              <a:rPr lang="en-GB" dirty="0" err="1"/>
              <a:t>model.eval</a:t>
            </a:r>
            <a:r>
              <a:rPr lang="en-GB" dirty="0"/>
              <a:t>()</a:t>
            </a:r>
          </a:p>
          <a:p>
            <a:r>
              <a:rPr lang="en-GB" dirty="0"/>
              <a:t>    ## This will store the latent vectors</a:t>
            </a:r>
          </a:p>
          <a:p>
            <a:r>
              <a:rPr lang="en-GB" dirty="0"/>
              <a:t>    </a:t>
            </a:r>
            <a:r>
              <a:rPr lang="en-GB" dirty="0" err="1"/>
              <a:t>z_list</a:t>
            </a:r>
            <a:r>
              <a:rPr lang="en-GB" dirty="0"/>
              <a:t> = []</a:t>
            </a:r>
          </a:p>
          <a:p>
            <a:r>
              <a:rPr lang="en-GB" dirty="0"/>
              <a:t>    ## This will store additional data</a:t>
            </a:r>
          </a:p>
          <a:p>
            <a:r>
              <a:rPr lang="en-GB" dirty="0"/>
              <a:t>    </a:t>
            </a:r>
            <a:r>
              <a:rPr lang="en-GB" dirty="0" err="1"/>
              <a:t>meta_list</a:t>
            </a:r>
            <a:r>
              <a:rPr lang="en-GB" dirty="0"/>
              <a:t> = []</a:t>
            </a:r>
          </a:p>
          <a:p>
            <a:r>
              <a:rPr lang="en-GB" dirty="0"/>
              <a:t>    ## Turning off gradients - I don't need to keep them</a:t>
            </a:r>
          </a:p>
          <a:p>
            <a:r>
              <a:rPr lang="en-GB" dirty="0"/>
              <a:t>    with </a:t>
            </a:r>
            <a:r>
              <a:rPr lang="en-GB" dirty="0" err="1"/>
              <a:t>torch.no_grad</a:t>
            </a:r>
            <a:r>
              <a:rPr lang="en-GB" dirty="0"/>
              <a:t>():</a:t>
            </a:r>
          </a:p>
          <a:p>
            <a:r>
              <a:rPr lang="en-GB" dirty="0"/>
              <a:t>    ## In </a:t>
            </a:r>
            <a:r>
              <a:rPr lang="en-GB" dirty="0" err="1"/>
              <a:t>dataloader</a:t>
            </a:r>
            <a:r>
              <a:rPr lang="en-GB" dirty="0"/>
              <a:t> from PatientLatentDataset I get:</a:t>
            </a:r>
          </a:p>
          <a:p>
            <a:r>
              <a:rPr lang="en-GB" dirty="0"/>
              <a:t>    ## a tensor of shape (batch, </a:t>
            </a:r>
            <a:r>
              <a:rPr lang="en-GB" dirty="0" err="1"/>
              <a:t>window_size</a:t>
            </a:r>
            <a:r>
              <a:rPr lang="en-GB" dirty="0"/>
              <a:t> and </a:t>
            </a:r>
            <a:r>
              <a:rPr lang="en-GB" dirty="0" err="1"/>
              <a:t>n_features</a:t>
            </a:r>
            <a:r>
              <a:rPr lang="en-GB" dirty="0"/>
              <a:t>)</a:t>
            </a:r>
          </a:p>
          <a:p>
            <a:r>
              <a:rPr lang="en-GB" dirty="0"/>
              <a:t>    ## Metadata including </a:t>
            </a:r>
            <a:r>
              <a:rPr lang="en-GB" dirty="0" err="1"/>
              <a:t>patient_id</a:t>
            </a:r>
            <a:r>
              <a:rPr lang="en-GB" dirty="0"/>
              <a:t>, pm_2_5 etc</a:t>
            </a:r>
          </a:p>
          <a:p>
            <a:r>
              <a:rPr lang="en-GB" dirty="0"/>
              <a:t>        for x, </a:t>
            </a:r>
            <a:r>
              <a:rPr lang="en-GB" dirty="0" err="1"/>
              <a:t>meta_batch</a:t>
            </a:r>
            <a:r>
              <a:rPr lang="en-GB" dirty="0"/>
              <a:t> in </a:t>
            </a:r>
            <a:r>
              <a:rPr lang="en-GB" dirty="0" err="1"/>
              <a:t>dataloader</a:t>
            </a:r>
            <a:r>
              <a:rPr lang="en-GB" dirty="0"/>
              <a:t>:</a:t>
            </a:r>
          </a:p>
          <a:p>
            <a:r>
              <a:rPr lang="en-GB" dirty="0"/>
              <a:t>            # Reformat for transformer (</a:t>
            </a:r>
            <a:r>
              <a:rPr lang="en-GB" dirty="0" err="1"/>
              <a:t>seq_len</a:t>
            </a:r>
            <a:r>
              <a:rPr lang="en-GB" dirty="0"/>
              <a:t>, batch, features) and move to device</a:t>
            </a:r>
          </a:p>
          <a:p>
            <a:r>
              <a:rPr lang="en-GB" dirty="0"/>
              <a:t>            x = </a:t>
            </a:r>
            <a:r>
              <a:rPr lang="en-GB" dirty="0" err="1"/>
              <a:t>x.permute</a:t>
            </a:r>
            <a:r>
              <a:rPr lang="en-GB" dirty="0"/>
              <a:t>(1, 0, 2).to(device)</a:t>
            </a:r>
          </a:p>
          <a:p>
            <a:r>
              <a:rPr lang="en-GB" dirty="0"/>
              <a:t>            # Forward pass: only need latent mean and variance</a:t>
            </a:r>
          </a:p>
          <a:p>
            <a:r>
              <a:rPr lang="en-GB" dirty="0"/>
              <a:t>            _, mu, </a:t>
            </a:r>
            <a:r>
              <a:rPr lang="en-GB" dirty="0" err="1"/>
              <a:t>logvar</a:t>
            </a:r>
            <a:r>
              <a:rPr lang="en-GB" dirty="0"/>
              <a:t>, _ = model(x)</a:t>
            </a:r>
          </a:p>
          <a:p>
            <a:r>
              <a:rPr lang="en-GB" dirty="0"/>
              <a:t>            # Sample latent vector z using reparameterization trick</a:t>
            </a:r>
          </a:p>
          <a:p>
            <a:r>
              <a:rPr lang="en-GB" dirty="0"/>
              <a:t>            z = </a:t>
            </a:r>
            <a:r>
              <a:rPr lang="en-GB" dirty="0" err="1"/>
              <a:t>model.reparameterize</a:t>
            </a:r>
            <a:r>
              <a:rPr lang="en-GB" dirty="0"/>
              <a:t>(mu, </a:t>
            </a:r>
            <a:r>
              <a:rPr lang="en-GB" dirty="0" err="1"/>
              <a:t>logvar</a:t>
            </a:r>
            <a:r>
              <a:rPr lang="en-GB" dirty="0"/>
              <a:t>).</a:t>
            </a:r>
            <a:r>
              <a:rPr lang="en-GB" dirty="0" err="1"/>
              <a:t>cpu</a:t>
            </a:r>
            <a:r>
              <a:rPr lang="en-GB" dirty="0"/>
              <a:t>().</a:t>
            </a:r>
            <a:r>
              <a:rPr lang="en-GB" dirty="0" err="1"/>
              <a:t>numpy</a:t>
            </a:r>
            <a:r>
              <a:rPr lang="en-GB" dirty="0"/>
              <a:t>()</a:t>
            </a:r>
          </a:p>
          <a:p>
            <a:r>
              <a:rPr lang="en-GB" dirty="0"/>
              <a:t>            </a:t>
            </a:r>
            <a:r>
              <a:rPr lang="en-GB" dirty="0" err="1"/>
              <a:t>z_list.append</a:t>
            </a:r>
            <a:r>
              <a:rPr lang="en-GB" dirty="0"/>
              <a:t>(z)</a:t>
            </a:r>
          </a:p>
          <a:p>
            <a:endParaRPr lang="en-GB" dirty="0"/>
          </a:p>
          <a:p>
            <a:r>
              <a:rPr lang="en-GB" dirty="0"/>
              <a:t>            # Converting to store the data in </a:t>
            </a:r>
            <a:r>
              <a:rPr lang="en-GB" dirty="0" err="1"/>
              <a:t>dataloader</a:t>
            </a:r>
            <a:endParaRPr lang="en-GB" dirty="0"/>
          </a:p>
          <a:p>
            <a:r>
              <a:rPr lang="en-GB" dirty="0"/>
              <a:t>            # k is </a:t>
            </a:r>
            <a:r>
              <a:rPr lang="en-GB" dirty="0" err="1"/>
              <a:t>f.i</a:t>
            </a:r>
            <a:r>
              <a:rPr lang="en-GB" dirty="0"/>
              <a:t>. </a:t>
            </a:r>
            <a:r>
              <a:rPr lang="en-GB" dirty="0" err="1"/>
              <a:t>patient_id</a:t>
            </a:r>
            <a:endParaRPr lang="en-GB" dirty="0"/>
          </a:p>
          <a:p>
            <a:r>
              <a:rPr lang="en-GB" dirty="0"/>
              <a:t>            # v is the context of the data where every row is raw physiological and pollution form of the data</a:t>
            </a:r>
          </a:p>
          <a:p>
            <a:r>
              <a:rPr lang="en-GB" dirty="0"/>
              <a:t>            </a:t>
            </a:r>
            <a:r>
              <a:rPr lang="en-GB" dirty="0" err="1"/>
              <a:t>clean_meta</a:t>
            </a:r>
            <a:r>
              <a:rPr lang="en-GB" dirty="0"/>
              <a:t> = {}</a:t>
            </a:r>
          </a:p>
          <a:p>
            <a:r>
              <a:rPr lang="en-GB" dirty="0"/>
              <a:t>            for k, v in </a:t>
            </a:r>
            <a:r>
              <a:rPr lang="en-GB" dirty="0" err="1"/>
              <a:t>meta_batch.items</a:t>
            </a:r>
            <a:r>
              <a:rPr lang="en-GB" dirty="0"/>
              <a:t>():</a:t>
            </a:r>
          </a:p>
          <a:p>
            <a:r>
              <a:rPr lang="en-GB" dirty="0"/>
              <a:t>                </a:t>
            </a:r>
            <a:r>
              <a:rPr lang="en-GB" dirty="0" err="1"/>
              <a:t>clean_meta</a:t>
            </a:r>
            <a:r>
              <a:rPr lang="en-GB" dirty="0"/>
              <a:t>[k] = </a:t>
            </a:r>
            <a:r>
              <a:rPr lang="en-GB" dirty="0" err="1"/>
              <a:t>np.array</a:t>
            </a:r>
            <a:r>
              <a:rPr lang="en-GB" dirty="0"/>
              <a:t>(v).</a:t>
            </a:r>
            <a:r>
              <a:rPr lang="en-GB" dirty="0" err="1"/>
              <a:t>tolist</a:t>
            </a:r>
            <a:r>
              <a:rPr lang="en-GB" dirty="0"/>
              <a:t>()</a:t>
            </a:r>
          </a:p>
          <a:p>
            <a:endParaRPr lang="en-GB" dirty="0"/>
          </a:p>
          <a:p>
            <a:r>
              <a:rPr lang="en-GB" dirty="0"/>
              <a:t>            # Building </a:t>
            </a:r>
            <a:r>
              <a:rPr lang="en-GB" dirty="0" err="1"/>
              <a:t>DataFrame</a:t>
            </a:r>
            <a:r>
              <a:rPr lang="en-GB" dirty="0"/>
              <a:t> for this batch and append</a:t>
            </a:r>
          </a:p>
          <a:p>
            <a:r>
              <a:rPr lang="en-GB" dirty="0"/>
              <a:t>            </a:t>
            </a:r>
            <a:r>
              <a:rPr lang="en-GB" dirty="0" err="1"/>
              <a:t>meta_df_batch</a:t>
            </a:r>
            <a:r>
              <a:rPr lang="en-GB" dirty="0"/>
              <a:t> = </a:t>
            </a:r>
            <a:r>
              <a:rPr lang="en-GB" dirty="0" err="1"/>
              <a:t>pd.DataFrame</a:t>
            </a:r>
            <a:r>
              <a:rPr lang="en-GB" dirty="0"/>
              <a:t>(</a:t>
            </a:r>
            <a:r>
              <a:rPr lang="en-GB" dirty="0" err="1"/>
              <a:t>clean_meta</a:t>
            </a:r>
            <a:r>
              <a:rPr lang="en-GB" dirty="0"/>
              <a:t>)</a:t>
            </a:r>
          </a:p>
          <a:p>
            <a:r>
              <a:rPr lang="en-GB" dirty="0"/>
              <a:t>            </a:t>
            </a:r>
            <a:r>
              <a:rPr lang="en-GB" dirty="0" err="1"/>
              <a:t>meta_list.append</a:t>
            </a:r>
            <a:r>
              <a:rPr lang="en-GB" dirty="0"/>
              <a:t>(</a:t>
            </a:r>
            <a:r>
              <a:rPr lang="en-GB" dirty="0" err="1"/>
              <a:t>meta_df_batch</a:t>
            </a:r>
            <a:r>
              <a:rPr lang="en-GB" dirty="0"/>
              <a:t>)</a:t>
            </a:r>
          </a:p>
          <a:p>
            <a:endParaRPr lang="en-GB" dirty="0"/>
          </a:p>
          <a:p>
            <a:r>
              <a:rPr lang="en-GB" dirty="0"/>
              <a:t>    # Concatenate all batches</a:t>
            </a:r>
          </a:p>
          <a:p>
            <a:r>
              <a:rPr lang="en-GB" dirty="0"/>
              <a:t>    </a:t>
            </a:r>
            <a:r>
              <a:rPr lang="en-GB" dirty="0" err="1"/>
              <a:t>z_all</a:t>
            </a:r>
            <a:r>
              <a:rPr lang="en-GB" dirty="0"/>
              <a:t> = </a:t>
            </a:r>
            <a:r>
              <a:rPr lang="en-GB" dirty="0" err="1"/>
              <a:t>np.concatenate</a:t>
            </a:r>
            <a:r>
              <a:rPr lang="en-GB" dirty="0"/>
              <a:t>(</a:t>
            </a:r>
            <a:r>
              <a:rPr lang="en-GB" dirty="0" err="1"/>
              <a:t>z_list</a:t>
            </a:r>
            <a:r>
              <a:rPr lang="en-GB" dirty="0"/>
              <a:t>, axis=0)</a:t>
            </a:r>
          </a:p>
          <a:p>
            <a:r>
              <a:rPr lang="en-GB" dirty="0"/>
              <a:t>    </a:t>
            </a:r>
            <a:r>
              <a:rPr lang="en-GB" dirty="0" err="1"/>
              <a:t>meta_df</a:t>
            </a:r>
            <a:r>
              <a:rPr lang="en-GB" dirty="0"/>
              <a:t> = </a:t>
            </a:r>
            <a:r>
              <a:rPr lang="en-GB" dirty="0" err="1"/>
              <a:t>pd.concat</a:t>
            </a:r>
            <a:r>
              <a:rPr lang="en-GB" dirty="0"/>
              <a:t>(</a:t>
            </a:r>
            <a:r>
              <a:rPr lang="en-GB" dirty="0" err="1"/>
              <a:t>meta_list</a:t>
            </a:r>
            <a:r>
              <a:rPr lang="en-GB" dirty="0"/>
              <a:t>, </a:t>
            </a:r>
            <a:r>
              <a:rPr lang="en-GB" dirty="0" err="1"/>
              <a:t>ignore_index</a:t>
            </a:r>
            <a:r>
              <a:rPr lang="en-GB" dirty="0"/>
              <a:t>=True)</a:t>
            </a:r>
          </a:p>
          <a:p>
            <a:endParaRPr lang="en-GB" dirty="0"/>
          </a:p>
          <a:p>
            <a:r>
              <a:rPr lang="en-GB" dirty="0"/>
              <a:t>    # Return two aligned </a:t>
            </a:r>
            <a:r>
              <a:rPr lang="en-GB" dirty="0" err="1"/>
              <a:t>DataFrames</a:t>
            </a:r>
            <a:endParaRPr lang="en-GB" dirty="0"/>
          </a:p>
          <a:p>
            <a:r>
              <a:rPr lang="en-GB" dirty="0"/>
              <a:t>    </a:t>
            </a:r>
            <a:r>
              <a:rPr lang="en-GB" dirty="0" err="1"/>
              <a:t>z_df</a:t>
            </a:r>
            <a:r>
              <a:rPr lang="en-GB" dirty="0"/>
              <a:t> = </a:t>
            </a:r>
            <a:r>
              <a:rPr lang="en-GB" dirty="0" err="1"/>
              <a:t>pd.DataFrame</a:t>
            </a:r>
            <a:r>
              <a:rPr lang="en-GB" dirty="0"/>
              <a:t>(</a:t>
            </a:r>
            <a:r>
              <a:rPr lang="en-GB" dirty="0" err="1"/>
              <a:t>z_all</a:t>
            </a:r>
            <a:r>
              <a:rPr lang="en-GB" dirty="0"/>
              <a:t>)</a:t>
            </a:r>
          </a:p>
          <a:p>
            <a:r>
              <a:rPr lang="en-GB" dirty="0"/>
              <a:t>    return </a:t>
            </a:r>
            <a:r>
              <a:rPr lang="en-GB" dirty="0" err="1"/>
              <a:t>z_df</a:t>
            </a:r>
            <a:r>
              <a:rPr lang="en-GB" dirty="0"/>
              <a:t>, </a:t>
            </a:r>
            <a:r>
              <a:rPr lang="en-GB" dirty="0" err="1"/>
              <a:t>meta_df</a:t>
            </a:r>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26</a:t>
            </a:fld>
            <a:endParaRPr lang="en-GB"/>
          </a:p>
        </p:txBody>
      </p:sp>
    </p:spTree>
    <p:extLst>
      <p:ext uri="{BB962C8B-B14F-4D97-AF65-F5344CB8AC3E}">
        <p14:creationId xmlns:p14="http://schemas.microsoft.com/office/powerpoint/2010/main" val="2579553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C8A39-FCF8-AE5D-B542-028910F30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ED3C3-00E6-A82C-EA13-EBA92261A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78F42-7055-79C9-05E1-3E106043D121}"/>
              </a:ext>
            </a:extLst>
          </p:cNvPr>
          <p:cNvSpPr>
            <a:spLocks noGrp="1"/>
          </p:cNvSpPr>
          <p:nvPr>
            <p:ph type="body" idx="1"/>
          </p:nvPr>
        </p:nvSpPr>
        <p:spPr/>
        <p:txBody>
          <a:bodyPr/>
          <a:lstStyle/>
          <a:p>
            <a:r>
              <a:rPr lang="en-GB" dirty="0"/>
              <a:t>def </a:t>
            </a:r>
            <a:r>
              <a:rPr lang="en-GB" dirty="0" err="1"/>
              <a:t>extract_latents_by_condition</a:t>
            </a:r>
            <a:r>
              <a:rPr lang="en-GB" dirty="0"/>
              <a:t>(model, </a:t>
            </a:r>
            <a:r>
              <a:rPr lang="en-GB" dirty="0" err="1"/>
              <a:t>dataloader</a:t>
            </a:r>
            <a:r>
              <a:rPr lang="en-GB" dirty="0"/>
              <a:t>, device):</a:t>
            </a:r>
          </a:p>
          <a:p>
            <a:r>
              <a:rPr lang="en-GB" dirty="0"/>
              <a:t>    """</a:t>
            </a:r>
          </a:p>
          <a:p>
            <a:r>
              <a:rPr lang="en-GB" dirty="0"/>
              <a:t>    Run the model in evaluation mode to extract latent representations </a:t>
            </a:r>
          </a:p>
          <a:p>
            <a:r>
              <a:rPr lang="en-GB" dirty="0"/>
              <a:t>    and aligned metadata from a dataset.</a:t>
            </a:r>
          </a:p>
          <a:p>
            <a:endParaRPr lang="en-GB" dirty="0"/>
          </a:p>
          <a:p>
            <a:r>
              <a:rPr lang="en-GB" dirty="0"/>
              <a:t>    </a:t>
            </a:r>
            <a:r>
              <a:rPr lang="en-GB" dirty="0" err="1"/>
              <a:t>Args</a:t>
            </a:r>
            <a:r>
              <a:rPr lang="en-GB" dirty="0"/>
              <a:t>:</a:t>
            </a:r>
          </a:p>
          <a:p>
            <a:r>
              <a:rPr lang="en-GB" dirty="0"/>
              <a:t>        model: Trained variational time-series model with a </a:t>
            </a:r>
            <a:r>
              <a:rPr lang="en-GB" dirty="0" err="1"/>
              <a:t>reparameterize</a:t>
            </a:r>
            <a:r>
              <a:rPr lang="en-GB" dirty="0"/>
              <a:t> method.</a:t>
            </a:r>
          </a:p>
          <a:p>
            <a:r>
              <a:rPr lang="en-GB" dirty="0"/>
              <a:t>        </a:t>
            </a:r>
            <a:r>
              <a:rPr lang="en-GB" dirty="0" err="1"/>
              <a:t>dataloader</a:t>
            </a:r>
            <a:r>
              <a:rPr lang="en-GB" dirty="0"/>
              <a:t>: </a:t>
            </a:r>
            <a:r>
              <a:rPr lang="en-GB" dirty="0" err="1"/>
              <a:t>PyTorch</a:t>
            </a:r>
            <a:r>
              <a:rPr lang="en-GB" dirty="0"/>
              <a:t> </a:t>
            </a:r>
            <a:r>
              <a:rPr lang="en-GB" dirty="0" err="1"/>
              <a:t>DataLoader</a:t>
            </a:r>
            <a:r>
              <a:rPr lang="en-GB" dirty="0"/>
              <a:t> yielding (window, metadata) pairs.</a:t>
            </a:r>
          </a:p>
          <a:p>
            <a:r>
              <a:rPr lang="en-GB" dirty="0"/>
              <a:t>        device: Torch device ("</a:t>
            </a:r>
            <a:r>
              <a:rPr lang="en-GB" dirty="0" err="1"/>
              <a:t>cpu</a:t>
            </a:r>
            <a:r>
              <a:rPr lang="en-GB" dirty="0"/>
              <a:t>" or "</a:t>
            </a:r>
            <a:r>
              <a:rPr lang="en-GB" dirty="0" err="1"/>
              <a:t>cuda</a:t>
            </a:r>
            <a:r>
              <a:rPr lang="en-GB" dirty="0"/>
              <a:t>") for inference.</a:t>
            </a:r>
          </a:p>
          <a:p>
            <a:endParaRPr lang="en-GB" dirty="0"/>
          </a:p>
          <a:p>
            <a:r>
              <a:rPr lang="en-GB" dirty="0"/>
              <a:t>    Returns:</a:t>
            </a:r>
          </a:p>
          <a:p>
            <a:r>
              <a:rPr lang="en-GB" dirty="0"/>
              <a:t>        </a:t>
            </a:r>
            <a:r>
              <a:rPr lang="en-GB" dirty="0" err="1"/>
              <a:t>z_df</a:t>
            </a:r>
            <a:r>
              <a:rPr lang="en-GB" dirty="0"/>
              <a:t> (</a:t>
            </a:r>
            <a:r>
              <a:rPr lang="en-GB" dirty="0" err="1"/>
              <a:t>pd.DataFrame</a:t>
            </a:r>
            <a:r>
              <a:rPr lang="en-GB" dirty="0"/>
              <a:t>): </a:t>
            </a:r>
            <a:r>
              <a:rPr lang="en-GB" dirty="0" err="1"/>
              <a:t>DataFrame</a:t>
            </a:r>
            <a:r>
              <a:rPr lang="en-GB" dirty="0"/>
              <a:t> of latent vectors (N x </a:t>
            </a:r>
            <a:r>
              <a:rPr lang="en-GB" dirty="0" err="1"/>
              <a:t>latent_dim</a:t>
            </a:r>
            <a:r>
              <a:rPr lang="en-GB" dirty="0"/>
              <a:t>).</a:t>
            </a:r>
          </a:p>
          <a:p>
            <a:r>
              <a:rPr lang="en-GB" dirty="0"/>
              <a:t>        </a:t>
            </a:r>
            <a:r>
              <a:rPr lang="en-GB" dirty="0" err="1"/>
              <a:t>meta_df</a:t>
            </a:r>
            <a:r>
              <a:rPr lang="en-GB" dirty="0"/>
              <a:t> (</a:t>
            </a:r>
            <a:r>
              <a:rPr lang="en-GB" dirty="0" err="1"/>
              <a:t>pd.DataFrame</a:t>
            </a:r>
            <a:r>
              <a:rPr lang="en-GB" dirty="0"/>
              <a:t>): </a:t>
            </a:r>
            <a:r>
              <a:rPr lang="en-GB" dirty="0" err="1"/>
              <a:t>DataFrame</a:t>
            </a:r>
            <a:r>
              <a:rPr lang="en-GB" dirty="0"/>
              <a:t> of metadata aligned row-by-row with </a:t>
            </a:r>
            <a:r>
              <a:rPr lang="en-GB" dirty="0" err="1"/>
              <a:t>z_df</a:t>
            </a:r>
            <a:r>
              <a:rPr lang="en-GB" dirty="0"/>
              <a:t>.</a:t>
            </a:r>
          </a:p>
          <a:p>
            <a:r>
              <a:rPr lang="en-GB" dirty="0"/>
              <a:t>    """</a:t>
            </a:r>
          </a:p>
          <a:p>
            <a:r>
              <a:rPr lang="en-GB" dirty="0"/>
              <a:t>    ## Putting the model in evaluation mode</a:t>
            </a:r>
          </a:p>
          <a:p>
            <a:r>
              <a:rPr lang="en-GB" dirty="0"/>
              <a:t>    </a:t>
            </a:r>
            <a:r>
              <a:rPr lang="en-GB" dirty="0" err="1"/>
              <a:t>model.eval</a:t>
            </a:r>
            <a:r>
              <a:rPr lang="en-GB" dirty="0"/>
              <a:t>()</a:t>
            </a:r>
          </a:p>
          <a:p>
            <a:r>
              <a:rPr lang="en-GB" dirty="0"/>
              <a:t>    ## This will store the latent vectors</a:t>
            </a:r>
          </a:p>
          <a:p>
            <a:r>
              <a:rPr lang="en-GB" dirty="0"/>
              <a:t>    </a:t>
            </a:r>
            <a:r>
              <a:rPr lang="en-GB" dirty="0" err="1"/>
              <a:t>z_list</a:t>
            </a:r>
            <a:r>
              <a:rPr lang="en-GB" dirty="0"/>
              <a:t> = []</a:t>
            </a:r>
          </a:p>
          <a:p>
            <a:r>
              <a:rPr lang="en-GB" dirty="0"/>
              <a:t>    ## This will store additional data</a:t>
            </a:r>
          </a:p>
          <a:p>
            <a:r>
              <a:rPr lang="en-GB" dirty="0"/>
              <a:t>    </a:t>
            </a:r>
            <a:r>
              <a:rPr lang="en-GB" dirty="0" err="1"/>
              <a:t>meta_list</a:t>
            </a:r>
            <a:r>
              <a:rPr lang="en-GB" dirty="0"/>
              <a:t> = []</a:t>
            </a:r>
          </a:p>
          <a:p>
            <a:r>
              <a:rPr lang="en-GB" dirty="0"/>
              <a:t>    ## Turning off gradients - I don't need to keep them</a:t>
            </a:r>
          </a:p>
          <a:p>
            <a:r>
              <a:rPr lang="en-GB" dirty="0"/>
              <a:t>    with </a:t>
            </a:r>
            <a:r>
              <a:rPr lang="en-GB" dirty="0" err="1"/>
              <a:t>torch.no_grad</a:t>
            </a:r>
            <a:r>
              <a:rPr lang="en-GB" dirty="0"/>
              <a:t>():</a:t>
            </a:r>
          </a:p>
          <a:p>
            <a:r>
              <a:rPr lang="en-GB" dirty="0"/>
              <a:t>    ## In </a:t>
            </a:r>
            <a:r>
              <a:rPr lang="en-GB" dirty="0" err="1"/>
              <a:t>dataloader</a:t>
            </a:r>
            <a:r>
              <a:rPr lang="en-GB" dirty="0"/>
              <a:t> from PatientLatentDataset I get:</a:t>
            </a:r>
          </a:p>
          <a:p>
            <a:r>
              <a:rPr lang="en-GB" dirty="0"/>
              <a:t>    ## a tensor of shape (batch, </a:t>
            </a:r>
            <a:r>
              <a:rPr lang="en-GB" dirty="0" err="1"/>
              <a:t>window_size</a:t>
            </a:r>
            <a:r>
              <a:rPr lang="en-GB" dirty="0"/>
              <a:t> and </a:t>
            </a:r>
            <a:r>
              <a:rPr lang="en-GB" dirty="0" err="1"/>
              <a:t>n_features</a:t>
            </a:r>
            <a:r>
              <a:rPr lang="en-GB" dirty="0"/>
              <a:t>)</a:t>
            </a:r>
          </a:p>
          <a:p>
            <a:r>
              <a:rPr lang="en-GB" dirty="0"/>
              <a:t>    ## Metadata including </a:t>
            </a:r>
            <a:r>
              <a:rPr lang="en-GB" dirty="0" err="1"/>
              <a:t>patient_id</a:t>
            </a:r>
            <a:r>
              <a:rPr lang="en-GB" dirty="0"/>
              <a:t>, pm_2_5 etc</a:t>
            </a:r>
          </a:p>
          <a:p>
            <a:r>
              <a:rPr lang="en-GB" dirty="0"/>
              <a:t>        for x, </a:t>
            </a:r>
            <a:r>
              <a:rPr lang="en-GB" dirty="0" err="1"/>
              <a:t>meta_batch</a:t>
            </a:r>
            <a:r>
              <a:rPr lang="en-GB" dirty="0"/>
              <a:t> in </a:t>
            </a:r>
            <a:r>
              <a:rPr lang="en-GB" dirty="0" err="1"/>
              <a:t>dataloader</a:t>
            </a:r>
            <a:r>
              <a:rPr lang="en-GB" dirty="0"/>
              <a:t>:</a:t>
            </a:r>
          </a:p>
          <a:p>
            <a:r>
              <a:rPr lang="en-GB" dirty="0"/>
              <a:t>            # Reformat for transformer (</a:t>
            </a:r>
            <a:r>
              <a:rPr lang="en-GB" dirty="0" err="1"/>
              <a:t>seq_len</a:t>
            </a:r>
            <a:r>
              <a:rPr lang="en-GB" dirty="0"/>
              <a:t>, batch, features) and move to device</a:t>
            </a:r>
          </a:p>
          <a:p>
            <a:r>
              <a:rPr lang="en-GB" dirty="0"/>
              <a:t>            x = </a:t>
            </a:r>
            <a:r>
              <a:rPr lang="en-GB" dirty="0" err="1"/>
              <a:t>x.permute</a:t>
            </a:r>
            <a:r>
              <a:rPr lang="en-GB" dirty="0"/>
              <a:t>(1, 0, 2).to(device)</a:t>
            </a:r>
          </a:p>
          <a:p>
            <a:r>
              <a:rPr lang="en-GB" dirty="0"/>
              <a:t>            # Forward pass: only need latent mean and variance</a:t>
            </a:r>
          </a:p>
          <a:p>
            <a:r>
              <a:rPr lang="en-GB" dirty="0"/>
              <a:t>            _, mu, </a:t>
            </a:r>
            <a:r>
              <a:rPr lang="en-GB" dirty="0" err="1"/>
              <a:t>logvar</a:t>
            </a:r>
            <a:r>
              <a:rPr lang="en-GB" dirty="0"/>
              <a:t>, _ = model(x)</a:t>
            </a:r>
          </a:p>
          <a:p>
            <a:r>
              <a:rPr lang="en-GB" dirty="0"/>
              <a:t>            # Sample latent vector z using reparameterization trick</a:t>
            </a:r>
          </a:p>
          <a:p>
            <a:r>
              <a:rPr lang="en-GB" dirty="0"/>
              <a:t>            z = </a:t>
            </a:r>
            <a:r>
              <a:rPr lang="en-GB" dirty="0" err="1"/>
              <a:t>model.reparameterize</a:t>
            </a:r>
            <a:r>
              <a:rPr lang="en-GB" dirty="0"/>
              <a:t>(mu, </a:t>
            </a:r>
            <a:r>
              <a:rPr lang="en-GB" dirty="0" err="1"/>
              <a:t>logvar</a:t>
            </a:r>
            <a:r>
              <a:rPr lang="en-GB" dirty="0"/>
              <a:t>).</a:t>
            </a:r>
            <a:r>
              <a:rPr lang="en-GB" dirty="0" err="1"/>
              <a:t>cpu</a:t>
            </a:r>
            <a:r>
              <a:rPr lang="en-GB" dirty="0"/>
              <a:t>().</a:t>
            </a:r>
            <a:r>
              <a:rPr lang="en-GB" dirty="0" err="1"/>
              <a:t>numpy</a:t>
            </a:r>
            <a:r>
              <a:rPr lang="en-GB" dirty="0"/>
              <a:t>()</a:t>
            </a:r>
          </a:p>
          <a:p>
            <a:r>
              <a:rPr lang="en-GB" dirty="0"/>
              <a:t>            </a:t>
            </a:r>
            <a:r>
              <a:rPr lang="en-GB" dirty="0" err="1"/>
              <a:t>z_list.append</a:t>
            </a:r>
            <a:r>
              <a:rPr lang="en-GB" dirty="0"/>
              <a:t>(z)</a:t>
            </a:r>
          </a:p>
          <a:p>
            <a:endParaRPr lang="en-GB" dirty="0"/>
          </a:p>
          <a:p>
            <a:r>
              <a:rPr lang="en-GB" dirty="0"/>
              <a:t>            # Converting to store the data in </a:t>
            </a:r>
            <a:r>
              <a:rPr lang="en-GB" dirty="0" err="1"/>
              <a:t>dataloader</a:t>
            </a:r>
            <a:endParaRPr lang="en-GB" dirty="0"/>
          </a:p>
          <a:p>
            <a:r>
              <a:rPr lang="en-GB" dirty="0"/>
              <a:t>            # k is </a:t>
            </a:r>
            <a:r>
              <a:rPr lang="en-GB" dirty="0" err="1"/>
              <a:t>f.i</a:t>
            </a:r>
            <a:r>
              <a:rPr lang="en-GB" dirty="0"/>
              <a:t>. </a:t>
            </a:r>
            <a:r>
              <a:rPr lang="en-GB" dirty="0" err="1"/>
              <a:t>patient_id</a:t>
            </a:r>
            <a:endParaRPr lang="en-GB" dirty="0"/>
          </a:p>
          <a:p>
            <a:r>
              <a:rPr lang="en-GB" dirty="0"/>
              <a:t>            # v is the context of the data where every row is raw physiological and pollution form of the data</a:t>
            </a:r>
          </a:p>
          <a:p>
            <a:r>
              <a:rPr lang="en-GB" dirty="0"/>
              <a:t>            </a:t>
            </a:r>
            <a:r>
              <a:rPr lang="en-GB" dirty="0" err="1"/>
              <a:t>clean_meta</a:t>
            </a:r>
            <a:r>
              <a:rPr lang="en-GB" dirty="0"/>
              <a:t> = {}</a:t>
            </a:r>
          </a:p>
          <a:p>
            <a:r>
              <a:rPr lang="en-GB" dirty="0"/>
              <a:t>            for k, v in </a:t>
            </a:r>
            <a:r>
              <a:rPr lang="en-GB" dirty="0" err="1"/>
              <a:t>meta_batch.items</a:t>
            </a:r>
            <a:r>
              <a:rPr lang="en-GB" dirty="0"/>
              <a:t>():</a:t>
            </a:r>
          </a:p>
          <a:p>
            <a:r>
              <a:rPr lang="en-GB" dirty="0"/>
              <a:t>                </a:t>
            </a:r>
            <a:r>
              <a:rPr lang="en-GB" dirty="0" err="1"/>
              <a:t>clean_meta</a:t>
            </a:r>
            <a:r>
              <a:rPr lang="en-GB" dirty="0"/>
              <a:t>[k] = </a:t>
            </a:r>
            <a:r>
              <a:rPr lang="en-GB" dirty="0" err="1"/>
              <a:t>np.array</a:t>
            </a:r>
            <a:r>
              <a:rPr lang="en-GB" dirty="0"/>
              <a:t>(v).</a:t>
            </a:r>
            <a:r>
              <a:rPr lang="en-GB" dirty="0" err="1"/>
              <a:t>tolist</a:t>
            </a:r>
            <a:r>
              <a:rPr lang="en-GB" dirty="0"/>
              <a:t>()</a:t>
            </a:r>
          </a:p>
          <a:p>
            <a:endParaRPr lang="en-GB" dirty="0"/>
          </a:p>
          <a:p>
            <a:r>
              <a:rPr lang="en-GB" dirty="0"/>
              <a:t>            # Building </a:t>
            </a:r>
            <a:r>
              <a:rPr lang="en-GB" dirty="0" err="1"/>
              <a:t>DataFrame</a:t>
            </a:r>
            <a:r>
              <a:rPr lang="en-GB" dirty="0"/>
              <a:t> for this batch and append</a:t>
            </a:r>
          </a:p>
          <a:p>
            <a:r>
              <a:rPr lang="en-GB" dirty="0"/>
              <a:t>            </a:t>
            </a:r>
            <a:r>
              <a:rPr lang="en-GB" dirty="0" err="1"/>
              <a:t>meta_df_batch</a:t>
            </a:r>
            <a:r>
              <a:rPr lang="en-GB" dirty="0"/>
              <a:t> = </a:t>
            </a:r>
            <a:r>
              <a:rPr lang="en-GB" dirty="0" err="1"/>
              <a:t>pd.DataFrame</a:t>
            </a:r>
            <a:r>
              <a:rPr lang="en-GB" dirty="0"/>
              <a:t>(</a:t>
            </a:r>
            <a:r>
              <a:rPr lang="en-GB" dirty="0" err="1"/>
              <a:t>clean_meta</a:t>
            </a:r>
            <a:r>
              <a:rPr lang="en-GB" dirty="0"/>
              <a:t>)</a:t>
            </a:r>
          </a:p>
          <a:p>
            <a:r>
              <a:rPr lang="en-GB" dirty="0"/>
              <a:t>            </a:t>
            </a:r>
            <a:r>
              <a:rPr lang="en-GB" dirty="0" err="1"/>
              <a:t>meta_list.append</a:t>
            </a:r>
            <a:r>
              <a:rPr lang="en-GB" dirty="0"/>
              <a:t>(</a:t>
            </a:r>
            <a:r>
              <a:rPr lang="en-GB" dirty="0" err="1"/>
              <a:t>meta_df_batch</a:t>
            </a:r>
            <a:r>
              <a:rPr lang="en-GB" dirty="0"/>
              <a:t>)</a:t>
            </a:r>
          </a:p>
          <a:p>
            <a:endParaRPr lang="en-GB" dirty="0"/>
          </a:p>
          <a:p>
            <a:r>
              <a:rPr lang="en-GB" dirty="0"/>
              <a:t>    # Concatenate all batches</a:t>
            </a:r>
          </a:p>
          <a:p>
            <a:r>
              <a:rPr lang="en-GB" dirty="0"/>
              <a:t>    </a:t>
            </a:r>
            <a:r>
              <a:rPr lang="en-GB" dirty="0" err="1"/>
              <a:t>z_all</a:t>
            </a:r>
            <a:r>
              <a:rPr lang="en-GB" dirty="0"/>
              <a:t> = </a:t>
            </a:r>
            <a:r>
              <a:rPr lang="en-GB" dirty="0" err="1"/>
              <a:t>np.concatenate</a:t>
            </a:r>
            <a:r>
              <a:rPr lang="en-GB" dirty="0"/>
              <a:t>(</a:t>
            </a:r>
            <a:r>
              <a:rPr lang="en-GB" dirty="0" err="1"/>
              <a:t>z_list</a:t>
            </a:r>
            <a:r>
              <a:rPr lang="en-GB" dirty="0"/>
              <a:t>, axis=0)</a:t>
            </a:r>
          </a:p>
          <a:p>
            <a:r>
              <a:rPr lang="en-GB" dirty="0"/>
              <a:t>    </a:t>
            </a:r>
            <a:r>
              <a:rPr lang="en-GB" dirty="0" err="1"/>
              <a:t>meta_df</a:t>
            </a:r>
            <a:r>
              <a:rPr lang="en-GB" dirty="0"/>
              <a:t> = </a:t>
            </a:r>
            <a:r>
              <a:rPr lang="en-GB" dirty="0" err="1"/>
              <a:t>pd.concat</a:t>
            </a:r>
            <a:r>
              <a:rPr lang="en-GB" dirty="0"/>
              <a:t>(</a:t>
            </a:r>
            <a:r>
              <a:rPr lang="en-GB" dirty="0" err="1"/>
              <a:t>meta_list</a:t>
            </a:r>
            <a:r>
              <a:rPr lang="en-GB" dirty="0"/>
              <a:t>, </a:t>
            </a:r>
            <a:r>
              <a:rPr lang="en-GB" dirty="0" err="1"/>
              <a:t>ignore_index</a:t>
            </a:r>
            <a:r>
              <a:rPr lang="en-GB" dirty="0"/>
              <a:t>=True)</a:t>
            </a:r>
          </a:p>
          <a:p>
            <a:endParaRPr lang="en-GB" dirty="0"/>
          </a:p>
          <a:p>
            <a:r>
              <a:rPr lang="en-GB" dirty="0"/>
              <a:t>    # Return two aligned </a:t>
            </a:r>
            <a:r>
              <a:rPr lang="en-GB" dirty="0" err="1"/>
              <a:t>DataFrames</a:t>
            </a:r>
            <a:endParaRPr lang="en-GB" dirty="0"/>
          </a:p>
          <a:p>
            <a:r>
              <a:rPr lang="en-GB" dirty="0"/>
              <a:t>    </a:t>
            </a:r>
            <a:r>
              <a:rPr lang="en-GB" dirty="0" err="1"/>
              <a:t>z_df</a:t>
            </a:r>
            <a:r>
              <a:rPr lang="en-GB" dirty="0"/>
              <a:t> = </a:t>
            </a:r>
            <a:r>
              <a:rPr lang="en-GB" dirty="0" err="1"/>
              <a:t>pd.DataFrame</a:t>
            </a:r>
            <a:r>
              <a:rPr lang="en-GB" dirty="0"/>
              <a:t>(</a:t>
            </a:r>
            <a:r>
              <a:rPr lang="en-GB" dirty="0" err="1"/>
              <a:t>z_all</a:t>
            </a:r>
            <a:r>
              <a:rPr lang="en-GB" dirty="0"/>
              <a:t>)</a:t>
            </a:r>
          </a:p>
          <a:p>
            <a:r>
              <a:rPr lang="en-GB" dirty="0"/>
              <a:t>    return </a:t>
            </a:r>
            <a:r>
              <a:rPr lang="en-GB" dirty="0" err="1"/>
              <a:t>z_df</a:t>
            </a:r>
            <a:r>
              <a:rPr lang="en-GB" dirty="0"/>
              <a:t>, </a:t>
            </a:r>
            <a:r>
              <a:rPr lang="en-GB" dirty="0" err="1"/>
              <a:t>meta_df</a:t>
            </a:r>
            <a:endParaRPr lang="en-GB" dirty="0"/>
          </a:p>
        </p:txBody>
      </p:sp>
      <p:sp>
        <p:nvSpPr>
          <p:cNvPr id="4" name="Slide Number Placeholder 3">
            <a:extLst>
              <a:ext uri="{FF2B5EF4-FFF2-40B4-BE49-F238E27FC236}">
                <a16:creationId xmlns:a16="http://schemas.microsoft.com/office/drawing/2014/main" id="{EECA6951-F6CB-2507-80BB-325182882D19}"/>
              </a:ext>
            </a:extLst>
          </p:cNvPr>
          <p:cNvSpPr>
            <a:spLocks noGrp="1"/>
          </p:cNvSpPr>
          <p:nvPr>
            <p:ph type="sldNum" sz="quarter" idx="5"/>
          </p:nvPr>
        </p:nvSpPr>
        <p:spPr/>
        <p:txBody>
          <a:bodyPr/>
          <a:lstStyle/>
          <a:p>
            <a:fld id="{501BE6D3-0CCF-456E-9346-93808991D184}" type="slidenum">
              <a:rPr lang="en-GB" smtClean="0"/>
              <a:t>27</a:t>
            </a:fld>
            <a:endParaRPr lang="en-GB"/>
          </a:p>
        </p:txBody>
      </p:sp>
    </p:spTree>
    <p:extLst>
      <p:ext uri="{BB962C8B-B14F-4D97-AF65-F5344CB8AC3E}">
        <p14:creationId xmlns:p14="http://schemas.microsoft.com/office/powerpoint/2010/main" val="53779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72562-4870-323C-59EF-2E4F169EFB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737AF4-1AF3-5C19-6A8B-C7A1585B0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3223E-4311-FA2A-7F66-2F1FB4331383}"/>
              </a:ext>
            </a:extLst>
          </p:cNvPr>
          <p:cNvSpPr>
            <a:spLocks noGrp="1"/>
          </p:cNvSpPr>
          <p:nvPr>
            <p:ph type="body" idx="1"/>
          </p:nvPr>
        </p:nvSpPr>
        <p:spPr/>
        <p:txBody>
          <a:bodyPr/>
          <a:lstStyle/>
          <a:p>
            <a:r>
              <a:rPr lang="en-GB" dirty="0"/>
              <a:t>def </a:t>
            </a:r>
            <a:r>
              <a:rPr lang="en-GB" dirty="0" err="1"/>
              <a:t>predict_with_model</a:t>
            </a:r>
            <a:r>
              <a:rPr lang="en-GB" dirty="0"/>
              <a:t>(model, </a:t>
            </a:r>
            <a:r>
              <a:rPr lang="en-GB" dirty="0" err="1"/>
              <a:t>dataloader</a:t>
            </a:r>
            <a:r>
              <a:rPr lang="en-GB" dirty="0"/>
              <a:t>, device):</a:t>
            </a:r>
          </a:p>
          <a:p>
            <a:r>
              <a:rPr lang="en-GB" dirty="0"/>
              <a:t>    """</a:t>
            </a:r>
          </a:p>
          <a:p>
            <a:r>
              <a:rPr lang="en-GB" dirty="0"/>
              <a:t>    Run the model in evaluation mode and extract predictions aligned with metadata.  </a:t>
            </a:r>
          </a:p>
          <a:p>
            <a:r>
              <a:rPr lang="en-GB" dirty="0"/>
              <a:t>    Handles both 2D and 3D outputs from the model.</a:t>
            </a:r>
          </a:p>
          <a:p>
            <a:endParaRPr lang="en-GB" dirty="0"/>
          </a:p>
          <a:p>
            <a:r>
              <a:rPr lang="en-GB" dirty="0"/>
              <a:t>    </a:t>
            </a:r>
            <a:r>
              <a:rPr lang="en-GB" dirty="0" err="1"/>
              <a:t>Args</a:t>
            </a:r>
            <a:r>
              <a:rPr lang="en-GB" dirty="0"/>
              <a:t>:</a:t>
            </a:r>
          </a:p>
          <a:p>
            <a:r>
              <a:rPr lang="en-GB" dirty="0"/>
              <a:t>        model: Trained model (e.g. VAE, Transformer-based predictor).</a:t>
            </a:r>
          </a:p>
          <a:p>
            <a:r>
              <a:rPr lang="en-GB" dirty="0"/>
              <a:t>        </a:t>
            </a:r>
            <a:r>
              <a:rPr lang="en-GB" dirty="0" err="1"/>
              <a:t>dataloader</a:t>
            </a:r>
            <a:r>
              <a:rPr lang="en-GB" dirty="0"/>
              <a:t>: </a:t>
            </a:r>
            <a:r>
              <a:rPr lang="en-GB" dirty="0" err="1"/>
              <a:t>PyTorch</a:t>
            </a:r>
            <a:r>
              <a:rPr lang="en-GB" dirty="0"/>
              <a:t> </a:t>
            </a:r>
            <a:r>
              <a:rPr lang="en-GB" dirty="0" err="1"/>
              <a:t>DataLoader</a:t>
            </a:r>
            <a:r>
              <a:rPr lang="en-GB" dirty="0"/>
              <a:t> yielding (window, metadata) pairs.</a:t>
            </a:r>
          </a:p>
          <a:p>
            <a:r>
              <a:rPr lang="en-GB" dirty="0"/>
              <a:t>        device: Torch device ("</a:t>
            </a:r>
            <a:r>
              <a:rPr lang="en-GB" dirty="0" err="1"/>
              <a:t>cpu</a:t>
            </a:r>
            <a:r>
              <a:rPr lang="en-GB" dirty="0"/>
              <a:t>" or "</a:t>
            </a:r>
            <a:r>
              <a:rPr lang="en-GB" dirty="0" err="1"/>
              <a:t>cuda</a:t>
            </a:r>
            <a:r>
              <a:rPr lang="en-GB" dirty="0"/>
              <a:t>") for inference.</a:t>
            </a:r>
          </a:p>
          <a:p>
            <a:endParaRPr lang="en-GB" dirty="0"/>
          </a:p>
          <a:p>
            <a:r>
              <a:rPr lang="en-GB" dirty="0"/>
              <a:t>    Returns:</a:t>
            </a:r>
          </a:p>
          <a:p>
            <a:r>
              <a:rPr lang="en-GB" dirty="0"/>
              <a:t>        </a:t>
            </a:r>
            <a:r>
              <a:rPr lang="en-GB" dirty="0" err="1"/>
              <a:t>y_pred</a:t>
            </a:r>
            <a:r>
              <a:rPr lang="en-GB" dirty="0"/>
              <a:t> (</a:t>
            </a:r>
            <a:r>
              <a:rPr lang="en-GB" dirty="0" err="1"/>
              <a:t>np.ndarray</a:t>
            </a:r>
            <a:r>
              <a:rPr lang="en-GB" dirty="0"/>
              <a:t>): Array of predictions, shape [N, F].</a:t>
            </a:r>
          </a:p>
          <a:p>
            <a:r>
              <a:rPr lang="en-GB" dirty="0"/>
              <a:t>        </a:t>
            </a:r>
            <a:r>
              <a:rPr lang="en-GB" dirty="0" err="1"/>
              <a:t>meta_df</a:t>
            </a:r>
            <a:r>
              <a:rPr lang="en-GB" dirty="0"/>
              <a:t> (</a:t>
            </a:r>
            <a:r>
              <a:rPr lang="en-GB" dirty="0" err="1"/>
              <a:t>pd.DataFrame</a:t>
            </a:r>
            <a:r>
              <a:rPr lang="en-GB" dirty="0"/>
              <a:t>): </a:t>
            </a:r>
            <a:r>
              <a:rPr lang="en-GB" dirty="0" err="1"/>
              <a:t>DataFrame</a:t>
            </a:r>
            <a:r>
              <a:rPr lang="en-GB" dirty="0"/>
              <a:t> of metadata aligned row-by-row with predictions.</a:t>
            </a:r>
          </a:p>
          <a:p>
            <a:r>
              <a:rPr lang="en-GB" dirty="0"/>
              <a:t>    """</a:t>
            </a:r>
          </a:p>
          <a:p>
            <a:r>
              <a:rPr lang="en-GB" dirty="0"/>
              <a:t>    </a:t>
            </a:r>
            <a:r>
              <a:rPr lang="en-GB" dirty="0" err="1"/>
              <a:t>model.eval</a:t>
            </a:r>
            <a:r>
              <a:rPr lang="en-GB" dirty="0"/>
              <a:t>()</a:t>
            </a:r>
          </a:p>
          <a:p>
            <a:r>
              <a:rPr lang="en-GB" dirty="0"/>
              <a:t>    preds, </a:t>
            </a:r>
            <a:r>
              <a:rPr lang="en-GB" dirty="0" err="1"/>
              <a:t>metas</a:t>
            </a:r>
            <a:r>
              <a:rPr lang="en-GB" dirty="0"/>
              <a:t> = [], []</a:t>
            </a:r>
          </a:p>
          <a:p>
            <a:endParaRPr lang="en-GB" dirty="0"/>
          </a:p>
          <a:p>
            <a:r>
              <a:rPr lang="en-GB" dirty="0"/>
              <a:t>    with </a:t>
            </a:r>
            <a:r>
              <a:rPr lang="en-GB" dirty="0" err="1"/>
              <a:t>torch.no_grad</a:t>
            </a:r>
            <a:r>
              <a:rPr lang="en-GB" dirty="0"/>
              <a:t>():</a:t>
            </a:r>
          </a:p>
          <a:p>
            <a:r>
              <a:rPr lang="en-GB" dirty="0"/>
              <a:t>        for x, </a:t>
            </a:r>
            <a:r>
              <a:rPr lang="en-GB" dirty="0" err="1"/>
              <a:t>meta_batch</a:t>
            </a:r>
            <a:r>
              <a:rPr lang="en-GB" dirty="0"/>
              <a:t> in </a:t>
            </a:r>
            <a:r>
              <a:rPr lang="en-GB" dirty="0" err="1"/>
              <a:t>dataloader</a:t>
            </a:r>
            <a:r>
              <a:rPr lang="en-GB" dirty="0"/>
              <a:t>:</a:t>
            </a:r>
          </a:p>
          <a:p>
            <a:r>
              <a:rPr lang="en-GB" dirty="0"/>
              <a:t>            ## Needed for what the transformer wants</a:t>
            </a:r>
          </a:p>
          <a:p>
            <a:r>
              <a:rPr lang="en-GB" dirty="0"/>
              <a:t>            x = </a:t>
            </a:r>
            <a:r>
              <a:rPr lang="en-GB" dirty="0" err="1"/>
              <a:t>x.permute</a:t>
            </a:r>
            <a:r>
              <a:rPr lang="en-GB" dirty="0"/>
              <a:t>(1,0,2).to(device)</a:t>
            </a:r>
          </a:p>
          <a:p>
            <a:r>
              <a:rPr lang="en-GB" dirty="0"/>
              <a:t>            # Forward pass → forecast</a:t>
            </a:r>
          </a:p>
          <a:p>
            <a:r>
              <a:rPr lang="en-GB" dirty="0"/>
              <a:t>            </a:t>
            </a:r>
            <a:r>
              <a:rPr lang="en-GB" dirty="0" err="1"/>
              <a:t>frc</a:t>
            </a:r>
            <a:r>
              <a:rPr lang="en-GB" dirty="0"/>
              <a:t>, mu, </a:t>
            </a:r>
            <a:r>
              <a:rPr lang="en-GB" dirty="0" err="1"/>
              <a:t>logvar</a:t>
            </a:r>
            <a:r>
              <a:rPr lang="en-GB" dirty="0"/>
              <a:t>, _ = model(x)</a:t>
            </a:r>
          </a:p>
          <a:p>
            <a:endParaRPr lang="en-GB" dirty="0"/>
          </a:p>
          <a:p>
            <a:r>
              <a:rPr lang="en-GB" dirty="0"/>
              <a:t>            # If </a:t>
            </a:r>
            <a:r>
              <a:rPr lang="en-GB" dirty="0" err="1"/>
              <a:t>frc</a:t>
            </a:r>
            <a:r>
              <a:rPr lang="en-GB" dirty="0"/>
              <a:t> is 3-D, grab the last time-step;</a:t>
            </a:r>
          </a:p>
          <a:p>
            <a:r>
              <a:rPr lang="en-GB" dirty="0"/>
              <a:t>            # if it’s 2-D, it is the that last step.</a:t>
            </a:r>
          </a:p>
          <a:p>
            <a:r>
              <a:rPr lang="en-GB" dirty="0"/>
              <a:t>            if </a:t>
            </a:r>
            <a:r>
              <a:rPr lang="en-GB" dirty="0" err="1"/>
              <a:t>frc.dim</a:t>
            </a:r>
            <a:r>
              <a:rPr lang="en-GB" dirty="0"/>
              <a:t>() == 3:</a:t>
            </a:r>
          </a:p>
          <a:p>
            <a:r>
              <a:rPr lang="en-GB" dirty="0"/>
              <a:t>                final = </a:t>
            </a:r>
            <a:r>
              <a:rPr lang="en-GB" dirty="0" err="1"/>
              <a:t>frc</a:t>
            </a:r>
            <a:r>
              <a:rPr lang="en-GB" dirty="0"/>
              <a:t>[:, -1, :]      # shape [B, F]</a:t>
            </a:r>
          </a:p>
          <a:p>
            <a:r>
              <a:rPr lang="en-GB" dirty="0"/>
              <a:t>            </a:t>
            </a:r>
            <a:r>
              <a:rPr lang="en-GB" dirty="0" err="1"/>
              <a:t>elif</a:t>
            </a:r>
            <a:r>
              <a:rPr lang="en-GB" dirty="0"/>
              <a:t> </a:t>
            </a:r>
            <a:r>
              <a:rPr lang="en-GB" dirty="0" err="1"/>
              <a:t>frc.dim</a:t>
            </a:r>
            <a:r>
              <a:rPr lang="en-GB" dirty="0"/>
              <a:t>() == 2:</a:t>
            </a:r>
          </a:p>
          <a:p>
            <a:r>
              <a:rPr lang="en-GB" dirty="0"/>
              <a:t>                final = </a:t>
            </a:r>
            <a:r>
              <a:rPr lang="en-GB" dirty="0" err="1"/>
              <a:t>frc</a:t>
            </a:r>
            <a:r>
              <a:rPr lang="en-GB" dirty="0"/>
              <a:t>              # shape [B, F]</a:t>
            </a:r>
          </a:p>
          <a:p>
            <a:r>
              <a:rPr lang="en-GB" dirty="0"/>
              <a:t>            else:</a:t>
            </a:r>
          </a:p>
          <a:p>
            <a:r>
              <a:rPr lang="en-GB" dirty="0"/>
              <a:t>                raise </a:t>
            </a:r>
            <a:r>
              <a:rPr lang="en-GB" dirty="0" err="1"/>
              <a:t>ValueError</a:t>
            </a:r>
            <a:r>
              <a:rPr lang="en-GB" dirty="0"/>
              <a:t>(</a:t>
            </a:r>
            <a:r>
              <a:rPr lang="en-GB" dirty="0" err="1"/>
              <a:t>f"Unexpected</a:t>
            </a:r>
            <a:r>
              <a:rPr lang="en-GB" dirty="0"/>
              <a:t> recon shape {</a:t>
            </a:r>
            <a:r>
              <a:rPr lang="en-GB" dirty="0" err="1"/>
              <a:t>frc.shape</a:t>
            </a:r>
            <a:r>
              <a:rPr lang="en-GB" dirty="0"/>
              <a:t>}")</a:t>
            </a:r>
          </a:p>
          <a:p>
            <a:endParaRPr lang="en-GB" dirty="0"/>
          </a:p>
          <a:p>
            <a:r>
              <a:rPr lang="en-GB" dirty="0"/>
              <a:t>            </a:t>
            </a:r>
            <a:r>
              <a:rPr lang="en-GB" dirty="0" err="1"/>
              <a:t>preds.append</a:t>
            </a:r>
            <a:r>
              <a:rPr lang="en-GB" dirty="0"/>
              <a:t>(</a:t>
            </a:r>
            <a:r>
              <a:rPr lang="en-GB" dirty="0" err="1"/>
              <a:t>final.cpu</a:t>
            </a:r>
            <a:r>
              <a:rPr lang="en-GB" dirty="0"/>
              <a:t>().</a:t>
            </a:r>
            <a:r>
              <a:rPr lang="en-GB" dirty="0" err="1"/>
              <a:t>numpy</a:t>
            </a:r>
            <a:r>
              <a:rPr lang="en-GB" dirty="0"/>
              <a:t>())</a:t>
            </a:r>
          </a:p>
          <a:p>
            <a:r>
              <a:rPr lang="en-GB" dirty="0"/>
              <a:t>            </a:t>
            </a:r>
            <a:r>
              <a:rPr lang="en-GB" dirty="0" err="1"/>
              <a:t>metas.append</a:t>
            </a:r>
            <a:r>
              <a:rPr lang="en-GB" dirty="0"/>
              <a:t>(</a:t>
            </a:r>
            <a:r>
              <a:rPr lang="en-GB" dirty="0" err="1"/>
              <a:t>pd.DataFrame</a:t>
            </a:r>
            <a:r>
              <a:rPr lang="en-GB" dirty="0"/>
              <a:t>(</a:t>
            </a:r>
            <a:r>
              <a:rPr lang="en-GB" dirty="0" err="1"/>
              <a:t>meta_batch</a:t>
            </a:r>
            <a:r>
              <a:rPr lang="en-GB" dirty="0"/>
              <a:t>))</a:t>
            </a:r>
          </a:p>
          <a:p>
            <a:endParaRPr lang="en-GB" dirty="0"/>
          </a:p>
          <a:p>
            <a:r>
              <a:rPr lang="en-GB" dirty="0"/>
              <a:t>    </a:t>
            </a:r>
            <a:r>
              <a:rPr lang="en-GB" dirty="0" err="1"/>
              <a:t>y_pred</a:t>
            </a:r>
            <a:r>
              <a:rPr lang="en-GB" dirty="0"/>
              <a:t>  = </a:t>
            </a:r>
            <a:r>
              <a:rPr lang="en-GB" dirty="0" err="1"/>
              <a:t>np.vstack</a:t>
            </a:r>
            <a:r>
              <a:rPr lang="en-GB" dirty="0"/>
              <a:t>(preds)</a:t>
            </a:r>
          </a:p>
          <a:p>
            <a:r>
              <a:rPr lang="en-GB" dirty="0"/>
              <a:t>    </a:t>
            </a:r>
            <a:r>
              <a:rPr lang="en-GB" dirty="0" err="1"/>
              <a:t>meta_df</a:t>
            </a:r>
            <a:r>
              <a:rPr lang="en-GB" dirty="0"/>
              <a:t> = </a:t>
            </a:r>
            <a:r>
              <a:rPr lang="en-GB" dirty="0" err="1"/>
              <a:t>pd.concat</a:t>
            </a:r>
            <a:r>
              <a:rPr lang="en-GB" dirty="0"/>
              <a:t>(</a:t>
            </a:r>
            <a:r>
              <a:rPr lang="en-GB" dirty="0" err="1"/>
              <a:t>metas</a:t>
            </a:r>
            <a:r>
              <a:rPr lang="en-GB" dirty="0"/>
              <a:t>, </a:t>
            </a:r>
            <a:r>
              <a:rPr lang="en-GB" dirty="0" err="1"/>
              <a:t>ignore_index</a:t>
            </a:r>
            <a:r>
              <a:rPr lang="en-GB" dirty="0"/>
              <a:t>=True)</a:t>
            </a:r>
          </a:p>
          <a:p>
            <a:r>
              <a:rPr lang="en-GB" dirty="0"/>
              <a:t>    return </a:t>
            </a:r>
            <a:r>
              <a:rPr lang="en-GB" dirty="0" err="1"/>
              <a:t>y_pred</a:t>
            </a:r>
            <a:r>
              <a:rPr lang="en-GB" dirty="0"/>
              <a:t>, </a:t>
            </a:r>
            <a:r>
              <a:rPr lang="en-GB" dirty="0" err="1"/>
              <a:t>meta_df</a:t>
            </a:r>
            <a:endParaRPr lang="en-GB" dirty="0"/>
          </a:p>
        </p:txBody>
      </p:sp>
      <p:sp>
        <p:nvSpPr>
          <p:cNvPr id="4" name="Slide Number Placeholder 3">
            <a:extLst>
              <a:ext uri="{FF2B5EF4-FFF2-40B4-BE49-F238E27FC236}">
                <a16:creationId xmlns:a16="http://schemas.microsoft.com/office/drawing/2014/main" id="{F8BBC238-07E7-FA4F-7C17-00623EEDF948}"/>
              </a:ext>
            </a:extLst>
          </p:cNvPr>
          <p:cNvSpPr>
            <a:spLocks noGrp="1"/>
          </p:cNvSpPr>
          <p:nvPr>
            <p:ph type="sldNum" sz="quarter" idx="5"/>
          </p:nvPr>
        </p:nvSpPr>
        <p:spPr/>
        <p:txBody>
          <a:bodyPr/>
          <a:lstStyle/>
          <a:p>
            <a:fld id="{501BE6D3-0CCF-456E-9346-93808991D184}" type="slidenum">
              <a:rPr lang="en-GB" smtClean="0"/>
              <a:t>29</a:t>
            </a:fld>
            <a:endParaRPr lang="en-GB"/>
          </a:p>
        </p:txBody>
      </p:sp>
    </p:spTree>
    <p:extLst>
      <p:ext uri="{BB962C8B-B14F-4D97-AF65-F5344CB8AC3E}">
        <p14:creationId xmlns:p14="http://schemas.microsoft.com/office/powerpoint/2010/main" val="12592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97CAE-9349-A8CB-AA08-5C8347965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BF7BA-7606-667A-5378-51173EA89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D88B79-BDA6-3783-2A6F-87B64201D88F}"/>
              </a:ext>
            </a:extLst>
          </p:cNvPr>
          <p:cNvSpPr>
            <a:spLocks noGrp="1"/>
          </p:cNvSpPr>
          <p:nvPr>
            <p:ph type="body" idx="1"/>
          </p:nvPr>
        </p:nvSpPr>
        <p:spPr/>
        <p:txBody>
          <a:bodyPr/>
          <a:lstStyle/>
          <a:p>
            <a:r>
              <a:rPr lang="en-GB" dirty="0"/>
              <a:t>def </a:t>
            </a:r>
            <a:r>
              <a:rPr lang="en-GB" dirty="0" err="1"/>
              <a:t>predict_with_model</a:t>
            </a:r>
            <a:r>
              <a:rPr lang="en-GB" dirty="0"/>
              <a:t>(model, </a:t>
            </a:r>
            <a:r>
              <a:rPr lang="en-GB" dirty="0" err="1"/>
              <a:t>dataloader</a:t>
            </a:r>
            <a:r>
              <a:rPr lang="en-GB" dirty="0"/>
              <a:t>, device):</a:t>
            </a:r>
          </a:p>
          <a:p>
            <a:r>
              <a:rPr lang="en-GB" dirty="0"/>
              <a:t>    """</a:t>
            </a:r>
          </a:p>
          <a:p>
            <a:r>
              <a:rPr lang="en-GB" dirty="0"/>
              <a:t>    Run the model in evaluation mode and extract predictions aligned with metadata.  </a:t>
            </a:r>
          </a:p>
          <a:p>
            <a:r>
              <a:rPr lang="en-GB" dirty="0"/>
              <a:t>    Handles both 2D and 3D outputs from the model.</a:t>
            </a:r>
          </a:p>
          <a:p>
            <a:endParaRPr lang="en-GB" dirty="0"/>
          </a:p>
          <a:p>
            <a:r>
              <a:rPr lang="en-GB" dirty="0"/>
              <a:t>    </a:t>
            </a:r>
            <a:r>
              <a:rPr lang="en-GB" dirty="0" err="1"/>
              <a:t>Args</a:t>
            </a:r>
            <a:r>
              <a:rPr lang="en-GB" dirty="0"/>
              <a:t>:</a:t>
            </a:r>
          </a:p>
          <a:p>
            <a:r>
              <a:rPr lang="en-GB" dirty="0"/>
              <a:t>        model: Trained model (e.g. VAE, Transformer-based predictor).</a:t>
            </a:r>
          </a:p>
          <a:p>
            <a:r>
              <a:rPr lang="en-GB" dirty="0"/>
              <a:t>        </a:t>
            </a:r>
            <a:r>
              <a:rPr lang="en-GB" dirty="0" err="1"/>
              <a:t>dataloader</a:t>
            </a:r>
            <a:r>
              <a:rPr lang="en-GB" dirty="0"/>
              <a:t>: </a:t>
            </a:r>
            <a:r>
              <a:rPr lang="en-GB" dirty="0" err="1"/>
              <a:t>PyTorch</a:t>
            </a:r>
            <a:r>
              <a:rPr lang="en-GB" dirty="0"/>
              <a:t> </a:t>
            </a:r>
            <a:r>
              <a:rPr lang="en-GB" dirty="0" err="1"/>
              <a:t>DataLoader</a:t>
            </a:r>
            <a:r>
              <a:rPr lang="en-GB" dirty="0"/>
              <a:t> yielding (window, metadata) pairs.</a:t>
            </a:r>
          </a:p>
          <a:p>
            <a:r>
              <a:rPr lang="en-GB" dirty="0"/>
              <a:t>        device: Torch device ("</a:t>
            </a:r>
            <a:r>
              <a:rPr lang="en-GB" dirty="0" err="1"/>
              <a:t>cpu</a:t>
            </a:r>
            <a:r>
              <a:rPr lang="en-GB" dirty="0"/>
              <a:t>" or "</a:t>
            </a:r>
            <a:r>
              <a:rPr lang="en-GB" dirty="0" err="1"/>
              <a:t>cuda</a:t>
            </a:r>
            <a:r>
              <a:rPr lang="en-GB" dirty="0"/>
              <a:t>") for inference.</a:t>
            </a:r>
          </a:p>
          <a:p>
            <a:endParaRPr lang="en-GB" dirty="0"/>
          </a:p>
          <a:p>
            <a:r>
              <a:rPr lang="en-GB" dirty="0"/>
              <a:t>    Returns:</a:t>
            </a:r>
          </a:p>
          <a:p>
            <a:r>
              <a:rPr lang="en-GB" dirty="0"/>
              <a:t>        </a:t>
            </a:r>
            <a:r>
              <a:rPr lang="en-GB" dirty="0" err="1"/>
              <a:t>y_pred</a:t>
            </a:r>
            <a:r>
              <a:rPr lang="en-GB" dirty="0"/>
              <a:t> (</a:t>
            </a:r>
            <a:r>
              <a:rPr lang="en-GB" dirty="0" err="1"/>
              <a:t>np.ndarray</a:t>
            </a:r>
            <a:r>
              <a:rPr lang="en-GB" dirty="0"/>
              <a:t>): Array of predictions, shape [N, F].</a:t>
            </a:r>
          </a:p>
          <a:p>
            <a:r>
              <a:rPr lang="en-GB" dirty="0"/>
              <a:t>        </a:t>
            </a:r>
            <a:r>
              <a:rPr lang="en-GB" dirty="0" err="1"/>
              <a:t>meta_df</a:t>
            </a:r>
            <a:r>
              <a:rPr lang="en-GB" dirty="0"/>
              <a:t> (</a:t>
            </a:r>
            <a:r>
              <a:rPr lang="en-GB" dirty="0" err="1"/>
              <a:t>pd.DataFrame</a:t>
            </a:r>
            <a:r>
              <a:rPr lang="en-GB" dirty="0"/>
              <a:t>): </a:t>
            </a:r>
            <a:r>
              <a:rPr lang="en-GB" dirty="0" err="1"/>
              <a:t>DataFrame</a:t>
            </a:r>
            <a:r>
              <a:rPr lang="en-GB" dirty="0"/>
              <a:t> of metadata aligned row-by-row with predictions.</a:t>
            </a:r>
          </a:p>
          <a:p>
            <a:r>
              <a:rPr lang="en-GB" dirty="0"/>
              <a:t>    """</a:t>
            </a:r>
          </a:p>
          <a:p>
            <a:r>
              <a:rPr lang="en-GB" dirty="0"/>
              <a:t>    </a:t>
            </a:r>
            <a:r>
              <a:rPr lang="en-GB" dirty="0" err="1"/>
              <a:t>model.eval</a:t>
            </a:r>
            <a:r>
              <a:rPr lang="en-GB" dirty="0"/>
              <a:t>()</a:t>
            </a:r>
          </a:p>
          <a:p>
            <a:r>
              <a:rPr lang="en-GB" dirty="0"/>
              <a:t>    preds, </a:t>
            </a:r>
            <a:r>
              <a:rPr lang="en-GB" dirty="0" err="1"/>
              <a:t>metas</a:t>
            </a:r>
            <a:r>
              <a:rPr lang="en-GB" dirty="0"/>
              <a:t> = [], []</a:t>
            </a:r>
          </a:p>
          <a:p>
            <a:endParaRPr lang="en-GB" dirty="0"/>
          </a:p>
          <a:p>
            <a:r>
              <a:rPr lang="en-GB" dirty="0"/>
              <a:t>    with </a:t>
            </a:r>
            <a:r>
              <a:rPr lang="en-GB" dirty="0" err="1"/>
              <a:t>torch.no_grad</a:t>
            </a:r>
            <a:r>
              <a:rPr lang="en-GB" dirty="0"/>
              <a:t>():</a:t>
            </a:r>
          </a:p>
          <a:p>
            <a:r>
              <a:rPr lang="en-GB" dirty="0"/>
              <a:t>        for x, </a:t>
            </a:r>
            <a:r>
              <a:rPr lang="en-GB" dirty="0" err="1"/>
              <a:t>meta_batch</a:t>
            </a:r>
            <a:r>
              <a:rPr lang="en-GB" dirty="0"/>
              <a:t> in </a:t>
            </a:r>
            <a:r>
              <a:rPr lang="en-GB" dirty="0" err="1"/>
              <a:t>dataloader</a:t>
            </a:r>
            <a:r>
              <a:rPr lang="en-GB" dirty="0"/>
              <a:t>:</a:t>
            </a:r>
          </a:p>
          <a:p>
            <a:r>
              <a:rPr lang="en-GB" dirty="0"/>
              <a:t>            ## Needed for what the transformer wants</a:t>
            </a:r>
          </a:p>
          <a:p>
            <a:r>
              <a:rPr lang="en-GB" dirty="0"/>
              <a:t>            x = </a:t>
            </a:r>
            <a:r>
              <a:rPr lang="en-GB" dirty="0" err="1"/>
              <a:t>x.permute</a:t>
            </a:r>
            <a:r>
              <a:rPr lang="en-GB" dirty="0"/>
              <a:t>(1,0,2).to(device)</a:t>
            </a:r>
          </a:p>
          <a:p>
            <a:r>
              <a:rPr lang="en-GB" dirty="0"/>
              <a:t>            # Forward pass → forecast</a:t>
            </a:r>
          </a:p>
          <a:p>
            <a:r>
              <a:rPr lang="en-GB" dirty="0"/>
              <a:t>            </a:t>
            </a:r>
            <a:r>
              <a:rPr lang="en-GB" dirty="0" err="1"/>
              <a:t>frc</a:t>
            </a:r>
            <a:r>
              <a:rPr lang="en-GB" dirty="0"/>
              <a:t>, mu, </a:t>
            </a:r>
            <a:r>
              <a:rPr lang="en-GB" dirty="0" err="1"/>
              <a:t>logvar</a:t>
            </a:r>
            <a:r>
              <a:rPr lang="en-GB" dirty="0"/>
              <a:t>, _ = model(x)</a:t>
            </a:r>
          </a:p>
          <a:p>
            <a:endParaRPr lang="en-GB" dirty="0"/>
          </a:p>
          <a:p>
            <a:r>
              <a:rPr lang="en-GB" dirty="0"/>
              <a:t>            # If </a:t>
            </a:r>
            <a:r>
              <a:rPr lang="en-GB" dirty="0" err="1"/>
              <a:t>frc</a:t>
            </a:r>
            <a:r>
              <a:rPr lang="en-GB" dirty="0"/>
              <a:t> is 3-D, grab the last time-step;</a:t>
            </a:r>
          </a:p>
          <a:p>
            <a:r>
              <a:rPr lang="en-GB" dirty="0"/>
              <a:t>            # if it’s 2-D, it is the that last step.</a:t>
            </a:r>
          </a:p>
          <a:p>
            <a:r>
              <a:rPr lang="en-GB" dirty="0"/>
              <a:t>            if </a:t>
            </a:r>
            <a:r>
              <a:rPr lang="en-GB" dirty="0" err="1"/>
              <a:t>frc.dim</a:t>
            </a:r>
            <a:r>
              <a:rPr lang="en-GB" dirty="0"/>
              <a:t>() == 3:</a:t>
            </a:r>
          </a:p>
          <a:p>
            <a:r>
              <a:rPr lang="en-GB" dirty="0"/>
              <a:t>                final = </a:t>
            </a:r>
            <a:r>
              <a:rPr lang="en-GB" dirty="0" err="1"/>
              <a:t>frc</a:t>
            </a:r>
            <a:r>
              <a:rPr lang="en-GB" dirty="0"/>
              <a:t>[:, -1, :]      # shape [B, F]</a:t>
            </a:r>
          </a:p>
          <a:p>
            <a:r>
              <a:rPr lang="en-GB" dirty="0"/>
              <a:t>            </a:t>
            </a:r>
            <a:r>
              <a:rPr lang="en-GB" dirty="0" err="1"/>
              <a:t>elif</a:t>
            </a:r>
            <a:r>
              <a:rPr lang="en-GB" dirty="0"/>
              <a:t> </a:t>
            </a:r>
            <a:r>
              <a:rPr lang="en-GB" dirty="0" err="1"/>
              <a:t>frc.dim</a:t>
            </a:r>
            <a:r>
              <a:rPr lang="en-GB" dirty="0"/>
              <a:t>() == 2:</a:t>
            </a:r>
          </a:p>
          <a:p>
            <a:r>
              <a:rPr lang="en-GB" dirty="0"/>
              <a:t>                final = </a:t>
            </a:r>
            <a:r>
              <a:rPr lang="en-GB" dirty="0" err="1"/>
              <a:t>frc</a:t>
            </a:r>
            <a:r>
              <a:rPr lang="en-GB" dirty="0"/>
              <a:t>              # shape [B, F]</a:t>
            </a:r>
          </a:p>
          <a:p>
            <a:r>
              <a:rPr lang="en-GB" dirty="0"/>
              <a:t>            else:</a:t>
            </a:r>
          </a:p>
          <a:p>
            <a:r>
              <a:rPr lang="en-GB" dirty="0"/>
              <a:t>                raise </a:t>
            </a:r>
            <a:r>
              <a:rPr lang="en-GB" dirty="0" err="1"/>
              <a:t>ValueError</a:t>
            </a:r>
            <a:r>
              <a:rPr lang="en-GB" dirty="0"/>
              <a:t>(</a:t>
            </a:r>
            <a:r>
              <a:rPr lang="en-GB" dirty="0" err="1"/>
              <a:t>f"Unexpected</a:t>
            </a:r>
            <a:r>
              <a:rPr lang="en-GB" dirty="0"/>
              <a:t> recon shape {</a:t>
            </a:r>
            <a:r>
              <a:rPr lang="en-GB" dirty="0" err="1"/>
              <a:t>frc.shape</a:t>
            </a:r>
            <a:r>
              <a:rPr lang="en-GB" dirty="0"/>
              <a:t>}")</a:t>
            </a:r>
          </a:p>
          <a:p>
            <a:endParaRPr lang="en-GB" dirty="0"/>
          </a:p>
          <a:p>
            <a:r>
              <a:rPr lang="en-GB" dirty="0"/>
              <a:t>            </a:t>
            </a:r>
            <a:r>
              <a:rPr lang="en-GB" dirty="0" err="1"/>
              <a:t>preds.append</a:t>
            </a:r>
            <a:r>
              <a:rPr lang="en-GB" dirty="0"/>
              <a:t>(</a:t>
            </a:r>
            <a:r>
              <a:rPr lang="en-GB" dirty="0" err="1"/>
              <a:t>final.cpu</a:t>
            </a:r>
            <a:r>
              <a:rPr lang="en-GB" dirty="0"/>
              <a:t>().</a:t>
            </a:r>
            <a:r>
              <a:rPr lang="en-GB" dirty="0" err="1"/>
              <a:t>numpy</a:t>
            </a:r>
            <a:r>
              <a:rPr lang="en-GB" dirty="0"/>
              <a:t>())</a:t>
            </a:r>
          </a:p>
          <a:p>
            <a:r>
              <a:rPr lang="en-GB" dirty="0"/>
              <a:t>            </a:t>
            </a:r>
            <a:r>
              <a:rPr lang="en-GB" dirty="0" err="1"/>
              <a:t>metas.append</a:t>
            </a:r>
            <a:r>
              <a:rPr lang="en-GB" dirty="0"/>
              <a:t>(</a:t>
            </a:r>
            <a:r>
              <a:rPr lang="en-GB" dirty="0" err="1"/>
              <a:t>pd.DataFrame</a:t>
            </a:r>
            <a:r>
              <a:rPr lang="en-GB" dirty="0"/>
              <a:t>(</a:t>
            </a:r>
            <a:r>
              <a:rPr lang="en-GB" dirty="0" err="1"/>
              <a:t>meta_batch</a:t>
            </a:r>
            <a:r>
              <a:rPr lang="en-GB" dirty="0"/>
              <a:t>))</a:t>
            </a:r>
          </a:p>
          <a:p>
            <a:endParaRPr lang="en-GB" dirty="0"/>
          </a:p>
          <a:p>
            <a:r>
              <a:rPr lang="en-GB" dirty="0"/>
              <a:t>    </a:t>
            </a:r>
            <a:r>
              <a:rPr lang="en-GB" dirty="0" err="1"/>
              <a:t>y_pred</a:t>
            </a:r>
            <a:r>
              <a:rPr lang="en-GB" dirty="0"/>
              <a:t>  = </a:t>
            </a:r>
            <a:r>
              <a:rPr lang="en-GB" dirty="0" err="1"/>
              <a:t>np.vstack</a:t>
            </a:r>
            <a:r>
              <a:rPr lang="en-GB" dirty="0"/>
              <a:t>(preds)</a:t>
            </a:r>
          </a:p>
          <a:p>
            <a:r>
              <a:rPr lang="en-GB" dirty="0"/>
              <a:t>    </a:t>
            </a:r>
            <a:r>
              <a:rPr lang="en-GB" dirty="0" err="1"/>
              <a:t>meta_df</a:t>
            </a:r>
            <a:r>
              <a:rPr lang="en-GB" dirty="0"/>
              <a:t> = </a:t>
            </a:r>
            <a:r>
              <a:rPr lang="en-GB" dirty="0" err="1"/>
              <a:t>pd.concat</a:t>
            </a:r>
            <a:r>
              <a:rPr lang="en-GB" dirty="0"/>
              <a:t>(</a:t>
            </a:r>
            <a:r>
              <a:rPr lang="en-GB" dirty="0" err="1"/>
              <a:t>metas</a:t>
            </a:r>
            <a:r>
              <a:rPr lang="en-GB" dirty="0"/>
              <a:t>, </a:t>
            </a:r>
            <a:r>
              <a:rPr lang="en-GB" dirty="0" err="1"/>
              <a:t>ignore_index</a:t>
            </a:r>
            <a:r>
              <a:rPr lang="en-GB" dirty="0"/>
              <a:t>=True)</a:t>
            </a:r>
          </a:p>
          <a:p>
            <a:r>
              <a:rPr lang="en-GB" dirty="0"/>
              <a:t>    return </a:t>
            </a:r>
            <a:r>
              <a:rPr lang="en-GB" dirty="0" err="1"/>
              <a:t>y_pred</a:t>
            </a:r>
            <a:r>
              <a:rPr lang="en-GB" dirty="0"/>
              <a:t>, </a:t>
            </a:r>
            <a:r>
              <a:rPr lang="en-GB" dirty="0" err="1"/>
              <a:t>meta_df</a:t>
            </a:r>
            <a:endParaRPr lang="en-GB" dirty="0"/>
          </a:p>
        </p:txBody>
      </p:sp>
      <p:sp>
        <p:nvSpPr>
          <p:cNvPr id="4" name="Slide Number Placeholder 3">
            <a:extLst>
              <a:ext uri="{FF2B5EF4-FFF2-40B4-BE49-F238E27FC236}">
                <a16:creationId xmlns:a16="http://schemas.microsoft.com/office/drawing/2014/main" id="{32F2215F-1EA7-1340-2678-61B8EA03FB18}"/>
              </a:ext>
            </a:extLst>
          </p:cNvPr>
          <p:cNvSpPr>
            <a:spLocks noGrp="1"/>
          </p:cNvSpPr>
          <p:nvPr>
            <p:ph type="sldNum" sz="quarter" idx="5"/>
          </p:nvPr>
        </p:nvSpPr>
        <p:spPr/>
        <p:txBody>
          <a:bodyPr/>
          <a:lstStyle/>
          <a:p>
            <a:fld id="{501BE6D3-0CCF-456E-9346-93808991D184}" type="slidenum">
              <a:rPr lang="en-GB" smtClean="0"/>
              <a:t>31</a:t>
            </a:fld>
            <a:endParaRPr lang="en-GB"/>
          </a:p>
        </p:txBody>
      </p:sp>
    </p:spTree>
    <p:extLst>
      <p:ext uri="{BB962C8B-B14F-4D97-AF65-F5344CB8AC3E}">
        <p14:creationId xmlns:p14="http://schemas.microsoft.com/office/powerpoint/2010/main" val="854474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8AA16-DD27-4DAF-E3B0-A97DD61DD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AA33AC-6FB6-41B2-9310-FF96A7523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007937-57B3-AA64-2CC0-9103D74E1EF9}"/>
              </a:ext>
            </a:extLst>
          </p:cNvPr>
          <p:cNvSpPr>
            <a:spLocks noGrp="1"/>
          </p:cNvSpPr>
          <p:nvPr>
            <p:ph type="body" idx="1"/>
          </p:nvPr>
        </p:nvSpPr>
        <p:spPr/>
        <p:txBody>
          <a:bodyPr/>
          <a:lstStyle/>
          <a:p>
            <a:r>
              <a:rPr lang="en-GB" dirty="0"/>
              <a:t>def </a:t>
            </a:r>
            <a:r>
              <a:rPr lang="en-GB" dirty="0" err="1"/>
              <a:t>predict_with_model</a:t>
            </a:r>
            <a:r>
              <a:rPr lang="en-GB" dirty="0"/>
              <a:t>(model, </a:t>
            </a:r>
            <a:r>
              <a:rPr lang="en-GB" dirty="0" err="1"/>
              <a:t>dataloader</a:t>
            </a:r>
            <a:r>
              <a:rPr lang="en-GB" dirty="0"/>
              <a:t>, device):</a:t>
            </a:r>
          </a:p>
          <a:p>
            <a:r>
              <a:rPr lang="en-GB" dirty="0"/>
              <a:t>    """</a:t>
            </a:r>
          </a:p>
          <a:p>
            <a:r>
              <a:rPr lang="en-GB" dirty="0"/>
              <a:t>    Run the model in evaluation mode and extract predictions aligned with metadata.  </a:t>
            </a:r>
          </a:p>
          <a:p>
            <a:r>
              <a:rPr lang="en-GB" dirty="0"/>
              <a:t>    Handles both 2D and 3D outputs from the model.</a:t>
            </a:r>
          </a:p>
          <a:p>
            <a:endParaRPr lang="en-GB" dirty="0"/>
          </a:p>
          <a:p>
            <a:r>
              <a:rPr lang="en-GB" dirty="0"/>
              <a:t>    </a:t>
            </a:r>
            <a:r>
              <a:rPr lang="en-GB" dirty="0" err="1"/>
              <a:t>Args</a:t>
            </a:r>
            <a:r>
              <a:rPr lang="en-GB" dirty="0"/>
              <a:t>:</a:t>
            </a:r>
          </a:p>
          <a:p>
            <a:r>
              <a:rPr lang="en-GB" dirty="0"/>
              <a:t>        model: Trained model (e.g. VAE, Transformer-based predictor).</a:t>
            </a:r>
          </a:p>
          <a:p>
            <a:r>
              <a:rPr lang="en-GB" dirty="0"/>
              <a:t>        </a:t>
            </a:r>
            <a:r>
              <a:rPr lang="en-GB" dirty="0" err="1"/>
              <a:t>dataloader</a:t>
            </a:r>
            <a:r>
              <a:rPr lang="en-GB" dirty="0"/>
              <a:t>: </a:t>
            </a:r>
            <a:r>
              <a:rPr lang="en-GB" dirty="0" err="1"/>
              <a:t>PyTorch</a:t>
            </a:r>
            <a:r>
              <a:rPr lang="en-GB" dirty="0"/>
              <a:t> </a:t>
            </a:r>
            <a:r>
              <a:rPr lang="en-GB" dirty="0" err="1"/>
              <a:t>DataLoader</a:t>
            </a:r>
            <a:r>
              <a:rPr lang="en-GB" dirty="0"/>
              <a:t> yielding (window, metadata) pairs.</a:t>
            </a:r>
          </a:p>
          <a:p>
            <a:r>
              <a:rPr lang="en-GB" dirty="0"/>
              <a:t>        device: Torch device ("</a:t>
            </a:r>
            <a:r>
              <a:rPr lang="en-GB" dirty="0" err="1"/>
              <a:t>cpu</a:t>
            </a:r>
            <a:r>
              <a:rPr lang="en-GB" dirty="0"/>
              <a:t>" or "</a:t>
            </a:r>
            <a:r>
              <a:rPr lang="en-GB" dirty="0" err="1"/>
              <a:t>cuda</a:t>
            </a:r>
            <a:r>
              <a:rPr lang="en-GB" dirty="0"/>
              <a:t>") for inference.</a:t>
            </a:r>
          </a:p>
          <a:p>
            <a:endParaRPr lang="en-GB" dirty="0"/>
          </a:p>
          <a:p>
            <a:r>
              <a:rPr lang="en-GB" dirty="0"/>
              <a:t>    Returns:</a:t>
            </a:r>
          </a:p>
          <a:p>
            <a:r>
              <a:rPr lang="en-GB" dirty="0"/>
              <a:t>        </a:t>
            </a:r>
            <a:r>
              <a:rPr lang="en-GB" dirty="0" err="1"/>
              <a:t>y_pred</a:t>
            </a:r>
            <a:r>
              <a:rPr lang="en-GB" dirty="0"/>
              <a:t> (</a:t>
            </a:r>
            <a:r>
              <a:rPr lang="en-GB" dirty="0" err="1"/>
              <a:t>np.ndarray</a:t>
            </a:r>
            <a:r>
              <a:rPr lang="en-GB" dirty="0"/>
              <a:t>): Array of predictions, shape [N, F].</a:t>
            </a:r>
          </a:p>
          <a:p>
            <a:r>
              <a:rPr lang="en-GB" dirty="0"/>
              <a:t>        </a:t>
            </a:r>
            <a:r>
              <a:rPr lang="en-GB" dirty="0" err="1"/>
              <a:t>meta_df</a:t>
            </a:r>
            <a:r>
              <a:rPr lang="en-GB" dirty="0"/>
              <a:t> (</a:t>
            </a:r>
            <a:r>
              <a:rPr lang="en-GB" dirty="0" err="1"/>
              <a:t>pd.DataFrame</a:t>
            </a:r>
            <a:r>
              <a:rPr lang="en-GB" dirty="0"/>
              <a:t>): </a:t>
            </a:r>
            <a:r>
              <a:rPr lang="en-GB" dirty="0" err="1"/>
              <a:t>DataFrame</a:t>
            </a:r>
            <a:r>
              <a:rPr lang="en-GB" dirty="0"/>
              <a:t> of metadata aligned row-by-row with predictions.</a:t>
            </a:r>
          </a:p>
          <a:p>
            <a:r>
              <a:rPr lang="en-GB" dirty="0"/>
              <a:t>    """</a:t>
            </a:r>
          </a:p>
          <a:p>
            <a:r>
              <a:rPr lang="en-GB" dirty="0"/>
              <a:t>    </a:t>
            </a:r>
            <a:r>
              <a:rPr lang="en-GB" dirty="0" err="1"/>
              <a:t>model.eval</a:t>
            </a:r>
            <a:r>
              <a:rPr lang="en-GB" dirty="0"/>
              <a:t>()</a:t>
            </a:r>
          </a:p>
          <a:p>
            <a:r>
              <a:rPr lang="en-GB" dirty="0"/>
              <a:t>    preds, </a:t>
            </a:r>
            <a:r>
              <a:rPr lang="en-GB" dirty="0" err="1"/>
              <a:t>metas</a:t>
            </a:r>
            <a:r>
              <a:rPr lang="en-GB" dirty="0"/>
              <a:t> = [], []</a:t>
            </a:r>
          </a:p>
          <a:p>
            <a:endParaRPr lang="en-GB" dirty="0"/>
          </a:p>
          <a:p>
            <a:r>
              <a:rPr lang="en-GB" dirty="0"/>
              <a:t>    with </a:t>
            </a:r>
            <a:r>
              <a:rPr lang="en-GB" dirty="0" err="1"/>
              <a:t>torch.no_grad</a:t>
            </a:r>
            <a:r>
              <a:rPr lang="en-GB" dirty="0"/>
              <a:t>():</a:t>
            </a:r>
          </a:p>
          <a:p>
            <a:r>
              <a:rPr lang="en-GB" dirty="0"/>
              <a:t>        for x, </a:t>
            </a:r>
            <a:r>
              <a:rPr lang="en-GB" dirty="0" err="1"/>
              <a:t>meta_batch</a:t>
            </a:r>
            <a:r>
              <a:rPr lang="en-GB" dirty="0"/>
              <a:t> in </a:t>
            </a:r>
            <a:r>
              <a:rPr lang="en-GB" dirty="0" err="1"/>
              <a:t>dataloader</a:t>
            </a:r>
            <a:r>
              <a:rPr lang="en-GB" dirty="0"/>
              <a:t>:</a:t>
            </a:r>
          </a:p>
          <a:p>
            <a:r>
              <a:rPr lang="en-GB" dirty="0"/>
              <a:t>            ## Needed for what the transformer wants</a:t>
            </a:r>
          </a:p>
          <a:p>
            <a:r>
              <a:rPr lang="en-GB" dirty="0"/>
              <a:t>            x = </a:t>
            </a:r>
            <a:r>
              <a:rPr lang="en-GB" dirty="0" err="1"/>
              <a:t>x.permute</a:t>
            </a:r>
            <a:r>
              <a:rPr lang="en-GB" dirty="0"/>
              <a:t>(1,0,2).to(device)</a:t>
            </a:r>
          </a:p>
          <a:p>
            <a:r>
              <a:rPr lang="en-GB" dirty="0"/>
              <a:t>            # Forward pass → forecast</a:t>
            </a:r>
          </a:p>
          <a:p>
            <a:r>
              <a:rPr lang="en-GB" dirty="0"/>
              <a:t>            </a:t>
            </a:r>
            <a:r>
              <a:rPr lang="en-GB" dirty="0" err="1"/>
              <a:t>frc</a:t>
            </a:r>
            <a:r>
              <a:rPr lang="en-GB" dirty="0"/>
              <a:t>, mu, </a:t>
            </a:r>
            <a:r>
              <a:rPr lang="en-GB" dirty="0" err="1"/>
              <a:t>logvar</a:t>
            </a:r>
            <a:r>
              <a:rPr lang="en-GB" dirty="0"/>
              <a:t>, _ = model(x)</a:t>
            </a:r>
          </a:p>
          <a:p>
            <a:endParaRPr lang="en-GB" dirty="0"/>
          </a:p>
          <a:p>
            <a:r>
              <a:rPr lang="en-GB" dirty="0"/>
              <a:t>            # If </a:t>
            </a:r>
            <a:r>
              <a:rPr lang="en-GB" dirty="0" err="1"/>
              <a:t>frc</a:t>
            </a:r>
            <a:r>
              <a:rPr lang="en-GB" dirty="0"/>
              <a:t> is 3-D, grab the last time-step;</a:t>
            </a:r>
          </a:p>
          <a:p>
            <a:r>
              <a:rPr lang="en-GB" dirty="0"/>
              <a:t>            # if it’s 2-D, it is the that last step.</a:t>
            </a:r>
          </a:p>
          <a:p>
            <a:r>
              <a:rPr lang="en-GB" dirty="0"/>
              <a:t>            if </a:t>
            </a:r>
            <a:r>
              <a:rPr lang="en-GB" dirty="0" err="1"/>
              <a:t>frc.dim</a:t>
            </a:r>
            <a:r>
              <a:rPr lang="en-GB" dirty="0"/>
              <a:t>() == 3:</a:t>
            </a:r>
          </a:p>
          <a:p>
            <a:r>
              <a:rPr lang="en-GB" dirty="0"/>
              <a:t>                final = </a:t>
            </a:r>
            <a:r>
              <a:rPr lang="en-GB" dirty="0" err="1"/>
              <a:t>frc</a:t>
            </a:r>
            <a:r>
              <a:rPr lang="en-GB" dirty="0"/>
              <a:t>[:, -1, :]      # shape [B, F]</a:t>
            </a:r>
          </a:p>
          <a:p>
            <a:r>
              <a:rPr lang="en-GB" dirty="0"/>
              <a:t>            </a:t>
            </a:r>
            <a:r>
              <a:rPr lang="en-GB" dirty="0" err="1"/>
              <a:t>elif</a:t>
            </a:r>
            <a:r>
              <a:rPr lang="en-GB" dirty="0"/>
              <a:t> </a:t>
            </a:r>
            <a:r>
              <a:rPr lang="en-GB" dirty="0" err="1"/>
              <a:t>frc.dim</a:t>
            </a:r>
            <a:r>
              <a:rPr lang="en-GB" dirty="0"/>
              <a:t>() == 2:</a:t>
            </a:r>
          </a:p>
          <a:p>
            <a:r>
              <a:rPr lang="en-GB" dirty="0"/>
              <a:t>                final = </a:t>
            </a:r>
            <a:r>
              <a:rPr lang="en-GB" dirty="0" err="1"/>
              <a:t>frc</a:t>
            </a:r>
            <a:r>
              <a:rPr lang="en-GB" dirty="0"/>
              <a:t>              # shape [B, F]</a:t>
            </a:r>
          </a:p>
          <a:p>
            <a:r>
              <a:rPr lang="en-GB" dirty="0"/>
              <a:t>            else:</a:t>
            </a:r>
          </a:p>
          <a:p>
            <a:r>
              <a:rPr lang="en-GB" dirty="0"/>
              <a:t>                raise </a:t>
            </a:r>
            <a:r>
              <a:rPr lang="en-GB" dirty="0" err="1"/>
              <a:t>ValueError</a:t>
            </a:r>
            <a:r>
              <a:rPr lang="en-GB" dirty="0"/>
              <a:t>(</a:t>
            </a:r>
            <a:r>
              <a:rPr lang="en-GB" dirty="0" err="1"/>
              <a:t>f"Unexpected</a:t>
            </a:r>
            <a:r>
              <a:rPr lang="en-GB" dirty="0"/>
              <a:t> recon shape {</a:t>
            </a:r>
            <a:r>
              <a:rPr lang="en-GB" dirty="0" err="1"/>
              <a:t>frc.shape</a:t>
            </a:r>
            <a:r>
              <a:rPr lang="en-GB" dirty="0"/>
              <a:t>}")</a:t>
            </a:r>
          </a:p>
          <a:p>
            <a:endParaRPr lang="en-GB" dirty="0"/>
          </a:p>
          <a:p>
            <a:r>
              <a:rPr lang="en-GB" dirty="0"/>
              <a:t>            </a:t>
            </a:r>
            <a:r>
              <a:rPr lang="en-GB" dirty="0" err="1"/>
              <a:t>preds.append</a:t>
            </a:r>
            <a:r>
              <a:rPr lang="en-GB" dirty="0"/>
              <a:t>(</a:t>
            </a:r>
            <a:r>
              <a:rPr lang="en-GB" dirty="0" err="1"/>
              <a:t>final.cpu</a:t>
            </a:r>
            <a:r>
              <a:rPr lang="en-GB" dirty="0"/>
              <a:t>().</a:t>
            </a:r>
            <a:r>
              <a:rPr lang="en-GB" dirty="0" err="1"/>
              <a:t>numpy</a:t>
            </a:r>
            <a:r>
              <a:rPr lang="en-GB" dirty="0"/>
              <a:t>())</a:t>
            </a:r>
          </a:p>
          <a:p>
            <a:r>
              <a:rPr lang="en-GB" dirty="0"/>
              <a:t>            </a:t>
            </a:r>
            <a:r>
              <a:rPr lang="en-GB" dirty="0" err="1"/>
              <a:t>metas.append</a:t>
            </a:r>
            <a:r>
              <a:rPr lang="en-GB" dirty="0"/>
              <a:t>(</a:t>
            </a:r>
            <a:r>
              <a:rPr lang="en-GB" dirty="0" err="1"/>
              <a:t>pd.DataFrame</a:t>
            </a:r>
            <a:r>
              <a:rPr lang="en-GB" dirty="0"/>
              <a:t>(</a:t>
            </a:r>
            <a:r>
              <a:rPr lang="en-GB" dirty="0" err="1"/>
              <a:t>meta_batch</a:t>
            </a:r>
            <a:r>
              <a:rPr lang="en-GB" dirty="0"/>
              <a:t>))</a:t>
            </a:r>
          </a:p>
          <a:p>
            <a:endParaRPr lang="en-GB" dirty="0"/>
          </a:p>
          <a:p>
            <a:r>
              <a:rPr lang="en-GB" dirty="0"/>
              <a:t>    </a:t>
            </a:r>
            <a:r>
              <a:rPr lang="en-GB" dirty="0" err="1"/>
              <a:t>y_pred</a:t>
            </a:r>
            <a:r>
              <a:rPr lang="en-GB" dirty="0"/>
              <a:t>  = </a:t>
            </a:r>
            <a:r>
              <a:rPr lang="en-GB" dirty="0" err="1"/>
              <a:t>np.vstack</a:t>
            </a:r>
            <a:r>
              <a:rPr lang="en-GB" dirty="0"/>
              <a:t>(preds)</a:t>
            </a:r>
          </a:p>
          <a:p>
            <a:r>
              <a:rPr lang="en-GB" dirty="0"/>
              <a:t>    </a:t>
            </a:r>
            <a:r>
              <a:rPr lang="en-GB" dirty="0" err="1"/>
              <a:t>meta_df</a:t>
            </a:r>
            <a:r>
              <a:rPr lang="en-GB" dirty="0"/>
              <a:t> = </a:t>
            </a:r>
            <a:r>
              <a:rPr lang="en-GB" dirty="0" err="1"/>
              <a:t>pd.concat</a:t>
            </a:r>
            <a:r>
              <a:rPr lang="en-GB" dirty="0"/>
              <a:t>(</a:t>
            </a:r>
            <a:r>
              <a:rPr lang="en-GB" dirty="0" err="1"/>
              <a:t>metas</a:t>
            </a:r>
            <a:r>
              <a:rPr lang="en-GB" dirty="0"/>
              <a:t>, </a:t>
            </a:r>
            <a:r>
              <a:rPr lang="en-GB" dirty="0" err="1"/>
              <a:t>ignore_index</a:t>
            </a:r>
            <a:r>
              <a:rPr lang="en-GB" dirty="0"/>
              <a:t>=True)</a:t>
            </a:r>
          </a:p>
          <a:p>
            <a:r>
              <a:rPr lang="en-GB" dirty="0"/>
              <a:t>    return </a:t>
            </a:r>
            <a:r>
              <a:rPr lang="en-GB" dirty="0" err="1"/>
              <a:t>y_pred</a:t>
            </a:r>
            <a:r>
              <a:rPr lang="en-GB" dirty="0"/>
              <a:t>, </a:t>
            </a:r>
            <a:r>
              <a:rPr lang="en-GB" dirty="0" err="1"/>
              <a:t>meta_df</a:t>
            </a:r>
            <a:endParaRPr lang="en-GB" dirty="0"/>
          </a:p>
        </p:txBody>
      </p:sp>
      <p:sp>
        <p:nvSpPr>
          <p:cNvPr id="4" name="Slide Number Placeholder 3">
            <a:extLst>
              <a:ext uri="{FF2B5EF4-FFF2-40B4-BE49-F238E27FC236}">
                <a16:creationId xmlns:a16="http://schemas.microsoft.com/office/drawing/2014/main" id="{AB11AFEF-405B-25E6-8D71-B163E1BDA452}"/>
              </a:ext>
            </a:extLst>
          </p:cNvPr>
          <p:cNvSpPr>
            <a:spLocks noGrp="1"/>
          </p:cNvSpPr>
          <p:nvPr>
            <p:ph type="sldNum" sz="quarter" idx="5"/>
          </p:nvPr>
        </p:nvSpPr>
        <p:spPr/>
        <p:txBody>
          <a:bodyPr/>
          <a:lstStyle/>
          <a:p>
            <a:fld id="{501BE6D3-0CCF-456E-9346-93808991D184}" type="slidenum">
              <a:rPr lang="en-GB" smtClean="0"/>
              <a:t>32</a:t>
            </a:fld>
            <a:endParaRPr lang="en-GB"/>
          </a:p>
        </p:txBody>
      </p:sp>
    </p:spTree>
    <p:extLst>
      <p:ext uri="{BB962C8B-B14F-4D97-AF65-F5344CB8AC3E}">
        <p14:creationId xmlns:p14="http://schemas.microsoft.com/office/powerpoint/2010/main" val="201003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E5E64-5562-2723-C1C3-A019A407C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D1D7BF-2CF2-F594-3829-E3DBB4CC3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B3FCF5-AA84-D30E-D6B3-DEDC73C6FC43}"/>
              </a:ext>
            </a:extLst>
          </p:cNvPr>
          <p:cNvSpPr>
            <a:spLocks noGrp="1"/>
          </p:cNvSpPr>
          <p:nvPr>
            <p:ph type="body" idx="1"/>
          </p:nvPr>
        </p:nvSpPr>
        <p:spPr/>
        <p:txBody>
          <a:bodyPr/>
          <a:lstStyle/>
          <a:p>
            <a:endParaRPr lang="en-US" dirty="0"/>
          </a:p>
          <a:p>
            <a:pPr marL="171450" indent="-171450">
              <a:buFontTx/>
              <a:buChar char="-"/>
            </a:pPr>
            <a:r>
              <a:rPr lang="en-US" sz="1200" b="0" i="0" kern="1200" dirty="0">
                <a:solidFill>
                  <a:schemeClr val="tx1"/>
                </a:solidFill>
                <a:effectLst/>
                <a:latin typeface="+mn-lt"/>
                <a:ea typeface="+mn-ea"/>
                <a:cs typeface="+mn-cs"/>
              </a:rPr>
              <a:t>Tidal volume (TV) is </a:t>
            </a:r>
            <a:r>
              <a:rPr lang="en-US" dirty="0"/>
              <a:t>the amount of air that moves in and out of the lungs with each normal, relaxed breath</a:t>
            </a:r>
            <a:r>
              <a:rPr lang="en-US" sz="1200" b="0" i="0" kern="1200" dirty="0">
                <a:solidFill>
                  <a:schemeClr val="tx1"/>
                </a:solidFill>
                <a:effectLst/>
                <a:latin typeface="+mn-lt"/>
                <a:ea typeface="+mn-ea"/>
                <a:cs typeface="+mn-cs"/>
              </a:rPr>
              <a:t>.</a:t>
            </a:r>
            <a:endParaRPr lang="en-US" dirty="0"/>
          </a:p>
          <a:p>
            <a:pPr marL="171450" indent="-171450">
              <a:buFontTx/>
              <a:buChar char="-"/>
            </a:pPr>
            <a:r>
              <a:rPr lang="en-US" dirty="0"/>
              <a:t>Physiological response is mostly useful because </a:t>
            </a:r>
            <a:r>
              <a:rPr lang="en-US" dirty="0">
                <a:sym typeface="Wingdings" panose="05000000000000000000" pitchFamily="2" charset="2"/>
              </a:rPr>
              <a:t> As an example, consider two individuals who are both in the same place at the same time, but one is driving while the others jogging. Every individual belonging to a different group reacts differently to the same level of pollution. </a:t>
            </a:r>
          </a:p>
          <a:p>
            <a:pPr marL="171450" indent="-171450">
              <a:buFontTx/>
              <a:buChar char="-"/>
            </a:pPr>
            <a:r>
              <a:rPr lang="en-US" dirty="0">
                <a:sym typeface="Wingdings" panose="05000000000000000000" pitchFamily="2" charset="2"/>
              </a:rPr>
              <a:t>Open weather  Basically tells you air quality and pollution level (up to 200 </a:t>
            </a:r>
            <a:r>
              <a:rPr lang="en-US" dirty="0" err="1">
                <a:sym typeface="Wingdings" panose="05000000000000000000" pitchFamily="2" charset="2"/>
              </a:rPr>
              <a:t>metres</a:t>
            </a:r>
            <a:r>
              <a:rPr lang="en-US" dirty="0">
                <a:sym typeface="Wingdings" panose="05000000000000000000" pitchFamily="2" charset="2"/>
              </a:rPr>
              <a:t> precise). Could I measure it as a distance from a station? It has to be up to a meter or what’s the calculation behind it?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280BC7EA-897A-D97C-273C-DE6BFC60F6CE}"/>
              </a:ext>
            </a:extLst>
          </p:cNvPr>
          <p:cNvSpPr>
            <a:spLocks noGrp="1"/>
          </p:cNvSpPr>
          <p:nvPr>
            <p:ph type="sldNum" sz="quarter" idx="5"/>
          </p:nvPr>
        </p:nvSpPr>
        <p:spPr/>
        <p:txBody>
          <a:bodyPr/>
          <a:lstStyle/>
          <a:p>
            <a:fld id="{501BE6D3-0CCF-456E-9346-93808991D184}" type="slidenum">
              <a:rPr lang="en-GB" smtClean="0"/>
              <a:t>4</a:t>
            </a:fld>
            <a:endParaRPr lang="en-GB"/>
          </a:p>
        </p:txBody>
      </p:sp>
    </p:spTree>
    <p:extLst>
      <p:ext uri="{BB962C8B-B14F-4D97-AF65-F5344CB8AC3E}">
        <p14:creationId xmlns:p14="http://schemas.microsoft.com/office/powerpoint/2010/main" val="351202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2779A-0E1C-E631-2FA0-35491031B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9A4AF-1472-D9B6-CB8F-448B63623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71C679-4D4A-639A-0F2C-FA5EC8315BDD}"/>
              </a:ext>
            </a:extLst>
          </p:cNvPr>
          <p:cNvSpPr>
            <a:spLocks noGrp="1"/>
          </p:cNvSpPr>
          <p:nvPr>
            <p:ph type="body" idx="1"/>
          </p:nvPr>
        </p:nvSpPr>
        <p:spPr/>
        <p:txBody>
          <a:bodyPr/>
          <a:lstStyle/>
          <a:p>
            <a:pPr marL="171450" indent="-171450">
              <a:buFontTx/>
              <a:buChar char="-"/>
            </a:pPr>
            <a:r>
              <a:rPr lang="en-US" dirty="0"/>
              <a:t>Data was </a:t>
            </a:r>
            <a:r>
              <a:rPr lang="en-US" dirty="0" err="1"/>
              <a:t>normalised</a:t>
            </a:r>
            <a:r>
              <a:rPr lang="en-US" dirty="0"/>
              <a:t> and successfully filtered</a:t>
            </a:r>
            <a:endParaRPr lang="en-GB" dirty="0"/>
          </a:p>
        </p:txBody>
      </p:sp>
      <p:sp>
        <p:nvSpPr>
          <p:cNvPr id="4" name="Slide Number Placeholder 3">
            <a:extLst>
              <a:ext uri="{FF2B5EF4-FFF2-40B4-BE49-F238E27FC236}">
                <a16:creationId xmlns:a16="http://schemas.microsoft.com/office/drawing/2014/main" id="{45EC10FF-55E6-8FAA-B05D-AE339F854A74}"/>
              </a:ext>
            </a:extLst>
          </p:cNvPr>
          <p:cNvSpPr>
            <a:spLocks noGrp="1"/>
          </p:cNvSpPr>
          <p:nvPr>
            <p:ph type="sldNum" sz="quarter" idx="5"/>
          </p:nvPr>
        </p:nvSpPr>
        <p:spPr/>
        <p:txBody>
          <a:bodyPr/>
          <a:lstStyle/>
          <a:p>
            <a:fld id="{501BE6D3-0CCF-456E-9346-93808991D184}" type="slidenum">
              <a:rPr lang="en-GB" smtClean="0"/>
              <a:t>5</a:t>
            </a:fld>
            <a:endParaRPr lang="en-GB"/>
          </a:p>
        </p:txBody>
      </p:sp>
    </p:spTree>
    <p:extLst>
      <p:ext uri="{BB962C8B-B14F-4D97-AF65-F5344CB8AC3E}">
        <p14:creationId xmlns:p14="http://schemas.microsoft.com/office/powerpoint/2010/main" val="275957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Query </a:t>
            </a:r>
            <a:r>
              <a:rPr lang="en-GB" dirty="0">
                <a:sym typeface="Wingdings" panose="05000000000000000000" pitchFamily="2" charset="2"/>
              </a:rPr>
              <a:t> “What do I want?”</a:t>
            </a:r>
          </a:p>
          <a:p>
            <a:r>
              <a:rPr lang="en-GB" dirty="0">
                <a:sym typeface="Wingdings" panose="05000000000000000000" pitchFamily="2" charset="2"/>
              </a:rPr>
              <a:t>Key  “What do I have?”</a:t>
            </a:r>
          </a:p>
          <a:p>
            <a:r>
              <a:rPr lang="en-GB" dirty="0">
                <a:sym typeface="Wingdings" panose="05000000000000000000" pitchFamily="2" charset="2"/>
              </a:rPr>
              <a:t>Value  “What do I deliver if you attend to me?”</a:t>
            </a:r>
            <a:endParaRPr lang="en-GB" dirty="0"/>
          </a:p>
          <a:p>
            <a:endParaRPr lang="en-GB" dirty="0"/>
          </a:p>
          <a:p>
            <a:endParaRPr lang="en-GB" dirty="0"/>
          </a:p>
          <a:p>
            <a:r>
              <a:rPr lang="en-GB" dirty="0"/>
              <a:t> self.linear1 = </a:t>
            </a:r>
            <a:r>
              <a:rPr lang="en-GB" dirty="0" err="1"/>
              <a:t>nn.Linear</a:t>
            </a:r>
            <a:r>
              <a:rPr lang="en-GB" dirty="0"/>
              <a:t>(</a:t>
            </a:r>
            <a:r>
              <a:rPr lang="en-GB" dirty="0" err="1"/>
              <a:t>d_model</a:t>
            </a:r>
            <a:r>
              <a:rPr lang="en-GB" dirty="0"/>
              <a:t>, </a:t>
            </a:r>
            <a:r>
              <a:rPr lang="en-GB" dirty="0" err="1"/>
              <a:t>dim_feedforward</a:t>
            </a:r>
            <a:r>
              <a:rPr lang="en-GB" dirty="0"/>
              <a:t>)</a:t>
            </a:r>
          </a:p>
          <a:p>
            <a:r>
              <a:rPr lang="en-GB" dirty="0"/>
              <a:t>        </a:t>
            </a:r>
            <a:r>
              <a:rPr lang="en-GB" dirty="0" err="1"/>
              <a:t>self.dropout</a:t>
            </a:r>
            <a:r>
              <a:rPr lang="en-GB" dirty="0"/>
              <a:t> = </a:t>
            </a:r>
            <a:r>
              <a:rPr lang="en-GB" dirty="0" err="1"/>
              <a:t>nn.Dropout</a:t>
            </a:r>
            <a:r>
              <a:rPr lang="en-GB" dirty="0"/>
              <a:t>(dropout)</a:t>
            </a:r>
          </a:p>
          <a:p>
            <a:r>
              <a:rPr lang="en-GB" dirty="0"/>
              <a:t>        self.linear2 = </a:t>
            </a:r>
            <a:r>
              <a:rPr lang="en-GB" dirty="0" err="1"/>
              <a:t>nn.Linear</a:t>
            </a:r>
            <a:r>
              <a:rPr lang="en-GB" dirty="0"/>
              <a:t>(</a:t>
            </a:r>
            <a:r>
              <a:rPr lang="en-GB" dirty="0" err="1"/>
              <a:t>dim_feedforward</a:t>
            </a:r>
            <a:r>
              <a:rPr lang="en-GB" dirty="0"/>
              <a:t>, </a:t>
            </a:r>
            <a:r>
              <a:rPr lang="en-GB" dirty="0" err="1"/>
              <a:t>d_model</a:t>
            </a:r>
            <a:r>
              <a:rPr lang="en-GB" dirty="0"/>
              <a:t>)</a:t>
            </a:r>
          </a:p>
          <a:p>
            <a:r>
              <a:rPr lang="en-GB" dirty="0"/>
              <a:t>        ## </a:t>
            </a:r>
            <a:r>
              <a:rPr lang="en-GB" dirty="0" err="1"/>
              <a:t>Layernorm</a:t>
            </a:r>
            <a:r>
              <a:rPr lang="en-GB" dirty="0"/>
              <a:t> and dropouts</a:t>
            </a:r>
          </a:p>
          <a:p>
            <a:r>
              <a:rPr lang="en-GB" dirty="0"/>
              <a:t>        self.norm1 = </a:t>
            </a:r>
            <a:r>
              <a:rPr lang="en-GB" dirty="0" err="1"/>
              <a:t>nn.LayerNorm</a:t>
            </a:r>
            <a:r>
              <a:rPr lang="en-GB" dirty="0"/>
              <a:t>(</a:t>
            </a:r>
            <a:r>
              <a:rPr lang="en-GB" dirty="0" err="1"/>
              <a:t>d_model</a:t>
            </a:r>
            <a:r>
              <a:rPr lang="en-GB" dirty="0"/>
              <a:t>)</a:t>
            </a:r>
          </a:p>
          <a:p>
            <a:r>
              <a:rPr lang="en-GB" dirty="0"/>
              <a:t>        self.norm2 = </a:t>
            </a:r>
            <a:r>
              <a:rPr lang="en-GB" dirty="0" err="1"/>
              <a:t>nn.LayerNorm</a:t>
            </a:r>
            <a:r>
              <a:rPr lang="en-GB" dirty="0"/>
              <a:t>(</a:t>
            </a:r>
            <a:r>
              <a:rPr lang="en-GB" dirty="0" err="1"/>
              <a:t>d_model</a:t>
            </a:r>
            <a:r>
              <a:rPr lang="en-GB" dirty="0"/>
              <a:t>)</a:t>
            </a:r>
          </a:p>
          <a:p>
            <a:r>
              <a:rPr lang="en-GB" dirty="0"/>
              <a:t>        self.dropout1 = </a:t>
            </a:r>
            <a:r>
              <a:rPr lang="en-GB" dirty="0" err="1"/>
              <a:t>nn.Dropout</a:t>
            </a:r>
            <a:r>
              <a:rPr lang="en-GB" dirty="0"/>
              <a:t>(dropout)</a:t>
            </a:r>
          </a:p>
          <a:p>
            <a:r>
              <a:rPr lang="en-GB" dirty="0"/>
              <a:t>        self.dropout2 = </a:t>
            </a:r>
            <a:r>
              <a:rPr lang="en-GB" dirty="0" err="1"/>
              <a:t>nn.Dropout</a:t>
            </a:r>
            <a:r>
              <a:rPr lang="en-GB" dirty="0"/>
              <a:t>(dropout)</a:t>
            </a:r>
          </a:p>
          <a:p>
            <a:r>
              <a:rPr lang="en-GB" dirty="0"/>
              <a:t>        </a:t>
            </a:r>
            <a:r>
              <a:rPr lang="en-GB" dirty="0" err="1"/>
              <a:t>self.activation</a:t>
            </a:r>
            <a:r>
              <a:rPr lang="en-GB" dirty="0"/>
              <a:t> = </a:t>
            </a:r>
            <a:r>
              <a:rPr lang="en-GB" dirty="0" err="1"/>
              <a:t>F.relu</a:t>
            </a:r>
            <a:endParaRPr lang="en-GB" dirty="0"/>
          </a:p>
          <a:p>
            <a:endParaRPr lang="en-GB" dirty="0"/>
          </a:p>
          <a:p>
            <a:r>
              <a:rPr lang="en-GB" dirty="0"/>
              <a:t> </a:t>
            </a:r>
            <a:r>
              <a:rPr lang="en-GB" dirty="0" err="1"/>
              <a:t>attn_output</a:t>
            </a:r>
            <a:r>
              <a:rPr lang="en-GB" dirty="0"/>
              <a:t>, </a:t>
            </a:r>
            <a:r>
              <a:rPr lang="en-GB" dirty="0" err="1"/>
              <a:t>attn_weights</a:t>
            </a:r>
            <a:r>
              <a:rPr lang="en-GB" dirty="0"/>
              <a:t> = </a:t>
            </a:r>
            <a:r>
              <a:rPr lang="en-GB" dirty="0" err="1"/>
              <a:t>self.self_attn</a:t>
            </a:r>
            <a:r>
              <a:rPr lang="en-GB" dirty="0"/>
              <a:t>(</a:t>
            </a:r>
          </a:p>
          <a:p>
            <a:r>
              <a:rPr lang="en-GB" dirty="0"/>
              <a:t>            </a:t>
            </a:r>
            <a:r>
              <a:rPr lang="en-GB" dirty="0" err="1"/>
              <a:t>src</a:t>
            </a:r>
            <a:r>
              <a:rPr lang="en-GB" dirty="0"/>
              <a:t>, </a:t>
            </a:r>
            <a:r>
              <a:rPr lang="en-GB" dirty="0" err="1"/>
              <a:t>src</a:t>
            </a:r>
            <a:r>
              <a:rPr lang="en-GB" dirty="0"/>
              <a:t>, </a:t>
            </a:r>
            <a:r>
              <a:rPr lang="en-GB" dirty="0" err="1"/>
              <a:t>src</a:t>
            </a:r>
            <a:r>
              <a:rPr lang="en-GB" dirty="0"/>
              <a:t>,</a:t>
            </a:r>
          </a:p>
          <a:p>
            <a:r>
              <a:rPr lang="en-GB" dirty="0"/>
              <a:t>            </a:t>
            </a:r>
            <a:r>
              <a:rPr lang="en-GB" dirty="0" err="1"/>
              <a:t>attn_mask</a:t>
            </a:r>
            <a:r>
              <a:rPr lang="en-GB" dirty="0"/>
              <a:t>=</a:t>
            </a:r>
            <a:r>
              <a:rPr lang="en-GB" dirty="0" err="1"/>
              <a:t>src_mask</a:t>
            </a:r>
            <a:r>
              <a:rPr lang="en-GB" dirty="0"/>
              <a:t>,</a:t>
            </a:r>
          </a:p>
          <a:p>
            <a:r>
              <a:rPr lang="en-GB" dirty="0"/>
              <a:t>            </a:t>
            </a:r>
            <a:r>
              <a:rPr lang="en-GB" dirty="0" err="1"/>
              <a:t>key_padding_mask</a:t>
            </a:r>
            <a:r>
              <a:rPr lang="en-GB" dirty="0"/>
              <a:t>=</a:t>
            </a:r>
            <a:r>
              <a:rPr lang="en-GB" dirty="0" err="1"/>
              <a:t>src_key_padding_mask</a:t>
            </a:r>
            <a:r>
              <a:rPr lang="en-GB" dirty="0"/>
              <a:t>,</a:t>
            </a:r>
          </a:p>
          <a:p>
            <a:r>
              <a:rPr lang="en-GB" dirty="0"/>
              <a:t>            </a:t>
            </a:r>
            <a:r>
              <a:rPr lang="en-GB" dirty="0" err="1"/>
              <a:t>need_weights</a:t>
            </a:r>
            <a:r>
              <a:rPr lang="en-GB" dirty="0"/>
              <a:t>=True,</a:t>
            </a:r>
          </a:p>
          <a:p>
            <a:r>
              <a:rPr lang="en-GB" dirty="0"/>
              <a:t>            </a:t>
            </a:r>
            <a:r>
              <a:rPr lang="en-GB" dirty="0" err="1"/>
              <a:t>average_attn_weights</a:t>
            </a:r>
            <a:r>
              <a:rPr lang="en-GB" dirty="0"/>
              <a:t>=False</a:t>
            </a:r>
          </a:p>
          <a:p>
            <a:r>
              <a:rPr lang="en-GB" dirty="0"/>
              <a:t>        )</a:t>
            </a:r>
          </a:p>
          <a:p>
            <a:r>
              <a:rPr lang="en-GB" dirty="0"/>
              <a:t>        src2 = self.dropout1(</a:t>
            </a:r>
            <a:r>
              <a:rPr lang="en-GB" dirty="0" err="1"/>
              <a:t>attn_output</a:t>
            </a:r>
            <a:r>
              <a:rPr lang="en-GB" dirty="0"/>
              <a:t>)</a:t>
            </a:r>
          </a:p>
          <a:p>
            <a:r>
              <a:rPr lang="en-GB" dirty="0"/>
              <a:t>        </a:t>
            </a:r>
            <a:r>
              <a:rPr lang="en-GB" dirty="0" err="1"/>
              <a:t>src</a:t>
            </a:r>
            <a:r>
              <a:rPr lang="en-GB" dirty="0"/>
              <a:t> = self.norm1(</a:t>
            </a:r>
            <a:r>
              <a:rPr lang="en-GB" dirty="0" err="1"/>
              <a:t>src</a:t>
            </a:r>
            <a:r>
              <a:rPr lang="en-GB" dirty="0"/>
              <a:t> + src2)</a:t>
            </a:r>
          </a:p>
          <a:p>
            <a:r>
              <a:rPr lang="en-GB" dirty="0"/>
              <a:t>        src2 = self.linear2(</a:t>
            </a:r>
            <a:r>
              <a:rPr lang="en-GB" dirty="0" err="1"/>
              <a:t>self.dropout</a:t>
            </a:r>
            <a:r>
              <a:rPr lang="en-GB" dirty="0"/>
              <a:t>(</a:t>
            </a:r>
            <a:r>
              <a:rPr lang="en-GB" dirty="0" err="1"/>
              <a:t>self.activation</a:t>
            </a:r>
            <a:r>
              <a:rPr lang="en-GB" dirty="0"/>
              <a:t>(self.linear1(</a:t>
            </a:r>
            <a:r>
              <a:rPr lang="en-GB" dirty="0" err="1"/>
              <a:t>src</a:t>
            </a:r>
            <a:r>
              <a:rPr lang="en-GB" dirty="0"/>
              <a:t>))))</a:t>
            </a:r>
          </a:p>
          <a:p>
            <a:r>
              <a:rPr lang="en-GB" dirty="0"/>
              <a:t>        </a:t>
            </a:r>
            <a:r>
              <a:rPr lang="en-GB" dirty="0" err="1"/>
              <a:t>src</a:t>
            </a:r>
            <a:r>
              <a:rPr lang="en-GB" dirty="0"/>
              <a:t> = self.norm2(</a:t>
            </a:r>
            <a:r>
              <a:rPr lang="en-GB" dirty="0" err="1"/>
              <a:t>src</a:t>
            </a:r>
            <a:r>
              <a:rPr lang="en-GB" dirty="0"/>
              <a:t> + self.dropout2(src2))</a:t>
            </a:r>
          </a:p>
          <a:p>
            <a:r>
              <a:rPr lang="en-GB" dirty="0"/>
              <a:t>        return </a:t>
            </a:r>
            <a:r>
              <a:rPr lang="en-GB" dirty="0" err="1"/>
              <a:t>src</a:t>
            </a:r>
            <a:r>
              <a:rPr lang="en-GB" dirty="0"/>
              <a:t>, </a:t>
            </a:r>
            <a:r>
              <a:rPr lang="en-GB" dirty="0" err="1"/>
              <a:t>attn_weights</a:t>
            </a:r>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6</a:t>
            </a:fld>
            <a:endParaRPr lang="en-GB"/>
          </a:p>
        </p:txBody>
      </p:sp>
    </p:spTree>
    <p:extLst>
      <p:ext uri="{BB962C8B-B14F-4D97-AF65-F5344CB8AC3E}">
        <p14:creationId xmlns:p14="http://schemas.microsoft.com/office/powerpoint/2010/main" val="212620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 the clusters with the latent vectors then I reassigned them to </a:t>
            </a:r>
            <a:r>
              <a:rPr lang="en-US" dirty="0" err="1"/>
              <a:t>meta_df</a:t>
            </a:r>
            <a:endParaRPr lang="en-GB" dirty="0"/>
          </a:p>
        </p:txBody>
      </p:sp>
      <p:sp>
        <p:nvSpPr>
          <p:cNvPr id="4" name="Slide Number Placeholder 3"/>
          <p:cNvSpPr>
            <a:spLocks noGrp="1"/>
          </p:cNvSpPr>
          <p:nvPr>
            <p:ph type="sldNum" sz="quarter" idx="5"/>
          </p:nvPr>
        </p:nvSpPr>
        <p:spPr/>
        <p:txBody>
          <a:bodyPr/>
          <a:lstStyle/>
          <a:p>
            <a:fld id="{501BE6D3-0CCF-456E-9346-93808991D184}" type="slidenum">
              <a:rPr lang="en-GB" smtClean="0"/>
              <a:t>8</a:t>
            </a:fld>
            <a:endParaRPr lang="en-GB"/>
          </a:p>
        </p:txBody>
      </p:sp>
    </p:spTree>
    <p:extLst>
      <p:ext uri="{BB962C8B-B14F-4D97-AF65-F5344CB8AC3E}">
        <p14:creationId xmlns:p14="http://schemas.microsoft.com/office/powerpoint/2010/main" val="343595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1CA8-981F-F5D3-5932-A298ABC97E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4102C6-CB41-7AC8-A6C1-6989E999E6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49EC8F-2615-6F1E-103B-81F9B9A3A06D}"/>
              </a:ext>
            </a:extLst>
          </p:cNvPr>
          <p:cNvSpPr>
            <a:spLocks noGrp="1"/>
          </p:cNvSpPr>
          <p:nvPr>
            <p:ph type="body" idx="1"/>
          </p:nvPr>
        </p:nvSpPr>
        <p:spPr/>
        <p:txBody>
          <a:bodyPr/>
          <a:lstStyle/>
          <a:p>
            <a:endParaRPr lang="en-US" dirty="0"/>
          </a:p>
          <a:p>
            <a:pPr marL="171450" indent="-171450">
              <a:buFontTx/>
              <a:buChar char="-"/>
            </a:pPr>
            <a:r>
              <a:rPr lang="en-US" sz="1200" b="0" i="0" kern="1200" dirty="0">
                <a:solidFill>
                  <a:schemeClr val="tx1"/>
                </a:solidFill>
                <a:effectLst/>
                <a:latin typeface="+mn-lt"/>
                <a:ea typeface="+mn-ea"/>
                <a:cs typeface="+mn-cs"/>
              </a:rPr>
              <a:t>Tidal volume (TV) is </a:t>
            </a:r>
            <a:r>
              <a:rPr lang="en-US" dirty="0"/>
              <a:t>the amount of air that moves in and out of the lungs with each normal, relaxed breath</a:t>
            </a:r>
            <a:r>
              <a:rPr lang="en-US" sz="1200" b="0" i="0" kern="1200" dirty="0">
                <a:solidFill>
                  <a:schemeClr val="tx1"/>
                </a:solidFill>
                <a:effectLst/>
                <a:latin typeface="+mn-lt"/>
                <a:ea typeface="+mn-ea"/>
                <a:cs typeface="+mn-cs"/>
              </a:rPr>
              <a:t>.</a:t>
            </a:r>
            <a:endParaRPr lang="en-US" dirty="0"/>
          </a:p>
          <a:p>
            <a:pPr marL="171450" indent="-171450">
              <a:buFontTx/>
              <a:buChar char="-"/>
            </a:pPr>
            <a:r>
              <a:rPr lang="en-US" dirty="0"/>
              <a:t>Physiological response is mostly useful because </a:t>
            </a:r>
            <a:r>
              <a:rPr lang="en-US" dirty="0">
                <a:sym typeface="Wingdings" panose="05000000000000000000" pitchFamily="2" charset="2"/>
              </a:rPr>
              <a:t> As an example, consider two individuals who are both in the same place at the same time, but one is driving while the others jogging. Every individual belonging to a different group reacts differently to the same level of pollution. </a:t>
            </a:r>
          </a:p>
          <a:p>
            <a:pPr marL="171450" indent="-171450">
              <a:buFontTx/>
              <a:buChar char="-"/>
            </a:pPr>
            <a:r>
              <a:rPr lang="en-US" dirty="0">
                <a:sym typeface="Wingdings" panose="05000000000000000000" pitchFamily="2" charset="2"/>
              </a:rPr>
              <a:t>Open weather  Basically tells you air quality and pollution level (up to 200 </a:t>
            </a:r>
            <a:r>
              <a:rPr lang="en-US" dirty="0" err="1">
                <a:sym typeface="Wingdings" panose="05000000000000000000" pitchFamily="2" charset="2"/>
              </a:rPr>
              <a:t>metres</a:t>
            </a:r>
            <a:r>
              <a:rPr lang="en-US" dirty="0">
                <a:sym typeface="Wingdings" panose="05000000000000000000" pitchFamily="2" charset="2"/>
              </a:rPr>
              <a:t> precise). Could I measure it as a distance from a station? It has to be up to a meter or what’s the calculation behind it?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AD31E207-454A-1855-7213-A777012DC626}"/>
              </a:ext>
            </a:extLst>
          </p:cNvPr>
          <p:cNvSpPr>
            <a:spLocks noGrp="1"/>
          </p:cNvSpPr>
          <p:nvPr>
            <p:ph type="sldNum" sz="quarter" idx="5"/>
          </p:nvPr>
        </p:nvSpPr>
        <p:spPr/>
        <p:txBody>
          <a:bodyPr/>
          <a:lstStyle/>
          <a:p>
            <a:fld id="{501BE6D3-0CCF-456E-9346-93808991D184}" type="slidenum">
              <a:rPr lang="en-GB" smtClean="0"/>
              <a:t>14</a:t>
            </a:fld>
            <a:endParaRPr lang="en-GB"/>
          </a:p>
        </p:txBody>
      </p:sp>
    </p:spTree>
    <p:extLst>
      <p:ext uri="{BB962C8B-B14F-4D97-AF65-F5344CB8AC3E}">
        <p14:creationId xmlns:p14="http://schemas.microsoft.com/office/powerpoint/2010/main" val="143604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00EA-B3C3-6603-4838-4B5E459FC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FFEA1-A93D-B711-3167-789446E49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31224-D345-FC1C-A83B-723A383EF99B}"/>
              </a:ext>
            </a:extLst>
          </p:cNvPr>
          <p:cNvSpPr>
            <a:spLocks noGrp="1"/>
          </p:cNvSpPr>
          <p:nvPr>
            <p:ph type="body" idx="1"/>
          </p:nvPr>
        </p:nvSpPr>
        <p:spPr/>
        <p:txBody>
          <a:bodyPr/>
          <a:lstStyle/>
          <a:p>
            <a:endParaRPr lang="en-US" dirty="0"/>
          </a:p>
          <a:p>
            <a:pPr marL="171450" indent="-171450">
              <a:buFontTx/>
              <a:buChar char="-"/>
            </a:pPr>
            <a:r>
              <a:rPr lang="en-US" sz="1200" b="0" i="0" kern="1200" dirty="0">
                <a:solidFill>
                  <a:schemeClr val="tx1"/>
                </a:solidFill>
                <a:effectLst/>
                <a:latin typeface="+mn-lt"/>
                <a:ea typeface="+mn-ea"/>
                <a:cs typeface="+mn-cs"/>
              </a:rPr>
              <a:t>Tidal volume (TV) is </a:t>
            </a:r>
            <a:r>
              <a:rPr lang="en-US" dirty="0"/>
              <a:t>the amount of air that moves in and out of the lungs with each normal, relaxed breath</a:t>
            </a:r>
            <a:r>
              <a:rPr lang="en-US" sz="1200" b="0" i="0" kern="1200" dirty="0">
                <a:solidFill>
                  <a:schemeClr val="tx1"/>
                </a:solidFill>
                <a:effectLst/>
                <a:latin typeface="+mn-lt"/>
                <a:ea typeface="+mn-ea"/>
                <a:cs typeface="+mn-cs"/>
              </a:rPr>
              <a:t>.</a:t>
            </a:r>
            <a:endParaRPr lang="en-US" dirty="0"/>
          </a:p>
          <a:p>
            <a:pPr marL="171450" indent="-171450">
              <a:buFontTx/>
              <a:buChar char="-"/>
            </a:pPr>
            <a:r>
              <a:rPr lang="en-US" dirty="0"/>
              <a:t>Physiological response is mostly useful because </a:t>
            </a:r>
            <a:r>
              <a:rPr lang="en-US" dirty="0">
                <a:sym typeface="Wingdings" panose="05000000000000000000" pitchFamily="2" charset="2"/>
              </a:rPr>
              <a:t> As an example, consider two individuals who are both in the same place at the same time, but one is driving while the others jogging. Every individual belonging to a different group reacts differently to the same level of pollution. </a:t>
            </a:r>
          </a:p>
          <a:p>
            <a:pPr marL="171450" indent="-171450">
              <a:buFontTx/>
              <a:buChar char="-"/>
            </a:pPr>
            <a:r>
              <a:rPr lang="en-US" dirty="0">
                <a:sym typeface="Wingdings" panose="05000000000000000000" pitchFamily="2" charset="2"/>
              </a:rPr>
              <a:t>Open weather  Basically tells you air quality and pollution level (up to 200 </a:t>
            </a:r>
            <a:r>
              <a:rPr lang="en-US" dirty="0" err="1">
                <a:sym typeface="Wingdings" panose="05000000000000000000" pitchFamily="2" charset="2"/>
              </a:rPr>
              <a:t>metres</a:t>
            </a:r>
            <a:r>
              <a:rPr lang="en-US" dirty="0">
                <a:sym typeface="Wingdings" panose="05000000000000000000" pitchFamily="2" charset="2"/>
              </a:rPr>
              <a:t> precise). Could I measure it as a distance from a station? It has to be up to a meter or what’s the calculation behind it?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E9DEB87F-B5DA-5708-D352-DD9878CB861B}"/>
              </a:ext>
            </a:extLst>
          </p:cNvPr>
          <p:cNvSpPr>
            <a:spLocks noGrp="1"/>
          </p:cNvSpPr>
          <p:nvPr>
            <p:ph type="sldNum" sz="quarter" idx="5"/>
          </p:nvPr>
        </p:nvSpPr>
        <p:spPr/>
        <p:txBody>
          <a:bodyPr/>
          <a:lstStyle/>
          <a:p>
            <a:fld id="{501BE6D3-0CCF-456E-9346-93808991D184}" type="slidenum">
              <a:rPr lang="en-GB" smtClean="0"/>
              <a:t>15</a:t>
            </a:fld>
            <a:endParaRPr lang="en-GB"/>
          </a:p>
        </p:txBody>
      </p:sp>
    </p:spTree>
    <p:extLst>
      <p:ext uri="{BB962C8B-B14F-4D97-AF65-F5344CB8AC3E}">
        <p14:creationId xmlns:p14="http://schemas.microsoft.com/office/powerpoint/2010/main" val="1965462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7B329-8759-743C-4682-7CAA26E9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07313-8EA2-418B-2D93-E90286FB5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83D1C-D32C-1CB5-409B-997720B9717E}"/>
              </a:ext>
            </a:extLst>
          </p:cNvPr>
          <p:cNvSpPr>
            <a:spLocks noGrp="1"/>
          </p:cNvSpPr>
          <p:nvPr>
            <p:ph type="body" idx="1"/>
          </p:nvPr>
        </p:nvSpPr>
        <p:spPr/>
        <p:txBody>
          <a:bodyPr/>
          <a:lstStyle/>
          <a:p>
            <a:endParaRPr lang="en-US" dirty="0"/>
          </a:p>
          <a:p>
            <a:pPr marL="171450" indent="-171450">
              <a:buFontTx/>
              <a:buChar char="-"/>
            </a:pPr>
            <a:r>
              <a:rPr lang="en-US" sz="1200" b="0" i="0" kern="1200" dirty="0">
                <a:solidFill>
                  <a:schemeClr val="tx1"/>
                </a:solidFill>
                <a:effectLst/>
                <a:latin typeface="+mn-lt"/>
                <a:ea typeface="+mn-ea"/>
                <a:cs typeface="+mn-cs"/>
              </a:rPr>
              <a:t>Tidal volume (TV) is </a:t>
            </a:r>
            <a:r>
              <a:rPr lang="en-US" dirty="0"/>
              <a:t>the amount of air that moves in and out of the lungs with each normal, relaxed breath</a:t>
            </a:r>
            <a:r>
              <a:rPr lang="en-US" sz="1200" b="0" i="0" kern="1200" dirty="0">
                <a:solidFill>
                  <a:schemeClr val="tx1"/>
                </a:solidFill>
                <a:effectLst/>
                <a:latin typeface="+mn-lt"/>
                <a:ea typeface="+mn-ea"/>
                <a:cs typeface="+mn-cs"/>
              </a:rPr>
              <a:t>.</a:t>
            </a:r>
            <a:endParaRPr lang="en-US" dirty="0"/>
          </a:p>
          <a:p>
            <a:pPr marL="171450" indent="-171450">
              <a:buFontTx/>
              <a:buChar char="-"/>
            </a:pPr>
            <a:r>
              <a:rPr lang="en-US" dirty="0"/>
              <a:t>Physiological response is mostly useful because </a:t>
            </a:r>
            <a:r>
              <a:rPr lang="en-US" dirty="0">
                <a:sym typeface="Wingdings" panose="05000000000000000000" pitchFamily="2" charset="2"/>
              </a:rPr>
              <a:t> As an example, consider two individuals who are both in the same place at the same time, but one is driving while the others jogging. Every individual belonging to a different group reacts differently to the same level of pollution. </a:t>
            </a:r>
          </a:p>
          <a:p>
            <a:pPr marL="171450" indent="-171450">
              <a:buFontTx/>
              <a:buChar char="-"/>
            </a:pPr>
            <a:r>
              <a:rPr lang="en-US" dirty="0">
                <a:sym typeface="Wingdings" panose="05000000000000000000" pitchFamily="2" charset="2"/>
              </a:rPr>
              <a:t>Open weather  Basically tells you air quality and pollution level (up to 200 </a:t>
            </a:r>
            <a:r>
              <a:rPr lang="en-US" dirty="0" err="1">
                <a:sym typeface="Wingdings" panose="05000000000000000000" pitchFamily="2" charset="2"/>
              </a:rPr>
              <a:t>metres</a:t>
            </a:r>
            <a:r>
              <a:rPr lang="en-US" dirty="0">
                <a:sym typeface="Wingdings" panose="05000000000000000000" pitchFamily="2" charset="2"/>
              </a:rPr>
              <a:t> precise). Could I measure it as a distance from a station? It has to be up to a meter or what’s the calculation behind it?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E77593E0-0906-8265-9C1F-9FEF39EE5D48}"/>
              </a:ext>
            </a:extLst>
          </p:cNvPr>
          <p:cNvSpPr>
            <a:spLocks noGrp="1"/>
          </p:cNvSpPr>
          <p:nvPr>
            <p:ph type="sldNum" sz="quarter" idx="5"/>
          </p:nvPr>
        </p:nvSpPr>
        <p:spPr/>
        <p:txBody>
          <a:bodyPr/>
          <a:lstStyle/>
          <a:p>
            <a:fld id="{501BE6D3-0CCF-456E-9346-93808991D184}" type="slidenum">
              <a:rPr lang="en-GB" smtClean="0"/>
              <a:t>16</a:t>
            </a:fld>
            <a:endParaRPr lang="en-GB"/>
          </a:p>
        </p:txBody>
      </p:sp>
    </p:spTree>
    <p:extLst>
      <p:ext uri="{BB962C8B-B14F-4D97-AF65-F5344CB8AC3E}">
        <p14:creationId xmlns:p14="http://schemas.microsoft.com/office/powerpoint/2010/main" val="789303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0C658-2CB4-A609-3798-10AF846A2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2DBD22-9195-4D33-C470-A8D1AA554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C87B5D-9250-D621-AD88-52A7F96B3B55}"/>
              </a:ext>
            </a:extLst>
          </p:cNvPr>
          <p:cNvSpPr>
            <a:spLocks noGrp="1"/>
          </p:cNvSpPr>
          <p:nvPr>
            <p:ph type="body" idx="1"/>
          </p:nvPr>
        </p:nvSpPr>
        <p:spPr/>
        <p:txBody>
          <a:bodyPr/>
          <a:lstStyle/>
          <a:p>
            <a:endParaRPr lang="en-US" dirty="0"/>
          </a:p>
          <a:p>
            <a:pPr marL="171450" indent="-171450">
              <a:buFontTx/>
              <a:buChar char="-"/>
            </a:pPr>
            <a:r>
              <a:rPr lang="en-US" sz="1200" b="0" i="0" kern="1200" dirty="0">
                <a:solidFill>
                  <a:schemeClr val="tx1"/>
                </a:solidFill>
                <a:effectLst/>
                <a:latin typeface="+mn-lt"/>
                <a:ea typeface="+mn-ea"/>
                <a:cs typeface="+mn-cs"/>
              </a:rPr>
              <a:t>Tidal volume (TV) is </a:t>
            </a:r>
            <a:r>
              <a:rPr lang="en-US" dirty="0"/>
              <a:t>the amount of air that moves in and out of the lungs with each normal, relaxed breath</a:t>
            </a:r>
            <a:r>
              <a:rPr lang="en-US" sz="1200" b="0" i="0" kern="1200" dirty="0">
                <a:solidFill>
                  <a:schemeClr val="tx1"/>
                </a:solidFill>
                <a:effectLst/>
                <a:latin typeface="+mn-lt"/>
                <a:ea typeface="+mn-ea"/>
                <a:cs typeface="+mn-cs"/>
              </a:rPr>
              <a:t>.</a:t>
            </a:r>
            <a:endParaRPr lang="en-US" dirty="0"/>
          </a:p>
          <a:p>
            <a:pPr marL="171450" indent="-171450">
              <a:buFontTx/>
              <a:buChar char="-"/>
            </a:pPr>
            <a:r>
              <a:rPr lang="en-US" dirty="0"/>
              <a:t>Physiological response is mostly useful because </a:t>
            </a:r>
            <a:r>
              <a:rPr lang="en-US" dirty="0">
                <a:sym typeface="Wingdings" panose="05000000000000000000" pitchFamily="2" charset="2"/>
              </a:rPr>
              <a:t> As an example, consider two individuals who are both in the same place at the same time, but one is driving while the others jogging. Every individual belonging to a different group reacts differently to the same level of pollution. </a:t>
            </a:r>
          </a:p>
          <a:p>
            <a:pPr marL="171450" indent="-171450">
              <a:buFontTx/>
              <a:buChar char="-"/>
            </a:pPr>
            <a:r>
              <a:rPr lang="en-US" dirty="0">
                <a:sym typeface="Wingdings" panose="05000000000000000000" pitchFamily="2" charset="2"/>
              </a:rPr>
              <a:t>Open weather  Basically tells you air quality and pollution level (up to 200 </a:t>
            </a:r>
            <a:r>
              <a:rPr lang="en-US" dirty="0" err="1">
                <a:sym typeface="Wingdings" panose="05000000000000000000" pitchFamily="2" charset="2"/>
              </a:rPr>
              <a:t>metres</a:t>
            </a:r>
            <a:r>
              <a:rPr lang="en-US" dirty="0">
                <a:sym typeface="Wingdings" panose="05000000000000000000" pitchFamily="2" charset="2"/>
              </a:rPr>
              <a:t> precise). Could I measure it as a distance from a station? It has to be up to a meter or what’s the calculation behind it?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DF377B78-4E17-056E-EEDA-BDD31B0E0B1E}"/>
              </a:ext>
            </a:extLst>
          </p:cNvPr>
          <p:cNvSpPr>
            <a:spLocks noGrp="1"/>
          </p:cNvSpPr>
          <p:nvPr>
            <p:ph type="sldNum" sz="quarter" idx="5"/>
          </p:nvPr>
        </p:nvSpPr>
        <p:spPr/>
        <p:txBody>
          <a:bodyPr/>
          <a:lstStyle/>
          <a:p>
            <a:fld id="{501BE6D3-0CCF-456E-9346-93808991D184}" type="slidenum">
              <a:rPr lang="en-GB" smtClean="0"/>
              <a:t>17</a:t>
            </a:fld>
            <a:endParaRPr lang="en-GB"/>
          </a:p>
        </p:txBody>
      </p:sp>
    </p:spTree>
    <p:extLst>
      <p:ext uri="{BB962C8B-B14F-4D97-AF65-F5344CB8AC3E}">
        <p14:creationId xmlns:p14="http://schemas.microsoft.com/office/powerpoint/2010/main" val="282481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7F0F-1075-7855-38BB-5662298D1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8CAB76-AACC-7950-6DF0-C3D0B7498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836111-89AC-EBBC-8958-3F32932F99FF}"/>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8A3F0506-0D30-CD34-3677-562CD8808F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B8D0B-BA2D-048E-4E5A-0A237509A215}"/>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24142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B05-D36E-769F-A532-93621C3551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237DE8-CDA8-7944-4402-C6F43F99D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64587C-B146-B0C1-99A2-0D330BD41C65}"/>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BA0717E5-F511-AD66-0590-6777752C7A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AB78A9-5462-E942-AF8C-06E96CE8B914}"/>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338392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FA76E-99B2-4805-8203-11D914917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EA20A5-23BA-4F91-20C6-2E4ABAE25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83E4A3-A468-E8F1-D7B0-4927BFADE5BB}"/>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9BBA955D-0EDF-ACC9-90C1-B45731117F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3A2223-89AA-5326-33DD-EBAB0FAED08D}"/>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397022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E1E1-DBE1-ED22-98F2-AFAA145088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65E495-67BD-32A2-C5E8-857352EBB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4B6541-23A2-FBAF-2850-4C19D08F6C30}"/>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658DCB51-C4D5-9D10-15DC-2E862E097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A25C3D-B41D-4355-42B7-C271AB88DE0D}"/>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109829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ED2A-FD3F-C245-8A97-138ED872D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8FD3B0B-81BE-A80D-09B4-0307AEB17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D25FA-8503-700B-3088-F472842E4654}"/>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CD0097D6-0402-F200-56FF-A19A17D303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55C1DB-02B8-34C3-E1FE-6A2A073FB025}"/>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37006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AFC5-440C-B1B3-23BE-6A691556F3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E28AD1-DF0E-A165-D99E-297AE7B45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E88F0B-C717-8EFC-520E-E0AFC00FD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80BB78-F768-FCC7-5790-D5A775FD9449}"/>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6" name="Footer Placeholder 5">
            <a:extLst>
              <a:ext uri="{FF2B5EF4-FFF2-40B4-BE49-F238E27FC236}">
                <a16:creationId xmlns:a16="http://schemas.microsoft.com/office/drawing/2014/main" id="{BAA48342-32B5-D54F-8D24-7739FD9476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74D126-EE6D-2C04-6961-3B38CFFF76F8}"/>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45508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9AC7-19AE-FA19-B169-23763C4DEC7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BF3569-5866-E2E6-4567-70B4E158C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5E37D-32C0-2AD1-D8B7-331A420F7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73FD3F-0CA2-4725-928F-0355E64A1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1B50E-F115-FC0D-09CE-BB8187DF2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6B1C84-5BAE-03C9-23E1-02D74BA6A88B}"/>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8" name="Footer Placeholder 7">
            <a:extLst>
              <a:ext uri="{FF2B5EF4-FFF2-40B4-BE49-F238E27FC236}">
                <a16:creationId xmlns:a16="http://schemas.microsoft.com/office/drawing/2014/main" id="{E1BCB290-D229-0EE5-B652-7BF683A9D5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AB9B26-4623-12FF-1575-25523ACA57AF}"/>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103067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3E81-2948-0034-473E-D2512146A0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B6BD13-464D-FE4F-4E99-D91BBB905EAD}"/>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4" name="Footer Placeholder 3">
            <a:extLst>
              <a:ext uri="{FF2B5EF4-FFF2-40B4-BE49-F238E27FC236}">
                <a16:creationId xmlns:a16="http://schemas.microsoft.com/office/drawing/2014/main" id="{5AA62DF0-C535-E448-8293-27AA2B889A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CA4167C-8BAC-2E91-A0A3-DBE2F3E2CBFF}"/>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135076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1D23-7C7C-DE3A-310C-44CC577BCC0E}"/>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3" name="Footer Placeholder 2">
            <a:extLst>
              <a:ext uri="{FF2B5EF4-FFF2-40B4-BE49-F238E27FC236}">
                <a16:creationId xmlns:a16="http://schemas.microsoft.com/office/drawing/2014/main" id="{44AA7DF8-649D-E481-35D2-100F03B788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9CC9DA-19F2-77BE-D9A4-28B5360966AF}"/>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273844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412F-4AC1-E0BC-F1C2-D913DE36E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620339-5C39-8A70-FFEE-5FFBEB76B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7F37E9F-4466-6E9C-702C-B645B12EF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DEA2E-ED9D-73E7-A61A-76BDC066C096}"/>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6" name="Footer Placeholder 5">
            <a:extLst>
              <a:ext uri="{FF2B5EF4-FFF2-40B4-BE49-F238E27FC236}">
                <a16:creationId xmlns:a16="http://schemas.microsoft.com/office/drawing/2014/main" id="{1FDA0243-D49B-82E5-298F-D8E2B27085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FEDCD-A827-0161-B173-44BCC4381A30}"/>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199170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7582-B13A-2CDE-DFA2-B8777888C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45F300-352E-29B9-8F99-C289F9720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42F784-967E-A83C-E004-0526AC2EB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475B3-2AD2-58F9-7230-1F573E1B74A2}"/>
              </a:ext>
            </a:extLst>
          </p:cNvPr>
          <p:cNvSpPr>
            <a:spLocks noGrp="1"/>
          </p:cNvSpPr>
          <p:nvPr>
            <p:ph type="dt" sz="half" idx="10"/>
          </p:nvPr>
        </p:nvSpPr>
        <p:spPr/>
        <p:txBody>
          <a:bodyPr/>
          <a:lstStyle/>
          <a:p>
            <a:fld id="{B63206C0-8B49-40A4-A77F-AB13951BD5EE}" type="datetimeFigureOut">
              <a:rPr lang="en-GB" smtClean="0"/>
              <a:t>05/09/2025</a:t>
            </a:fld>
            <a:endParaRPr lang="en-GB"/>
          </a:p>
        </p:txBody>
      </p:sp>
      <p:sp>
        <p:nvSpPr>
          <p:cNvPr id="6" name="Footer Placeholder 5">
            <a:extLst>
              <a:ext uri="{FF2B5EF4-FFF2-40B4-BE49-F238E27FC236}">
                <a16:creationId xmlns:a16="http://schemas.microsoft.com/office/drawing/2014/main" id="{C593A816-EE05-336E-8A0D-9D2DB8A3D5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59F884-9888-33CA-CEF1-4008F95AEC89}"/>
              </a:ext>
            </a:extLst>
          </p:cNvPr>
          <p:cNvSpPr>
            <a:spLocks noGrp="1"/>
          </p:cNvSpPr>
          <p:nvPr>
            <p:ph type="sldNum" sz="quarter" idx="12"/>
          </p:nvPr>
        </p:nvSpPr>
        <p:spPr/>
        <p:txBody>
          <a:bodyPr/>
          <a:lstStyle/>
          <a:p>
            <a:fld id="{1BFDD48D-FF89-4A43-B5E4-649E063F0C09}" type="slidenum">
              <a:rPr lang="en-GB" smtClean="0"/>
              <a:t>‹#›</a:t>
            </a:fld>
            <a:endParaRPr lang="en-GB"/>
          </a:p>
        </p:txBody>
      </p:sp>
    </p:spTree>
    <p:extLst>
      <p:ext uri="{BB962C8B-B14F-4D97-AF65-F5344CB8AC3E}">
        <p14:creationId xmlns:p14="http://schemas.microsoft.com/office/powerpoint/2010/main" val="129545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8E2B9-AF8C-7CF9-99A4-4A75700DB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A89232-4793-C5B7-1C9F-B370AA16D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5B7ED9-8A02-F60F-74F1-D8AF18968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3206C0-8B49-40A4-A77F-AB13951BD5EE}" type="datetimeFigureOut">
              <a:rPr lang="en-GB" smtClean="0"/>
              <a:t>05/09/2025</a:t>
            </a:fld>
            <a:endParaRPr lang="en-GB"/>
          </a:p>
        </p:txBody>
      </p:sp>
      <p:sp>
        <p:nvSpPr>
          <p:cNvPr id="5" name="Footer Placeholder 4">
            <a:extLst>
              <a:ext uri="{FF2B5EF4-FFF2-40B4-BE49-F238E27FC236}">
                <a16:creationId xmlns:a16="http://schemas.microsoft.com/office/drawing/2014/main" id="{780D286B-A35A-10BD-8F06-439DE0DA3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694C964-D600-6143-3D99-E45A68C58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FDD48D-FF89-4A43-B5E4-649E063F0C09}" type="slidenum">
              <a:rPr lang="en-GB" smtClean="0"/>
              <a:t>‹#›</a:t>
            </a:fld>
            <a:endParaRPr lang="en-GB"/>
          </a:p>
        </p:txBody>
      </p:sp>
    </p:spTree>
    <p:extLst>
      <p:ext uri="{BB962C8B-B14F-4D97-AF65-F5344CB8AC3E}">
        <p14:creationId xmlns:p14="http://schemas.microsoft.com/office/powerpoint/2010/main" val="126473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manindersingh120996/hands-on-with-transformers-recreating-attention-is-all-you-need-in-pytorch-step-by-step-ecfbf3e1985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imperial.ac.uk/earth-science/research/research-projects/inhale/"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EAA69-440D-375A-8E15-A784F298F2A8}"/>
              </a:ext>
            </a:extLst>
          </p:cNvPr>
          <p:cNvSpPr>
            <a:spLocks noGrp="1"/>
          </p:cNvSpPr>
          <p:nvPr>
            <p:ph type="ctrTitle"/>
          </p:nvPr>
        </p:nvSpPr>
        <p:spPr>
          <a:xfrm>
            <a:off x="607302" y="905362"/>
            <a:ext cx="4171994" cy="4005556"/>
          </a:xfrm>
        </p:spPr>
        <p:txBody>
          <a:bodyPr anchor="ctr">
            <a:normAutofit/>
          </a:bodyPr>
          <a:lstStyle/>
          <a:p>
            <a:r>
              <a:rPr lang="en-US" sz="3200" dirty="0"/>
              <a:t>Predicting Individual Physiological Responses to Pollution Using Transformer–Based Time-Series Models</a:t>
            </a:r>
            <a:br>
              <a:rPr lang="en-US" dirty="0"/>
            </a:br>
            <a:endParaRPr lang="en-GB" dirty="0"/>
          </a:p>
        </p:txBody>
      </p:sp>
      <p:sp>
        <p:nvSpPr>
          <p:cNvPr id="3" name="Subtitle 2">
            <a:extLst>
              <a:ext uri="{FF2B5EF4-FFF2-40B4-BE49-F238E27FC236}">
                <a16:creationId xmlns:a16="http://schemas.microsoft.com/office/drawing/2014/main" id="{729D8EAC-D151-FCFB-0A89-4E564733E260}"/>
              </a:ext>
            </a:extLst>
          </p:cNvPr>
          <p:cNvSpPr>
            <a:spLocks noGrp="1"/>
          </p:cNvSpPr>
          <p:nvPr>
            <p:ph type="subTitle" idx="1"/>
          </p:nvPr>
        </p:nvSpPr>
        <p:spPr>
          <a:xfrm>
            <a:off x="607302" y="4910919"/>
            <a:ext cx="4171994" cy="1035781"/>
          </a:xfrm>
        </p:spPr>
        <p:txBody>
          <a:bodyPr>
            <a:normAutofit lnSpcReduction="10000"/>
          </a:bodyPr>
          <a:lstStyle/>
          <a:p>
            <a:r>
              <a:rPr lang="en-US" sz="2300" dirty="0"/>
              <a:t>Davide Baino</a:t>
            </a:r>
          </a:p>
          <a:p>
            <a:endParaRPr lang="en-US" sz="1100" dirty="0"/>
          </a:p>
          <a:p>
            <a:r>
              <a:rPr lang="en-US" sz="1800" dirty="0"/>
              <a:t>05.09.2025</a:t>
            </a:r>
            <a:endParaRPr lang="en-GB" sz="1800" dirty="0"/>
          </a:p>
        </p:txBody>
      </p:sp>
      <p:grpSp>
        <p:nvGrpSpPr>
          <p:cNvPr id="17" name="Group 1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91BC7D-E4C2-EDDA-FE8D-D6C80AAE79BD}"/>
              </a:ext>
            </a:extLst>
          </p:cNvPr>
          <p:cNvPicPr>
            <a:picLocks noChangeAspect="1"/>
          </p:cNvPicPr>
          <p:nvPr/>
        </p:nvPicPr>
        <p:blipFill>
          <a:blip r:embed="rId3"/>
          <a:stretch>
            <a:fillRect/>
          </a:stretch>
        </p:blipFill>
        <p:spPr>
          <a:xfrm>
            <a:off x="5818739" y="557360"/>
            <a:ext cx="5252496" cy="5632704"/>
          </a:xfrm>
          <a:prstGeom prst="rect">
            <a:avLst/>
          </a:prstGeom>
        </p:spPr>
      </p:pic>
    </p:spTree>
    <p:extLst>
      <p:ext uri="{BB962C8B-B14F-4D97-AF65-F5344CB8AC3E}">
        <p14:creationId xmlns:p14="http://schemas.microsoft.com/office/powerpoint/2010/main" val="127175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E0876-A827-9C21-9800-76C2191B7C55}"/>
              </a:ext>
            </a:extLst>
          </p:cNvPr>
          <p:cNvPicPr>
            <a:picLocks noChangeAspect="1"/>
          </p:cNvPicPr>
          <p:nvPr/>
        </p:nvPicPr>
        <p:blipFill>
          <a:blip r:embed="rId2"/>
          <a:stretch>
            <a:fillRect/>
          </a:stretch>
        </p:blipFill>
        <p:spPr>
          <a:xfrm>
            <a:off x="0" y="1508056"/>
            <a:ext cx="8697436" cy="4315801"/>
          </a:xfrm>
          <a:prstGeom prst="rect">
            <a:avLst/>
          </a:prstGeom>
        </p:spPr>
      </p:pic>
      <p:sp>
        <p:nvSpPr>
          <p:cNvPr id="4" name="Title 1">
            <a:extLst>
              <a:ext uri="{FF2B5EF4-FFF2-40B4-BE49-F238E27FC236}">
                <a16:creationId xmlns:a16="http://schemas.microsoft.com/office/drawing/2014/main" id="{20CABA3D-CDA0-7942-2B61-E677453EACB0}"/>
              </a:ext>
            </a:extLst>
          </p:cNvPr>
          <p:cNvSpPr>
            <a:spLocks noGrp="1"/>
          </p:cNvSpPr>
          <p:nvPr>
            <p:ph type="title"/>
          </p:nvPr>
        </p:nvSpPr>
        <p:spPr>
          <a:xfrm>
            <a:off x="0" y="0"/>
            <a:ext cx="10515600" cy="1325563"/>
          </a:xfrm>
        </p:spPr>
        <p:txBody>
          <a:bodyPr>
            <a:normAutofit/>
          </a:bodyPr>
          <a:lstStyle/>
          <a:p>
            <a:r>
              <a:rPr lang="en-US" sz="3600" dirty="0"/>
              <a:t>Perturbation multiplied by 1, 2, 4, 6 times of pollution measures</a:t>
            </a:r>
            <a:endParaRPr lang="en-GB" sz="3600" dirty="0"/>
          </a:p>
        </p:txBody>
      </p:sp>
      <p:sp>
        <p:nvSpPr>
          <p:cNvPr id="5" name="TextBox 4">
            <a:extLst>
              <a:ext uri="{FF2B5EF4-FFF2-40B4-BE49-F238E27FC236}">
                <a16:creationId xmlns:a16="http://schemas.microsoft.com/office/drawing/2014/main" id="{44361E26-C61D-F6BC-0D2A-D0DA293B986E}"/>
              </a:ext>
            </a:extLst>
          </p:cNvPr>
          <p:cNvSpPr txBox="1"/>
          <p:nvPr/>
        </p:nvSpPr>
        <p:spPr>
          <a:xfrm>
            <a:off x="8915400" y="1508056"/>
            <a:ext cx="3200400"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t>Greater levels of pollution suggest higher volatility within breathing rate, meaning more unstable breathing. </a:t>
            </a:r>
          </a:p>
          <a:p>
            <a:pPr marL="285750" indent="-285750">
              <a:buFont typeface="Wingdings" panose="05000000000000000000" pitchFamily="2" charset="2"/>
              <a:buChar char="q"/>
            </a:pPr>
            <a:r>
              <a:rPr lang="en-US" dirty="0"/>
              <a:t>Clusters 0, 2, 4 and 6 seem to show the strongest reactivity, with breath rate rising by up to 10%. </a:t>
            </a:r>
          </a:p>
          <a:p>
            <a:pPr marL="285750" indent="-285750">
              <a:buFont typeface="Wingdings" panose="05000000000000000000" pitchFamily="2" charset="2"/>
              <a:buChar char="q"/>
            </a:pPr>
            <a:r>
              <a:rPr lang="en-US" dirty="0"/>
              <a:t>Clusters 1 and 5   display only mild changes in average breath rate but reflect more erratic standard deviations, indicating spikier breathing patterns.</a:t>
            </a:r>
          </a:p>
        </p:txBody>
      </p:sp>
    </p:spTree>
    <p:extLst>
      <p:ext uri="{BB962C8B-B14F-4D97-AF65-F5344CB8AC3E}">
        <p14:creationId xmlns:p14="http://schemas.microsoft.com/office/powerpoint/2010/main" val="354706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5FECB-CF54-BC86-B8F9-64DEF26EE6F1}"/>
              </a:ext>
            </a:extLst>
          </p:cNvPr>
          <p:cNvPicPr>
            <a:picLocks noChangeAspect="1"/>
          </p:cNvPicPr>
          <p:nvPr/>
        </p:nvPicPr>
        <p:blipFill>
          <a:blip r:embed="rId2"/>
          <a:stretch>
            <a:fillRect/>
          </a:stretch>
        </p:blipFill>
        <p:spPr>
          <a:xfrm>
            <a:off x="0" y="1690688"/>
            <a:ext cx="7615139" cy="2497817"/>
          </a:xfrm>
          <a:prstGeom prst="rect">
            <a:avLst/>
          </a:prstGeom>
        </p:spPr>
      </p:pic>
      <p:sp>
        <p:nvSpPr>
          <p:cNvPr id="5" name="Title 1">
            <a:extLst>
              <a:ext uri="{FF2B5EF4-FFF2-40B4-BE49-F238E27FC236}">
                <a16:creationId xmlns:a16="http://schemas.microsoft.com/office/drawing/2014/main" id="{E635454A-1385-9C2B-C611-9FBE0FE78BF0}"/>
              </a:ext>
            </a:extLst>
          </p:cNvPr>
          <p:cNvSpPr>
            <a:spLocks noGrp="1"/>
          </p:cNvSpPr>
          <p:nvPr>
            <p:ph type="title"/>
          </p:nvPr>
        </p:nvSpPr>
        <p:spPr>
          <a:xfrm>
            <a:off x="0" y="0"/>
            <a:ext cx="10515600" cy="1325563"/>
          </a:xfrm>
        </p:spPr>
        <p:txBody>
          <a:bodyPr>
            <a:normAutofit/>
          </a:bodyPr>
          <a:lstStyle/>
          <a:p>
            <a:r>
              <a:rPr lang="en-US" sz="3600" dirty="0"/>
              <a:t>Fine tuned model can predict next hours for unseen data</a:t>
            </a:r>
            <a:endParaRPr lang="en-GB" sz="3600" dirty="0"/>
          </a:p>
        </p:txBody>
      </p:sp>
      <p:sp>
        <p:nvSpPr>
          <p:cNvPr id="6" name="TextBox 5">
            <a:extLst>
              <a:ext uri="{FF2B5EF4-FFF2-40B4-BE49-F238E27FC236}">
                <a16:creationId xmlns:a16="http://schemas.microsoft.com/office/drawing/2014/main" id="{31D4ED25-87CF-8F7D-0790-769740BA990E}"/>
              </a:ext>
            </a:extLst>
          </p:cNvPr>
          <p:cNvSpPr txBox="1"/>
          <p:nvPr/>
        </p:nvSpPr>
        <p:spPr>
          <a:xfrm>
            <a:off x="7961489" y="1951672"/>
            <a:ext cx="3200400"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Model successfully predicted next hour breath rate average so it learns from population and apply to unseen data</a:t>
            </a:r>
          </a:p>
        </p:txBody>
      </p:sp>
      <p:sp>
        <p:nvSpPr>
          <p:cNvPr id="7" name="TextBox 6">
            <a:extLst>
              <a:ext uri="{FF2B5EF4-FFF2-40B4-BE49-F238E27FC236}">
                <a16:creationId xmlns:a16="http://schemas.microsoft.com/office/drawing/2014/main" id="{109BFE54-0A91-F4F7-CA43-106AB44136B9}"/>
              </a:ext>
            </a:extLst>
          </p:cNvPr>
          <p:cNvSpPr txBox="1"/>
          <p:nvPr/>
        </p:nvSpPr>
        <p:spPr>
          <a:xfrm>
            <a:off x="864004" y="4428648"/>
            <a:ext cx="3200400"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Fine-tuned model is also able to predict next few hours of pollution level, so it understands the relationship between the twp.</a:t>
            </a:r>
          </a:p>
        </p:txBody>
      </p:sp>
      <p:pic>
        <p:nvPicPr>
          <p:cNvPr id="8194" name="Picture 2">
            <a:extLst>
              <a:ext uri="{FF2B5EF4-FFF2-40B4-BE49-F238E27FC236}">
                <a16:creationId xmlns:a16="http://schemas.microsoft.com/office/drawing/2014/main" id="{10ED5794-6E99-9470-E93E-082F0D372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87" y="4188505"/>
            <a:ext cx="7616917" cy="249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32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2DDB-B969-FA0C-4CB6-BFF4D6A25BF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D477E9-AED3-94BD-9066-3C5599099BCA}"/>
              </a:ext>
            </a:extLst>
          </p:cNvPr>
          <p:cNvSpPr>
            <a:spLocks noGrp="1"/>
          </p:cNvSpPr>
          <p:nvPr>
            <p:ph type="title"/>
          </p:nvPr>
        </p:nvSpPr>
        <p:spPr>
          <a:xfrm>
            <a:off x="0" y="0"/>
            <a:ext cx="10515600" cy="1325563"/>
          </a:xfrm>
        </p:spPr>
        <p:txBody>
          <a:bodyPr>
            <a:normAutofit/>
          </a:bodyPr>
          <a:lstStyle/>
          <a:p>
            <a:r>
              <a:rPr lang="en-US" sz="3600" dirty="0"/>
              <a:t>Alert system</a:t>
            </a:r>
            <a:endParaRPr lang="en-GB" sz="3600" dirty="0"/>
          </a:p>
        </p:txBody>
      </p:sp>
      <p:sp>
        <p:nvSpPr>
          <p:cNvPr id="7" name="TextBox 6">
            <a:extLst>
              <a:ext uri="{FF2B5EF4-FFF2-40B4-BE49-F238E27FC236}">
                <a16:creationId xmlns:a16="http://schemas.microsoft.com/office/drawing/2014/main" id="{8F48C601-0D86-41BD-A775-5D92A975EDD2}"/>
              </a:ext>
            </a:extLst>
          </p:cNvPr>
          <p:cNvSpPr txBox="1"/>
          <p:nvPr/>
        </p:nvSpPr>
        <p:spPr>
          <a:xfrm>
            <a:off x="265289" y="4826950"/>
            <a:ext cx="3200400" cy="1477328"/>
          </a:xfrm>
          <a:prstGeom prst="rect">
            <a:avLst/>
          </a:prstGeom>
          <a:noFill/>
          <a:ln w="12700">
            <a:solidFill>
              <a:srgbClr val="002060"/>
            </a:solidFill>
          </a:ln>
        </p:spPr>
        <p:txBody>
          <a:bodyPr wrap="square" rtlCol="0">
            <a:spAutoFit/>
          </a:bodyPr>
          <a:lstStyle/>
          <a:p>
            <a:pPr algn="ctr"/>
            <a:r>
              <a:rPr lang="en-US" dirty="0"/>
              <a:t>There is a personalised baseline of expected physiology for individuals and deviations from it at every new timestep</a:t>
            </a:r>
          </a:p>
        </p:txBody>
      </p:sp>
      <p:pic>
        <p:nvPicPr>
          <p:cNvPr id="7170" name="Picture 2">
            <a:extLst>
              <a:ext uri="{FF2B5EF4-FFF2-40B4-BE49-F238E27FC236}">
                <a16:creationId xmlns:a16="http://schemas.microsoft.com/office/drawing/2014/main" id="{3B58848C-A9A0-E1A5-EDCD-C3BD5A443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30" y="1045029"/>
            <a:ext cx="9998940" cy="35269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FD911A5-02AE-3D0D-7792-87AE2313AFBC}"/>
              </a:ext>
            </a:extLst>
          </p:cNvPr>
          <p:cNvSpPr txBox="1"/>
          <p:nvPr/>
        </p:nvSpPr>
        <p:spPr>
          <a:xfrm>
            <a:off x="4335917" y="4826950"/>
            <a:ext cx="3339192" cy="1477328"/>
          </a:xfrm>
          <a:prstGeom prst="rect">
            <a:avLst/>
          </a:prstGeom>
          <a:noFill/>
          <a:ln w="12700">
            <a:solidFill>
              <a:srgbClr val="002060"/>
            </a:solidFill>
          </a:ln>
        </p:spPr>
        <p:txBody>
          <a:bodyPr wrap="square">
            <a:spAutoFit/>
          </a:bodyPr>
          <a:lstStyle/>
          <a:p>
            <a:pPr algn="ctr"/>
            <a:r>
              <a:rPr lang="en-US" dirty="0"/>
              <a:t>Pollution exposure and physiological deviation are assessed against individualised thresholds.  High risk  is greater than  75%</a:t>
            </a:r>
            <a:endParaRPr lang="en-GB" dirty="0"/>
          </a:p>
        </p:txBody>
      </p:sp>
      <p:sp>
        <p:nvSpPr>
          <p:cNvPr id="10" name="TextBox 9">
            <a:extLst>
              <a:ext uri="{FF2B5EF4-FFF2-40B4-BE49-F238E27FC236}">
                <a16:creationId xmlns:a16="http://schemas.microsoft.com/office/drawing/2014/main" id="{EA410B81-A2ED-B3D0-4BFA-87211B2BAD4A}"/>
              </a:ext>
            </a:extLst>
          </p:cNvPr>
          <p:cNvSpPr txBox="1"/>
          <p:nvPr/>
        </p:nvSpPr>
        <p:spPr>
          <a:xfrm>
            <a:off x="8545336" y="4826950"/>
            <a:ext cx="3339192" cy="1477328"/>
          </a:xfrm>
          <a:prstGeom prst="rect">
            <a:avLst/>
          </a:prstGeom>
          <a:noFill/>
          <a:ln w="57150">
            <a:solidFill>
              <a:srgbClr val="002060"/>
            </a:solidFill>
          </a:ln>
        </p:spPr>
        <p:txBody>
          <a:bodyPr wrap="square">
            <a:spAutoFit/>
          </a:bodyPr>
          <a:lstStyle/>
          <a:p>
            <a:pPr algn="ctr"/>
            <a:r>
              <a:rPr lang="en-US" dirty="0"/>
              <a:t>An alert is triggered only when both thresholds are exceeded, so that we can infer that pollution and physiological are driven by one another</a:t>
            </a:r>
            <a:endParaRPr lang="en-GB" dirty="0"/>
          </a:p>
        </p:txBody>
      </p:sp>
    </p:spTree>
    <p:extLst>
      <p:ext uri="{BB962C8B-B14F-4D97-AF65-F5344CB8AC3E}">
        <p14:creationId xmlns:p14="http://schemas.microsoft.com/office/powerpoint/2010/main" val="239915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1B0B-2A7A-B117-1435-10044573D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9B14B-289A-55B1-B44E-7D1FC06DFAD5}"/>
              </a:ext>
            </a:extLst>
          </p:cNvPr>
          <p:cNvSpPr>
            <a:spLocks noGrp="1"/>
          </p:cNvSpPr>
          <p:nvPr>
            <p:ph type="title"/>
          </p:nvPr>
        </p:nvSpPr>
        <p:spPr/>
        <p:txBody>
          <a:bodyPr/>
          <a:lstStyle/>
          <a:p>
            <a:r>
              <a:rPr lang="en-US" dirty="0"/>
              <a:t>Conclusions</a:t>
            </a:r>
            <a:endParaRPr lang="en-GB" dirty="0"/>
          </a:p>
        </p:txBody>
      </p:sp>
      <p:sp>
        <p:nvSpPr>
          <p:cNvPr id="3" name="TextBox 2">
            <a:extLst>
              <a:ext uri="{FF2B5EF4-FFF2-40B4-BE49-F238E27FC236}">
                <a16:creationId xmlns:a16="http://schemas.microsoft.com/office/drawing/2014/main" id="{1042C4E6-287F-67C5-77A1-FC38C27C369D}"/>
              </a:ext>
            </a:extLst>
          </p:cNvPr>
          <p:cNvSpPr txBox="1"/>
          <p:nvPr/>
        </p:nvSpPr>
        <p:spPr>
          <a:xfrm>
            <a:off x="947058" y="1872343"/>
            <a:ext cx="99060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 Transformer VAE-GAN was trained on cleaned data to forecast future physiological and pollution measures, showing strong accuracy for both population trends and unseen individuals.</a:t>
            </a:r>
          </a:p>
          <a:p>
            <a:pPr marL="285750" indent="-285750">
              <a:buFont typeface="Wingdings" panose="05000000000000000000" pitchFamily="2" charset="2"/>
              <a:buChar char="q"/>
            </a:pPr>
            <a:r>
              <a:rPr lang="en-US" sz="2800" dirty="0"/>
              <a:t> Clustering of latent spaces revealed groups with different sensitivities to pollution, with some clusters showing strong physiological reactions under high exposure (10% increase)</a:t>
            </a:r>
          </a:p>
          <a:p>
            <a:pPr marL="285750" indent="-285750">
              <a:buFont typeface="Wingdings" panose="05000000000000000000" pitchFamily="2" charset="2"/>
              <a:buChar char="q"/>
            </a:pPr>
            <a:r>
              <a:rPr lang="en-US" sz="2800" dirty="0"/>
              <a:t> A threshold-based alert system was developed to warn individuals of likely adverse reactions, supporting </a:t>
            </a:r>
            <a:r>
              <a:rPr lang="en-US" sz="2800" dirty="0" err="1"/>
              <a:t>behaviour</a:t>
            </a:r>
            <a:r>
              <a:rPr lang="en-US" sz="2800" dirty="0"/>
              <a:t> changes to reduce exposure.</a:t>
            </a:r>
            <a:endParaRPr lang="en-GB" sz="2800" dirty="0"/>
          </a:p>
        </p:txBody>
      </p:sp>
    </p:spTree>
    <p:extLst>
      <p:ext uri="{BB962C8B-B14F-4D97-AF65-F5344CB8AC3E}">
        <p14:creationId xmlns:p14="http://schemas.microsoft.com/office/powerpoint/2010/main" val="47393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67C4-597E-166E-79E7-BF7D88287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E59597-E48E-49A6-814F-EAFBBAA2C754}"/>
              </a:ext>
            </a:extLst>
          </p:cNvPr>
          <p:cNvSpPr>
            <a:spLocks noGrp="1"/>
          </p:cNvSpPr>
          <p:nvPr>
            <p:ph type="title"/>
          </p:nvPr>
        </p:nvSpPr>
        <p:spPr/>
        <p:txBody>
          <a:bodyPr/>
          <a:lstStyle/>
          <a:p>
            <a:r>
              <a:rPr lang="en-US" b="1" dirty="0"/>
              <a:t>Main Notebook altogether</a:t>
            </a:r>
            <a:endParaRPr lang="en-GB" b="1" dirty="0"/>
          </a:p>
        </p:txBody>
      </p:sp>
      <p:sp>
        <p:nvSpPr>
          <p:cNvPr id="6" name="TextBox 5">
            <a:extLst>
              <a:ext uri="{FF2B5EF4-FFF2-40B4-BE49-F238E27FC236}">
                <a16:creationId xmlns:a16="http://schemas.microsoft.com/office/drawing/2014/main" id="{CB04FDA1-4BDB-87B0-DC30-D101E0D3182C}"/>
              </a:ext>
            </a:extLst>
          </p:cNvPr>
          <p:cNvSpPr txBox="1"/>
          <p:nvPr/>
        </p:nvSpPr>
        <p:spPr>
          <a:xfrm>
            <a:off x="549895" y="2058988"/>
            <a:ext cx="1211200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Sampling_interval</a:t>
            </a:r>
            <a:r>
              <a:rPr lang="en-US" sz="2800" dirty="0"/>
              <a:t> = 60, </a:t>
            </a:r>
            <a:r>
              <a:rPr lang="en-US" sz="2800" dirty="0" err="1"/>
              <a:t>history_hours</a:t>
            </a:r>
            <a:r>
              <a:rPr lang="en-US" sz="2800" dirty="0"/>
              <a:t> = 1, </a:t>
            </a:r>
            <a:r>
              <a:rPr lang="en-US" sz="2800" dirty="0" err="1"/>
              <a:t>forecast_hours</a:t>
            </a:r>
            <a:r>
              <a:rPr lang="en-US" sz="2800" dirty="0"/>
              <a:t> = 12, </a:t>
            </a:r>
            <a:r>
              <a:rPr lang="en-US" sz="2800" dirty="0" err="1"/>
              <a:t>block_minutes</a:t>
            </a:r>
            <a:r>
              <a:rPr lang="en-US" sz="2800" dirty="0"/>
              <a:t> = 60</a:t>
            </a:r>
          </a:p>
          <a:p>
            <a:pPr marL="285750" indent="-285750">
              <a:buFont typeface="Arial" panose="020B0604020202020204" pitchFamily="34" charset="0"/>
              <a:buChar char="•"/>
            </a:pPr>
            <a:r>
              <a:rPr lang="en-US" sz="2800" dirty="0" err="1"/>
              <a:t>Window_size</a:t>
            </a:r>
            <a:r>
              <a:rPr lang="en-US" sz="2800" dirty="0"/>
              <a:t> = 1* 60 // 60 = 1, </a:t>
            </a:r>
            <a:r>
              <a:rPr lang="en-US" sz="2800" dirty="0" err="1"/>
              <a:t>block_size</a:t>
            </a:r>
            <a:r>
              <a:rPr lang="en-US" sz="2800" dirty="0"/>
              <a:t> = 1, </a:t>
            </a:r>
            <a:r>
              <a:rPr lang="en-US" sz="2800" dirty="0" err="1"/>
              <a:t>num_blocks</a:t>
            </a:r>
            <a:r>
              <a:rPr lang="en-US" sz="2800" dirty="0"/>
              <a:t> = 12. This means I divide the 12 </a:t>
            </a:r>
            <a:r>
              <a:rPr lang="en-US" sz="2800" dirty="0" err="1"/>
              <a:t>forecast_blocks</a:t>
            </a:r>
            <a:r>
              <a:rPr lang="en-US" sz="2800" dirty="0"/>
              <a:t> In 12 parts, where each time I predict one block</a:t>
            </a:r>
          </a:p>
          <a:p>
            <a:pPr marL="285750" indent="-285750">
              <a:buFont typeface="Arial" panose="020B0604020202020204" pitchFamily="34" charset="0"/>
              <a:buChar char="•"/>
            </a:pPr>
            <a:r>
              <a:rPr lang="en-US" sz="2800" dirty="0" err="1"/>
              <a:t>Batch_size</a:t>
            </a:r>
            <a:r>
              <a:rPr lang="en-US" sz="2800" dirty="0"/>
              <a:t> is a training sample where each </a:t>
            </a:r>
            <a:r>
              <a:rPr lang="en-US" sz="2800" dirty="0" err="1"/>
              <a:t>sampe</a:t>
            </a:r>
            <a:r>
              <a:rPr lang="en-US" sz="2800" dirty="0"/>
              <a:t> as input and targets defined by </a:t>
            </a:r>
            <a:r>
              <a:rPr lang="en-US" sz="2800" dirty="0" err="1"/>
              <a:t>SlidingWindowDataset</a:t>
            </a:r>
            <a:r>
              <a:rPr lang="en-US" sz="2800" dirty="0"/>
              <a:t> </a:t>
            </a:r>
            <a:endParaRPr lang="en-GB" sz="2800" dirty="0"/>
          </a:p>
        </p:txBody>
      </p:sp>
      <p:sp>
        <p:nvSpPr>
          <p:cNvPr id="4" name="Rectangle: Rounded Corners 3">
            <a:extLst>
              <a:ext uri="{FF2B5EF4-FFF2-40B4-BE49-F238E27FC236}">
                <a16:creationId xmlns:a16="http://schemas.microsoft.com/office/drawing/2014/main" id="{CC31014B-D50B-B2F0-825C-BAF7B5F879E9}"/>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Part 1</a:t>
            </a:r>
            <a:endParaRPr lang="en-GB" sz="2800" b="1" dirty="0">
              <a:solidFill>
                <a:schemeClr val="tx1"/>
              </a:solidFill>
            </a:endParaRPr>
          </a:p>
        </p:txBody>
      </p:sp>
    </p:spTree>
    <p:extLst>
      <p:ext uri="{BB962C8B-B14F-4D97-AF65-F5344CB8AC3E}">
        <p14:creationId xmlns:p14="http://schemas.microsoft.com/office/powerpoint/2010/main" val="102609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9EE71-9B0F-EA90-D326-DF9F41A15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BC038-A183-9031-FEE9-D4918A1D021B}"/>
              </a:ext>
            </a:extLst>
          </p:cNvPr>
          <p:cNvSpPr>
            <a:spLocks noGrp="1"/>
          </p:cNvSpPr>
          <p:nvPr>
            <p:ph type="title"/>
          </p:nvPr>
        </p:nvSpPr>
        <p:spPr/>
        <p:txBody>
          <a:bodyPr/>
          <a:lstStyle/>
          <a:p>
            <a:r>
              <a:rPr lang="en-US" b="1" dirty="0"/>
              <a:t>Main Notebook altogether</a:t>
            </a:r>
            <a:endParaRPr lang="en-GB" b="1" dirty="0"/>
          </a:p>
        </p:txBody>
      </p:sp>
      <p:sp>
        <p:nvSpPr>
          <p:cNvPr id="6" name="TextBox 5">
            <a:extLst>
              <a:ext uri="{FF2B5EF4-FFF2-40B4-BE49-F238E27FC236}">
                <a16:creationId xmlns:a16="http://schemas.microsoft.com/office/drawing/2014/main" id="{BC9EF9D6-7321-E7AA-BE34-148011CA4E04}"/>
              </a:ext>
            </a:extLst>
          </p:cNvPr>
          <p:cNvSpPr txBox="1"/>
          <p:nvPr/>
        </p:nvSpPr>
        <p:spPr>
          <a:xfrm>
            <a:off x="549895" y="2058988"/>
            <a:ext cx="12112005"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Sampling_interval</a:t>
            </a:r>
            <a:r>
              <a:rPr lang="en-US" sz="2800" dirty="0"/>
              <a:t> = 60, </a:t>
            </a:r>
            <a:r>
              <a:rPr lang="en-US" sz="2800" dirty="0" err="1"/>
              <a:t>history_hours</a:t>
            </a:r>
            <a:r>
              <a:rPr lang="en-US" sz="2800" dirty="0"/>
              <a:t> = 1, </a:t>
            </a:r>
            <a:r>
              <a:rPr lang="en-US" sz="2800" dirty="0" err="1"/>
              <a:t>forecast_hours</a:t>
            </a:r>
            <a:r>
              <a:rPr lang="en-US" sz="2800" dirty="0"/>
              <a:t> = 12, </a:t>
            </a:r>
            <a:r>
              <a:rPr lang="en-US" sz="2800" dirty="0" err="1"/>
              <a:t>block_minutes</a:t>
            </a:r>
            <a:r>
              <a:rPr lang="en-US" sz="2800" dirty="0"/>
              <a:t> = 60</a:t>
            </a:r>
          </a:p>
          <a:p>
            <a:pPr marL="285750" indent="-285750">
              <a:buFont typeface="Arial" panose="020B0604020202020204" pitchFamily="34" charset="0"/>
              <a:buChar char="•"/>
            </a:pPr>
            <a:r>
              <a:rPr lang="en-US" sz="2800" dirty="0" err="1"/>
              <a:t>Window_size</a:t>
            </a:r>
            <a:r>
              <a:rPr lang="en-US" sz="2800" dirty="0"/>
              <a:t> = 1, </a:t>
            </a:r>
            <a:r>
              <a:rPr lang="en-US" sz="2800" dirty="0" err="1"/>
              <a:t>block_size</a:t>
            </a:r>
            <a:r>
              <a:rPr lang="en-US" sz="2800" dirty="0"/>
              <a:t> = 1, </a:t>
            </a:r>
            <a:r>
              <a:rPr lang="en-US" sz="2800" dirty="0" err="1"/>
              <a:t>num_blocks</a:t>
            </a:r>
            <a:r>
              <a:rPr lang="en-US" sz="2800" dirty="0"/>
              <a:t> = 12. This means I divide the 12 </a:t>
            </a:r>
            <a:r>
              <a:rPr lang="en-US" sz="2800" dirty="0" err="1"/>
              <a:t>forecast_blocks</a:t>
            </a:r>
            <a:r>
              <a:rPr lang="en-US" sz="2800" dirty="0"/>
              <a:t> In 12 parts, where each time I predict one block</a:t>
            </a:r>
          </a:p>
          <a:p>
            <a:pPr marL="285750" indent="-285750">
              <a:buFont typeface="Arial" panose="020B0604020202020204" pitchFamily="34" charset="0"/>
              <a:buChar char="•"/>
            </a:pPr>
            <a:r>
              <a:rPr lang="en-US" sz="2800" dirty="0" err="1"/>
              <a:t>Batch_size</a:t>
            </a:r>
            <a:r>
              <a:rPr lang="en-US" sz="2800" dirty="0"/>
              <a:t> is a training sample where each sample as input and targets defined by </a:t>
            </a:r>
            <a:r>
              <a:rPr lang="en-US" sz="2800" dirty="0" err="1"/>
              <a:t>SlidingWindowDataset</a:t>
            </a:r>
            <a:r>
              <a:rPr lang="en-US" sz="2800" dirty="0"/>
              <a:t> </a:t>
            </a:r>
          </a:p>
          <a:p>
            <a:pPr marL="285750" indent="-285750">
              <a:buFont typeface="Arial" panose="020B0604020202020204" pitchFamily="34" charset="0"/>
              <a:buChar char="•"/>
            </a:pPr>
            <a:r>
              <a:rPr lang="en-US" sz="2800" dirty="0"/>
              <a:t>So for the data loader I am using </a:t>
            </a:r>
            <a:r>
              <a:rPr lang="en-US" sz="2800" dirty="0" err="1"/>
              <a:t>window_size</a:t>
            </a:r>
            <a:r>
              <a:rPr lang="en-US" sz="2800" dirty="0"/>
              <a:t> of 1 to predict 12 and in the </a:t>
            </a:r>
            <a:r>
              <a:rPr lang="en-US" sz="2800" dirty="0" err="1"/>
              <a:t>dataloader</a:t>
            </a:r>
            <a:r>
              <a:rPr lang="en-US" sz="2800" dirty="0"/>
              <a:t> I concatenate all of this altogether in 64 samples of this 1 past (input) to predict 12 steps but block size of 1.</a:t>
            </a:r>
            <a:endParaRPr lang="en-GB" sz="2800" dirty="0"/>
          </a:p>
        </p:txBody>
      </p:sp>
      <p:sp>
        <p:nvSpPr>
          <p:cNvPr id="4" name="Rectangle: Rounded Corners 3">
            <a:extLst>
              <a:ext uri="{FF2B5EF4-FFF2-40B4-BE49-F238E27FC236}">
                <a16:creationId xmlns:a16="http://schemas.microsoft.com/office/drawing/2014/main" id="{0B024E12-B4B5-2E16-25A7-2CFF20F16C7F}"/>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Part 1</a:t>
            </a:r>
            <a:endParaRPr lang="en-GB" sz="2800" b="1" dirty="0">
              <a:solidFill>
                <a:schemeClr val="tx1"/>
              </a:solidFill>
            </a:endParaRPr>
          </a:p>
        </p:txBody>
      </p:sp>
    </p:spTree>
    <p:extLst>
      <p:ext uri="{BB962C8B-B14F-4D97-AF65-F5344CB8AC3E}">
        <p14:creationId xmlns:p14="http://schemas.microsoft.com/office/powerpoint/2010/main" val="201290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29A8D-00A0-2946-21A4-665872CBBF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69ABF7-7BF3-8C8C-CF60-D8AE9216C3D5}"/>
              </a:ext>
            </a:extLst>
          </p:cNvPr>
          <p:cNvSpPr>
            <a:spLocks noGrp="1"/>
          </p:cNvSpPr>
          <p:nvPr>
            <p:ph type="title"/>
          </p:nvPr>
        </p:nvSpPr>
        <p:spPr/>
        <p:txBody>
          <a:bodyPr/>
          <a:lstStyle/>
          <a:p>
            <a:r>
              <a:rPr lang="en-US" b="1" dirty="0"/>
              <a:t>Main Notebook altogether</a:t>
            </a:r>
            <a:endParaRPr lang="en-GB" b="1" dirty="0"/>
          </a:p>
        </p:txBody>
      </p:sp>
      <p:sp>
        <p:nvSpPr>
          <p:cNvPr id="6" name="TextBox 5">
            <a:extLst>
              <a:ext uri="{FF2B5EF4-FFF2-40B4-BE49-F238E27FC236}">
                <a16:creationId xmlns:a16="http://schemas.microsoft.com/office/drawing/2014/main" id="{A19DA9EF-78E0-48BC-0A67-6C654DAC7946}"/>
              </a:ext>
            </a:extLst>
          </p:cNvPr>
          <p:cNvSpPr txBox="1"/>
          <p:nvPr/>
        </p:nvSpPr>
        <p:spPr>
          <a:xfrm>
            <a:off x="549895" y="2058988"/>
            <a:ext cx="1211200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Sampling_interval</a:t>
            </a:r>
            <a:r>
              <a:rPr lang="en-US" sz="2800" dirty="0"/>
              <a:t> = 60, </a:t>
            </a:r>
            <a:r>
              <a:rPr lang="en-US" sz="2800" dirty="0" err="1"/>
              <a:t>history_hours</a:t>
            </a:r>
            <a:r>
              <a:rPr lang="en-US" sz="2800" dirty="0"/>
              <a:t> = 1, </a:t>
            </a:r>
            <a:r>
              <a:rPr lang="en-US" sz="2800" dirty="0" err="1"/>
              <a:t>forecast_hours</a:t>
            </a:r>
            <a:r>
              <a:rPr lang="en-US" sz="2800" dirty="0"/>
              <a:t> = 12, </a:t>
            </a:r>
            <a:r>
              <a:rPr lang="en-US" sz="2800" dirty="0" err="1"/>
              <a:t>block_minutes</a:t>
            </a:r>
            <a:r>
              <a:rPr lang="en-US" sz="2800" dirty="0"/>
              <a:t> = 60</a:t>
            </a:r>
          </a:p>
          <a:p>
            <a:pPr marL="285750" indent="-285750">
              <a:buFont typeface="Arial" panose="020B0604020202020204" pitchFamily="34" charset="0"/>
              <a:buChar char="•"/>
            </a:pPr>
            <a:r>
              <a:rPr lang="en-US" sz="2800" dirty="0" err="1"/>
              <a:t>Window_size</a:t>
            </a:r>
            <a:r>
              <a:rPr lang="en-US" sz="2800" dirty="0"/>
              <a:t> = 1* 60 // 60 = 1, </a:t>
            </a:r>
            <a:r>
              <a:rPr lang="en-US" sz="2800" dirty="0" err="1"/>
              <a:t>block_size</a:t>
            </a:r>
            <a:r>
              <a:rPr lang="en-US" sz="2800" dirty="0"/>
              <a:t> = 1, </a:t>
            </a:r>
            <a:r>
              <a:rPr lang="en-US" sz="2800" dirty="0" err="1"/>
              <a:t>num_blocks</a:t>
            </a:r>
            <a:r>
              <a:rPr lang="en-US" sz="2800" dirty="0"/>
              <a:t> = 12. This means I divide the 12 </a:t>
            </a:r>
            <a:r>
              <a:rPr lang="en-US" sz="2800" dirty="0" err="1"/>
              <a:t>forecast_blocks</a:t>
            </a:r>
            <a:r>
              <a:rPr lang="en-US" sz="2800" dirty="0"/>
              <a:t> In 12 parts, where each time I predict one block</a:t>
            </a:r>
          </a:p>
          <a:p>
            <a:pPr marL="285750" indent="-285750">
              <a:buFont typeface="Arial" panose="020B0604020202020204" pitchFamily="34" charset="0"/>
              <a:buChar char="•"/>
            </a:pPr>
            <a:r>
              <a:rPr lang="en-US" sz="2800" dirty="0" err="1"/>
              <a:t>Batch_size</a:t>
            </a:r>
            <a:r>
              <a:rPr lang="en-US" sz="2800" dirty="0"/>
              <a:t> is a training sample where each </a:t>
            </a:r>
            <a:r>
              <a:rPr lang="en-US" sz="2800" dirty="0" err="1"/>
              <a:t>sampe</a:t>
            </a:r>
            <a:r>
              <a:rPr lang="en-US" sz="2800" dirty="0"/>
              <a:t> as input and targets defined by </a:t>
            </a:r>
            <a:r>
              <a:rPr lang="en-US" sz="2800" dirty="0" err="1"/>
              <a:t>SlidingWindowDataset</a:t>
            </a:r>
            <a:r>
              <a:rPr lang="en-US" sz="2800" dirty="0"/>
              <a:t> </a:t>
            </a:r>
            <a:endParaRPr lang="en-GB" sz="2800" dirty="0"/>
          </a:p>
        </p:txBody>
      </p:sp>
    </p:spTree>
    <p:extLst>
      <p:ext uri="{BB962C8B-B14F-4D97-AF65-F5344CB8AC3E}">
        <p14:creationId xmlns:p14="http://schemas.microsoft.com/office/powerpoint/2010/main" val="382574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6BF89-BEC9-2421-1A21-73CDB62B9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8AB3D6-DB54-4DE4-1C5F-34759392561E}"/>
              </a:ext>
            </a:extLst>
          </p:cNvPr>
          <p:cNvSpPr>
            <a:spLocks noGrp="1"/>
          </p:cNvSpPr>
          <p:nvPr>
            <p:ph type="title"/>
          </p:nvPr>
        </p:nvSpPr>
        <p:spPr/>
        <p:txBody>
          <a:bodyPr/>
          <a:lstStyle/>
          <a:p>
            <a:r>
              <a:rPr lang="en-US" b="1" dirty="0"/>
              <a:t>Dataset Summary</a:t>
            </a:r>
            <a:endParaRPr lang="en-GB" b="1" dirty="0"/>
          </a:p>
        </p:txBody>
      </p:sp>
      <p:sp>
        <p:nvSpPr>
          <p:cNvPr id="6" name="TextBox 5">
            <a:extLst>
              <a:ext uri="{FF2B5EF4-FFF2-40B4-BE49-F238E27FC236}">
                <a16:creationId xmlns:a16="http://schemas.microsoft.com/office/drawing/2014/main" id="{3FB3F311-B6C3-F593-2B09-7E2389ECA274}"/>
              </a:ext>
            </a:extLst>
          </p:cNvPr>
          <p:cNvSpPr txBox="1"/>
          <p:nvPr/>
        </p:nvSpPr>
        <p:spPr>
          <a:xfrm>
            <a:off x="549895" y="2058988"/>
            <a:ext cx="1211200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Respiratory data I dropped ["INH016", "INH019","INH026", "INH126", "INH136"] because missing values of </a:t>
            </a:r>
            <a:r>
              <a:rPr lang="en-US" sz="2800" dirty="0" err="1"/>
              <a:t>br_avg</a:t>
            </a:r>
            <a:r>
              <a:rPr lang="en-US" sz="2800" dirty="0"/>
              <a:t> and </a:t>
            </a:r>
            <a:r>
              <a:rPr lang="en-US" sz="2800" dirty="0" err="1"/>
              <a:t>br_std</a:t>
            </a:r>
            <a:endParaRPr lang="en-US" sz="2800" dirty="0"/>
          </a:p>
          <a:p>
            <a:pPr marL="285750" indent="-285750">
              <a:buFont typeface="Arial" panose="020B0604020202020204" pitchFamily="34" charset="0"/>
              <a:buChar char="•"/>
            </a:pPr>
            <a:r>
              <a:rPr lang="en-US" sz="2800" dirty="0"/>
              <a:t> Merged respiratory and pollution on patient id and timestamp</a:t>
            </a:r>
          </a:p>
          <a:p>
            <a:pPr marL="285750" indent="-285750">
              <a:buFont typeface="Arial" panose="020B0604020202020204" pitchFamily="34" charset="0"/>
              <a:buChar char="•"/>
            </a:pPr>
            <a:r>
              <a:rPr lang="en-US" sz="2800" dirty="0"/>
              <a:t>When filtering I:</a:t>
            </a:r>
          </a:p>
          <a:p>
            <a:pPr marL="914400" lvl="1" indent="-457200">
              <a:buFontTx/>
              <a:buChar char="-"/>
            </a:pPr>
            <a:r>
              <a:rPr lang="en-US" sz="2800" dirty="0"/>
              <a:t>Define the time difference between current point and previous one</a:t>
            </a:r>
          </a:p>
          <a:p>
            <a:pPr marL="914400" lvl="1" indent="-457200">
              <a:buFontTx/>
              <a:buChar char="-"/>
            </a:pPr>
            <a:r>
              <a:rPr lang="en-US" sz="2800" dirty="0"/>
              <a:t>Instantiate new segment if difference is greater than 1min (non continuous)</a:t>
            </a:r>
          </a:p>
          <a:p>
            <a:pPr marL="914400" lvl="1" indent="-457200">
              <a:buFontTx/>
              <a:buChar char="-"/>
            </a:pPr>
            <a:r>
              <a:rPr lang="en-US" sz="2800" dirty="0"/>
              <a:t>Keeping only segments which have at least 30rows of 1 minute data</a:t>
            </a:r>
            <a:endParaRPr lang="en-GB" sz="2800" dirty="0"/>
          </a:p>
        </p:txBody>
      </p:sp>
    </p:spTree>
    <p:extLst>
      <p:ext uri="{BB962C8B-B14F-4D97-AF65-F5344CB8AC3E}">
        <p14:creationId xmlns:p14="http://schemas.microsoft.com/office/powerpoint/2010/main" val="316624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882-1FE7-5AA2-C161-ADD0856C22CF}"/>
              </a:ext>
            </a:extLst>
          </p:cNvPr>
          <p:cNvSpPr>
            <a:spLocks noGrp="1"/>
          </p:cNvSpPr>
          <p:nvPr>
            <p:ph type="title"/>
          </p:nvPr>
        </p:nvSpPr>
        <p:spPr/>
        <p:txBody>
          <a:bodyPr/>
          <a:lstStyle/>
          <a:p>
            <a:r>
              <a:rPr lang="en-US" dirty="0"/>
              <a:t>Sliding Window Dataset</a:t>
            </a:r>
            <a:endParaRPr lang="en-GB" dirty="0"/>
          </a:p>
        </p:txBody>
      </p:sp>
      <p:sp>
        <p:nvSpPr>
          <p:cNvPr id="3" name="Content Placeholder 2">
            <a:extLst>
              <a:ext uri="{FF2B5EF4-FFF2-40B4-BE49-F238E27FC236}">
                <a16:creationId xmlns:a16="http://schemas.microsoft.com/office/drawing/2014/main" id="{F682F537-6007-3CF1-3B87-B13391471882}"/>
              </a:ext>
            </a:extLst>
          </p:cNvPr>
          <p:cNvSpPr>
            <a:spLocks noGrp="1"/>
          </p:cNvSpPr>
          <p:nvPr>
            <p:ph idx="1"/>
          </p:nvPr>
        </p:nvSpPr>
        <p:spPr/>
        <p:txBody>
          <a:bodyPr>
            <a:normAutofit lnSpcReduction="10000"/>
          </a:bodyPr>
          <a:lstStyle/>
          <a:p>
            <a:r>
              <a:rPr lang="en-US" dirty="0" err="1"/>
              <a:t>n_samples</a:t>
            </a:r>
            <a:r>
              <a:rPr lang="en-US" dirty="0"/>
              <a:t> = rows </a:t>
            </a:r>
            <a:r>
              <a:rPr lang="en-GB" dirty="0"/>
              <a:t>while </a:t>
            </a:r>
            <a:r>
              <a:rPr lang="en-GB" dirty="0" err="1"/>
              <a:t>n_features</a:t>
            </a:r>
            <a:r>
              <a:rPr lang="en-GB" dirty="0"/>
              <a:t> = features or columns</a:t>
            </a:r>
          </a:p>
          <a:p>
            <a:r>
              <a:rPr lang="en-GB" dirty="0"/>
              <a:t>How many valid windows can I extract from the sequence (goal is input and target) </a:t>
            </a:r>
            <a:r>
              <a:rPr lang="en-GB" dirty="0">
                <a:sym typeface="Wingdings" panose="05000000000000000000" pitchFamily="2" charset="2"/>
              </a:rPr>
              <a:t> </a:t>
            </a:r>
            <a:r>
              <a:rPr lang="en-US" dirty="0">
                <a:sym typeface="Wingdings" panose="05000000000000000000" pitchFamily="2" charset="2"/>
              </a:rPr>
              <a:t> </a:t>
            </a:r>
            <a:r>
              <a:rPr lang="en-US" dirty="0" err="1">
                <a:sym typeface="Wingdings" panose="05000000000000000000" pitchFamily="2" charset="2"/>
              </a:rPr>
              <a:t>num_windows</a:t>
            </a:r>
            <a:r>
              <a:rPr lang="en-US" dirty="0">
                <a:sym typeface="Wingdings" panose="05000000000000000000" pitchFamily="2" charset="2"/>
              </a:rPr>
              <a:t> = (</a:t>
            </a:r>
            <a:r>
              <a:rPr lang="en-US" dirty="0" err="1">
                <a:sym typeface="Wingdings" panose="05000000000000000000" pitchFamily="2" charset="2"/>
              </a:rPr>
              <a:t>n_samples</a:t>
            </a:r>
            <a:r>
              <a:rPr lang="en-US" dirty="0">
                <a:sym typeface="Wingdings" panose="05000000000000000000" pitchFamily="2" charset="2"/>
              </a:rPr>
              <a:t> - </a:t>
            </a:r>
            <a:r>
              <a:rPr lang="en-US" dirty="0" err="1">
                <a:sym typeface="Wingdings" panose="05000000000000000000" pitchFamily="2" charset="2"/>
              </a:rPr>
              <a:t>window_size</a:t>
            </a:r>
            <a:r>
              <a:rPr lang="en-US" dirty="0">
                <a:sym typeface="Wingdings" panose="05000000000000000000" pitchFamily="2" charset="2"/>
              </a:rPr>
              <a:t> - </a:t>
            </a:r>
            <a:r>
              <a:rPr lang="en-US" dirty="0" err="1">
                <a:sym typeface="Wingdings" panose="05000000000000000000" pitchFamily="2" charset="2"/>
              </a:rPr>
              <a:t>forecast_steps</a:t>
            </a:r>
            <a:r>
              <a:rPr lang="en-US" dirty="0">
                <a:sym typeface="Wingdings" panose="05000000000000000000" pitchFamily="2" charset="2"/>
              </a:rPr>
              <a:t>) // step + 1</a:t>
            </a:r>
          </a:p>
          <a:p>
            <a:r>
              <a:rPr lang="en-US" dirty="0">
                <a:sym typeface="Wingdings" panose="05000000000000000000" pitchFamily="2" charset="2"/>
              </a:rPr>
              <a:t>How many sliding windows can you extract given the window length, forecast length, and stride? </a:t>
            </a:r>
          </a:p>
          <a:p>
            <a:r>
              <a:rPr lang="en-US" dirty="0">
                <a:sym typeface="Wingdings" panose="05000000000000000000" pitchFamily="2" charset="2"/>
              </a:rPr>
              <a:t>The for loop: </a:t>
            </a:r>
          </a:p>
          <a:p>
            <a:pPr lvl="2"/>
            <a:r>
              <a:rPr lang="en-US" dirty="0">
                <a:sym typeface="Wingdings" panose="05000000000000000000" pitchFamily="2" charset="2"/>
              </a:rPr>
              <a:t>start = </a:t>
            </a:r>
            <a:r>
              <a:rPr lang="en-US" dirty="0" err="1">
                <a:sym typeface="Wingdings" panose="05000000000000000000" pitchFamily="2" charset="2"/>
              </a:rPr>
              <a:t>i</a:t>
            </a:r>
            <a:r>
              <a:rPr lang="en-US" dirty="0">
                <a:sym typeface="Wingdings" panose="05000000000000000000" pitchFamily="2" charset="2"/>
              </a:rPr>
              <a:t> * step  step is my stride (needed it cause took me too much to train at the start)</a:t>
            </a:r>
          </a:p>
          <a:p>
            <a:pPr lvl="2"/>
            <a:r>
              <a:rPr lang="en-US" dirty="0">
                <a:sym typeface="Wingdings" panose="05000000000000000000" pitchFamily="2" charset="2"/>
              </a:rPr>
              <a:t>window = data[</a:t>
            </a:r>
            <a:r>
              <a:rPr lang="en-US" dirty="0" err="1">
                <a:sym typeface="Wingdings" panose="05000000000000000000" pitchFamily="2" charset="2"/>
              </a:rPr>
              <a:t>start:start</a:t>
            </a:r>
            <a:r>
              <a:rPr lang="en-US" dirty="0">
                <a:sym typeface="Wingdings" panose="05000000000000000000" pitchFamily="2" charset="2"/>
              </a:rPr>
              <a:t> + </a:t>
            </a:r>
            <a:r>
              <a:rPr lang="en-US" dirty="0" err="1">
                <a:sym typeface="Wingdings" panose="05000000000000000000" pitchFamily="2" charset="2"/>
              </a:rPr>
              <a:t>window_size</a:t>
            </a:r>
            <a:r>
              <a:rPr lang="en-US" dirty="0">
                <a:sym typeface="Wingdings" panose="05000000000000000000" pitchFamily="2" charset="2"/>
              </a:rPr>
              <a:t>] (past values [8]) first goes from 0 to 8</a:t>
            </a:r>
          </a:p>
          <a:p>
            <a:pPr lvl="2"/>
            <a:r>
              <a:rPr lang="en-US" dirty="0">
                <a:sym typeface="Wingdings" panose="05000000000000000000" pitchFamily="2" charset="2"/>
              </a:rPr>
              <a:t>target = data[start + </a:t>
            </a:r>
            <a:r>
              <a:rPr lang="en-US" dirty="0" err="1">
                <a:sym typeface="Wingdings" panose="05000000000000000000" pitchFamily="2" charset="2"/>
              </a:rPr>
              <a:t>window_size:start</a:t>
            </a:r>
            <a:r>
              <a:rPr lang="en-US" dirty="0">
                <a:sym typeface="Wingdings" panose="05000000000000000000" pitchFamily="2" charset="2"/>
              </a:rPr>
              <a:t> + </a:t>
            </a:r>
            <a:r>
              <a:rPr lang="en-US" dirty="0" err="1">
                <a:sym typeface="Wingdings" panose="05000000000000000000" pitchFamily="2" charset="2"/>
              </a:rPr>
              <a:t>window_size</a:t>
            </a:r>
            <a:r>
              <a:rPr lang="en-US" dirty="0">
                <a:sym typeface="Wingdings" panose="05000000000000000000" pitchFamily="2" charset="2"/>
              </a:rPr>
              <a:t> + </a:t>
            </a:r>
            <a:r>
              <a:rPr lang="en-US" dirty="0" err="1">
                <a:sym typeface="Wingdings" panose="05000000000000000000" pitchFamily="2" charset="2"/>
              </a:rPr>
              <a:t>forecast_steps</a:t>
            </a:r>
            <a:r>
              <a:rPr lang="en-US" dirty="0">
                <a:sym typeface="Wingdings" panose="05000000000000000000" pitchFamily="2" charset="2"/>
              </a:rPr>
              <a:t>] (goes from 8 to * + </a:t>
            </a:r>
            <a:r>
              <a:rPr lang="en-US" dirty="0" err="1">
                <a:sym typeface="Wingdings" panose="05000000000000000000" pitchFamily="2" charset="2"/>
              </a:rPr>
              <a:t>forecast_steps</a:t>
            </a:r>
            <a:endParaRPr lang="en-US" dirty="0">
              <a:sym typeface="Wingdings" panose="05000000000000000000" pitchFamily="2" charset="2"/>
            </a:endParaRPr>
          </a:p>
        </p:txBody>
      </p:sp>
    </p:spTree>
    <p:extLst>
      <p:ext uri="{BB962C8B-B14F-4D97-AF65-F5344CB8AC3E}">
        <p14:creationId xmlns:p14="http://schemas.microsoft.com/office/powerpoint/2010/main" val="75390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8E1F7-432F-B32E-2CD6-33AF4718C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4611A-6C4C-90B2-3A32-D032E1ED0773}"/>
              </a:ext>
            </a:extLst>
          </p:cNvPr>
          <p:cNvSpPr>
            <a:spLocks noGrp="1"/>
          </p:cNvSpPr>
          <p:nvPr>
            <p:ph type="title"/>
          </p:nvPr>
        </p:nvSpPr>
        <p:spPr/>
        <p:txBody>
          <a:bodyPr/>
          <a:lstStyle/>
          <a:p>
            <a:r>
              <a:rPr lang="en-US" dirty="0"/>
              <a:t>Model.py – Positional Encoding</a:t>
            </a:r>
            <a:endParaRPr lang="en-GB" dirty="0"/>
          </a:p>
        </p:txBody>
      </p:sp>
      <p:sp>
        <p:nvSpPr>
          <p:cNvPr id="3" name="Content Placeholder 2">
            <a:extLst>
              <a:ext uri="{FF2B5EF4-FFF2-40B4-BE49-F238E27FC236}">
                <a16:creationId xmlns:a16="http://schemas.microsoft.com/office/drawing/2014/main" id="{1DFFCBFA-6C04-7D12-C4E1-DEE5AD75C088}"/>
              </a:ext>
            </a:extLst>
          </p:cNvPr>
          <p:cNvSpPr>
            <a:spLocks noGrp="1"/>
          </p:cNvSpPr>
          <p:nvPr>
            <p:ph idx="1"/>
          </p:nvPr>
        </p:nvSpPr>
        <p:spPr>
          <a:xfrm>
            <a:off x="838200" y="1368425"/>
            <a:ext cx="10515600" cy="4351338"/>
          </a:xfrm>
        </p:spPr>
        <p:txBody>
          <a:bodyPr>
            <a:normAutofit fontScale="70000" lnSpcReduction="20000"/>
          </a:bodyPr>
          <a:lstStyle/>
          <a:p>
            <a:r>
              <a:rPr lang="en-GB" dirty="0"/>
              <a:t> </a:t>
            </a:r>
            <a:r>
              <a:rPr lang="en-GB" dirty="0" err="1"/>
              <a:t>div_term</a:t>
            </a:r>
            <a:r>
              <a:rPr lang="en-GB" dirty="0"/>
              <a:t> = </a:t>
            </a:r>
            <a:r>
              <a:rPr lang="en-GB" dirty="0" err="1"/>
              <a:t>torch.exp</a:t>
            </a:r>
            <a:r>
              <a:rPr lang="en-GB" dirty="0"/>
              <a:t>( </a:t>
            </a:r>
            <a:r>
              <a:rPr lang="en-GB" dirty="0" err="1"/>
              <a:t>torch.arange</a:t>
            </a:r>
            <a:r>
              <a:rPr lang="en-GB" dirty="0"/>
              <a:t>(0, </a:t>
            </a:r>
            <a:r>
              <a:rPr lang="en-GB" dirty="0" err="1"/>
              <a:t>d_model</a:t>
            </a:r>
            <a:r>
              <a:rPr lang="en-GB" dirty="0"/>
              <a:t>, 2, </a:t>
            </a:r>
            <a:r>
              <a:rPr lang="en-GB" dirty="0" err="1"/>
              <a:t>dtype</a:t>
            </a:r>
            <a:r>
              <a:rPr lang="en-GB" dirty="0"/>
              <a:t>=</a:t>
            </a:r>
            <a:r>
              <a:rPr lang="en-GB" dirty="0" err="1"/>
              <a:t>torch.float</a:t>
            </a:r>
            <a:r>
              <a:rPr lang="en-GB" dirty="0"/>
              <a:t>) * (-math.log(10000.0) / </a:t>
            </a:r>
            <a:r>
              <a:rPr lang="en-GB" dirty="0" err="1"/>
              <a:t>d_model</a:t>
            </a:r>
            <a:r>
              <a:rPr lang="en-GB" dirty="0"/>
              <a:t>)):</a:t>
            </a:r>
          </a:p>
          <a:p>
            <a:pPr marL="0" indent="0">
              <a:buNone/>
            </a:pPr>
            <a:r>
              <a:rPr lang="en-US" dirty="0"/>
              <a:t>This is the denominator term as per paper formula</a:t>
            </a:r>
          </a:p>
          <a:p>
            <a:pPr marL="0" indent="0">
              <a:buNone/>
            </a:pPr>
            <a:r>
              <a:rPr lang="en-US" dirty="0" err="1"/>
              <a:t>Div_term</a:t>
            </a:r>
            <a:r>
              <a:rPr lang="en-US" dirty="0"/>
              <a:t> </a:t>
            </a:r>
            <a:r>
              <a:rPr lang="en-US" altLang="en-US" dirty="0"/>
              <a:t>div decides the “speed” of sine/cosine oscillations in each embedding dimension </a:t>
            </a:r>
          </a:p>
          <a:p>
            <a:pPr marL="0" indent="0">
              <a:buNone/>
            </a:pPr>
            <a:r>
              <a:rPr lang="en-US" altLang="en-US" dirty="0">
                <a:hlinkClick r:id="rId3"/>
              </a:rPr>
              <a:t>https://medium.com/@manindersingh120996/hands-on-with-transformers-recreating-attention-is-all-you-need-in-pytorch-step-by-step-ecfbf3e1985b</a:t>
            </a:r>
            <a:endParaRPr lang="en-US" altLang="en-US" dirty="0"/>
          </a:p>
          <a:p>
            <a:pPr marL="0" indent="0">
              <a:buNone/>
            </a:pPr>
            <a:endParaRPr lang="en-US" altLang="en-US" dirty="0"/>
          </a:p>
          <a:p>
            <a:r>
              <a:rPr lang="en-US" altLang="en-US" dirty="0"/>
              <a:t>Let’s not </a:t>
            </a:r>
            <a:r>
              <a:rPr lang="en-US" altLang="en-US" dirty="0" err="1"/>
              <a:t>foroget</a:t>
            </a:r>
            <a:r>
              <a:rPr lang="en-US" altLang="en-US" dirty="0"/>
              <a:t> we created an empty matrix. We are then adding in each row but </a:t>
            </a:r>
            <a:r>
              <a:rPr lang="en-US" altLang="en-US" dirty="0" err="1"/>
              <a:t>colum</a:t>
            </a:r>
            <a:r>
              <a:rPr lang="en-US" altLang="en-US" dirty="0"/>
              <a:t> 0,2,4 sine and 1,3, 5 cosine </a:t>
            </a:r>
            <a:r>
              <a:rPr lang="en-GB" dirty="0"/>
              <a:t> </a:t>
            </a:r>
          </a:p>
          <a:p>
            <a:pPr lvl="1"/>
            <a:r>
              <a:rPr lang="en-GB" dirty="0"/>
              <a:t>pe[:, 0::2] = </a:t>
            </a:r>
            <a:r>
              <a:rPr lang="en-GB" dirty="0" err="1"/>
              <a:t>torch.sin</a:t>
            </a:r>
            <a:r>
              <a:rPr lang="en-GB" dirty="0"/>
              <a:t>(position * </a:t>
            </a:r>
            <a:r>
              <a:rPr lang="en-GB" dirty="0" err="1"/>
              <a:t>div_term</a:t>
            </a:r>
            <a:r>
              <a:rPr lang="en-GB" dirty="0"/>
              <a:t>)</a:t>
            </a:r>
          </a:p>
          <a:p>
            <a:pPr lvl="1"/>
            <a:r>
              <a:rPr lang="en-GB" dirty="0"/>
              <a:t>pe[:, 1::2] = </a:t>
            </a:r>
            <a:r>
              <a:rPr lang="en-GB" dirty="0" err="1"/>
              <a:t>torch.cos</a:t>
            </a:r>
            <a:r>
              <a:rPr lang="en-GB" dirty="0"/>
              <a:t>(position * </a:t>
            </a:r>
            <a:r>
              <a:rPr lang="en-GB" dirty="0" err="1"/>
              <a:t>div_term</a:t>
            </a:r>
            <a:r>
              <a:rPr lang="en-GB" dirty="0"/>
              <a:t>)</a:t>
            </a:r>
          </a:p>
          <a:p>
            <a:pPr lvl="1"/>
            <a:endParaRPr lang="en-GB" dirty="0"/>
          </a:p>
          <a:p>
            <a:pPr lvl="1"/>
            <a:endParaRPr lang="en-GB" dirty="0"/>
          </a:p>
          <a:p>
            <a:pPr marL="457200" lvl="1" indent="-457200">
              <a:spcBef>
                <a:spcPts val="1000"/>
              </a:spcBef>
            </a:pPr>
            <a:r>
              <a:rPr lang="en-GB" sz="2900" dirty="0"/>
              <a:t>Adding a batch dimension with </a:t>
            </a:r>
            <a:r>
              <a:rPr lang="en-GB" sz="2900" dirty="0" err="1"/>
              <a:t>unsqueeze</a:t>
            </a:r>
            <a:r>
              <a:rPr lang="en-GB" sz="2900" dirty="0"/>
              <a:t> and </a:t>
            </a:r>
            <a:r>
              <a:rPr lang="en-GB" sz="2900" dirty="0" err="1"/>
              <a:t>register_buffer</a:t>
            </a:r>
            <a:r>
              <a:rPr lang="en-GB" sz="2900" dirty="0"/>
              <a:t>, save pe which is the positional encoding matrix on the same device as the model so can be trained on GPUs</a:t>
            </a:r>
          </a:p>
          <a:p>
            <a:pPr lvl="1"/>
            <a:endParaRPr lang="en-GB" altLang="en-US" sz="2900" dirty="0"/>
          </a:p>
          <a:p>
            <a:pPr lvl="1"/>
            <a:endParaRPr lang="en-GB" altLang="en-US" sz="2900" dirty="0"/>
          </a:p>
          <a:p>
            <a:pPr lvl="1"/>
            <a:endParaRPr lang="en-GB" altLang="en-US" sz="2900" dirty="0"/>
          </a:p>
          <a:p>
            <a:pPr lvl="1"/>
            <a:endParaRPr lang="en-US" altLang="en-US" sz="2900" dirty="0"/>
          </a:p>
          <a:p>
            <a:pPr marL="0" indent="0">
              <a:buNone/>
            </a:pPr>
            <a:endParaRPr lang="en-GB" dirty="0"/>
          </a:p>
        </p:txBody>
      </p:sp>
    </p:spTree>
    <p:extLst>
      <p:ext uri="{BB962C8B-B14F-4D97-AF65-F5344CB8AC3E}">
        <p14:creationId xmlns:p14="http://schemas.microsoft.com/office/powerpoint/2010/main" val="427234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BBA3-556C-0301-4A1F-05D9A997FCFD}"/>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4CD203EC-3819-242A-DFBC-D32BBCA3316D}"/>
              </a:ext>
            </a:extLst>
          </p:cNvPr>
          <p:cNvSpPr>
            <a:spLocks noGrp="1"/>
          </p:cNvSpPr>
          <p:nvPr>
            <p:ph idx="1"/>
          </p:nvPr>
        </p:nvSpPr>
        <p:spPr/>
        <p:txBody>
          <a:bodyPr>
            <a:normAutofit/>
          </a:bodyPr>
          <a:lstStyle/>
          <a:p>
            <a:r>
              <a:rPr lang="en-US" sz="3200" dirty="0"/>
              <a:t>Aim – </a:t>
            </a:r>
            <a:r>
              <a:rPr lang="en-US" sz="3200" i="1" dirty="0"/>
              <a:t>why?</a:t>
            </a:r>
          </a:p>
          <a:p>
            <a:r>
              <a:rPr lang="en-US" sz="3200" dirty="0"/>
              <a:t>Dataset – </a:t>
            </a:r>
            <a:r>
              <a:rPr lang="en-US" sz="3200" i="1" dirty="0"/>
              <a:t>what?</a:t>
            </a:r>
          </a:p>
          <a:p>
            <a:r>
              <a:rPr lang="en-US" sz="3200" dirty="0"/>
              <a:t>Model – </a:t>
            </a:r>
            <a:r>
              <a:rPr lang="en-US" sz="3200" i="1" dirty="0"/>
              <a:t>how?</a:t>
            </a:r>
          </a:p>
          <a:p>
            <a:r>
              <a:rPr lang="en-US" sz="3200" dirty="0"/>
              <a:t>Results </a:t>
            </a:r>
          </a:p>
          <a:p>
            <a:r>
              <a:rPr lang="en-US" sz="3200" dirty="0"/>
              <a:t>Conclusions</a:t>
            </a:r>
          </a:p>
          <a:p>
            <a:r>
              <a:rPr lang="en-US" sz="3200" dirty="0"/>
              <a:t>Q&amp;A</a:t>
            </a:r>
          </a:p>
          <a:p>
            <a:endParaRPr lang="en-US" sz="3200" dirty="0"/>
          </a:p>
          <a:p>
            <a:endParaRPr lang="en-US" sz="3200" dirty="0"/>
          </a:p>
          <a:p>
            <a:endParaRPr lang="en-US" sz="3200" dirty="0"/>
          </a:p>
          <a:p>
            <a:endParaRPr lang="en-GB" sz="3200" dirty="0"/>
          </a:p>
        </p:txBody>
      </p:sp>
    </p:spTree>
    <p:extLst>
      <p:ext uri="{BB962C8B-B14F-4D97-AF65-F5344CB8AC3E}">
        <p14:creationId xmlns:p14="http://schemas.microsoft.com/office/powerpoint/2010/main" val="291968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03B85-BC0F-0A00-50A9-57A52B156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3C4F3-6615-B203-13B1-95C3990E22DF}"/>
              </a:ext>
            </a:extLst>
          </p:cNvPr>
          <p:cNvSpPr>
            <a:spLocks noGrp="1"/>
          </p:cNvSpPr>
          <p:nvPr>
            <p:ph type="title"/>
          </p:nvPr>
        </p:nvSpPr>
        <p:spPr/>
        <p:txBody>
          <a:bodyPr/>
          <a:lstStyle/>
          <a:p>
            <a:r>
              <a:rPr lang="en-US" dirty="0"/>
              <a:t>Model.py – Custom Transformer Encoder</a:t>
            </a:r>
            <a:endParaRPr lang="en-GB" dirty="0"/>
          </a:p>
        </p:txBody>
      </p:sp>
      <p:sp>
        <p:nvSpPr>
          <p:cNvPr id="3" name="Content Placeholder 2">
            <a:extLst>
              <a:ext uri="{FF2B5EF4-FFF2-40B4-BE49-F238E27FC236}">
                <a16:creationId xmlns:a16="http://schemas.microsoft.com/office/drawing/2014/main" id="{79C8EB3D-E23E-D682-52A2-32B2D764503F}"/>
              </a:ext>
            </a:extLst>
          </p:cNvPr>
          <p:cNvSpPr>
            <a:spLocks noGrp="1"/>
          </p:cNvSpPr>
          <p:nvPr>
            <p:ph idx="1"/>
          </p:nvPr>
        </p:nvSpPr>
        <p:spPr/>
        <p:txBody>
          <a:bodyPr>
            <a:normAutofit/>
          </a:bodyPr>
          <a:lstStyle/>
          <a:p>
            <a:r>
              <a:rPr lang="en-US" sz="1800" dirty="0" err="1"/>
              <a:t>MultiheadAttention</a:t>
            </a:r>
            <a:r>
              <a:rPr lang="en-US" sz="1800" dirty="0"/>
              <a:t>: </a:t>
            </a:r>
          </a:p>
          <a:p>
            <a:pPr lvl="1"/>
            <a:r>
              <a:rPr lang="en-US" sz="1600" dirty="0" err="1"/>
              <a:t>multihead_attn</a:t>
            </a:r>
            <a:r>
              <a:rPr lang="en-US" sz="1600" dirty="0"/>
              <a:t> = </a:t>
            </a:r>
            <a:r>
              <a:rPr lang="en-US" sz="1600" dirty="0" err="1"/>
              <a:t>nn.MultiheadAttention</a:t>
            </a:r>
            <a:r>
              <a:rPr lang="en-US" sz="1600" dirty="0"/>
              <a:t>(</a:t>
            </a:r>
            <a:r>
              <a:rPr lang="en-US" sz="1600" dirty="0" err="1"/>
              <a:t>embed_dim</a:t>
            </a:r>
            <a:r>
              <a:rPr lang="en-US" sz="1600" dirty="0"/>
              <a:t>, </a:t>
            </a:r>
            <a:r>
              <a:rPr lang="en-US" sz="1600" dirty="0" err="1"/>
              <a:t>num_heads</a:t>
            </a:r>
            <a:r>
              <a:rPr lang="en-US" sz="1600" dirty="0"/>
              <a:t>)</a:t>
            </a:r>
          </a:p>
          <a:p>
            <a:pPr lvl="1"/>
            <a:r>
              <a:rPr lang="en-US" sz="1600" dirty="0" err="1"/>
              <a:t>attn_output</a:t>
            </a:r>
            <a:r>
              <a:rPr lang="en-US" sz="1600" dirty="0"/>
              <a:t>, </a:t>
            </a:r>
            <a:r>
              <a:rPr lang="en-US" sz="1600" dirty="0" err="1"/>
              <a:t>attn_output_weights</a:t>
            </a:r>
            <a:r>
              <a:rPr lang="en-US" sz="1600" dirty="0"/>
              <a:t> = </a:t>
            </a:r>
            <a:r>
              <a:rPr lang="en-US" sz="1600" dirty="0" err="1"/>
              <a:t>multihead_attn</a:t>
            </a:r>
            <a:r>
              <a:rPr lang="en-US" sz="1600" dirty="0"/>
              <a:t>(query, key, value)</a:t>
            </a:r>
          </a:p>
          <a:p>
            <a:pPr lvl="1"/>
            <a:r>
              <a:rPr lang="en-US" sz="1600" dirty="0" err="1"/>
              <a:t>attn_output</a:t>
            </a:r>
            <a:r>
              <a:rPr lang="en-US" sz="1600" dirty="0"/>
              <a:t> </a:t>
            </a:r>
            <a:r>
              <a:rPr lang="en-US" sz="1600" dirty="0">
                <a:sym typeface="Wingdings" panose="05000000000000000000" pitchFamily="2" charset="2"/>
              </a:rPr>
              <a:t> encoded representation of the input in term of attention (</a:t>
            </a:r>
            <a:r>
              <a:rPr lang="en-US" sz="1600" dirty="0" err="1">
                <a:sym typeface="Wingdings" panose="05000000000000000000" pitchFamily="2" charset="2"/>
              </a:rPr>
              <a:t>seq_len</a:t>
            </a:r>
            <a:r>
              <a:rPr lang="en-US" sz="1600" dirty="0">
                <a:sym typeface="Wingdings" panose="05000000000000000000" pitchFamily="2" charset="2"/>
              </a:rPr>
              <a:t>, batch, </a:t>
            </a:r>
            <a:r>
              <a:rPr lang="en-US" sz="1600" dirty="0" err="1">
                <a:sym typeface="Wingdings" panose="05000000000000000000" pitchFamily="2" charset="2"/>
              </a:rPr>
              <a:t>d_model</a:t>
            </a:r>
            <a:r>
              <a:rPr lang="en-US" sz="1600" dirty="0">
                <a:sym typeface="Wingdings" panose="05000000000000000000" pitchFamily="2" charset="2"/>
              </a:rPr>
              <a:t>)</a:t>
            </a:r>
          </a:p>
          <a:p>
            <a:pPr lvl="1"/>
            <a:r>
              <a:rPr lang="en-US" sz="1600" dirty="0">
                <a:sym typeface="Wingdings" panose="05000000000000000000" pitchFamily="2" charset="2"/>
              </a:rPr>
              <a:t>The it goes through the dropout. </a:t>
            </a:r>
          </a:p>
          <a:p>
            <a:pPr lvl="1"/>
            <a:r>
              <a:rPr lang="en-US" sz="1600" dirty="0">
                <a:sym typeface="Wingdings" panose="05000000000000000000" pitchFamily="2" charset="2"/>
              </a:rPr>
              <a:t>Then I basically add together the original embeddings with attention outputs that have been going through multiread self-attention</a:t>
            </a:r>
          </a:p>
          <a:p>
            <a:pPr lvl="1"/>
            <a:r>
              <a:rPr lang="en-US" sz="1600" dirty="0">
                <a:sym typeface="Wingdings" panose="05000000000000000000" pitchFamily="2" charset="2"/>
              </a:rPr>
              <a:t>Position wise feedforward network:</a:t>
            </a:r>
          </a:p>
          <a:p>
            <a:pPr lvl="2"/>
            <a:r>
              <a:rPr lang="en-US" sz="1200" dirty="0">
                <a:sym typeface="Wingdings" panose="05000000000000000000" pitchFamily="2" charset="2"/>
              </a:rPr>
              <a:t>src2 = self.linear2(</a:t>
            </a:r>
            <a:r>
              <a:rPr lang="en-US" sz="1200" dirty="0" err="1">
                <a:sym typeface="Wingdings" panose="05000000000000000000" pitchFamily="2" charset="2"/>
              </a:rPr>
              <a:t>self.dropout</a:t>
            </a:r>
            <a:r>
              <a:rPr lang="en-US" sz="1200" dirty="0">
                <a:sym typeface="Wingdings" panose="05000000000000000000" pitchFamily="2" charset="2"/>
              </a:rPr>
              <a:t>(</a:t>
            </a:r>
            <a:r>
              <a:rPr lang="en-US" sz="1200" dirty="0" err="1">
                <a:sym typeface="Wingdings" panose="05000000000000000000" pitchFamily="2" charset="2"/>
              </a:rPr>
              <a:t>self.activation</a:t>
            </a:r>
            <a:r>
              <a:rPr lang="en-US" sz="1200" dirty="0">
                <a:sym typeface="Wingdings" panose="05000000000000000000" pitchFamily="2" charset="2"/>
              </a:rPr>
              <a:t>(self.linear1(</a:t>
            </a:r>
            <a:r>
              <a:rPr lang="en-US" sz="1200" dirty="0" err="1">
                <a:sym typeface="Wingdings" panose="05000000000000000000" pitchFamily="2" charset="2"/>
              </a:rPr>
              <a:t>src</a:t>
            </a:r>
            <a:r>
              <a:rPr lang="en-US" sz="1200" dirty="0">
                <a:sym typeface="Wingdings" panose="05000000000000000000" pitchFamily="2" charset="2"/>
              </a:rPr>
              <a:t>))))</a:t>
            </a:r>
          </a:p>
          <a:p>
            <a:pPr lvl="2"/>
            <a:r>
              <a:rPr lang="en-US" sz="1200" dirty="0">
                <a:sym typeface="Wingdings" panose="05000000000000000000" pitchFamily="2" charset="2"/>
              </a:rPr>
              <a:t>The result is then passed through a linear transformation – where I go from </a:t>
            </a:r>
            <a:r>
              <a:rPr lang="en-US" sz="1200" dirty="0" err="1">
                <a:sym typeface="Wingdings" panose="05000000000000000000" pitchFamily="2" charset="2"/>
              </a:rPr>
              <a:t>d_model</a:t>
            </a:r>
            <a:r>
              <a:rPr lang="en-US" sz="1200" dirty="0">
                <a:sym typeface="Wingdings" panose="05000000000000000000" pitchFamily="2" charset="2"/>
              </a:rPr>
              <a:t> 64 to </a:t>
            </a:r>
            <a:r>
              <a:rPr lang="en-US" sz="1200" dirty="0" err="1">
                <a:sym typeface="Wingdings" panose="05000000000000000000" pitchFamily="2" charset="2"/>
              </a:rPr>
              <a:t>dim_feedforward</a:t>
            </a:r>
            <a:r>
              <a:rPr lang="en-US" sz="1200" dirty="0">
                <a:sym typeface="Wingdings" panose="05000000000000000000" pitchFamily="2" charset="2"/>
              </a:rPr>
              <a:t> which is 512 (hidden size of feedforward layers) </a:t>
            </a:r>
          </a:p>
          <a:p>
            <a:pPr lvl="2"/>
            <a:r>
              <a:rPr lang="en-US" sz="1200" dirty="0">
                <a:sym typeface="Wingdings" panose="05000000000000000000" pitchFamily="2" charset="2"/>
              </a:rPr>
              <a:t>Then a </a:t>
            </a:r>
            <a:r>
              <a:rPr lang="en-US" sz="1200" dirty="0" err="1">
                <a:sym typeface="Wingdings" panose="05000000000000000000" pitchFamily="2" charset="2"/>
              </a:rPr>
              <a:t>relu</a:t>
            </a:r>
            <a:r>
              <a:rPr lang="en-US" sz="1200" dirty="0">
                <a:sym typeface="Wingdings" panose="05000000000000000000" pitchFamily="2" charset="2"/>
              </a:rPr>
              <a:t> activation ( I need to introduce nonlinear transformation) </a:t>
            </a:r>
            <a:r>
              <a:rPr lang="en-US" sz="1200" dirty="0" err="1">
                <a:sym typeface="Wingdings" panose="05000000000000000000" pitchFamily="2" charset="2"/>
              </a:rPr>
              <a:t>ReLU</a:t>
            </a:r>
            <a:r>
              <a:rPr lang="en-US" sz="1200" dirty="0">
                <a:sym typeface="Wingdings" panose="05000000000000000000" pitchFamily="2" charset="2"/>
              </a:rPr>
              <a:t> keeps positive inputs unchanged and zeroes negatives → gradient is either 1 or 0 → avoids vanishing gradients in practice.</a:t>
            </a:r>
          </a:p>
          <a:p>
            <a:pPr lvl="2"/>
            <a:r>
              <a:rPr lang="en-US" sz="1200" dirty="0" err="1">
                <a:sym typeface="Wingdings" panose="05000000000000000000" pitchFamily="2" charset="2"/>
              </a:rPr>
              <a:t>LayerNorm</a:t>
            </a:r>
            <a:r>
              <a:rPr lang="en-US" sz="1200" dirty="0">
                <a:sym typeface="Wingdings" panose="05000000000000000000" pitchFamily="2" charset="2"/>
              </a:rPr>
              <a:t> is basically normalization ensuring each feature belong to the same scale</a:t>
            </a:r>
          </a:p>
          <a:p>
            <a:pPr marL="914400" lvl="2" indent="0">
              <a:buNone/>
            </a:pPr>
            <a:endParaRPr lang="en-US" sz="1200" dirty="0">
              <a:sym typeface="Wingdings" panose="05000000000000000000" pitchFamily="2" charset="2"/>
            </a:endParaRPr>
          </a:p>
          <a:p>
            <a:pPr lvl="1"/>
            <a:endParaRPr lang="en-US" sz="1600" dirty="0">
              <a:sym typeface="Wingdings" panose="05000000000000000000" pitchFamily="2" charset="2"/>
            </a:endParaRPr>
          </a:p>
          <a:p>
            <a:pPr lvl="1"/>
            <a:endParaRPr lang="en-US" sz="1600" dirty="0">
              <a:sym typeface="Wingdings" panose="05000000000000000000" pitchFamily="2" charset="2"/>
            </a:endParaRPr>
          </a:p>
          <a:p>
            <a:pPr lvl="1"/>
            <a:endParaRPr lang="en-US" sz="1600" dirty="0">
              <a:sym typeface="Wingdings" panose="05000000000000000000" pitchFamily="2" charset="2"/>
            </a:endParaRPr>
          </a:p>
        </p:txBody>
      </p:sp>
    </p:spTree>
    <p:extLst>
      <p:ext uri="{BB962C8B-B14F-4D97-AF65-F5344CB8AC3E}">
        <p14:creationId xmlns:p14="http://schemas.microsoft.com/office/powerpoint/2010/main" val="219052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423F6-8901-F2D5-ACB2-1EFD4F7D9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780FD-0BE6-6742-E784-15EC4627CB33}"/>
              </a:ext>
            </a:extLst>
          </p:cNvPr>
          <p:cNvSpPr>
            <a:spLocks noGrp="1"/>
          </p:cNvSpPr>
          <p:nvPr>
            <p:ph type="title"/>
          </p:nvPr>
        </p:nvSpPr>
        <p:spPr/>
        <p:txBody>
          <a:bodyPr/>
          <a:lstStyle/>
          <a:p>
            <a:r>
              <a:rPr lang="en-US" dirty="0"/>
              <a:t>Model.py – Variational </a:t>
            </a:r>
            <a:r>
              <a:rPr lang="en-US" dirty="0" err="1"/>
              <a:t>TimeSeriesTransformer</a:t>
            </a:r>
            <a:endParaRPr lang="en-GB" dirty="0"/>
          </a:p>
        </p:txBody>
      </p:sp>
      <p:sp>
        <p:nvSpPr>
          <p:cNvPr id="3" name="Content Placeholder 2">
            <a:extLst>
              <a:ext uri="{FF2B5EF4-FFF2-40B4-BE49-F238E27FC236}">
                <a16:creationId xmlns:a16="http://schemas.microsoft.com/office/drawing/2014/main" id="{E509005E-B162-E90D-4412-D077379CEEA2}"/>
              </a:ext>
            </a:extLst>
          </p:cNvPr>
          <p:cNvSpPr>
            <a:spLocks noGrp="1"/>
          </p:cNvSpPr>
          <p:nvPr>
            <p:ph idx="1"/>
          </p:nvPr>
        </p:nvSpPr>
        <p:spPr/>
        <p:txBody>
          <a:bodyPr>
            <a:normAutofit/>
          </a:bodyPr>
          <a:lstStyle/>
          <a:p>
            <a:r>
              <a:rPr lang="en-US" sz="1600" dirty="0"/>
              <a:t>We start with transforming input features = feature cols to </a:t>
            </a:r>
            <a:r>
              <a:rPr lang="en-US" sz="1600" dirty="0" err="1"/>
              <a:t>d_model</a:t>
            </a:r>
            <a:r>
              <a:rPr lang="en-US" sz="1600" dirty="0"/>
              <a:t> with a linear transformation </a:t>
            </a:r>
            <a:r>
              <a:rPr lang="en-US" sz="1600" dirty="0">
                <a:sym typeface="Wingdings" panose="05000000000000000000" pitchFamily="2" charset="2"/>
              </a:rPr>
              <a:t> we want to improve expressiveness</a:t>
            </a:r>
          </a:p>
          <a:p>
            <a:r>
              <a:rPr lang="en-GB" sz="1600" dirty="0"/>
              <a:t>To the </a:t>
            </a:r>
            <a:r>
              <a:rPr lang="en-GB" sz="1600" dirty="0" err="1"/>
              <a:t>d_model</a:t>
            </a:r>
            <a:r>
              <a:rPr lang="en-GB" sz="1600" dirty="0"/>
              <a:t> we add positional encoding!</a:t>
            </a:r>
          </a:p>
          <a:p>
            <a:r>
              <a:rPr lang="en-GB" sz="1600" dirty="0"/>
              <a:t>We are then implementing Custom Transformer Encoder Later! It was custom because we started by storing attention weights but then we didn’t implement it. </a:t>
            </a:r>
            <a:r>
              <a:rPr lang="en-GB" sz="1600" dirty="0" err="1"/>
              <a:t>Dim_feedforward</a:t>
            </a:r>
            <a:r>
              <a:rPr lang="en-GB" sz="1600" dirty="0"/>
              <a:t> = 512 (</a:t>
            </a:r>
            <a:r>
              <a:rPr lang="en-US" sz="1600" dirty="0"/>
              <a:t>hidden size of the FFN inside each encoder layer) </a:t>
            </a:r>
          </a:p>
          <a:p>
            <a:r>
              <a:rPr lang="en-US" sz="1600" dirty="0"/>
              <a:t>We instantiate </a:t>
            </a:r>
            <a:r>
              <a:rPr lang="en-US" sz="1600" dirty="0" err="1"/>
              <a:t>self.mean_layers</a:t>
            </a:r>
            <a:r>
              <a:rPr lang="en-US" sz="1600" dirty="0"/>
              <a:t> and </a:t>
            </a:r>
            <a:r>
              <a:rPr lang="en-US" sz="1600" dirty="0" err="1"/>
              <a:t>self.logvar_layer</a:t>
            </a:r>
            <a:r>
              <a:rPr lang="en-US" sz="1600" dirty="0"/>
              <a:t>. They take the encoder output and spit out two different vectors. They are just two simple vectors but through </a:t>
            </a:r>
            <a:r>
              <a:rPr lang="en-US" sz="1600" dirty="0" err="1"/>
              <a:t>reparametisation</a:t>
            </a:r>
            <a:r>
              <a:rPr lang="en-US" sz="1600" dirty="0"/>
              <a:t> and training, they will learn to be those</a:t>
            </a:r>
          </a:p>
          <a:p>
            <a:r>
              <a:rPr lang="en-US" sz="1600" dirty="0"/>
              <a:t>Then let’s take last step of encoder layer that really </a:t>
            </a:r>
            <a:r>
              <a:rPr lang="en-US" sz="1600" dirty="0" err="1"/>
              <a:t>summarises</a:t>
            </a:r>
            <a:r>
              <a:rPr lang="en-US" sz="1600" dirty="0"/>
              <a:t> the dataset and instantiate two linear layers (mu and </a:t>
            </a:r>
            <a:r>
              <a:rPr lang="en-US" sz="1600" dirty="0" err="1"/>
              <a:t>logvar</a:t>
            </a:r>
            <a:r>
              <a:rPr lang="en-US" sz="1600" dirty="0"/>
              <a:t>) Reparameterization ensures we can still train the model with backprop despite randomness.</a:t>
            </a:r>
          </a:p>
          <a:p>
            <a:pPr marL="0" indent="0">
              <a:buNone/>
            </a:pPr>
            <a:endParaRPr lang="en-GB" sz="1600" dirty="0"/>
          </a:p>
          <a:p>
            <a:endParaRPr lang="en-GB" sz="1600" dirty="0"/>
          </a:p>
          <a:p>
            <a:endParaRPr lang="en-GB" sz="1600" dirty="0"/>
          </a:p>
        </p:txBody>
      </p:sp>
    </p:spTree>
    <p:extLst>
      <p:ext uri="{BB962C8B-B14F-4D97-AF65-F5344CB8AC3E}">
        <p14:creationId xmlns:p14="http://schemas.microsoft.com/office/powerpoint/2010/main" val="389356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AF88F-4B60-F777-A1F4-706A5B76A6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D9D04-4E9A-82F0-768E-CC33DBD86381}"/>
              </a:ext>
            </a:extLst>
          </p:cNvPr>
          <p:cNvSpPr>
            <a:spLocks noGrp="1"/>
          </p:cNvSpPr>
          <p:nvPr>
            <p:ph type="title"/>
          </p:nvPr>
        </p:nvSpPr>
        <p:spPr/>
        <p:txBody>
          <a:bodyPr/>
          <a:lstStyle/>
          <a:p>
            <a:r>
              <a:rPr lang="en-US" dirty="0"/>
              <a:t>Model.py – Latent Discriminator</a:t>
            </a:r>
            <a:endParaRPr lang="en-GB" dirty="0"/>
          </a:p>
        </p:txBody>
      </p:sp>
      <p:sp>
        <p:nvSpPr>
          <p:cNvPr id="3" name="Content Placeholder 2">
            <a:extLst>
              <a:ext uri="{FF2B5EF4-FFF2-40B4-BE49-F238E27FC236}">
                <a16:creationId xmlns:a16="http://schemas.microsoft.com/office/drawing/2014/main" id="{C654D597-A6BA-5036-20BE-8E9883A4B877}"/>
              </a:ext>
            </a:extLst>
          </p:cNvPr>
          <p:cNvSpPr>
            <a:spLocks noGrp="1"/>
          </p:cNvSpPr>
          <p:nvPr>
            <p:ph idx="1"/>
          </p:nvPr>
        </p:nvSpPr>
        <p:spPr>
          <a:xfrm>
            <a:off x="984250" y="1895475"/>
            <a:ext cx="10515600" cy="4351338"/>
          </a:xfrm>
        </p:spPr>
        <p:txBody>
          <a:bodyPr/>
          <a:lstStyle/>
          <a:p>
            <a:r>
              <a:rPr lang="en-US" dirty="0" err="1"/>
              <a:t>LatentDiscriminator</a:t>
            </a:r>
            <a:r>
              <a:rPr lang="en-US" dirty="0"/>
              <a:t> is a binary classifier that judges whether a latent vector comes from the true Gaussian prior or from the encoder. It’s used to align the encoder’s latent distribution with 𝑁(0,𝐼)</a:t>
            </a:r>
            <a:endParaRPr lang="en-GB" dirty="0"/>
          </a:p>
        </p:txBody>
      </p:sp>
    </p:spTree>
    <p:extLst>
      <p:ext uri="{BB962C8B-B14F-4D97-AF65-F5344CB8AC3E}">
        <p14:creationId xmlns:p14="http://schemas.microsoft.com/office/powerpoint/2010/main" val="281628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80108-35C8-A666-8437-8632ABFE2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ECB69-D42D-1C3E-27F2-0DB67F3829A4}"/>
              </a:ext>
            </a:extLst>
          </p:cNvPr>
          <p:cNvSpPr>
            <a:spLocks noGrp="1"/>
          </p:cNvSpPr>
          <p:nvPr>
            <p:ph type="title"/>
          </p:nvPr>
        </p:nvSpPr>
        <p:spPr/>
        <p:txBody>
          <a:bodyPr/>
          <a:lstStyle/>
          <a:p>
            <a:r>
              <a:rPr lang="en-US" dirty="0"/>
              <a:t>Train – how does training the model work?</a:t>
            </a:r>
            <a:endParaRPr lang="en-GB" dirty="0"/>
          </a:p>
        </p:txBody>
      </p:sp>
      <p:sp>
        <p:nvSpPr>
          <p:cNvPr id="3" name="Content Placeholder 2">
            <a:extLst>
              <a:ext uri="{FF2B5EF4-FFF2-40B4-BE49-F238E27FC236}">
                <a16:creationId xmlns:a16="http://schemas.microsoft.com/office/drawing/2014/main" id="{180AE306-8B9C-A6AC-7A3E-44A64367691F}"/>
              </a:ext>
            </a:extLst>
          </p:cNvPr>
          <p:cNvSpPr>
            <a:spLocks noGrp="1"/>
          </p:cNvSpPr>
          <p:nvPr>
            <p:ph idx="1"/>
          </p:nvPr>
        </p:nvSpPr>
        <p:spPr/>
        <p:txBody>
          <a:bodyPr>
            <a:normAutofit/>
          </a:bodyPr>
          <a:lstStyle/>
          <a:p>
            <a:r>
              <a:rPr lang="en-US" sz="1800" dirty="0"/>
              <a:t>Doing 3 epochs. After putting model in training mode.</a:t>
            </a:r>
          </a:p>
          <a:p>
            <a:r>
              <a:rPr lang="en-US" sz="1800" dirty="0"/>
              <a:t>Using the </a:t>
            </a:r>
            <a:r>
              <a:rPr lang="en-US" sz="1800" dirty="0" err="1"/>
              <a:t>train_loader</a:t>
            </a:r>
            <a:r>
              <a:rPr lang="en-US" sz="1800" dirty="0"/>
              <a:t> with the same logic as </a:t>
            </a:r>
            <a:r>
              <a:rPr lang="en-US" sz="1800" dirty="0" err="1"/>
              <a:t>SlidingWindowDataset</a:t>
            </a:r>
            <a:r>
              <a:rPr lang="en-US" sz="1800" dirty="0"/>
              <a:t> so I create an input and a target</a:t>
            </a:r>
          </a:p>
          <a:p>
            <a:pPr lvl="1"/>
            <a:r>
              <a:rPr lang="en-US" sz="1400" dirty="0"/>
              <a:t> targets     = </a:t>
            </a:r>
            <a:r>
              <a:rPr lang="en-US" sz="1400" dirty="0" err="1"/>
              <a:t>full_targets.view</a:t>
            </a:r>
            <a:r>
              <a:rPr lang="en-US" sz="1400" dirty="0"/>
              <a:t>(B, </a:t>
            </a:r>
            <a:r>
              <a:rPr lang="en-US" sz="1400" dirty="0" err="1"/>
              <a:t>num_blocks</a:t>
            </a:r>
            <a:r>
              <a:rPr lang="en-US" sz="1400" dirty="0"/>
              <a:t>, </a:t>
            </a:r>
            <a:r>
              <a:rPr lang="en-US" sz="1400" dirty="0" err="1"/>
              <a:t>block_size</a:t>
            </a:r>
            <a:r>
              <a:rPr lang="en-US" sz="1400" dirty="0"/>
              <a:t>, </a:t>
            </a:r>
            <a:r>
              <a:rPr lang="en-US" sz="1400" dirty="0" err="1"/>
              <a:t>F_in</a:t>
            </a:r>
            <a:r>
              <a:rPr lang="en-US" sz="1400" dirty="0"/>
              <a:t>) --. This is key because I am splitting the </a:t>
            </a:r>
            <a:r>
              <a:rPr lang="en-US" sz="1400" dirty="0" err="1"/>
              <a:t>full_targets</a:t>
            </a:r>
            <a:r>
              <a:rPr lang="en-US" sz="1400" dirty="0"/>
              <a:t> into blocks. So that the model can implement rollout training</a:t>
            </a:r>
          </a:p>
          <a:p>
            <a:pPr lvl="1"/>
            <a:endParaRPr lang="en-US" sz="1400" dirty="0"/>
          </a:p>
          <a:p>
            <a:pPr lvl="1"/>
            <a:endParaRPr lang="en-US" sz="1400" dirty="0"/>
          </a:p>
          <a:p>
            <a:pPr lvl="1"/>
            <a:r>
              <a:rPr lang="en-US" sz="1400" dirty="0"/>
              <a:t>1. model discriminator and generator</a:t>
            </a:r>
          </a:p>
          <a:p>
            <a:pPr lvl="2"/>
            <a:r>
              <a:rPr lang="en-US" sz="1000" dirty="0"/>
              <a:t>Creating </a:t>
            </a:r>
            <a:r>
              <a:rPr lang="en-US" sz="1000" dirty="0" err="1"/>
              <a:t>z_fake</a:t>
            </a:r>
            <a:r>
              <a:rPr lang="en-US" sz="1000" dirty="0"/>
              <a:t> </a:t>
            </a:r>
            <a:r>
              <a:rPr lang="en-US" sz="1000" dirty="0">
                <a:sym typeface="Wingdings" panose="05000000000000000000" pitchFamily="2" charset="2"/>
              </a:rPr>
              <a:t> </a:t>
            </a:r>
            <a:r>
              <a:rPr lang="en-US" sz="1000" dirty="0" err="1">
                <a:sym typeface="Wingdings" panose="05000000000000000000" pitchFamily="2" charset="2"/>
              </a:rPr>
              <a:t>model.reparameterize</a:t>
            </a:r>
            <a:r>
              <a:rPr lang="en-US" sz="1000" dirty="0">
                <a:sym typeface="Wingdings" panose="05000000000000000000" pitchFamily="2" charset="2"/>
              </a:rPr>
              <a:t> (mu, </a:t>
            </a:r>
            <a:r>
              <a:rPr lang="en-US" sz="1000" dirty="0" err="1">
                <a:sym typeface="Wingdings" panose="05000000000000000000" pitchFamily="2" charset="2"/>
              </a:rPr>
              <a:t>logvar</a:t>
            </a:r>
            <a:r>
              <a:rPr lang="en-US" sz="1000" dirty="0">
                <a:sym typeface="Wingdings" panose="05000000000000000000" pitchFamily="2" charset="2"/>
              </a:rPr>
              <a:t>) It’s fake because it’s model-generated latent codes, not guaranteed to follow Gaussian.</a:t>
            </a:r>
          </a:p>
          <a:p>
            <a:pPr lvl="2"/>
            <a:r>
              <a:rPr lang="en-US" sz="1000" dirty="0">
                <a:sym typeface="Wingdings" panose="05000000000000000000" pitchFamily="2" charset="2"/>
              </a:rPr>
              <a:t>Creating </a:t>
            </a:r>
            <a:r>
              <a:rPr lang="en-US" sz="1000" dirty="0" err="1">
                <a:sym typeface="Wingdings" panose="05000000000000000000" pitchFamily="2" charset="2"/>
              </a:rPr>
              <a:t>z_real</a:t>
            </a:r>
            <a:r>
              <a:rPr lang="en-US" sz="1000" dirty="0">
                <a:sym typeface="Wingdings" panose="05000000000000000000" pitchFamily="2" charset="2"/>
              </a:rPr>
              <a:t>  Then we sample a real latent vector from a standard Gaussian prior (same shape as </a:t>
            </a:r>
            <a:r>
              <a:rPr lang="en-US" sz="1000" dirty="0" err="1">
                <a:sym typeface="Wingdings" panose="05000000000000000000" pitchFamily="2" charset="2"/>
              </a:rPr>
              <a:t>z_fake</a:t>
            </a:r>
            <a:r>
              <a:rPr lang="en-US" sz="1000" dirty="0">
                <a:sym typeface="Wingdings" panose="05000000000000000000" pitchFamily="2" charset="2"/>
              </a:rPr>
              <a:t>).</a:t>
            </a:r>
          </a:p>
          <a:p>
            <a:pPr lvl="2"/>
            <a:r>
              <a:rPr lang="en-US" sz="1000" dirty="0">
                <a:sym typeface="Wingdings" panose="05000000000000000000" pitchFamily="2" charset="2"/>
              </a:rPr>
              <a:t>Then make a tensor full of 0 and a tensor full of ones</a:t>
            </a:r>
          </a:p>
          <a:p>
            <a:pPr lvl="2"/>
            <a:r>
              <a:rPr lang="en-US" sz="1000" dirty="0">
                <a:sym typeface="Wingdings" panose="05000000000000000000" pitchFamily="2" charset="2"/>
              </a:rPr>
              <a:t>The discriminator is then trained </a:t>
            </a:r>
            <a:endParaRPr lang="en-US" sz="1400" dirty="0"/>
          </a:p>
          <a:p>
            <a:pPr lvl="2"/>
            <a:endParaRPr lang="en-US" sz="1000" dirty="0">
              <a:sym typeface="Wingdings" panose="05000000000000000000" pitchFamily="2" charset="2"/>
            </a:endParaRPr>
          </a:p>
          <a:p>
            <a:pPr lvl="2"/>
            <a:endParaRPr lang="en-US" sz="1000" dirty="0">
              <a:sym typeface="Wingdings" panose="05000000000000000000" pitchFamily="2" charset="2"/>
            </a:endParaRPr>
          </a:p>
          <a:p>
            <a:pPr marL="914400" lvl="2" indent="0">
              <a:buNone/>
            </a:pPr>
            <a:endParaRPr lang="en-US" sz="1000" dirty="0">
              <a:sym typeface="Wingdings" panose="05000000000000000000" pitchFamily="2" charset="2"/>
            </a:endParaRPr>
          </a:p>
        </p:txBody>
      </p:sp>
    </p:spTree>
    <p:extLst>
      <p:ext uri="{BB962C8B-B14F-4D97-AF65-F5344CB8AC3E}">
        <p14:creationId xmlns:p14="http://schemas.microsoft.com/office/powerpoint/2010/main" val="318371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32E5D-95E3-6953-6018-03EE62D43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07D67-6087-25FC-B7FB-0DCC35461E91}"/>
              </a:ext>
            </a:extLst>
          </p:cNvPr>
          <p:cNvSpPr>
            <a:spLocks noGrp="1"/>
          </p:cNvSpPr>
          <p:nvPr>
            <p:ph type="title"/>
          </p:nvPr>
        </p:nvSpPr>
        <p:spPr/>
        <p:txBody>
          <a:bodyPr/>
          <a:lstStyle/>
          <a:p>
            <a:r>
              <a:rPr lang="en-US" dirty="0" err="1"/>
              <a:t>Visualisation</a:t>
            </a:r>
            <a:endParaRPr lang="en-GB" dirty="0"/>
          </a:p>
        </p:txBody>
      </p:sp>
      <p:sp>
        <p:nvSpPr>
          <p:cNvPr id="3" name="Content Placeholder 2">
            <a:extLst>
              <a:ext uri="{FF2B5EF4-FFF2-40B4-BE49-F238E27FC236}">
                <a16:creationId xmlns:a16="http://schemas.microsoft.com/office/drawing/2014/main" id="{8E9CBCBD-0365-8394-63A6-8A52D2D01353}"/>
              </a:ext>
            </a:extLst>
          </p:cNvPr>
          <p:cNvSpPr>
            <a:spLocks noGrp="1"/>
          </p:cNvSpPr>
          <p:nvPr>
            <p:ph idx="1"/>
          </p:nvPr>
        </p:nvSpPr>
        <p:spPr/>
        <p:txBody>
          <a:bodyPr>
            <a:normAutofit fontScale="47500" lnSpcReduction="20000"/>
          </a:bodyPr>
          <a:lstStyle/>
          <a:p>
            <a:r>
              <a:rPr lang="en-GB" dirty="0"/>
              <a:t> # Inverse transforming back to original</a:t>
            </a:r>
          </a:p>
          <a:p>
            <a:r>
              <a:rPr lang="en-GB" dirty="0"/>
              <a:t>I don’t actually need it anymore but at the start I was not predicting them all.</a:t>
            </a:r>
          </a:p>
          <a:p>
            <a:r>
              <a:rPr lang="en-GB" dirty="0"/>
              <a:t>If that’s the case, when I inverse transform the scaler is expecting all the columns</a:t>
            </a:r>
          </a:p>
          <a:p>
            <a:r>
              <a:rPr lang="en-GB" dirty="0"/>
              <a:t>    if scaler is not None:</a:t>
            </a:r>
          </a:p>
          <a:p>
            <a:pPr marL="0" indent="0">
              <a:buNone/>
            </a:pPr>
            <a:r>
              <a:rPr lang="en-US" sz="3600" b="1" dirty="0"/>
              <a:t>Create zero-filled arrays with the full original number of columns the scaler expects.</a:t>
            </a:r>
            <a:endParaRPr lang="en-GB" sz="3600" b="1" dirty="0"/>
          </a:p>
          <a:p>
            <a:r>
              <a:rPr lang="en-GB" dirty="0"/>
              <a:t>        </a:t>
            </a:r>
            <a:r>
              <a:rPr lang="en-GB" dirty="0" err="1"/>
              <a:t>dummy_cols</a:t>
            </a:r>
            <a:r>
              <a:rPr lang="en-GB" dirty="0"/>
              <a:t> = </a:t>
            </a:r>
            <a:r>
              <a:rPr lang="en-GB" dirty="0" err="1"/>
              <a:t>scaler.n_features_in</a:t>
            </a:r>
            <a:r>
              <a:rPr lang="en-GB" dirty="0"/>
              <a:t>_</a:t>
            </a:r>
          </a:p>
          <a:p>
            <a:r>
              <a:rPr lang="en-GB" dirty="0"/>
              <a:t>        </a:t>
            </a:r>
            <a:r>
              <a:rPr lang="en-GB" dirty="0" err="1"/>
              <a:t>preds_full</a:t>
            </a:r>
            <a:r>
              <a:rPr lang="en-GB" dirty="0"/>
              <a:t> = </a:t>
            </a:r>
            <a:r>
              <a:rPr lang="en-GB" dirty="0" err="1"/>
              <a:t>np.zeros</a:t>
            </a:r>
            <a:r>
              <a:rPr lang="en-GB" dirty="0"/>
              <a:t>((</a:t>
            </a:r>
            <a:r>
              <a:rPr lang="en-GB" dirty="0" err="1"/>
              <a:t>len</a:t>
            </a:r>
            <a:r>
              <a:rPr lang="en-GB" dirty="0"/>
              <a:t>(preds), </a:t>
            </a:r>
            <a:r>
              <a:rPr lang="en-GB" dirty="0" err="1"/>
              <a:t>dummy_cols</a:t>
            </a:r>
            <a:r>
              <a:rPr lang="en-GB" dirty="0"/>
              <a:t>))</a:t>
            </a:r>
          </a:p>
          <a:p>
            <a:r>
              <a:rPr lang="en-GB" dirty="0"/>
              <a:t>        </a:t>
            </a:r>
            <a:r>
              <a:rPr lang="en-GB" dirty="0" err="1"/>
              <a:t>trues_full</a:t>
            </a:r>
            <a:r>
              <a:rPr lang="en-GB" dirty="0"/>
              <a:t> = </a:t>
            </a:r>
            <a:r>
              <a:rPr lang="en-GB" dirty="0" err="1"/>
              <a:t>np.zeros</a:t>
            </a:r>
            <a:r>
              <a:rPr lang="en-GB" dirty="0"/>
              <a:t>((</a:t>
            </a:r>
            <a:r>
              <a:rPr lang="en-GB" dirty="0" err="1"/>
              <a:t>len</a:t>
            </a:r>
            <a:r>
              <a:rPr lang="en-GB" dirty="0"/>
              <a:t>(trues), </a:t>
            </a:r>
            <a:r>
              <a:rPr lang="en-GB" dirty="0" err="1"/>
              <a:t>dummy_cols</a:t>
            </a:r>
            <a:r>
              <a:rPr lang="en-GB" dirty="0"/>
              <a:t>))</a:t>
            </a:r>
          </a:p>
          <a:p>
            <a:endParaRPr lang="en-GB" dirty="0"/>
          </a:p>
          <a:p>
            <a:r>
              <a:rPr lang="en-GB" dirty="0"/>
              <a:t>        # Fill first columns with predicted/true features</a:t>
            </a:r>
          </a:p>
          <a:p>
            <a:r>
              <a:rPr lang="en-GB" dirty="0"/>
              <a:t>        </a:t>
            </a:r>
            <a:r>
              <a:rPr lang="en-GB" dirty="0" err="1"/>
              <a:t>preds_full</a:t>
            </a:r>
            <a:r>
              <a:rPr lang="en-GB" dirty="0"/>
              <a:t>[:, :</a:t>
            </a:r>
            <a:r>
              <a:rPr lang="en-GB" dirty="0" err="1"/>
              <a:t>preds.shape</a:t>
            </a:r>
            <a:r>
              <a:rPr lang="en-GB" dirty="0"/>
              <a:t>[1]] = preds</a:t>
            </a:r>
          </a:p>
          <a:p>
            <a:r>
              <a:rPr lang="en-GB" dirty="0"/>
              <a:t>        </a:t>
            </a:r>
            <a:r>
              <a:rPr lang="en-GB" dirty="0" err="1"/>
              <a:t>trues_full</a:t>
            </a:r>
            <a:r>
              <a:rPr lang="en-GB" dirty="0"/>
              <a:t>[:, :</a:t>
            </a:r>
            <a:r>
              <a:rPr lang="en-GB" dirty="0" err="1"/>
              <a:t>trues.shape</a:t>
            </a:r>
            <a:r>
              <a:rPr lang="en-GB" dirty="0"/>
              <a:t>[1]] = trues</a:t>
            </a:r>
          </a:p>
          <a:p>
            <a:endParaRPr lang="en-GB" dirty="0"/>
          </a:p>
          <a:p>
            <a:r>
              <a:rPr lang="en-GB" dirty="0"/>
              <a:t>        # Inverse transforming then slice back to feature dimension</a:t>
            </a:r>
          </a:p>
          <a:p>
            <a:r>
              <a:rPr lang="en-GB" dirty="0"/>
              <a:t>        preds = </a:t>
            </a:r>
            <a:r>
              <a:rPr lang="en-GB" dirty="0" err="1"/>
              <a:t>scaler.inverse_transform</a:t>
            </a:r>
            <a:r>
              <a:rPr lang="en-GB" dirty="0"/>
              <a:t>(</a:t>
            </a:r>
            <a:r>
              <a:rPr lang="en-GB" dirty="0" err="1"/>
              <a:t>preds_full</a:t>
            </a:r>
            <a:r>
              <a:rPr lang="en-GB" dirty="0"/>
              <a:t>)[:, :</a:t>
            </a:r>
            <a:r>
              <a:rPr lang="en-GB" dirty="0" err="1"/>
              <a:t>preds.shape</a:t>
            </a:r>
            <a:r>
              <a:rPr lang="en-GB" dirty="0"/>
              <a:t>[1]]</a:t>
            </a:r>
          </a:p>
          <a:p>
            <a:r>
              <a:rPr lang="en-GB" dirty="0"/>
              <a:t>        trues = </a:t>
            </a:r>
            <a:r>
              <a:rPr lang="en-GB" dirty="0" err="1"/>
              <a:t>scaler.inverse_transform</a:t>
            </a:r>
            <a:r>
              <a:rPr lang="en-GB" dirty="0"/>
              <a:t>(</a:t>
            </a:r>
            <a:r>
              <a:rPr lang="en-GB" dirty="0" err="1"/>
              <a:t>trues_full</a:t>
            </a:r>
            <a:r>
              <a:rPr lang="en-GB" dirty="0"/>
              <a:t>)[:, :</a:t>
            </a:r>
            <a:r>
              <a:rPr lang="en-GB" dirty="0" err="1"/>
              <a:t>trues.shape</a:t>
            </a:r>
            <a:r>
              <a:rPr lang="en-GB" dirty="0"/>
              <a:t>[1]]</a:t>
            </a:r>
          </a:p>
        </p:txBody>
      </p:sp>
    </p:spTree>
    <p:extLst>
      <p:ext uri="{BB962C8B-B14F-4D97-AF65-F5344CB8AC3E}">
        <p14:creationId xmlns:p14="http://schemas.microsoft.com/office/powerpoint/2010/main" val="347158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9B4BA-2C8E-DBB7-CE8E-D16FE18CC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CAE31-D551-ED04-50B3-567D0EBC26EA}"/>
              </a:ext>
            </a:extLst>
          </p:cNvPr>
          <p:cNvSpPr>
            <a:spLocks noGrp="1"/>
          </p:cNvSpPr>
          <p:nvPr>
            <p:ph type="title"/>
          </p:nvPr>
        </p:nvSpPr>
        <p:spPr/>
        <p:txBody>
          <a:bodyPr/>
          <a:lstStyle/>
          <a:p>
            <a:r>
              <a:rPr lang="en-US" dirty="0"/>
              <a:t>Utils</a:t>
            </a:r>
            <a:endParaRPr lang="en-GB" dirty="0"/>
          </a:p>
        </p:txBody>
      </p:sp>
      <p:sp>
        <p:nvSpPr>
          <p:cNvPr id="3" name="Content Placeholder 2">
            <a:extLst>
              <a:ext uri="{FF2B5EF4-FFF2-40B4-BE49-F238E27FC236}">
                <a16:creationId xmlns:a16="http://schemas.microsoft.com/office/drawing/2014/main" id="{9ED294A1-2B10-DAFB-5D2F-E7D1D009CBCC}"/>
              </a:ext>
            </a:extLst>
          </p:cNvPr>
          <p:cNvSpPr>
            <a:spLocks noGrp="1"/>
          </p:cNvSpPr>
          <p:nvPr>
            <p:ph idx="1"/>
          </p:nvPr>
        </p:nvSpPr>
        <p:spPr/>
        <p:txBody>
          <a:bodyPr>
            <a:normAutofit fontScale="70000" lnSpcReduction="20000"/>
          </a:bodyPr>
          <a:lstStyle/>
          <a:p>
            <a:r>
              <a:rPr lang="en-GB" dirty="0"/>
              <a:t>def </a:t>
            </a:r>
            <a:r>
              <a:rPr lang="en-GB" dirty="0" err="1"/>
              <a:t>extract_latents_by_condition</a:t>
            </a:r>
            <a:r>
              <a:rPr lang="en-GB" dirty="0"/>
              <a:t>(model, </a:t>
            </a:r>
            <a:r>
              <a:rPr lang="en-GB" dirty="0" err="1"/>
              <a:t>dataloader</a:t>
            </a:r>
            <a:r>
              <a:rPr lang="en-GB" dirty="0"/>
              <a:t>, device):</a:t>
            </a:r>
          </a:p>
          <a:p>
            <a:r>
              <a:rPr lang="en-GB" dirty="0"/>
              <a:t>def </a:t>
            </a:r>
            <a:r>
              <a:rPr lang="en-GB" dirty="0" err="1"/>
              <a:t>normalize_risk_vector</a:t>
            </a:r>
            <a:r>
              <a:rPr lang="en-GB" dirty="0"/>
              <a:t>(</a:t>
            </a:r>
            <a:r>
              <a:rPr lang="en-GB" dirty="0" err="1"/>
              <a:t>vec</a:t>
            </a:r>
            <a:r>
              <a:rPr lang="en-GB" dirty="0"/>
              <a:t>, </a:t>
            </a:r>
            <a:r>
              <a:rPr lang="en-GB" dirty="0" err="1"/>
              <a:t>risk_indices</a:t>
            </a:r>
            <a:r>
              <a:rPr lang="en-GB" dirty="0"/>
              <a:t>, scaler):</a:t>
            </a:r>
          </a:p>
          <a:p>
            <a:r>
              <a:rPr lang="en-GB" dirty="0"/>
              <a:t>def </a:t>
            </a:r>
            <a:r>
              <a:rPr lang="en-GB" dirty="0" err="1"/>
              <a:t>get_risk_from_prediction</a:t>
            </a:r>
            <a:r>
              <a:rPr lang="en-GB" dirty="0"/>
              <a:t>(</a:t>
            </a:r>
            <a:r>
              <a:rPr lang="en-GB" dirty="0" err="1"/>
              <a:t>pred_vector</a:t>
            </a:r>
            <a:r>
              <a:rPr lang="en-GB" dirty="0"/>
              <a:t>, </a:t>
            </a:r>
            <a:r>
              <a:rPr lang="en-GB" dirty="0" err="1"/>
              <a:t>baseline_vector</a:t>
            </a:r>
            <a:r>
              <a:rPr lang="en-GB" dirty="0"/>
              <a:t>, </a:t>
            </a:r>
            <a:r>
              <a:rPr lang="en-GB" dirty="0" err="1"/>
              <a:t>risk_indices</a:t>
            </a:r>
            <a:r>
              <a:rPr lang="en-GB" dirty="0"/>
              <a:t>, scaler, method="</a:t>
            </a:r>
            <a:r>
              <a:rPr lang="en-GB" dirty="0" err="1"/>
              <a:t>euclidean</a:t>
            </a:r>
            <a:r>
              <a:rPr lang="en-GB" dirty="0"/>
              <a:t>", </a:t>
            </a:r>
            <a:r>
              <a:rPr lang="en-GB" dirty="0" err="1"/>
              <a:t>green_thresh</a:t>
            </a:r>
            <a:r>
              <a:rPr lang="en-GB" dirty="0"/>
              <a:t>=0.3, </a:t>
            </a:r>
            <a:r>
              <a:rPr lang="en-GB" dirty="0" err="1"/>
              <a:t>yellow_thresh</a:t>
            </a:r>
            <a:r>
              <a:rPr lang="en-GB" dirty="0"/>
              <a:t>=1.0, </a:t>
            </a:r>
            <a:r>
              <a:rPr lang="en-GB" dirty="0" err="1"/>
              <a:t>return_distance</a:t>
            </a:r>
            <a:r>
              <a:rPr lang="en-GB" dirty="0"/>
              <a:t>=False):</a:t>
            </a:r>
          </a:p>
          <a:p>
            <a:r>
              <a:rPr lang="en-GB" dirty="0"/>
              <a:t>def </a:t>
            </a:r>
            <a:r>
              <a:rPr lang="en-GB" dirty="0" err="1"/>
              <a:t>predict_with_model</a:t>
            </a:r>
            <a:r>
              <a:rPr lang="en-GB" dirty="0"/>
              <a:t>(model, </a:t>
            </a:r>
            <a:r>
              <a:rPr lang="en-GB" dirty="0" err="1"/>
              <a:t>dataloader</a:t>
            </a:r>
            <a:r>
              <a:rPr lang="en-GB" dirty="0"/>
              <a:t>, device):</a:t>
            </a:r>
          </a:p>
          <a:p>
            <a:r>
              <a:rPr lang="en-GB" dirty="0"/>
              <a:t>def </a:t>
            </a:r>
            <a:r>
              <a:rPr lang="en-GB" dirty="0" err="1"/>
              <a:t>scan_individual_risk</a:t>
            </a:r>
            <a:r>
              <a:rPr lang="en-GB" dirty="0"/>
              <a:t>(</a:t>
            </a:r>
            <a:r>
              <a:rPr lang="en-GB" dirty="0" err="1"/>
              <a:t>model,dataset,scaler,baseline_vector,risk_indices</a:t>
            </a:r>
            <a:r>
              <a:rPr lang="en-GB" dirty="0"/>
              <a:t>, device,):</a:t>
            </a:r>
          </a:p>
          <a:p>
            <a:r>
              <a:rPr lang="en-GB" dirty="0"/>
              <a:t>def </a:t>
            </a:r>
            <a:r>
              <a:rPr lang="en-GB" dirty="0" err="1"/>
              <a:t>scan_risk</a:t>
            </a:r>
            <a:r>
              <a:rPr lang="en-GB" dirty="0"/>
              <a:t>(model,dataset,scaler,baseline_vector,risk_indices,pollution_index,device):</a:t>
            </a:r>
          </a:p>
          <a:p>
            <a:r>
              <a:rPr lang="en-GB" dirty="0"/>
              <a:t>def </a:t>
            </a:r>
            <a:r>
              <a:rPr lang="en-GB" dirty="0" err="1"/>
              <a:t>compute_reactivity_score</a:t>
            </a:r>
            <a:r>
              <a:rPr lang="en-GB" dirty="0"/>
              <a:t>(deviations, </a:t>
            </a:r>
            <a:r>
              <a:rPr lang="en-GB" dirty="0" err="1"/>
              <a:t>pollution_vals</a:t>
            </a:r>
            <a:r>
              <a:rPr lang="en-GB" dirty="0"/>
              <a:t>):</a:t>
            </a:r>
          </a:p>
          <a:p>
            <a:r>
              <a:rPr lang="en-GB" dirty="0"/>
              <a:t>def </a:t>
            </a:r>
            <a:r>
              <a:rPr lang="en-GB" dirty="0" err="1"/>
              <a:t>predict_pollution_level</a:t>
            </a:r>
            <a:r>
              <a:rPr lang="en-GB" dirty="0"/>
              <a:t>(combined: </a:t>
            </a:r>
            <a:r>
              <a:rPr lang="en-GB" dirty="0" err="1"/>
              <a:t>pd.DataFrame</a:t>
            </a:r>
            <a:r>
              <a:rPr lang="en-GB" dirty="0"/>
              <a:t>, multiplier: float, model, </a:t>
            </a:r>
            <a:r>
              <a:rPr lang="en-GB" dirty="0" err="1"/>
              <a:t>feature_cols</a:t>
            </a:r>
            <a:r>
              <a:rPr lang="en-GB" dirty="0"/>
              <a:t>: list, scaler, </a:t>
            </a:r>
            <a:r>
              <a:rPr lang="en-GB" dirty="0" err="1"/>
              <a:t>window_size</a:t>
            </a:r>
            <a:r>
              <a:rPr lang="en-GB" dirty="0"/>
              <a:t>: int, </a:t>
            </a:r>
            <a:r>
              <a:rPr lang="en-GB" dirty="0" err="1"/>
              <a:t>forecast_steps</a:t>
            </a:r>
            <a:r>
              <a:rPr lang="en-GB" dirty="0"/>
              <a:t>: int, </a:t>
            </a:r>
            <a:r>
              <a:rPr lang="en-GB" dirty="0" err="1"/>
              <a:t>pollution_cols</a:t>
            </a:r>
            <a:r>
              <a:rPr lang="en-GB" dirty="0"/>
              <a:t>: list, </a:t>
            </a:r>
            <a:r>
              <a:rPr lang="en-GB" dirty="0" err="1"/>
              <a:t>physiological_cols</a:t>
            </a:r>
            <a:r>
              <a:rPr lang="en-GB" dirty="0"/>
              <a:t>: list, device, PatientLatentDataset    </a:t>
            </a:r>
          </a:p>
          <a:p>
            <a:r>
              <a:rPr lang="en-GB" dirty="0"/>
              <a:t>def </a:t>
            </a:r>
            <a:r>
              <a:rPr lang="en-GB" dirty="0" err="1"/>
              <a:t>get_baseline_prediction_vector</a:t>
            </a:r>
            <a:r>
              <a:rPr lang="en-GB" dirty="0"/>
              <a:t>(model, </a:t>
            </a:r>
            <a:r>
              <a:rPr lang="en-GB" dirty="0" err="1"/>
              <a:t>dataloader</a:t>
            </a:r>
            <a:r>
              <a:rPr lang="en-GB" dirty="0"/>
              <a:t>, device, scaler, </a:t>
            </a:r>
            <a:r>
              <a:rPr lang="en-GB" dirty="0" err="1"/>
              <a:t>risk_indices</a:t>
            </a:r>
            <a:r>
              <a:rPr lang="en-GB" dirty="0"/>
              <a:t>)</a:t>
            </a:r>
          </a:p>
        </p:txBody>
      </p:sp>
    </p:spTree>
    <p:extLst>
      <p:ext uri="{BB962C8B-B14F-4D97-AF65-F5344CB8AC3E}">
        <p14:creationId xmlns:p14="http://schemas.microsoft.com/office/powerpoint/2010/main" val="3080902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3F6D-B534-D60C-B8B2-13F1D15BD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495D2-5953-1188-6DB5-DCD897DDC86E}"/>
              </a:ext>
            </a:extLst>
          </p:cNvPr>
          <p:cNvSpPr>
            <a:spLocks noGrp="1"/>
          </p:cNvSpPr>
          <p:nvPr>
            <p:ph type="title"/>
          </p:nvPr>
        </p:nvSpPr>
        <p:spPr/>
        <p:txBody>
          <a:bodyPr/>
          <a:lstStyle/>
          <a:p>
            <a:r>
              <a:rPr lang="en-US" dirty="0"/>
              <a:t>Utils – </a:t>
            </a:r>
            <a:r>
              <a:rPr lang="en-US" dirty="0" err="1"/>
              <a:t>extract_latents_by_condition</a:t>
            </a:r>
            <a:endParaRPr lang="en-GB" dirty="0"/>
          </a:p>
        </p:txBody>
      </p:sp>
      <p:sp>
        <p:nvSpPr>
          <p:cNvPr id="3" name="Content Placeholder 2">
            <a:extLst>
              <a:ext uri="{FF2B5EF4-FFF2-40B4-BE49-F238E27FC236}">
                <a16:creationId xmlns:a16="http://schemas.microsoft.com/office/drawing/2014/main" id="{EFC35810-23D7-EA46-A8D3-4DBCE202D492}"/>
              </a:ext>
            </a:extLst>
          </p:cNvPr>
          <p:cNvSpPr>
            <a:spLocks noGrp="1"/>
          </p:cNvSpPr>
          <p:nvPr>
            <p:ph idx="1"/>
          </p:nvPr>
        </p:nvSpPr>
        <p:spPr/>
        <p:txBody>
          <a:bodyPr>
            <a:normAutofit fontScale="25000" lnSpcReduction="20000"/>
          </a:bodyPr>
          <a:lstStyle/>
          <a:p>
            <a:r>
              <a:rPr lang="en-US" dirty="0"/>
              <a:t>Extracting both the latent vector z and the metadata coming with it. </a:t>
            </a:r>
          </a:p>
          <a:p>
            <a:r>
              <a:rPr lang="en-US" dirty="0"/>
              <a:t>This is because of the </a:t>
            </a:r>
            <a:r>
              <a:rPr lang="en-US" dirty="0" err="1"/>
              <a:t>patientlatentdataset</a:t>
            </a:r>
            <a:endParaRPr lang="en-US" dirty="0"/>
          </a:p>
          <a:p>
            <a:r>
              <a:rPr lang="en-US" dirty="0"/>
              <a:t>Z = sampled latent vector, it encodes the past context </a:t>
            </a:r>
            <a:r>
              <a:rPr lang="en-US" dirty="0" err="1"/>
              <a:t>upto</a:t>
            </a:r>
            <a:r>
              <a:rPr lang="en-US" dirty="0"/>
              <a:t> that window</a:t>
            </a:r>
          </a:p>
          <a:p>
            <a:r>
              <a:rPr lang="en-US" dirty="0"/>
              <a:t>Metadata does not come from the model, but it comes from the dataset and it is aligned with z. Metadata comes from the dataset </a:t>
            </a:r>
            <a:r>
              <a:rPr lang="en-US" dirty="0" err="1"/>
              <a:t>stoered</a:t>
            </a:r>
            <a:r>
              <a:rPr lang="en-US" dirty="0"/>
              <a:t> future row (GT at forecast horizon).</a:t>
            </a:r>
          </a:p>
          <a:p>
            <a:pPr lvl="1"/>
            <a:r>
              <a:rPr lang="en-US" dirty="0"/>
              <a:t>It is basically telling me how does the current latent vector going to impact the next future </a:t>
            </a:r>
            <a:r>
              <a:rPr lang="en-US" dirty="0" err="1"/>
              <a:t>statest</a:t>
            </a:r>
            <a:r>
              <a:rPr lang="en-US" dirty="0"/>
              <a:t> (not a prediction for now but in the dataset). </a:t>
            </a:r>
          </a:p>
          <a:p>
            <a:pPr lvl="1"/>
            <a:endParaRPr lang="en-US" dirty="0"/>
          </a:p>
          <a:p>
            <a:pPr marL="228600" lvl="1">
              <a:spcBef>
                <a:spcPts val="1000"/>
              </a:spcBef>
            </a:pPr>
            <a:r>
              <a:rPr lang="en-US" sz="2800" dirty="0"/>
              <a:t>I then reformat the metadata batch to turn it into a Pandas </a:t>
            </a:r>
            <a:r>
              <a:rPr lang="en-US" sz="2800" dirty="0" err="1"/>
              <a:t>DataFrame</a:t>
            </a:r>
            <a:r>
              <a:rPr lang="en-US" sz="2800" dirty="0"/>
              <a:t>. </a:t>
            </a:r>
          </a:p>
          <a:p>
            <a:r>
              <a:rPr lang="en-GB" dirty="0"/>
              <a:t> for x, </a:t>
            </a:r>
            <a:r>
              <a:rPr lang="en-GB" dirty="0" err="1"/>
              <a:t>meta_batch</a:t>
            </a:r>
            <a:r>
              <a:rPr lang="en-GB" dirty="0"/>
              <a:t> in </a:t>
            </a:r>
            <a:r>
              <a:rPr lang="en-GB" dirty="0" err="1"/>
              <a:t>dataloader</a:t>
            </a:r>
            <a:r>
              <a:rPr lang="en-GB" dirty="0"/>
              <a:t>:</a:t>
            </a:r>
          </a:p>
          <a:p>
            <a:r>
              <a:rPr lang="en-GB" dirty="0"/>
              <a:t>            # Reformat for transformer (</a:t>
            </a:r>
            <a:r>
              <a:rPr lang="en-GB" dirty="0" err="1"/>
              <a:t>seq_len</a:t>
            </a:r>
            <a:r>
              <a:rPr lang="en-GB" dirty="0"/>
              <a:t>, batch, features) and move to device</a:t>
            </a:r>
          </a:p>
          <a:p>
            <a:r>
              <a:rPr lang="en-GB" dirty="0"/>
              <a:t>            x = </a:t>
            </a:r>
            <a:r>
              <a:rPr lang="en-GB" dirty="0" err="1"/>
              <a:t>x.permute</a:t>
            </a:r>
            <a:r>
              <a:rPr lang="en-GB" dirty="0"/>
              <a:t>(1, 0, 2).to(device)</a:t>
            </a:r>
          </a:p>
          <a:p>
            <a:r>
              <a:rPr lang="en-GB" dirty="0"/>
              <a:t>            # Forward pass: only need latent mean and variance</a:t>
            </a:r>
          </a:p>
          <a:p>
            <a:r>
              <a:rPr lang="en-GB" dirty="0"/>
              <a:t>            _, mu, </a:t>
            </a:r>
            <a:r>
              <a:rPr lang="en-GB" dirty="0" err="1"/>
              <a:t>logvar</a:t>
            </a:r>
            <a:r>
              <a:rPr lang="en-GB" dirty="0"/>
              <a:t>, _ = model(x)</a:t>
            </a:r>
          </a:p>
          <a:p>
            <a:r>
              <a:rPr lang="en-GB" dirty="0"/>
              <a:t>            # Sample latent vector z using reparameterization trick</a:t>
            </a:r>
          </a:p>
          <a:p>
            <a:r>
              <a:rPr lang="en-GB" dirty="0"/>
              <a:t>            z = </a:t>
            </a:r>
            <a:r>
              <a:rPr lang="en-GB" dirty="0" err="1"/>
              <a:t>model.reparameterize</a:t>
            </a:r>
            <a:r>
              <a:rPr lang="en-GB" dirty="0"/>
              <a:t>(mu, </a:t>
            </a:r>
            <a:r>
              <a:rPr lang="en-GB" dirty="0" err="1"/>
              <a:t>logvar</a:t>
            </a:r>
            <a:r>
              <a:rPr lang="en-GB" dirty="0"/>
              <a:t>).</a:t>
            </a:r>
            <a:r>
              <a:rPr lang="en-GB" dirty="0" err="1"/>
              <a:t>cpu</a:t>
            </a:r>
            <a:r>
              <a:rPr lang="en-GB" dirty="0"/>
              <a:t>().</a:t>
            </a:r>
            <a:r>
              <a:rPr lang="en-GB" dirty="0" err="1"/>
              <a:t>numpy</a:t>
            </a:r>
            <a:r>
              <a:rPr lang="en-GB" dirty="0"/>
              <a:t>()</a:t>
            </a:r>
          </a:p>
          <a:p>
            <a:r>
              <a:rPr lang="en-GB" dirty="0"/>
              <a:t>            </a:t>
            </a:r>
            <a:r>
              <a:rPr lang="en-GB" dirty="0" err="1"/>
              <a:t>z_list.append</a:t>
            </a:r>
            <a:r>
              <a:rPr lang="en-GB" dirty="0"/>
              <a:t>(z)</a:t>
            </a:r>
          </a:p>
          <a:p>
            <a:endParaRPr lang="en-GB" dirty="0"/>
          </a:p>
          <a:p>
            <a:r>
              <a:rPr lang="en-GB" dirty="0"/>
              <a:t>            # Converting to store the data in </a:t>
            </a:r>
            <a:r>
              <a:rPr lang="en-GB" dirty="0" err="1"/>
              <a:t>dataloader</a:t>
            </a:r>
            <a:endParaRPr lang="en-GB" dirty="0"/>
          </a:p>
          <a:p>
            <a:r>
              <a:rPr lang="en-GB" dirty="0"/>
              <a:t>            # k is </a:t>
            </a:r>
            <a:r>
              <a:rPr lang="en-GB" dirty="0" err="1"/>
              <a:t>f.i</a:t>
            </a:r>
            <a:r>
              <a:rPr lang="en-GB" dirty="0"/>
              <a:t>. </a:t>
            </a:r>
            <a:r>
              <a:rPr lang="en-GB" dirty="0" err="1"/>
              <a:t>patient_id</a:t>
            </a:r>
            <a:endParaRPr lang="en-GB" dirty="0"/>
          </a:p>
          <a:p>
            <a:r>
              <a:rPr lang="en-GB" dirty="0"/>
              <a:t>            # v is the context of the data where every row is raw physiological and pollution form of the data</a:t>
            </a:r>
          </a:p>
          <a:p>
            <a:r>
              <a:rPr lang="en-GB" dirty="0"/>
              <a:t>            </a:t>
            </a:r>
            <a:r>
              <a:rPr lang="en-GB" dirty="0" err="1"/>
              <a:t>clean_meta</a:t>
            </a:r>
            <a:r>
              <a:rPr lang="en-GB" dirty="0"/>
              <a:t> = {}</a:t>
            </a:r>
          </a:p>
          <a:p>
            <a:r>
              <a:rPr lang="en-GB" dirty="0"/>
              <a:t>            for k, v in </a:t>
            </a:r>
            <a:r>
              <a:rPr lang="en-GB" dirty="0" err="1"/>
              <a:t>meta_batch.items</a:t>
            </a:r>
            <a:r>
              <a:rPr lang="en-GB" dirty="0"/>
              <a:t>():</a:t>
            </a:r>
          </a:p>
          <a:p>
            <a:r>
              <a:rPr lang="en-GB" dirty="0"/>
              <a:t>                </a:t>
            </a:r>
            <a:r>
              <a:rPr lang="en-GB" dirty="0" err="1"/>
              <a:t>clean_meta</a:t>
            </a:r>
            <a:r>
              <a:rPr lang="en-GB" dirty="0"/>
              <a:t>[k] = </a:t>
            </a:r>
            <a:r>
              <a:rPr lang="en-GB" dirty="0" err="1"/>
              <a:t>np.array</a:t>
            </a:r>
            <a:r>
              <a:rPr lang="en-GB" dirty="0"/>
              <a:t>(v).</a:t>
            </a:r>
            <a:r>
              <a:rPr lang="en-GB" dirty="0" err="1"/>
              <a:t>tolist</a:t>
            </a:r>
            <a:r>
              <a:rPr lang="en-GB" dirty="0"/>
              <a:t>()</a:t>
            </a:r>
          </a:p>
        </p:txBody>
      </p:sp>
    </p:spTree>
    <p:extLst>
      <p:ext uri="{BB962C8B-B14F-4D97-AF65-F5344CB8AC3E}">
        <p14:creationId xmlns:p14="http://schemas.microsoft.com/office/powerpoint/2010/main" val="191824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DF964-C1F6-A71A-73E6-5767F91C1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6874B-5203-22CA-12BF-7A77BE48DAD3}"/>
              </a:ext>
            </a:extLst>
          </p:cNvPr>
          <p:cNvSpPr>
            <a:spLocks noGrp="1"/>
          </p:cNvSpPr>
          <p:nvPr>
            <p:ph type="title"/>
          </p:nvPr>
        </p:nvSpPr>
        <p:spPr/>
        <p:txBody>
          <a:bodyPr/>
          <a:lstStyle/>
          <a:p>
            <a:r>
              <a:rPr lang="en-US" dirty="0"/>
              <a:t>Utils – Normalize risk vector</a:t>
            </a:r>
            <a:endParaRPr lang="en-GB" dirty="0"/>
          </a:p>
        </p:txBody>
      </p:sp>
      <p:sp>
        <p:nvSpPr>
          <p:cNvPr id="3" name="Content Placeholder 2">
            <a:extLst>
              <a:ext uri="{FF2B5EF4-FFF2-40B4-BE49-F238E27FC236}">
                <a16:creationId xmlns:a16="http://schemas.microsoft.com/office/drawing/2014/main" id="{01E89761-4AB0-9E25-88DE-67B5FB76C866}"/>
              </a:ext>
            </a:extLst>
          </p:cNvPr>
          <p:cNvSpPr>
            <a:spLocks noGrp="1"/>
          </p:cNvSpPr>
          <p:nvPr>
            <p:ph idx="1"/>
          </p:nvPr>
        </p:nvSpPr>
        <p:spPr/>
        <p:txBody>
          <a:bodyPr>
            <a:normAutofit/>
          </a:bodyPr>
          <a:lstStyle/>
          <a:p>
            <a:r>
              <a:rPr lang="en-US" dirty="0"/>
              <a:t>Create a dummy dataset with same number of features as original dataset. We inverse transform with the same number of features that the scaler was trained on so that the scaler does not throw us an error</a:t>
            </a:r>
            <a:endParaRPr lang="en-GB" dirty="0"/>
          </a:p>
        </p:txBody>
      </p:sp>
    </p:spTree>
    <p:extLst>
      <p:ext uri="{BB962C8B-B14F-4D97-AF65-F5344CB8AC3E}">
        <p14:creationId xmlns:p14="http://schemas.microsoft.com/office/powerpoint/2010/main" val="349650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026F-B040-AAB5-7D60-280485FF4756}"/>
              </a:ext>
            </a:extLst>
          </p:cNvPr>
          <p:cNvSpPr>
            <a:spLocks noGrp="1"/>
          </p:cNvSpPr>
          <p:nvPr>
            <p:ph type="title"/>
          </p:nvPr>
        </p:nvSpPr>
        <p:spPr/>
        <p:txBody>
          <a:bodyPr/>
          <a:lstStyle/>
          <a:p>
            <a:r>
              <a:rPr lang="en-US" dirty="0"/>
              <a:t>Utils – </a:t>
            </a:r>
            <a:r>
              <a:rPr lang="en-US" dirty="0" err="1"/>
              <a:t>get_risk_from_prediction</a:t>
            </a:r>
            <a:endParaRPr lang="en-GB" dirty="0"/>
          </a:p>
        </p:txBody>
      </p:sp>
      <p:sp>
        <p:nvSpPr>
          <p:cNvPr id="3" name="Content Placeholder 2">
            <a:extLst>
              <a:ext uri="{FF2B5EF4-FFF2-40B4-BE49-F238E27FC236}">
                <a16:creationId xmlns:a16="http://schemas.microsoft.com/office/drawing/2014/main" id="{10C159E8-3DE8-3964-4D85-93BB6C60D079}"/>
              </a:ext>
            </a:extLst>
          </p:cNvPr>
          <p:cNvSpPr>
            <a:spLocks noGrp="1"/>
          </p:cNvSpPr>
          <p:nvPr>
            <p:ph idx="1"/>
          </p:nvPr>
        </p:nvSpPr>
        <p:spPr/>
        <p:txBody>
          <a:bodyPr/>
          <a:lstStyle/>
          <a:p>
            <a:r>
              <a:rPr lang="en-US" dirty="0"/>
              <a:t>Comparing predicted with baseline vector</a:t>
            </a:r>
          </a:p>
          <a:p>
            <a:r>
              <a:rPr lang="en-US" dirty="0"/>
              <a:t>If distance is less than threshold then green </a:t>
            </a:r>
            <a:r>
              <a:rPr lang="en-US" dirty="0" err="1"/>
              <a:t>etc</a:t>
            </a:r>
            <a:endParaRPr lang="en-GB" dirty="0"/>
          </a:p>
        </p:txBody>
      </p:sp>
    </p:spTree>
    <p:extLst>
      <p:ext uri="{BB962C8B-B14F-4D97-AF65-F5344CB8AC3E}">
        <p14:creationId xmlns:p14="http://schemas.microsoft.com/office/powerpoint/2010/main" val="975476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A8A68-DC07-5CFF-2A13-BBE86BFEA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58E07-5ADB-19A1-8001-12B69C4B7FB6}"/>
              </a:ext>
            </a:extLst>
          </p:cNvPr>
          <p:cNvSpPr>
            <a:spLocks noGrp="1"/>
          </p:cNvSpPr>
          <p:nvPr>
            <p:ph type="title"/>
          </p:nvPr>
        </p:nvSpPr>
        <p:spPr/>
        <p:txBody>
          <a:bodyPr/>
          <a:lstStyle/>
          <a:p>
            <a:r>
              <a:rPr lang="en-US" dirty="0"/>
              <a:t>Utils – Predict with model</a:t>
            </a:r>
            <a:endParaRPr lang="en-GB" dirty="0"/>
          </a:p>
        </p:txBody>
      </p:sp>
      <p:sp>
        <p:nvSpPr>
          <p:cNvPr id="3" name="Content Placeholder 2">
            <a:extLst>
              <a:ext uri="{FF2B5EF4-FFF2-40B4-BE49-F238E27FC236}">
                <a16:creationId xmlns:a16="http://schemas.microsoft.com/office/drawing/2014/main" id="{A0A5157B-9F67-262D-AEBA-06CC583FF831}"/>
              </a:ext>
            </a:extLst>
          </p:cNvPr>
          <p:cNvSpPr>
            <a:spLocks noGrp="1"/>
          </p:cNvSpPr>
          <p:nvPr>
            <p:ph idx="1"/>
          </p:nvPr>
        </p:nvSpPr>
        <p:spPr/>
        <p:txBody>
          <a:bodyPr>
            <a:normAutofit/>
          </a:bodyPr>
          <a:lstStyle/>
          <a:p>
            <a:r>
              <a:rPr lang="en-US" dirty="0"/>
              <a:t>Create a dummy dataset with same number of features as original dataset. We inverse transform with the same number of features that the scaler was trained on so that the scaler does not throw us an error</a:t>
            </a:r>
            <a:endParaRPr lang="en-GB" dirty="0"/>
          </a:p>
        </p:txBody>
      </p:sp>
      <p:sp>
        <p:nvSpPr>
          <p:cNvPr id="5" name="TextBox 4">
            <a:extLst>
              <a:ext uri="{FF2B5EF4-FFF2-40B4-BE49-F238E27FC236}">
                <a16:creationId xmlns:a16="http://schemas.microsoft.com/office/drawing/2014/main" id="{2905C9E5-4B3A-04DF-7D14-E7ADF55C0833}"/>
              </a:ext>
            </a:extLst>
          </p:cNvPr>
          <p:cNvSpPr txBox="1"/>
          <p:nvPr/>
        </p:nvSpPr>
        <p:spPr>
          <a:xfrm>
            <a:off x="3048000" y="3244334"/>
            <a:ext cx="6096000" cy="369332"/>
          </a:xfrm>
          <a:prstGeom prst="rect">
            <a:avLst/>
          </a:prstGeom>
          <a:noFill/>
        </p:spPr>
        <p:txBody>
          <a:bodyPr wrap="square">
            <a:spAutoFit/>
          </a:bodyPr>
          <a:lstStyle/>
          <a:p>
            <a:r>
              <a:rPr lang="en-GB" dirty="0" err="1"/>
              <a:t>predict_with_model</a:t>
            </a:r>
            <a:endParaRPr lang="en-GB" dirty="0"/>
          </a:p>
        </p:txBody>
      </p:sp>
      <p:pic>
        <p:nvPicPr>
          <p:cNvPr id="6" name="Picture 5">
            <a:extLst>
              <a:ext uri="{FF2B5EF4-FFF2-40B4-BE49-F238E27FC236}">
                <a16:creationId xmlns:a16="http://schemas.microsoft.com/office/drawing/2014/main" id="{DE1E423C-6A55-AC95-616C-F3F4C23A025E}"/>
              </a:ext>
            </a:extLst>
          </p:cNvPr>
          <p:cNvPicPr>
            <a:picLocks noChangeAspect="1"/>
          </p:cNvPicPr>
          <p:nvPr/>
        </p:nvPicPr>
        <p:blipFill>
          <a:blip r:embed="rId3"/>
          <a:stretch>
            <a:fillRect/>
          </a:stretch>
        </p:blipFill>
        <p:spPr>
          <a:xfrm>
            <a:off x="723899" y="4001294"/>
            <a:ext cx="7801713" cy="2579485"/>
          </a:xfrm>
          <a:prstGeom prst="rect">
            <a:avLst/>
          </a:prstGeom>
        </p:spPr>
      </p:pic>
    </p:spTree>
    <p:extLst>
      <p:ext uri="{BB962C8B-B14F-4D97-AF65-F5344CB8AC3E}">
        <p14:creationId xmlns:p14="http://schemas.microsoft.com/office/powerpoint/2010/main" val="185070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510A-7884-8E3E-78E8-F9C8FDB02A88}"/>
              </a:ext>
            </a:extLst>
          </p:cNvPr>
          <p:cNvSpPr>
            <a:spLocks noGrp="1"/>
          </p:cNvSpPr>
          <p:nvPr>
            <p:ph type="title"/>
          </p:nvPr>
        </p:nvSpPr>
        <p:spPr/>
        <p:txBody>
          <a:bodyPr/>
          <a:lstStyle/>
          <a:p>
            <a:r>
              <a:rPr lang="en-US" dirty="0"/>
              <a:t>Aim</a:t>
            </a:r>
            <a:endParaRPr lang="en-GB" dirty="0"/>
          </a:p>
        </p:txBody>
      </p:sp>
      <p:sp>
        <p:nvSpPr>
          <p:cNvPr id="3" name="TextBox 2">
            <a:extLst>
              <a:ext uri="{FF2B5EF4-FFF2-40B4-BE49-F238E27FC236}">
                <a16:creationId xmlns:a16="http://schemas.microsoft.com/office/drawing/2014/main" id="{E29AE66F-687A-A5EC-D3B1-800D24D9F40A}"/>
              </a:ext>
            </a:extLst>
          </p:cNvPr>
          <p:cNvSpPr txBox="1"/>
          <p:nvPr/>
        </p:nvSpPr>
        <p:spPr>
          <a:xfrm>
            <a:off x="762000" y="1874728"/>
            <a:ext cx="10319657"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Air pollution </a:t>
            </a:r>
            <a:r>
              <a:rPr lang="en-US" sz="2800" dirty="0"/>
              <a:t>contributes to an estimated seven million deaths annually and globally.</a:t>
            </a:r>
          </a:p>
          <a:p>
            <a:pPr marL="285750" indent="-285750">
              <a:buFont typeface="Arial" panose="020B0604020202020204" pitchFamily="34" charset="0"/>
              <a:buChar char="•"/>
            </a:pPr>
            <a:r>
              <a:rPr lang="en-US" sz="2800" dirty="0"/>
              <a:t>Most of research does not show how predicted pollution affect individuals.</a:t>
            </a:r>
          </a:p>
          <a:p>
            <a:pPr marL="285750" indent="-285750">
              <a:buFont typeface="Arial" panose="020B0604020202020204" pitchFamily="34" charset="0"/>
              <a:buChar char="•"/>
            </a:pPr>
            <a:r>
              <a:rPr lang="en-US" sz="2800" dirty="0"/>
              <a:t>The aim is then to </a:t>
            </a:r>
            <a:r>
              <a:rPr lang="en-US" sz="2800" b="1" dirty="0"/>
              <a:t>predict individual health responses </a:t>
            </a:r>
            <a:r>
              <a:rPr lang="en-US" sz="2800" dirty="0"/>
              <a:t>to pollution exposure (population model), facilitating early warnings and </a:t>
            </a:r>
            <a:r>
              <a:rPr lang="en-US" sz="2800" b="1" dirty="0"/>
              <a:t>personalised health recommendations (</a:t>
            </a:r>
            <a:r>
              <a:rPr lang="en-US" sz="2800" b="1" dirty="0" err="1"/>
              <a:t>personalised</a:t>
            </a:r>
            <a:r>
              <a:rPr lang="en-US" sz="2800" b="1" dirty="0"/>
              <a:t> model).</a:t>
            </a:r>
          </a:p>
        </p:txBody>
      </p:sp>
      <p:sp>
        <p:nvSpPr>
          <p:cNvPr id="4" name="Rectangle: Rounded Corners 3">
            <a:extLst>
              <a:ext uri="{FF2B5EF4-FFF2-40B4-BE49-F238E27FC236}">
                <a16:creationId xmlns:a16="http://schemas.microsoft.com/office/drawing/2014/main" id="{23028FAA-7D62-A348-2754-20E482E71F41}"/>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Why?</a:t>
            </a:r>
            <a:endParaRPr lang="en-GB" sz="2800" b="1" dirty="0">
              <a:solidFill>
                <a:schemeClr val="tx1"/>
              </a:solidFill>
            </a:endParaRPr>
          </a:p>
        </p:txBody>
      </p:sp>
    </p:spTree>
    <p:extLst>
      <p:ext uri="{BB962C8B-B14F-4D97-AF65-F5344CB8AC3E}">
        <p14:creationId xmlns:p14="http://schemas.microsoft.com/office/powerpoint/2010/main" val="657366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012B-34AE-CE63-9BC8-96ED8F4CFD42}"/>
              </a:ext>
            </a:extLst>
          </p:cNvPr>
          <p:cNvSpPr>
            <a:spLocks noGrp="1"/>
          </p:cNvSpPr>
          <p:nvPr>
            <p:ph type="title"/>
          </p:nvPr>
        </p:nvSpPr>
        <p:spPr/>
        <p:txBody>
          <a:bodyPr/>
          <a:lstStyle/>
          <a:p>
            <a:r>
              <a:rPr lang="en-US" dirty="0"/>
              <a:t>Utils – </a:t>
            </a:r>
            <a:r>
              <a:rPr lang="en-US" dirty="0" err="1"/>
              <a:t>get_baseline_prediction_vector</a:t>
            </a:r>
            <a:endParaRPr lang="en-GB" dirty="0"/>
          </a:p>
        </p:txBody>
      </p:sp>
      <p:sp>
        <p:nvSpPr>
          <p:cNvPr id="3" name="Content Placeholder 2">
            <a:extLst>
              <a:ext uri="{FF2B5EF4-FFF2-40B4-BE49-F238E27FC236}">
                <a16:creationId xmlns:a16="http://schemas.microsoft.com/office/drawing/2014/main" id="{73B6CA15-9473-A641-23F8-55D2AA6ECF0F}"/>
              </a:ext>
            </a:extLst>
          </p:cNvPr>
          <p:cNvSpPr>
            <a:spLocks noGrp="1"/>
          </p:cNvSpPr>
          <p:nvPr>
            <p:ph idx="1"/>
          </p:nvPr>
        </p:nvSpPr>
        <p:spPr/>
        <p:txBody>
          <a:bodyPr/>
          <a:lstStyle/>
          <a:p>
            <a:r>
              <a:rPr lang="en-US" dirty="0"/>
              <a:t>I predict the first horizon step for every window, collect those vectors, inverse-scale, keep only risk-related features, and then average them</a:t>
            </a:r>
          </a:p>
          <a:p>
            <a:r>
              <a:rPr lang="en-US" dirty="0"/>
              <a:t>The resulting mean vector is my baseline profile for the individual. But I am not using the full horizon forecasts (steps 2…N are ignored).</a:t>
            </a:r>
            <a:endParaRPr lang="en-GB" dirty="0"/>
          </a:p>
        </p:txBody>
      </p:sp>
    </p:spTree>
    <p:extLst>
      <p:ext uri="{BB962C8B-B14F-4D97-AF65-F5344CB8AC3E}">
        <p14:creationId xmlns:p14="http://schemas.microsoft.com/office/powerpoint/2010/main" val="8358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8ED4F-1FB6-310E-03FF-C2AD5E8A8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44F19-8276-0F2A-1EC7-0F659715BE20}"/>
              </a:ext>
            </a:extLst>
          </p:cNvPr>
          <p:cNvSpPr>
            <a:spLocks noGrp="1"/>
          </p:cNvSpPr>
          <p:nvPr>
            <p:ph type="title"/>
          </p:nvPr>
        </p:nvSpPr>
        <p:spPr/>
        <p:txBody>
          <a:bodyPr/>
          <a:lstStyle/>
          <a:p>
            <a:r>
              <a:rPr lang="en-US" dirty="0"/>
              <a:t>Utils – </a:t>
            </a:r>
            <a:r>
              <a:rPr lang="en-US" dirty="0" err="1"/>
              <a:t>Scan_individual_risk</a:t>
            </a:r>
            <a:endParaRPr lang="en-GB" dirty="0"/>
          </a:p>
        </p:txBody>
      </p:sp>
      <p:sp>
        <p:nvSpPr>
          <p:cNvPr id="3" name="Content Placeholder 2">
            <a:extLst>
              <a:ext uri="{FF2B5EF4-FFF2-40B4-BE49-F238E27FC236}">
                <a16:creationId xmlns:a16="http://schemas.microsoft.com/office/drawing/2014/main" id="{9CB06292-FCDF-C963-6CE0-7FB2DD950F4E}"/>
              </a:ext>
            </a:extLst>
          </p:cNvPr>
          <p:cNvSpPr>
            <a:spLocks noGrp="1"/>
          </p:cNvSpPr>
          <p:nvPr>
            <p:ph idx="1"/>
          </p:nvPr>
        </p:nvSpPr>
        <p:spPr/>
        <p:txBody>
          <a:bodyPr>
            <a:normAutofit/>
          </a:bodyPr>
          <a:lstStyle/>
          <a:p>
            <a:r>
              <a:rPr lang="en-US" dirty="0"/>
              <a:t>It’s taking the normal state of an individual with </a:t>
            </a:r>
            <a:r>
              <a:rPr lang="en-US" dirty="0" err="1"/>
              <a:t>get_baseline_prediction_vector</a:t>
            </a:r>
            <a:endParaRPr lang="en-US" dirty="0"/>
          </a:p>
          <a:p>
            <a:r>
              <a:rPr lang="en-US" dirty="0"/>
              <a:t>Then I compute the </a:t>
            </a:r>
            <a:r>
              <a:rPr lang="en-US" dirty="0" err="1"/>
              <a:t>Eucldiean</a:t>
            </a:r>
            <a:r>
              <a:rPr lang="en-US" dirty="0"/>
              <a:t> distance between the prediction and the normal. If the threshold is greater than 0.3 then green, red or yellow</a:t>
            </a:r>
          </a:p>
          <a:p>
            <a:endParaRPr lang="en-US" dirty="0"/>
          </a:p>
        </p:txBody>
      </p:sp>
    </p:spTree>
    <p:extLst>
      <p:ext uri="{BB962C8B-B14F-4D97-AF65-F5344CB8AC3E}">
        <p14:creationId xmlns:p14="http://schemas.microsoft.com/office/powerpoint/2010/main" val="686872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8786A-8182-8901-4127-FC7EB275D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5001B-7DC2-D5C0-7D6E-3FA2B7911898}"/>
              </a:ext>
            </a:extLst>
          </p:cNvPr>
          <p:cNvSpPr>
            <a:spLocks noGrp="1"/>
          </p:cNvSpPr>
          <p:nvPr>
            <p:ph type="title"/>
          </p:nvPr>
        </p:nvSpPr>
        <p:spPr/>
        <p:txBody>
          <a:bodyPr/>
          <a:lstStyle/>
          <a:p>
            <a:r>
              <a:rPr lang="en-US" dirty="0"/>
              <a:t>Utils – </a:t>
            </a:r>
            <a:r>
              <a:rPr lang="en-US" dirty="0" err="1"/>
              <a:t>Scan_risk</a:t>
            </a:r>
            <a:endParaRPr lang="en-GB" dirty="0"/>
          </a:p>
        </p:txBody>
      </p:sp>
      <p:sp>
        <p:nvSpPr>
          <p:cNvPr id="3" name="Content Placeholder 2">
            <a:extLst>
              <a:ext uri="{FF2B5EF4-FFF2-40B4-BE49-F238E27FC236}">
                <a16:creationId xmlns:a16="http://schemas.microsoft.com/office/drawing/2014/main" id="{5586906F-16A0-43AF-BDBF-B35B8AFE4616}"/>
              </a:ext>
            </a:extLst>
          </p:cNvPr>
          <p:cNvSpPr>
            <a:spLocks noGrp="1"/>
          </p:cNvSpPr>
          <p:nvPr>
            <p:ph idx="1"/>
          </p:nvPr>
        </p:nvSpPr>
        <p:spPr/>
        <p:txBody>
          <a:bodyPr>
            <a:normAutofit/>
          </a:bodyPr>
          <a:lstStyle/>
          <a:p>
            <a:r>
              <a:rPr lang="en-US" dirty="0"/>
              <a:t>It’s taking the normal state of an individual with </a:t>
            </a:r>
            <a:r>
              <a:rPr lang="en-US" dirty="0" err="1"/>
              <a:t>get_baseline_prediction_vector</a:t>
            </a:r>
            <a:endParaRPr lang="en-US" dirty="0"/>
          </a:p>
          <a:p>
            <a:r>
              <a:rPr lang="en-US" dirty="0"/>
              <a:t>Then I compute the </a:t>
            </a:r>
            <a:r>
              <a:rPr lang="en-US" dirty="0" err="1"/>
              <a:t>Eucldiean</a:t>
            </a:r>
            <a:r>
              <a:rPr lang="en-US" dirty="0"/>
              <a:t> distance between the prediction and the normal. If the threshold is greater than 0.3 then green, red or yellow</a:t>
            </a:r>
          </a:p>
          <a:p>
            <a:endParaRPr lang="en-US" dirty="0"/>
          </a:p>
        </p:txBody>
      </p:sp>
    </p:spTree>
    <p:extLst>
      <p:ext uri="{BB962C8B-B14F-4D97-AF65-F5344CB8AC3E}">
        <p14:creationId xmlns:p14="http://schemas.microsoft.com/office/powerpoint/2010/main" val="3127380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1C57-1505-1790-9672-742FCA8CF48A}"/>
              </a:ext>
            </a:extLst>
          </p:cNvPr>
          <p:cNvSpPr>
            <a:spLocks noGrp="1"/>
          </p:cNvSpPr>
          <p:nvPr>
            <p:ph type="title"/>
          </p:nvPr>
        </p:nvSpPr>
        <p:spPr/>
        <p:txBody>
          <a:bodyPr/>
          <a:lstStyle/>
          <a:p>
            <a:r>
              <a:rPr lang="en-US" dirty="0" err="1"/>
              <a:t>Compute_reactivity_score</a:t>
            </a:r>
            <a:endParaRPr lang="en-GB" dirty="0"/>
          </a:p>
        </p:txBody>
      </p:sp>
      <p:sp>
        <p:nvSpPr>
          <p:cNvPr id="3" name="Content Placeholder 2">
            <a:extLst>
              <a:ext uri="{FF2B5EF4-FFF2-40B4-BE49-F238E27FC236}">
                <a16:creationId xmlns:a16="http://schemas.microsoft.com/office/drawing/2014/main" id="{F4F8B72D-35B8-EF0B-E234-102FFD65C36A}"/>
              </a:ext>
            </a:extLst>
          </p:cNvPr>
          <p:cNvSpPr>
            <a:spLocks noGrp="1"/>
          </p:cNvSpPr>
          <p:nvPr>
            <p:ph idx="1"/>
          </p:nvPr>
        </p:nvSpPr>
        <p:spPr/>
        <p:txBody>
          <a:bodyPr/>
          <a:lstStyle/>
          <a:p>
            <a:r>
              <a:rPr lang="en-US" dirty="0"/>
              <a:t>Find IQR pollution values</a:t>
            </a:r>
          </a:p>
          <a:p>
            <a:r>
              <a:rPr lang="en-US" dirty="0"/>
              <a:t>Then I am collecting deviations when </a:t>
            </a:r>
            <a:r>
              <a:rPr lang="en-US" dirty="0" err="1"/>
              <a:t>pollution_vals</a:t>
            </a:r>
            <a:r>
              <a:rPr lang="en-US" dirty="0"/>
              <a:t> are lower than p (</a:t>
            </a:r>
            <a:r>
              <a:rPr lang="en-US" dirty="0" err="1"/>
              <a:t>low_exposure</a:t>
            </a:r>
            <a:r>
              <a:rPr lang="en-US" dirty="0"/>
              <a:t> or </a:t>
            </a:r>
            <a:r>
              <a:rPr lang="en-US" dirty="0" err="1"/>
              <a:t>high_exposure</a:t>
            </a:r>
            <a:r>
              <a:rPr lang="en-US" dirty="0"/>
              <a:t>)</a:t>
            </a:r>
          </a:p>
          <a:p>
            <a:r>
              <a:rPr lang="en-US" dirty="0"/>
              <a:t>The last row is saying take the mean if list is empty, if not 0.0</a:t>
            </a:r>
            <a:endParaRPr lang="en-GB" dirty="0"/>
          </a:p>
        </p:txBody>
      </p:sp>
    </p:spTree>
    <p:extLst>
      <p:ext uri="{BB962C8B-B14F-4D97-AF65-F5344CB8AC3E}">
        <p14:creationId xmlns:p14="http://schemas.microsoft.com/office/powerpoint/2010/main" val="3174108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F2F6-1E33-1495-9DA8-EC20CF9006A9}"/>
              </a:ext>
            </a:extLst>
          </p:cNvPr>
          <p:cNvSpPr>
            <a:spLocks noGrp="1"/>
          </p:cNvSpPr>
          <p:nvPr>
            <p:ph type="title"/>
          </p:nvPr>
        </p:nvSpPr>
        <p:spPr/>
        <p:txBody>
          <a:bodyPr/>
          <a:lstStyle/>
          <a:p>
            <a:r>
              <a:rPr lang="en-US" dirty="0" err="1"/>
              <a:t>Predict_pollution_level</a:t>
            </a:r>
            <a:endParaRPr lang="en-GB" dirty="0"/>
          </a:p>
        </p:txBody>
      </p:sp>
      <p:sp>
        <p:nvSpPr>
          <p:cNvPr id="3" name="Content Placeholder 2">
            <a:extLst>
              <a:ext uri="{FF2B5EF4-FFF2-40B4-BE49-F238E27FC236}">
                <a16:creationId xmlns:a16="http://schemas.microsoft.com/office/drawing/2014/main" id="{2B6DD3DA-D1E6-4DDA-32F0-8D437CEE68E0}"/>
              </a:ext>
            </a:extLst>
          </p:cNvPr>
          <p:cNvSpPr>
            <a:spLocks noGrp="1"/>
          </p:cNvSpPr>
          <p:nvPr>
            <p:ph idx="1"/>
          </p:nvPr>
        </p:nvSpPr>
        <p:spPr/>
        <p:txBody>
          <a:bodyPr/>
          <a:lstStyle/>
          <a:p>
            <a:r>
              <a:rPr lang="en-US" dirty="0"/>
              <a:t>It’s the multiplier</a:t>
            </a:r>
            <a:endParaRPr lang="en-GB" dirty="0"/>
          </a:p>
        </p:txBody>
      </p:sp>
    </p:spTree>
    <p:extLst>
      <p:ext uri="{BB962C8B-B14F-4D97-AF65-F5344CB8AC3E}">
        <p14:creationId xmlns:p14="http://schemas.microsoft.com/office/powerpoint/2010/main" val="36095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FB67A-4665-C7BC-6A41-3981A90BE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23428-8372-53E5-EFB4-D4072E142F75}"/>
              </a:ext>
            </a:extLst>
          </p:cNvPr>
          <p:cNvSpPr>
            <a:spLocks noGrp="1"/>
          </p:cNvSpPr>
          <p:nvPr>
            <p:ph type="title"/>
          </p:nvPr>
        </p:nvSpPr>
        <p:spPr/>
        <p:txBody>
          <a:bodyPr/>
          <a:lstStyle/>
          <a:p>
            <a:r>
              <a:rPr lang="en-US" b="1" dirty="0"/>
              <a:t>The Inhale Dataset</a:t>
            </a:r>
            <a:endParaRPr lang="en-GB" b="1" dirty="0"/>
          </a:p>
        </p:txBody>
      </p:sp>
      <p:sp>
        <p:nvSpPr>
          <p:cNvPr id="6" name="TextBox 5">
            <a:extLst>
              <a:ext uri="{FF2B5EF4-FFF2-40B4-BE49-F238E27FC236}">
                <a16:creationId xmlns:a16="http://schemas.microsoft.com/office/drawing/2014/main" id="{7E3B332D-1CC4-3811-DAE9-A5F29B597A18}"/>
              </a:ext>
            </a:extLst>
          </p:cNvPr>
          <p:cNvSpPr txBox="1"/>
          <p:nvPr/>
        </p:nvSpPr>
        <p:spPr>
          <a:xfrm>
            <a:off x="5486401" y="2069857"/>
            <a:ext cx="64878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Merged respiratory and personally experienced level of pollution on </a:t>
            </a:r>
            <a:r>
              <a:rPr lang="en-US" sz="2800" b="1" dirty="0"/>
              <a:t>patient id and timestamp.</a:t>
            </a:r>
          </a:p>
          <a:p>
            <a:pPr marL="285750" indent="-285750">
              <a:buFont typeface="Arial" panose="020B0604020202020204" pitchFamily="34" charset="0"/>
              <a:buChar char="•"/>
            </a:pPr>
            <a:r>
              <a:rPr lang="en-US" sz="2800" dirty="0"/>
              <a:t>Added personal levels of inhalation rate by multiplying tidal volume of air inhaled per patient to pollution levels in the air inhaled</a:t>
            </a:r>
          </a:p>
          <a:p>
            <a:pPr marL="285750" indent="-285750">
              <a:buFont typeface="Arial" panose="020B0604020202020204" pitchFamily="34" charset="0"/>
              <a:buChar char="•"/>
            </a:pPr>
            <a:endParaRPr lang="en-GB" sz="2800" dirty="0"/>
          </a:p>
        </p:txBody>
      </p:sp>
      <p:sp>
        <p:nvSpPr>
          <p:cNvPr id="7" name="Rectangle: Rounded Corners 6">
            <a:extLst>
              <a:ext uri="{FF2B5EF4-FFF2-40B4-BE49-F238E27FC236}">
                <a16:creationId xmlns:a16="http://schemas.microsoft.com/office/drawing/2014/main" id="{07F9357C-1CEC-7208-AF60-8E99D08622DA}"/>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a:t>
            </a:r>
            <a:endParaRPr lang="en-GB" sz="2800" b="1" dirty="0">
              <a:solidFill>
                <a:schemeClr val="tx1"/>
              </a:solidFill>
            </a:endParaRPr>
          </a:p>
        </p:txBody>
      </p:sp>
      <p:pic>
        <p:nvPicPr>
          <p:cNvPr id="3074" name="Picture 2" descr="INHALE | Faculty of Engineering | Imperial College London">
            <a:extLst>
              <a:ext uri="{FF2B5EF4-FFF2-40B4-BE49-F238E27FC236}">
                <a16:creationId xmlns:a16="http://schemas.microsoft.com/office/drawing/2014/main" id="{FEC9CBCB-988B-0C59-936E-C92126A7D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21" y="2069857"/>
            <a:ext cx="2956831" cy="30225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B6F4E2-F717-E43D-7390-4B3209491730}"/>
              </a:ext>
            </a:extLst>
          </p:cNvPr>
          <p:cNvSpPr txBox="1"/>
          <p:nvPr/>
        </p:nvSpPr>
        <p:spPr>
          <a:xfrm>
            <a:off x="8643258" y="6052402"/>
            <a:ext cx="4558392" cy="738664"/>
          </a:xfrm>
          <a:prstGeom prst="rect">
            <a:avLst/>
          </a:prstGeom>
          <a:noFill/>
        </p:spPr>
        <p:txBody>
          <a:bodyPr wrap="square" rtlCol="0">
            <a:spAutoFit/>
          </a:bodyPr>
          <a:lstStyle/>
          <a:p>
            <a:r>
              <a:rPr lang="en-US" sz="1400" dirty="0"/>
              <a:t>Copyright: Imperial Inhale project </a:t>
            </a:r>
            <a:r>
              <a:rPr lang="en-US" sz="1400" dirty="0">
                <a:hlinkClick r:id="rId4"/>
              </a:rPr>
              <a:t>https://www.imperial.ac.uk/earth-science/research/research-projects/inhale/</a:t>
            </a:r>
            <a:endParaRPr lang="en-GB" sz="1400" dirty="0"/>
          </a:p>
        </p:txBody>
      </p:sp>
    </p:spTree>
    <p:extLst>
      <p:ext uri="{BB962C8B-B14F-4D97-AF65-F5344CB8AC3E}">
        <p14:creationId xmlns:p14="http://schemas.microsoft.com/office/powerpoint/2010/main" val="1145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FD87E-E891-BACB-E036-48DE2DB23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2E531-9338-2E61-9C93-021565C46F2D}"/>
              </a:ext>
            </a:extLst>
          </p:cNvPr>
          <p:cNvSpPr>
            <a:spLocks noGrp="1"/>
          </p:cNvSpPr>
          <p:nvPr>
            <p:ph type="title"/>
          </p:nvPr>
        </p:nvSpPr>
        <p:spPr/>
        <p:txBody>
          <a:bodyPr/>
          <a:lstStyle/>
          <a:p>
            <a:r>
              <a:rPr lang="en-US" b="1" dirty="0"/>
              <a:t>Datasets</a:t>
            </a:r>
            <a:endParaRPr lang="en-GB" b="1" dirty="0"/>
          </a:p>
        </p:txBody>
      </p:sp>
      <p:graphicFrame>
        <p:nvGraphicFramePr>
          <p:cNvPr id="4" name="Diagram 3">
            <a:extLst>
              <a:ext uri="{FF2B5EF4-FFF2-40B4-BE49-F238E27FC236}">
                <a16:creationId xmlns:a16="http://schemas.microsoft.com/office/drawing/2014/main" id="{ADDEEDE5-3924-B267-6D4E-E2CA31B5EC21}"/>
              </a:ext>
            </a:extLst>
          </p:cNvPr>
          <p:cNvGraphicFramePr/>
          <p:nvPr>
            <p:extLst>
              <p:ext uri="{D42A27DB-BD31-4B8C-83A1-F6EECF244321}">
                <p14:modId xmlns:p14="http://schemas.microsoft.com/office/powerpoint/2010/main" val="4247387100"/>
              </p:ext>
            </p:extLst>
          </p:nvPr>
        </p:nvGraphicFramePr>
        <p:xfrm>
          <a:off x="2638926" y="2135656"/>
          <a:ext cx="7082969" cy="4164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C5B4E39-0742-AB2C-C660-EAEA20A20260}"/>
              </a:ext>
            </a:extLst>
          </p:cNvPr>
          <p:cNvSpPr txBox="1"/>
          <p:nvPr/>
        </p:nvSpPr>
        <p:spPr>
          <a:xfrm>
            <a:off x="3789658" y="790636"/>
            <a:ext cx="5105399" cy="954107"/>
          </a:xfrm>
          <a:prstGeom prst="rect">
            <a:avLst/>
          </a:prstGeom>
          <a:noFill/>
        </p:spPr>
        <p:txBody>
          <a:bodyPr wrap="square" rtlCol="0">
            <a:spAutoFit/>
          </a:bodyPr>
          <a:lstStyle/>
          <a:p>
            <a:pPr algn="ctr"/>
            <a:r>
              <a:rPr lang="en-US" sz="2800" dirty="0"/>
              <a:t>Merged on longitude, latitude, timestamp</a:t>
            </a:r>
            <a:endParaRPr lang="en-GB" sz="2800" dirty="0"/>
          </a:p>
        </p:txBody>
      </p:sp>
      <p:sp>
        <p:nvSpPr>
          <p:cNvPr id="11" name="Arrow: Down 10">
            <a:extLst>
              <a:ext uri="{FF2B5EF4-FFF2-40B4-BE49-F238E27FC236}">
                <a16:creationId xmlns:a16="http://schemas.microsoft.com/office/drawing/2014/main" id="{EA586A50-D919-79B3-5011-1D08C418A5A7}"/>
              </a:ext>
            </a:extLst>
          </p:cNvPr>
          <p:cNvSpPr/>
          <p:nvPr/>
        </p:nvSpPr>
        <p:spPr>
          <a:xfrm rot="10800000">
            <a:off x="6018462" y="1798799"/>
            <a:ext cx="323896" cy="2072746"/>
          </a:xfrm>
          <a:prstGeom prst="downArrow">
            <a:avLst/>
          </a:prstGeom>
          <a:noFill/>
          <a:ln w="57150">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81750308-0EB0-9C65-49C6-13764B4307E0}"/>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a:t>
            </a:r>
            <a:endParaRPr lang="en-GB" sz="2800" b="1" dirty="0">
              <a:solidFill>
                <a:schemeClr val="tx1"/>
              </a:solidFill>
            </a:endParaRPr>
          </a:p>
        </p:txBody>
      </p:sp>
    </p:spTree>
    <p:extLst>
      <p:ext uri="{BB962C8B-B14F-4D97-AF65-F5344CB8AC3E}">
        <p14:creationId xmlns:p14="http://schemas.microsoft.com/office/powerpoint/2010/main" val="13717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E9E36-1D3D-7D1E-481D-B76A14ED6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71BD1-06D0-C42D-F9ED-BCD89F5AC31F}"/>
              </a:ext>
            </a:extLst>
          </p:cNvPr>
          <p:cNvSpPr>
            <a:spLocks noGrp="1"/>
          </p:cNvSpPr>
          <p:nvPr>
            <p:ph type="title"/>
          </p:nvPr>
        </p:nvSpPr>
        <p:spPr/>
        <p:txBody>
          <a:bodyPr>
            <a:normAutofit/>
          </a:bodyPr>
          <a:lstStyle/>
          <a:p>
            <a:r>
              <a:rPr lang="en-US" sz="3600" dirty="0"/>
              <a:t>Model</a:t>
            </a:r>
            <a:endParaRPr lang="en-GB" sz="3600" dirty="0"/>
          </a:p>
        </p:txBody>
      </p:sp>
      <p:pic>
        <p:nvPicPr>
          <p:cNvPr id="37" name="Picture 36">
            <a:extLst>
              <a:ext uri="{FF2B5EF4-FFF2-40B4-BE49-F238E27FC236}">
                <a16:creationId xmlns:a16="http://schemas.microsoft.com/office/drawing/2014/main" id="{2481D463-1B89-9C90-5018-B79E534FA24E}"/>
              </a:ext>
            </a:extLst>
          </p:cNvPr>
          <p:cNvPicPr>
            <a:picLocks noChangeAspect="1"/>
          </p:cNvPicPr>
          <p:nvPr/>
        </p:nvPicPr>
        <p:blipFill>
          <a:blip r:embed="rId3"/>
          <a:stretch>
            <a:fillRect/>
          </a:stretch>
        </p:blipFill>
        <p:spPr>
          <a:xfrm>
            <a:off x="0" y="1929416"/>
            <a:ext cx="12192000" cy="3933024"/>
          </a:xfrm>
          <a:prstGeom prst="rect">
            <a:avLst/>
          </a:prstGeom>
        </p:spPr>
      </p:pic>
      <p:sp>
        <p:nvSpPr>
          <p:cNvPr id="38" name="Rectangle: Rounded Corners 37">
            <a:extLst>
              <a:ext uri="{FF2B5EF4-FFF2-40B4-BE49-F238E27FC236}">
                <a16:creationId xmlns:a16="http://schemas.microsoft.com/office/drawing/2014/main" id="{68B51386-8F33-CE57-2036-B54404F2EC5B}"/>
              </a:ext>
            </a:extLst>
          </p:cNvPr>
          <p:cNvSpPr/>
          <p:nvPr/>
        </p:nvSpPr>
        <p:spPr>
          <a:xfrm>
            <a:off x="111579" y="6052402"/>
            <a:ext cx="1453242" cy="665045"/>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How?</a:t>
            </a:r>
            <a:endParaRPr lang="en-GB" sz="2800" b="1" dirty="0">
              <a:solidFill>
                <a:schemeClr val="tx1"/>
              </a:solidFill>
            </a:endParaRPr>
          </a:p>
        </p:txBody>
      </p:sp>
    </p:spTree>
    <p:extLst>
      <p:ext uri="{BB962C8B-B14F-4D97-AF65-F5344CB8AC3E}">
        <p14:creationId xmlns:p14="http://schemas.microsoft.com/office/powerpoint/2010/main" val="149313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DC577-811F-AC49-78B8-BE076FB50D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294A1-86DE-9237-716F-BE84C9045BEE}"/>
              </a:ext>
            </a:extLst>
          </p:cNvPr>
          <p:cNvSpPr>
            <a:spLocks noGrp="1"/>
          </p:cNvSpPr>
          <p:nvPr>
            <p:ph type="title"/>
          </p:nvPr>
        </p:nvSpPr>
        <p:spPr>
          <a:xfrm>
            <a:off x="0" y="0"/>
            <a:ext cx="10515600" cy="1325563"/>
          </a:xfrm>
        </p:spPr>
        <p:txBody>
          <a:bodyPr>
            <a:normAutofit/>
          </a:bodyPr>
          <a:lstStyle/>
          <a:p>
            <a:r>
              <a:rPr lang="en-US" sz="3600" dirty="0"/>
              <a:t>Results – population wide model</a:t>
            </a:r>
            <a:endParaRPr lang="en-GB" sz="3600" dirty="0"/>
          </a:p>
        </p:txBody>
      </p:sp>
      <p:pic>
        <p:nvPicPr>
          <p:cNvPr id="4098" name="Picture 2">
            <a:extLst>
              <a:ext uri="{FF2B5EF4-FFF2-40B4-BE49-F238E27FC236}">
                <a16:creationId xmlns:a16="http://schemas.microsoft.com/office/drawing/2014/main" id="{9425FEC2-7296-15FC-ACD6-F290BD1D7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5520"/>
            <a:ext cx="8970702" cy="2942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3935F6D-7974-344C-BBD0-C71EDACF8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54503"/>
            <a:ext cx="6148800" cy="230397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0F09949-3E0E-0B3A-C677-4A738DC39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646" y="4211037"/>
            <a:ext cx="6091353" cy="2190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EB3D13-E34F-F8A2-EAC0-8BD2C5009E2F}"/>
              </a:ext>
            </a:extLst>
          </p:cNvPr>
          <p:cNvSpPr txBox="1"/>
          <p:nvPr/>
        </p:nvSpPr>
        <p:spPr>
          <a:xfrm>
            <a:off x="9290957" y="1699887"/>
            <a:ext cx="2449286" cy="1477328"/>
          </a:xfrm>
          <a:prstGeom prst="rect">
            <a:avLst/>
          </a:prstGeom>
          <a:noFill/>
        </p:spPr>
        <p:txBody>
          <a:bodyPr wrap="square" rtlCol="0">
            <a:spAutoFit/>
          </a:bodyPr>
          <a:lstStyle/>
          <a:p>
            <a:pPr algn="ctr"/>
            <a:r>
              <a:rPr lang="en-US" b="1" dirty="0"/>
              <a:t>Predicting hourly physiological measures more challenging than pollution measures</a:t>
            </a:r>
            <a:endParaRPr lang="en-GB" b="1" dirty="0"/>
          </a:p>
        </p:txBody>
      </p:sp>
    </p:spTree>
    <p:extLst>
      <p:ext uri="{BB962C8B-B14F-4D97-AF65-F5344CB8AC3E}">
        <p14:creationId xmlns:p14="http://schemas.microsoft.com/office/powerpoint/2010/main" val="23384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CE8A7-AA0E-21F2-D216-0C907967DE3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BCB2245-096A-82FD-AC37-CF4951725ADF}"/>
              </a:ext>
            </a:extLst>
          </p:cNvPr>
          <p:cNvPicPr>
            <a:picLocks noChangeAspect="1"/>
          </p:cNvPicPr>
          <p:nvPr/>
        </p:nvPicPr>
        <p:blipFill>
          <a:blip r:embed="rId3"/>
          <a:stretch>
            <a:fillRect/>
          </a:stretch>
        </p:blipFill>
        <p:spPr>
          <a:xfrm>
            <a:off x="134713" y="1000288"/>
            <a:ext cx="5833847" cy="2880000"/>
          </a:xfrm>
          <a:prstGeom prst="rect">
            <a:avLst/>
          </a:prstGeom>
        </p:spPr>
      </p:pic>
      <p:sp>
        <p:nvSpPr>
          <p:cNvPr id="2" name="Title 1">
            <a:extLst>
              <a:ext uri="{FF2B5EF4-FFF2-40B4-BE49-F238E27FC236}">
                <a16:creationId xmlns:a16="http://schemas.microsoft.com/office/drawing/2014/main" id="{5A7BF670-9092-E87D-A794-54778E9335FB}"/>
              </a:ext>
            </a:extLst>
          </p:cNvPr>
          <p:cNvSpPr>
            <a:spLocks noGrp="1"/>
          </p:cNvSpPr>
          <p:nvPr>
            <p:ph type="title"/>
          </p:nvPr>
        </p:nvSpPr>
        <p:spPr>
          <a:xfrm>
            <a:off x="0" y="0"/>
            <a:ext cx="10515600" cy="1325563"/>
          </a:xfrm>
        </p:spPr>
        <p:txBody>
          <a:bodyPr>
            <a:normAutofit/>
          </a:bodyPr>
          <a:lstStyle/>
          <a:p>
            <a:r>
              <a:rPr lang="en-US" sz="3600" dirty="0"/>
              <a:t>Reaction to pollution by clusters</a:t>
            </a:r>
            <a:endParaRPr lang="en-GB" sz="3600" dirty="0"/>
          </a:p>
        </p:txBody>
      </p:sp>
      <p:pic>
        <p:nvPicPr>
          <p:cNvPr id="5124" name="Picture 4">
            <a:extLst>
              <a:ext uri="{FF2B5EF4-FFF2-40B4-BE49-F238E27FC236}">
                <a16:creationId xmlns:a16="http://schemas.microsoft.com/office/drawing/2014/main" id="{C85644B2-8AE6-5437-59BD-23396ADE4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80288"/>
            <a:ext cx="5833846" cy="2880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D4C7DBB-3E46-10E6-EFC2-71D737EEC0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13" y="3880288"/>
            <a:ext cx="5833846" cy="288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7C1ED2-DB34-CE43-0E86-7F59C204AB86}"/>
              </a:ext>
            </a:extLst>
          </p:cNvPr>
          <p:cNvSpPr txBox="1"/>
          <p:nvPr/>
        </p:nvSpPr>
        <p:spPr>
          <a:xfrm>
            <a:off x="6223442" y="1197183"/>
            <a:ext cx="5128977"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Cluster 3 </a:t>
            </a:r>
            <a:r>
              <a:rPr lang="en-US" dirty="0">
                <a:sym typeface="Wingdings" panose="05000000000000000000" pitchFamily="2" charset="2"/>
              </a:rPr>
              <a:t>- </a:t>
            </a:r>
            <a:r>
              <a:rPr lang="en-US" dirty="0"/>
              <a:t>highest levels of PM2.5 and PM10 levels and shows one of the largest increases in average breathing rate. </a:t>
            </a:r>
          </a:p>
          <a:p>
            <a:pPr marL="285750" indent="-285750">
              <a:buFont typeface="Wingdings" panose="05000000000000000000" pitchFamily="2" charset="2"/>
              <a:buChar char="q"/>
            </a:pPr>
            <a:r>
              <a:rPr lang="en-US" dirty="0"/>
              <a:t>Cluster 4 - lower PM2.5 and PM10, higher activity levels are associated with the strongest breathing-rate response. </a:t>
            </a:r>
          </a:p>
          <a:p>
            <a:pPr marL="285750" indent="-285750">
              <a:buFont typeface="Wingdings" panose="05000000000000000000" pitchFamily="2" charset="2"/>
              <a:buChar char="q"/>
            </a:pPr>
            <a:r>
              <a:rPr lang="en-US" dirty="0"/>
              <a:t>Cluster 0 - has modest PM2.5 but elevated O3 and SO2 relative to other clusters, consistent with vehicles and indoor pollution influences. </a:t>
            </a:r>
            <a:endParaRPr lang="en-GB" dirty="0"/>
          </a:p>
        </p:txBody>
      </p:sp>
    </p:spTree>
    <p:extLst>
      <p:ext uri="{BB962C8B-B14F-4D97-AF65-F5344CB8AC3E}">
        <p14:creationId xmlns:p14="http://schemas.microsoft.com/office/powerpoint/2010/main" val="367282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3502F-3418-0C39-CDB7-F85D2379F334}"/>
              </a:ext>
            </a:extLst>
          </p:cNvPr>
          <p:cNvPicPr>
            <a:picLocks noChangeAspect="1"/>
          </p:cNvPicPr>
          <p:nvPr/>
        </p:nvPicPr>
        <p:blipFill>
          <a:blip r:embed="rId2"/>
          <a:stretch>
            <a:fillRect/>
          </a:stretch>
        </p:blipFill>
        <p:spPr>
          <a:xfrm>
            <a:off x="15857" y="3944347"/>
            <a:ext cx="5833846" cy="2880000"/>
          </a:xfrm>
          <a:prstGeom prst="rect">
            <a:avLst/>
          </a:prstGeom>
        </p:spPr>
      </p:pic>
      <p:pic>
        <p:nvPicPr>
          <p:cNvPr id="4" name="Picture 3">
            <a:extLst>
              <a:ext uri="{FF2B5EF4-FFF2-40B4-BE49-F238E27FC236}">
                <a16:creationId xmlns:a16="http://schemas.microsoft.com/office/drawing/2014/main" id="{5C6C38F8-34EA-4FA0-68E9-658D40AE97C1}"/>
              </a:ext>
            </a:extLst>
          </p:cNvPr>
          <p:cNvPicPr>
            <a:picLocks noChangeAspect="1"/>
          </p:cNvPicPr>
          <p:nvPr/>
        </p:nvPicPr>
        <p:blipFill>
          <a:blip r:embed="rId3"/>
          <a:stretch>
            <a:fillRect/>
          </a:stretch>
        </p:blipFill>
        <p:spPr>
          <a:xfrm>
            <a:off x="6059261" y="3944347"/>
            <a:ext cx="5833846" cy="2880000"/>
          </a:xfrm>
          <a:prstGeom prst="rect">
            <a:avLst/>
          </a:prstGeom>
        </p:spPr>
      </p:pic>
      <p:pic>
        <p:nvPicPr>
          <p:cNvPr id="5" name="Picture 4">
            <a:extLst>
              <a:ext uri="{FF2B5EF4-FFF2-40B4-BE49-F238E27FC236}">
                <a16:creationId xmlns:a16="http://schemas.microsoft.com/office/drawing/2014/main" id="{D5A8EB3B-F38E-542A-59DA-A38679A3DEF5}"/>
              </a:ext>
            </a:extLst>
          </p:cNvPr>
          <p:cNvPicPr>
            <a:picLocks noChangeAspect="1"/>
          </p:cNvPicPr>
          <p:nvPr/>
        </p:nvPicPr>
        <p:blipFill>
          <a:blip r:embed="rId4"/>
          <a:stretch>
            <a:fillRect/>
          </a:stretch>
        </p:blipFill>
        <p:spPr>
          <a:xfrm>
            <a:off x="15857" y="988147"/>
            <a:ext cx="5833846" cy="2880000"/>
          </a:xfrm>
          <a:prstGeom prst="rect">
            <a:avLst/>
          </a:prstGeom>
        </p:spPr>
      </p:pic>
      <p:sp>
        <p:nvSpPr>
          <p:cNvPr id="6" name="Title 1">
            <a:extLst>
              <a:ext uri="{FF2B5EF4-FFF2-40B4-BE49-F238E27FC236}">
                <a16:creationId xmlns:a16="http://schemas.microsoft.com/office/drawing/2014/main" id="{44D272DC-3E79-93A7-252E-BE8DB99053E5}"/>
              </a:ext>
            </a:extLst>
          </p:cNvPr>
          <p:cNvSpPr>
            <a:spLocks noGrp="1"/>
          </p:cNvSpPr>
          <p:nvPr>
            <p:ph type="title"/>
          </p:nvPr>
        </p:nvSpPr>
        <p:spPr>
          <a:xfrm>
            <a:off x="0" y="0"/>
            <a:ext cx="10515600" cy="1325563"/>
          </a:xfrm>
        </p:spPr>
        <p:txBody>
          <a:bodyPr>
            <a:normAutofit/>
          </a:bodyPr>
          <a:lstStyle/>
          <a:p>
            <a:r>
              <a:rPr lang="en-US" sz="3600" dirty="0"/>
              <a:t>Reaction to pollution by health group</a:t>
            </a:r>
            <a:endParaRPr lang="en-GB" sz="3600" dirty="0"/>
          </a:p>
        </p:txBody>
      </p:sp>
      <p:sp>
        <p:nvSpPr>
          <p:cNvPr id="7" name="TextBox 6">
            <a:extLst>
              <a:ext uri="{FF2B5EF4-FFF2-40B4-BE49-F238E27FC236}">
                <a16:creationId xmlns:a16="http://schemas.microsoft.com/office/drawing/2014/main" id="{EA8A7E81-95C3-8D12-4D57-B08064C48A39}"/>
              </a:ext>
            </a:extLst>
          </p:cNvPr>
          <p:cNvSpPr txBox="1"/>
          <p:nvPr/>
        </p:nvSpPr>
        <p:spPr>
          <a:xfrm>
            <a:off x="6411695" y="1469326"/>
            <a:ext cx="5128977"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Control (healthy group) is reacting more to pollution than asthmatic</a:t>
            </a:r>
          </a:p>
          <a:p>
            <a:pPr marL="285750" indent="-285750">
              <a:buFont typeface="Wingdings" panose="05000000000000000000" pitchFamily="2" charset="2"/>
              <a:buChar char="q"/>
            </a:pPr>
            <a:r>
              <a:rPr lang="en-US" dirty="0"/>
              <a:t>Control has higher level of pm2.5, pm10 . Greater inhalation and they have greater level of activity</a:t>
            </a:r>
          </a:p>
          <a:p>
            <a:pPr marL="285750" indent="-285750">
              <a:buFont typeface="Wingdings" panose="05000000000000000000" pitchFamily="2" charset="2"/>
              <a:buChar char="q"/>
            </a:pPr>
            <a:r>
              <a:rPr lang="en-US" dirty="0"/>
              <a:t>Control inhale more polluted air than healthy</a:t>
            </a:r>
          </a:p>
        </p:txBody>
      </p:sp>
    </p:spTree>
    <p:extLst>
      <p:ext uri="{BB962C8B-B14F-4D97-AF65-F5344CB8AC3E}">
        <p14:creationId xmlns:p14="http://schemas.microsoft.com/office/powerpoint/2010/main" val="370575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8907</Words>
  <Application>Microsoft Office PowerPoint</Application>
  <PresentationFormat>Widescreen</PresentationFormat>
  <Paragraphs>807</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Wingdings</vt:lpstr>
      <vt:lpstr>Office Theme</vt:lpstr>
      <vt:lpstr>Predicting Individual Physiological Responses to Pollution Using Transformer–Based Time-Series Models </vt:lpstr>
      <vt:lpstr>Agenda</vt:lpstr>
      <vt:lpstr>Aim</vt:lpstr>
      <vt:lpstr>The Inhale Dataset</vt:lpstr>
      <vt:lpstr>Datasets</vt:lpstr>
      <vt:lpstr>Model</vt:lpstr>
      <vt:lpstr>Results – population wide model</vt:lpstr>
      <vt:lpstr>Reaction to pollution by clusters</vt:lpstr>
      <vt:lpstr>Reaction to pollution by health group</vt:lpstr>
      <vt:lpstr>Perturbation multiplied by 1, 2, 4, 6 times of pollution measures</vt:lpstr>
      <vt:lpstr>Fine tuned model can predict next hours for unseen data</vt:lpstr>
      <vt:lpstr>Alert system</vt:lpstr>
      <vt:lpstr>Conclusions</vt:lpstr>
      <vt:lpstr>Main Notebook altogether</vt:lpstr>
      <vt:lpstr>Main Notebook altogether</vt:lpstr>
      <vt:lpstr>Main Notebook altogether</vt:lpstr>
      <vt:lpstr>Dataset Summary</vt:lpstr>
      <vt:lpstr>Sliding Window Dataset</vt:lpstr>
      <vt:lpstr>Model.py – Positional Encoding</vt:lpstr>
      <vt:lpstr>Model.py – Custom Transformer Encoder</vt:lpstr>
      <vt:lpstr>Model.py – Variational TimeSeriesTransformer</vt:lpstr>
      <vt:lpstr>Model.py – Latent Discriminator</vt:lpstr>
      <vt:lpstr>Train – how does training the model work?</vt:lpstr>
      <vt:lpstr>Visualisation</vt:lpstr>
      <vt:lpstr>Utils</vt:lpstr>
      <vt:lpstr>Utils – extract_latents_by_condition</vt:lpstr>
      <vt:lpstr>Utils – Normalize risk vector</vt:lpstr>
      <vt:lpstr>Utils – get_risk_from_prediction</vt:lpstr>
      <vt:lpstr>Utils – Predict with model</vt:lpstr>
      <vt:lpstr>Utils – get_baseline_prediction_vector</vt:lpstr>
      <vt:lpstr>Utils – Scan_individual_risk</vt:lpstr>
      <vt:lpstr>Utils – Scan_risk</vt:lpstr>
      <vt:lpstr>Compute_reactivity_score</vt:lpstr>
      <vt:lpstr>Predict_pollution_level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Baino, Davide</dc:creator>
  <cp:lastModifiedBy>Baino, Davide</cp:lastModifiedBy>
  <cp:revision>94</cp:revision>
  <dcterms:created xsi:type="dcterms:W3CDTF">2025-05-29T09:47:06Z</dcterms:created>
  <dcterms:modified xsi:type="dcterms:W3CDTF">2025-09-05T09:20:25Z</dcterms:modified>
</cp:coreProperties>
</file>