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8" r:id="rId5"/>
    <p:sldId id="344" r:id="rId6"/>
    <p:sldId id="343" r:id="rId7"/>
    <p:sldId id="342" r:id="rId8"/>
    <p:sldId id="341" r:id="rId9"/>
    <p:sldId id="345" r:id="rId10"/>
    <p:sldId id="346" r:id="rId11"/>
    <p:sldId id="347" r:id="rId12"/>
    <p:sldId id="348" r:id="rId13"/>
    <p:sldId id="349" r:id="rId14"/>
    <p:sldId id="350" r:id="rId15"/>
    <p:sldId id="330" r:id="rId16"/>
    <p:sldId id="33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BF64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61"/>
    <p:restoredTop sz="94593"/>
  </p:normalViewPr>
  <p:slideViewPr>
    <p:cSldViewPr snapToGrid="0" snapToObjects="1">
      <p:cViewPr varScale="1">
        <p:scale>
          <a:sx n="156" d="100"/>
          <a:sy n="156" d="100"/>
        </p:scale>
        <p:origin x="26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BE896-A0FD-B44A-AC38-68A129F6C34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A89F0-96B6-0845-98CF-BDECB853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05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3C919-D5B6-514E-BF5C-ED2CBF3341BB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61547-C026-EA4D-8B8E-894EDBF91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69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43438"/>
            <a:ext cx="5095304" cy="1672253"/>
          </a:xfrm>
        </p:spPr>
        <p:txBody>
          <a:bodyPr wrap="square" tIns="0" bIns="0" anchor="b" anchorCtr="0">
            <a:spAutoFit/>
          </a:bodyPr>
          <a:lstStyle>
            <a:lvl1pPr algn="l">
              <a:lnSpc>
                <a:spcPct val="90000"/>
              </a:lnSpc>
              <a:defRPr sz="4000" b="1" i="0" cap="all">
                <a:solidFill>
                  <a:srgbClr val="67676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28173"/>
            <a:ext cx="6400800" cy="215444"/>
          </a:xfrm>
        </p:spPr>
        <p:txBody>
          <a:bodyPr lIns="91440" tIns="0" bIns="0">
            <a:spAutoFit/>
          </a:bodyPr>
          <a:lstStyle>
            <a:lvl1pPr marL="0" indent="0" algn="l">
              <a:buNone/>
              <a:defRPr sz="1400" b="0" i="0" spc="200">
                <a:solidFill>
                  <a:srgbClr val="56BF6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8" y="275943"/>
            <a:ext cx="1410798" cy="34864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075097"/>
            <a:ext cx="4124052" cy="295275"/>
          </a:xfrm>
        </p:spPr>
        <p:txBody>
          <a:bodyPr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cap="all">
                <a:solidFill>
                  <a:srgbClr val="676767"/>
                </a:solidFill>
              </a:defRPr>
            </a:lvl1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354013"/>
            <a:ext cx="4124052" cy="295275"/>
          </a:xfrm>
        </p:spPr>
        <p:txBody>
          <a:bodyPr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 cap="none">
                <a:solidFill>
                  <a:srgbClr val="56BF64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649288"/>
            <a:ext cx="4124052" cy="295275"/>
          </a:xfrm>
        </p:spPr>
        <p:txBody>
          <a:bodyPr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 cap="none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330623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57201" y="2001684"/>
            <a:ext cx="4124052" cy="1421415"/>
          </a:xfrm>
        </p:spPr>
        <p:txBody>
          <a:bodyPr wrap="square" tIns="0" bIns="0" anchor="b" anchorCtr="0">
            <a:spAutoFit/>
          </a:bodyPr>
          <a:lstStyle>
            <a:lvl1pPr algn="l">
              <a:lnSpc>
                <a:spcPct val="90000"/>
              </a:lnSpc>
              <a:defRPr sz="3400" b="1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57200" y="3559101"/>
            <a:ext cx="6400800" cy="215444"/>
          </a:xfrm>
        </p:spPr>
        <p:txBody>
          <a:bodyPr lIns="91440" tIns="0" bIns="0">
            <a:spAutoFit/>
          </a:bodyPr>
          <a:lstStyle>
            <a:lvl1pPr marL="0" indent="0" algn="l">
              <a:buNone/>
              <a:defRPr sz="1400" b="0" i="0" spc="200">
                <a:solidFill>
                  <a:srgbClr val="56BF6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8" y="275943"/>
            <a:ext cx="1410798" cy="34864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075097"/>
            <a:ext cx="4124052" cy="295275"/>
          </a:xfrm>
        </p:spPr>
        <p:txBody>
          <a:bodyPr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354013"/>
            <a:ext cx="4124052" cy="295275"/>
          </a:xfrm>
        </p:spPr>
        <p:txBody>
          <a:bodyPr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649288"/>
            <a:ext cx="4124052" cy="295275"/>
          </a:xfrm>
        </p:spPr>
        <p:txBody>
          <a:bodyPr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310630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" y="290140"/>
            <a:ext cx="8229600" cy="857250"/>
          </a:xfrm>
        </p:spPr>
        <p:txBody>
          <a:bodyPr bIns="0" anchor="t" anchorCtr="0">
            <a:normAutofit/>
          </a:bodyPr>
          <a:lstStyle>
            <a:lvl1pPr algn="l">
              <a:defRPr sz="2800" cap="all">
                <a:solidFill>
                  <a:srgbClr val="56BF6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00" y="1200151"/>
            <a:ext cx="8229600" cy="33944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5802" y="4751961"/>
            <a:ext cx="500998" cy="273844"/>
          </a:xfrm>
        </p:spPr>
        <p:txBody>
          <a:bodyPr/>
          <a:lstStyle>
            <a:lvl1pPr>
              <a:defRPr sz="800">
                <a:solidFill>
                  <a:srgbClr val="676767"/>
                </a:solidFill>
                <a:latin typeface=""/>
              </a:defRPr>
            </a:lvl1pPr>
          </a:lstStyle>
          <a:p>
            <a:fld id="{58050535-5030-E940-A4FB-7A3E46C7D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" y="4718143"/>
            <a:ext cx="1266954" cy="31309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0" y="4594623"/>
            <a:ext cx="9144000" cy="304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0440" y="4751961"/>
            <a:ext cx="4963120" cy="273844"/>
          </a:xfrm>
        </p:spPr>
        <p:txBody>
          <a:bodyPr/>
          <a:lstStyle>
            <a:lvl1pPr>
              <a:defRPr sz="900">
                <a:solidFill>
                  <a:srgbClr val="676767"/>
                </a:solidFill>
              </a:defRPr>
            </a:lvl1pPr>
          </a:lstStyle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95819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/>
        </p:blipFill>
        <p:spPr>
          <a:xfrm>
            <a:off x="0" y="-1"/>
            <a:ext cx="9144000" cy="408396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6000" y="290140"/>
            <a:ext cx="8229600" cy="857250"/>
          </a:xfrm>
        </p:spPr>
        <p:txBody>
          <a:bodyPr bIns="0" anchor="t" anchorCtr="0">
            <a:normAutofit/>
          </a:bodyPr>
          <a:lstStyle>
            <a:lvl1pPr algn="l">
              <a:defRPr sz="2800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6000" y="1200151"/>
            <a:ext cx="8229600" cy="339447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5802" y="4751961"/>
            <a:ext cx="500998" cy="273844"/>
          </a:xfrm>
        </p:spPr>
        <p:txBody>
          <a:bodyPr/>
          <a:lstStyle>
            <a:lvl1pPr>
              <a:defRPr sz="800">
                <a:solidFill>
                  <a:srgbClr val="676767"/>
                </a:solidFill>
                <a:latin typeface=""/>
              </a:defRPr>
            </a:lvl1pPr>
          </a:lstStyle>
          <a:p>
            <a:fld id="{58050535-5030-E940-A4FB-7A3E46C7D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" y="4718143"/>
            <a:ext cx="1266954" cy="313097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0" y="4594623"/>
            <a:ext cx="9144000" cy="304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0440" y="4751961"/>
            <a:ext cx="4963120" cy="273844"/>
          </a:xfrm>
        </p:spPr>
        <p:txBody>
          <a:bodyPr/>
          <a:lstStyle>
            <a:lvl1pPr>
              <a:defRPr sz="900">
                <a:solidFill>
                  <a:srgbClr val="676767"/>
                </a:solidFill>
              </a:defRPr>
            </a:lvl1pPr>
          </a:lstStyle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128227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720" y="1824981"/>
            <a:ext cx="4645831" cy="1277273"/>
          </a:xfrm>
        </p:spPr>
        <p:txBody>
          <a:bodyPr bIns="0" anchor="b" anchorCtr="0">
            <a:spAutoFit/>
          </a:bodyPr>
          <a:lstStyle>
            <a:lvl1pPr algn="l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5719" y="3248613"/>
            <a:ext cx="4645832" cy="91729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977898" y="3903139"/>
            <a:ext cx="2166102" cy="1193903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654280" y="35036"/>
            <a:ext cx="0" cy="1377529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4174136" y="3808262"/>
            <a:ext cx="93854" cy="93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319077" y="3808262"/>
            <a:ext cx="93854" cy="938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464017" y="3808262"/>
            <a:ext cx="93854" cy="938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7150621" y="118090"/>
            <a:ext cx="1993379" cy="1211422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51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" y="290140"/>
            <a:ext cx="8229600" cy="857250"/>
          </a:xfrm>
        </p:spPr>
        <p:txBody>
          <a:bodyPr bIns="0" anchor="t" anchorCtr="0">
            <a:normAutofit/>
          </a:bodyPr>
          <a:lstStyle>
            <a:lvl1pPr algn="l">
              <a:defRPr sz="2800" cap="all">
                <a:solidFill>
                  <a:srgbClr val="56BF6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5802" y="4751961"/>
            <a:ext cx="500998" cy="273844"/>
          </a:xfrm>
        </p:spPr>
        <p:txBody>
          <a:bodyPr/>
          <a:lstStyle>
            <a:lvl1pPr>
              <a:defRPr sz="800">
                <a:solidFill>
                  <a:srgbClr val="676767"/>
                </a:solidFill>
                <a:latin typeface=""/>
              </a:defRPr>
            </a:lvl1pPr>
          </a:lstStyle>
          <a:p>
            <a:fld id="{58050535-5030-E940-A4FB-7A3E46C7D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" y="4718143"/>
            <a:ext cx="1266954" cy="313097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0" y="4594623"/>
            <a:ext cx="9144000" cy="304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0440" y="4751961"/>
            <a:ext cx="4963120" cy="273844"/>
          </a:xfrm>
        </p:spPr>
        <p:txBody>
          <a:bodyPr/>
          <a:lstStyle>
            <a:lvl1pPr>
              <a:defRPr sz="900">
                <a:solidFill>
                  <a:srgbClr val="676767"/>
                </a:solidFill>
              </a:defRPr>
            </a:lvl1pPr>
          </a:lstStyle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361459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5802" y="4751961"/>
            <a:ext cx="500998" cy="273844"/>
          </a:xfrm>
        </p:spPr>
        <p:txBody>
          <a:bodyPr/>
          <a:lstStyle>
            <a:lvl1pPr>
              <a:defRPr sz="800">
                <a:solidFill>
                  <a:srgbClr val="676767"/>
                </a:solidFill>
                <a:latin typeface=""/>
              </a:defRPr>
            </a:lvl1pPr>
          </a:lstStyle>
          <a:p>
            <a:fld id="{58050535-5030-E940-A4FB-7A3E46C7D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" y="4718143"/>
            <a:ext cx="1266954" cy="313097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0" y="4594623"/>
            <a:ext cx="9144000" cy="304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0440" y="4751961"/>
            <a:ext cx="4963120" cy="273844"/>
          </a:xfrm>
        </p:spPr>
        <p:txBody>
          <a:bodyPr/>
          <a:lstStyle>
            <a:lvl1pPr>
              <a:defRPr sz="900">
                <a:solidFill>
                  <a:srgbClr val="676767"/>
                </a:solidFill>
              </a:defRPr>
            </a:lvl1pPr>
          </a:lstStyle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249851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Use Insert &gt; Header Footer to Edit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50535-5030-E940-A4FB-7A3E46C7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6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6" r:id="rId4"/>
    <p:sldLayoutId id="2147483651" r:id="rId5"/>
    <p:sldLayoutId id="2147483654" r:id="rId6"/>
    <p:sldLayoutId id="2147483655" r:id="rId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2952201"/>
            <a:ext cx="4124052" cy="470898"/>
          </a:xfrm>
        </p:spPr>
        <p:txBody>
          <a:bodyPr/>
          <a:lstStyle/>
          <a:p>
            <a:r>
              <a:rPr lang="en-US" dirty="0"/>
              <a:t>ISTIO - Testing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Evgeniy </a:t>
            </a:r>
            <a:r>
              <a:rPr lang="en-US" dirty="0" err="1"/>
              <a:t>stoyanov</a:t>
            </a:r>
            <a:endParaRPr lang="en-US" dirty="0"/>
          </a:p>
          <a:p>
            <a:r>
              <a:rPr lang="en-US" dirty="0"/>
              <a:t>Alex PLETNEV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A32B-D189-4A80-A2AF-F4FBD274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fault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194D9-6AD4-45C7-A4A1-EAA98DF7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EA310-830A-4DA1-B3D0-227A210B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18F932-5612-4FF8-A7DB-AB74DE0C7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772" y="1059543"/>
            <a:ext cx="2789227" cy="346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4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020-FD19-45CE-BBAD-450EADD9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Delay fault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5D3FB-A6DE-40C7-8C6C-8190D80F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CBE0A-1224-490A-8792-F72C4B6D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D4E47D-B9BA-4B30-95B8-981A6776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576" y="763028"/>
            <a:ext cx="3000690" cy="37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8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720" y="2440534"/>
            <a:ext cx="4645831" cy="66172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5719" y="3248613"/>
            <a:ext cx="4271328" cy="91729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Image result for question">
            <a:extLst>
              <a:ext uri="{FF2B5EF4-FFF2-40B4-BE49-F238E27FC236}">
                <a16:creationId xmlns:a16="http://schemas.microsoft.com/office/drawing/2014/main" id="{9793933B-DF29-4F5A-B65B-F10E21FCF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3" y="625181"/>
            <a:ext cx="2702966" cy="270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03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000" y="1200151"/>
            <a:ext cx="8229600" cy="7093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Task: </a:t>
            </a:r>
            <a:r>
              <a:rPr lang="en-US" sz="1800" dirty="0" err="1"/>
              <a:t>istio</a:t>
            </a:r>
            <a:r>
              <a:rPr lang="en-US" sz="1800" dirty="0"/>
              <a:t>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Instructions: in attachments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ED5E-DA5B-4FD3-97FF-9ED97120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Fallacies of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F9AF-772B-41B8-8377-47EA576E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network is reliable</a:t>
            </a:r>
          </a:p>
          <a:p>
            <a:r>
              <a:rPr lang="en-US" dirty="0"/>
              <a:t>Latency is zero</a:t>
            </a:r>
          </a:p>
          <a:p>
            <a:r>
              <a:rPr lang="en-US" dirty="0"/>
              <a:t>Bandwidth is infinite</a:t>
            </a:r>
          </a:p>
          <a:p>
            <a:r>
              <a:rPr lang="en-US" dirty="0"/>
              <a:t>The network is secure</a:t>
            </a:r>
          </a:p>
          <a:p>
            <a:r>
              <a:rPr lang="en-US" dirty="0"/>
              <a:t>Topology doesn't change</a:t>
            </a:r>
          </a:p>
          <a:p>
            <a:r>
              <a:rPr lang="en-US" dirty="0"/>
              <a:t>Transport cost is zero</a:t>
            </a:r>
          </a:p>
          <a:p>
            <a:r>
              <a:rPr lang="en-US" dirty="0"/>
              <a:t>The network is homogeneous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20DFB-BB2A-423A-AC3D-1E2E9827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1A895-B551-4F76-9658-F34287E2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211540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720" y="2440534"/>
            <a:ext cx="4645831" cy="661720"/>
          </a:xfrm>
        </p:spPr>
        <p:txBody>
          <a:bodyPr/>
          <a:lstStyle/>
          <a:p>
            <a:r>
              <a:rPr lang="en-US" dirty="0"/>
              <a:t>Chaos Engineering</a:t>
            </a:r>
          </a:p>
        </p:txBody>
      </p:sp>
    </p:spTree>
    <p:extLst>
      <p:ext uri="{BB962C8B-B14F-4D97-AF65-F5344CB8AC3E}">
        <p14:creationId xmlns:p14="http://schemas.microsoft.com/office/powerpoint/2010/main" val="109698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AAE4-5205-4D25-80C7-D6B18712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BC0A5D-611A-4684-A193-C6349E55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EE360-2178-470F-B78D-8990073A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9548B-6E29-4367-99F0-E01649469444}"/>
              </a:ext>
            </a:extLst>
          </p:cNvPr>
          <p:cNvSpPr/>
          <p:nvPr/>
        </p:nvSpPr>
        <p:spPr>
          <a:xfrm>
            <a:off x="396000" y="1279089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Even when all of the individual services in a distributed system are functioning properly, the interactions between those services can cause unpredictable outcomes.  Unpredictable outcomes, compounded by rare but disruptive real-world events that affect production environments, make these distributed systems inherently chaotic.</a:t>
            </a:r>
          </a:p>
        </p:txBody>
      </p:sp>
    </p:spTree>
    <p:extLst>
      <p:ext uri="{BB962C8B-B14F-4D97-AF65-F5344CB8AC3E}">
        <p14:creationId xmlns:p14="http://schemas.microsoft.com/office/powerpoint/2010/main" val="68393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842B-61F9-478C-9485-14804FCA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PRINCIPLES OF CHAOS ENGINEERING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DB30E5-6E77-4870-B2CE-566B2D606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01" y="1200150"/>
            <a:ext cx="8201573" cy="3394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2BE5-9C0A-44E0-94F0-FF548407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41177-CD74-48D6-BB95-519C80AD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42488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D4F6-E2BC-41F3-84A1-436A741B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chaos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AD205-0FF6-49BF-AFE4-E1EC39212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Step 1 </a:t>
            </a:r>
            <a:r>
              <a:rPr lang="en-US" dirty="0"/>
              <a:t>– Define the normal state of the system based on the measurable output such as throughput or latency.</a:t>
            </a:r>
          </a:p>
          <a:p>
            <a:r>
              <a:rPr lang="en-US" b="1" dirty="0"/>
              <a:t>Step 2 – </a:t>
            </a:r>
            <a:r>
              <a:rPr lang="en-US" dirty="0"/>
              <a:t>Choose a failure to inject, and hypothesize what you think will go wrong – what will be the impact on your service, system, and customers?</a:t>
            </a:r>
          </a:p>
          <a:p>
            <a:r>
              <a:rPr lang="en-US" b="1" dirty="0"/>
              <a:t>Step 3 – </a:t>
            </a:r>
            <a:r>
              <a:rPr lang="en-US" dirty="0"/>
              <a:t>Isolate an experimental group, and expose that group to a simulated real-world event, such as a server crash or traffic spike.</a:t>
            </a:r>
          </a:p>
          <a:p>
            <a:r>
              <a:rPr lang="en-US" b="1" dirty="0"/>
              <a:t>Step 4 – </a:t>
            </a:r>
            <a:r>
              <a:rPr lang="en-US" dirty="0"/>
              <a:t>Test the hypothesis by comparing the normal state of the control group against what happened in the experimental group.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5D0B3-D2C6-43CF-A528-38E14F4E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06D87-7C96-455B-AE16-5168B542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212431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720" y="1824981"/>
            <a:ext cx="4645831" cy="127727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 </a:t>
            </a:r>
            <a:r>
              <a:rPr lang="en-US" b="1" dirty="0"/>
              <a:t>Fault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2079-DAD1-45A2-B4C8-5F256A8F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Istio</a:t>
            </a:r>
            <a:r>
              <a:rPr lang="en-US" b="1" dirty="0"/>
              <a:t> - Fault Injection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6498-9A89-4327-93C3-A26F310D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fault</a:t>
            </a:r>
          </a:p>
          <a:p>
            <a:r>
              <a:rPr lang="en-US" dirty="0"/>
              <a:t>Delay fault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83884-1356-4C52-8E09-B63CDDE9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DB3AE-7CD7-4471-8A8E-936EE171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410156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A32B-D189-4A80-A2AF-F4FBD274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fault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194D9-6AD4-45C7-A4A1-EAA98DF7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EA310-830A-4DA1-B3D0-227A210B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149E08-6075-4057-BFB5-A286A8C02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48" y="806165"/>
            <a:ext cx="6182704" cy="367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9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AFCB7ACFD4684BA9042E5A10CACF9D" ma:contentTypeVersion="6" ma:contentTypeDescription="Create a new document." ma:contentTypeScope="" ma:versionID="488b322ec7c6f89fed2a4168a24910d1">
  <xsd:schema xmlns:xsd="http://www.w3.org/2001/XMLSchema" xmlns:xs="http://www.w3.org/2001/XMLSchema" xmlns:p="http://schemas.microsoft.com/office/2006/metadata/properties" xmlns:ns2="f743fbaf-c97d-4c4a-bfcb-b3e99a76ad27" targetNamespace="http://schemas.microsoft.com/office/2006/metadata/properties" ma:root="true" ma:fieldsID="92ac6741b423b823a16551c16cdaab17" ns2:_="">
    <xsd:import namespace="f743fbaf-c97d-4c4a-bfcb-b3e99a76a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3fbaf-c97d-4c4a-bfcb-b3e99a76a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372E9F-EB18-4554-85A9-B0D16C3763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203572-4BB1-4523-ADF9-2EA121519A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AC805F-BF3B-4898-81DB-88C2ADA9893F}"/>
</file>

<file path=docProps/app.xml><?xml version="1.0" encoding="utf-8"?>
<Properties xmlns="http://schemas.openxmlformats.org/officeDocument/2006/extended-properties" xmlns:vt="http://schemas.openxmlformats.org/officeDocument/2006/docPropsVTypes">
  <TotalTime>11228</TotalTime>
  <Words>316</Words>
  <Application>Microsoft Macintosh PowerPoint</Application>
  <PresentationFormat>On-screen Show (16:9)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Office Theme</vt:lpstr>
      <vt:lpstr>ISTIO - Testing</vt:lpstr>
      <vt:lpstr>Fallacies of Distributed Systems</vt:lpstr>
      <vt:lpstr>Chaos Engineering</vt:lpstr>
      <vt:lpstr>Reality</vt:lpstr>
      <vt:lpstr>PRINCIPLES OF CHAOS ENGINEERING</vt:lpstr>
      <vt:lpstr>First chaos experiment</vt:lpstr>
      <vt:lpstr>Istio Fault Injection</vt:lpstr>
      <vt:lpstr>Istio - Fault Injection </vt:lpstr>
      <vt:lpstr>Http fault</vt:lpstr>
      <vt:lpstr>Http fault</vt:lpstr>
      <vt:lpstr>Delay fault </vt:lpstr>
      <vt:lpstr>Questions?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Moggio</dc:creator>
  <cp:lastModifiedBy>Alexander Pletnev</cp:lastModifiedBy>
  <cp:revision>191</cp:revision>
  <dcterms:created xsi:type="dcterms:W3CDTF">2016-01-07T23:08:40Z</dcterms:created>
  <dcterms:modified xsi:type="dcterms:W3CDTF">2020-05-22T10:41:33Z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0x01010067AFCB7ACFD4684BA9042E5A10CACF9D</vt:lpwstr>
  </property>
</Properties>
</file>