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8" r:id="rId5"/>
    <p:sldId id="298" r:id="rId6"/>
    <p:sldId id="340" r:id="rId7"/>
    <p:sldId id="339" r:id="rId8"/>
    <p:sldId id="341" r:id="rId9"/>
    <p:sldId id="348" r:id="rId10"/>
    <p:sldId id="345" r:id="rId11"/>
    <p:sldId id="346" r:id="rId12"/>
    <p:sldId id="347" r:id="rId13"/>
    <p:sldId id="349" r:id="rId14"/>
    <p:sldId id="343" r:id="rId15"/>
    <p:sldId id="350" r:id="rId16"/>
    <p:sldId id="342" r:id="rId17"/>
    <p:sldId id="351" r:id="rId18"/>
    <p:sldId id="330" r:id="rId19"/>
    <p:sldId id="33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F64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>
        <p:scale>
          <a:sx n="166" d="100"/>
          <a:sy n="166" d="100"/>
        </p:scale>
        <p:origin x="624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E896-A0FD-B44A-AC38-68A129F6C34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9F0-96B6-0845-98CF-BDECB85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C919-D5B6-514E-BF5C-ED2CBF3341B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1547-C026-EA4D-8B8E-894EDBF91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6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61547-C026-EA4D-8B8E-894EDBF918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43438"/>
            <a:ext cx="5095304" cy="1672253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4000" b="1" i="0" cap="all">
                <a:solidFill>
                  <a:srgbClr val="67676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28173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676767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56BF64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3062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1" y="2001684"/>
            <a:ext cx="4124052" cy="1421415"/>
          </a:xfrm>
        </p:spPr>
        <p:txBody>
          <a:bodyPr wrap="square" tIns="0" bIns="0" anchor="b" anchorCtr="0">
            <a:spAutoFit/>
          </a:bodyPr>
          <a:lstStyle>
            <a:lvl1pPr algn="l">
              <a:lnSpc>
                <a:spcPct val="90000"/>
              </a:lnSpc>
              <a:defRPr sz="34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3559101"/>
            <a:ext cx="6400800" cy="215444"/>
          </a:xfrm>
        </p:spPr>
        <p:txBody>
          <a:bodyPr lIns="91440" tIns="0" bIns="0">
            <a:spAutoFit/>
          </a:bodyPr>
          <a:lstStyle>
            <a:lvl1pPr marL="0" indent="0" algn="l">
              <a:buNone/>
              <a:defRPr sz="1400" b="0" i="0" spc="200">
                <a:solidFill>
                  <a:srgbClr val="56BF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275943"/>
            <a:ext cx="1410798" cy="3486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75097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54013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649288"/>
            <a:ext cx="4124052" cy="295275"/>
          </a:xfrm>
        </p:spPr>
        <p:txBody>
          <a:bodyPr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31063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9581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/>
        </p:blipFill>
        <p:spPr>
          <a:xfrm>
            <a:off x="0" y="-1"/>
            <a:ext cx="9144000" cy="408396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2822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1824981"/>
            <a:ext cx="4645831" cy="1277273"/>
          </a:xfrm>
        </p:spPr>
        <p:txBody>
          <a:bodyPr bIns="0" anchor="b" anchorCtr="0">
            <a:spAutoFit/>
          </a:bodyPr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645832" cy="917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77898" y="3903139"/>
            <a:ext cx="2166102" cy="119390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654280" y="35036"/>
            <a:ext cx="0" cy="1377529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4174136" y="3808262"/>
            <a:ext cx="93854" cy="9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19077" y="3808262"/>
            <a:ext cx="93854" cy="938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464017" y="3808262"/>
            <a:ext cx="93854" cy="938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7150621" y="118090"/>
            <a:ext cx="1993379" cy="1211422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857250"/>
          </a:xfrm>
        </p:spPr>
        <p:txBody>
          <a:bodyPr bIns="0" anchor="t" anchorCtr="0">
            <a:normAutofit/>
          </a:bodyPr>
          <a:lstStyle>
            <a:lvl1pPr algn="l">
              <a:defRPr sz="2800" cap="all">
                <a:solidFill>
                  <a:srgbClr val="56B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6145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5802" y="4751961"/>
            <a:ext cx="500998" cy="273844"/>
          </a:xfrm>
        </p:spPr>
        <p:txBody>
          <a:bodyPr/>
          <a:lstStyle>
            <a:lvl1pPr>
              <a:defRPr sz="800">
                <a:solidFill>
                  <a:srgbClr val="676767"/>
                </a:solidFill>
                <a:latin typeface=""/>
              </a:defRPr>
            </a:lvl1pPr>
          </a:lstStyle>
          <a:p>
            <a:fld id="{58050535-5030-E940-A4FB-7A3E46C7D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4718143"/>
            <a:ext cx="1266954" cy="31309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0" y="4594623"/>
            <a:ext cx="9144000" cy="30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440" y="4751961"/>
            <a:ext cx="4963120" cy="273844"/>
          </a:xfrm>
        </p:spPr>
        <p:txBody>
          <a:bodyPr/>
          <a:lstStyle>
            <a:lvl1pPr>
              <a:defRPr sz="900">
                <a:solidFill>
                  <a:srgbClr val="676767"/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4985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Use Insert &gt; Header Footer to Edit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0535-5030-E940-A4FB-7A3E46C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  <p:sldLayoutId id="2147483655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952201"/>
            <a:ext cx="4124052" cy="470898"/>
          </a:xfrm>
        </p:spPr>
        <p:txBody>
          <a:bodyPr/>
          <a:lstStyle/>
          <a:p>
            <a:r>
              <a:rPr lang="en-US" dirty="0"/>
              <a:t>ISTIO Monitoring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stoyanov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C90A-702D-48F4-8544-83C43FF6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components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51A3F-5329-4C64-ABCE-8220AF5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AA72-04A0-40C1-B86E-4082497F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75C12-30BB-4BF0-9888-42A7C99B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1" y="942874"/>
            <a:ext cx="6716713" cy="36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589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41C6-B7F0-4A8D-980D-622D6FE3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Kiali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D45B5-6CA5-4262-8E0D-1FF682C9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AAFAB-7A3B-4CBD-B7CB-200C444A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59D12-44B5-4B69-9D2F-9C34D87B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7" y="816768"/>
            <a:ext cx="6831693" cy="38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509960"/>
          </a:xfrm>
        </p:spPr>
        <p:txBody>
          <a:bodyPr>
            <a:normAutofit/>
          </a:bodyPr>
          <a:lstStyle/>
          <a:p>
            <a:r>
              <a:rPr lang="en-US" dirty="0" err="1"/>
              <a:t>Kiali</a:t>
            </a:r>
            <a:r>
              <a:rPr lang="en-US" dirty="0"/>
              <a:t> visualization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Image result for kiali istio">
            <a:extLst>
              <a:ext uri="{FF2B5EF4-FFF2-40B4-BE49-F238E27FC236}">
                <a16:creationId xmlns:a16="http://schemas.microsoft.com/office/drawing/2014/main" id="{F50AC4CF-DA09-49C6-BE9E-8EEC8DBA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69" y="800100"/>
            <a:ext cx="7155160" cy="37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509960"/>
          </a:xfrm>
        </p:spPr>
        <p:txBody>
          <a:bodyPr>
            <a:normAutofit/>
          </a:bodyPr>
          <a:lstStyle/>
          <a:p>
            <a:r>
              <a:rPr lang="en-US" dirty="0" err="1"/>
              <a:t>Kiali</a:t>
            </a:r>
            <a:r>
              <a:rPr lang="en-US" dirty="0"/>
              <a:t> visualization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CAC06-0790-4847-8D8A-97CA802B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92" y="800099"/>
            <a:ext cx="6975816" cy="39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5719" y="3248613"/>
            <a:ext cx="4271328" cy="9172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question">
            <a:extLst>
              <a:ext uri="{FF2B5EF4-FFF2-40B4-BE49-F238E27FC236}">
                <a16:creationId xmlns:a16="http://schemas.microsoft.com/office/drawing/2014/main" id="{9793933B-DF29-4F5A-B65B-F10E21FC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3" y="625181"/>
            <a:ext cx="2702966" cy="27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000" y="1200151"/>
            <a:ext cx="8229600" cy="10858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Task: </a:t>
            </a:r>
            <a:r>
              <a:rPr lang="en-US" sz="1800" dirty="0" err="1"/>
              <a:t>istio</a:t>
            </a:r>
            <a:r>
              <a:rPr lang="en-US" sz="1800" dirty="0"/>
              <a:t>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Instructions: in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Demo project: in attachments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2440534"/>
            <a:ext cx="4645831" cy="661720"/>
          </a:xfrm>
        </p:spPr>
        <p:txBody>
          <a:bodyPr/>
          <a:lstStyle/>
          <a:p>
            <a:r>
              <a:rPr lang="en-US" dirty="0"/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7987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509960"/>
          </a:xfrm>
        </p:spPr>
        <p:txBody>
          <a:bodyPr>
            <a:normAutofit/>
          </a:bodyPr>
          <a:lstStyle/>
          <a:p>
            <a:r>
              <a:rPr lang="en-US" dirty="0"/>
              <a:t>Demo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33040-244C-4DCC-A0E8-F018F026F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440" y="1263504"/>
            <a:ext cx="4472285" cy="3019571"/>
          </a:xfrm>
        </p:spPr>
      </p:pic>
    </p:spTree>
    <p:extLst>
      <p:ext uri="{BB962C8B-B14F-4D97-AF65-F5344CB8AC3E}">
        <p14:creationId xmlns:p14="http://schemas.microsoft.com/office/powerpoint/2010/main" val="2157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" y="290140"/>
            <a:ext cx="8229600" cy="509960"/>
          </a:xfrm>
        </p:spPr>
        <p:txBody>
          <a:bodyPr>
            <a:normAutofit/>
          </a:bodyPr>
          <a:lstStyle/>
          <a:p>
            <a:r>
              <a:rPr lang="en-US" dirty="0"/>
              <a:t>Docker Hub - Repositories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3BD83-1895-417B-B678-4341305B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06750-5152-476A-BA2B-8EAAD94E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88" y="1200151"/>
            <a:ext cx="8039813" cy="31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720" y="1209428"/>
            <a:ext cx="4645831" cy="1892826"/>
          </a:xfrm>
        </p:spPr>
        <p:txBody>
          <a:bodyPr/>
          <a:lstStyle/>
          <a:p>
            <a:r>
              <a:rPr lang="en-US" dirty="0"/>
              <a:t>Tracing</a:t>
            </a:r>
            <a:br>
              <a:rPr lang="en-US" dirty="0"/>
            </a:br>
            <a:r>
              <a:rPr lang="en-US" dirty="0"/>
              <a:t>Monitoring</a:t>
            </a:r>
            <a:br>
              <a:rPr lang="en-US" dirty="0"/>
            </a:br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38578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8B9-E372-4FF6-B1B8-E0F2194D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409B-AA95-4B1E-8DC3-3FC05A40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0669-05BB-4917-9D42-3A58160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D3D7AD8-E2A3-404B-B363-7940A38363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4" y="910428"/>
            <a:ext cx="3437590" cy="36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9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B3BA-18D9-452B-846B-F02109F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CB60-19D4-4C56-B0FD-94CC3C85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989693"/>
            <a:ext cx="8229600" cy="3394472"/>
          </a:xfrm>
        </p:spPr>
        <p:txBody>
          <a:bodyPr/>
          <a:lstStyle/>
          <a:p>
            <a:r>
              <a:rPr lang="en-US" sz="2200" dirty="0"/>
              <a:t>Built-in integrations</a:t>
            </a:r>
          </a:p>
          <a:p>
            <a:pPr lvl="1"/>
            <a:r>
              <a:rPr lang="en-US" sz="2200" dirty="0" err="1"/>
              <a:t>Zipkin</a:t>
            </a:r>
            <a:endParaRPr lang="en-US" sz="2200" dirty="0"/>
          </a:p>
          <a:p>
            <a:pPr lvl="1"/>
            <a:r>
              <a:rPr lang="en-US" sz="2200" dirty="0" err="1"/>
              <a:t>Jaegar</a:t>
            </a:r>
            <a:endParaRPr lang="en-US" sz="2200" dirty="0"/>
          </a:p>
          <a:p>
            <a:pPr lvl="1"/>
            <a:r>
              <a:rPr lang="en-US" sz="2200" dirty="0" err="1"/>
              <a:t>LightStep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3A3FF-99E1-4E7A-A1DE-0EDC8027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8195-1FD8-4B20-B6EB-4E235567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212466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B3BA-18D9-452B-846B-F02109F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CB60-19D4-4C56-B0FD-94CC3C85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Application should propagate trace context via headers.</a:t>
            </a:r>
          </a:p>
          <a:p>
            <a:r>
              <a:rPr lang="en-US" dirty="0"/>
              <a:t>Trace context should suite the </a:t>
            </a:r>
            <a:r>
              <a:rPr lang="en-US" dirty="0" err="1"/>
              <a:t>OpenTracing</a:t>
            </a:r>
            <a:r>
              <a:rPr lang="en-US" dirty="0"/>
              <a:t> protocol.</a:t>
            </a:r>
          </a:p>
          <a:p>
            <a:r>
              <a:rPr lang="en-US" dirty="0"/>
              <a:t>Trace context propagation:</a:t>
            </a:r>
          </a:p>
          <a:p>
            <a:pPr lvl="1"/>
            <a:r>
              <a:rPr lang="en-US" dirty="0"/>
              <a:t>x-request-id</a:t>
            </a:r>
          </a:p>
          <a:p>
            <a:pPr lvl="1"/>
            <a:r>
              <a:rPr lang="en-US" dirty="0"/>
              <a:t>x-b3-traceid</a:t>
            </a:r>
          </a:p>
          <a:p>
            <a:pPr lvl="1"/>
            <a:r>
              <a:rPr lang="en-US" dirty="0"/>
              <a:t>x-b3-spanid</a:t>
            </a:r>
          </a:p>
          <a:p>
            <a:pPr lvl="1"/>
            <a:r>
              <a:rPr lang="en-US" dirty="0"/>
              <a:t>x-b3-parentspanid</a:t>
            </a:r>
          </a:p>
          <a:p>
            <a:pPr lvl="1"/>
            <a:r>
              <a:rPr lang="en-US" dirty="0"/>
              <a:t>x-b3-sampled</a:t>
            </a:r>
          </a:p>
          <a:p>
            <a:pPr lvl="1"/>
            <a:r>
              <a:rPr lang="en-US" dirty="0"/>
              <a:t>x-b3-flags</a:t>
            </a:r>
          </a:p>
          <a:p>
            <a:pPr lvl="1"/>
            <a:r>
              <a:rPr lang="en-US" dirty="0"/>
              <a:t>x-ot-span-context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3A3FF-99E1-4E7A-A1DE-0EDC8027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8195-1FD8-4B20-B6EB-4E235567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128419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272-B06F-4860-8ED6-E1F7229A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D258-A702-42D5-BB6E-64261AE9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874514"/>
            <a:ext cx="8229600" cy="3394472"/>
          </a:xfrm>
        </p:spPr>
        <p:txBody>
          <a:bodyPr>
            <a:normAutofit/>
          </a:bodyPr>
          <a:lstStyle/>
          <a:p>
            <a:r>
              <a:rPr lang="en-US" sz="2200" b="1" dirty="0"/>
              <a:t>Instance configuration </a:t>
            </a:r>
            <a:r>
              <a:rPr lang="en-US" sz="2200" dirty="0"/>
              <a:t>– tells mixer component how to generate data values.</a:t>
            </a:r>
          </a:p>
          <a:p>
            <a:r>
              <a:rPr lang="en-US" sz="2200" b="1" dirty="0"/>
              <a:t>Handler configuration </a:t>
            </a:r>
            <a:r>
              <a:rPr lang="en-US" sz="2200" dirty="0"/>
              <a:t>– responsible for sending incoming data to the destination source.</a:t>
            </a:r>
            <a:endParaRPr lang="en-US" sz="2200" i="1" dirty="0"/>
          </a:p>
          <a:p>
            <a:r>
              <a:rPr lang="en-US" sz="2200" b="1" dirty="0"/>
              <a:t>Rule configuration </a:t>
            </a:r>
            <a:r>
              <a:rPr lang="en-US" sz="2200" dirty="0"/>
              <a:t>– directs mixer to which handler data should be 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A2C-700B-42DD-B08A-2A37961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535-5030-E940-A4FB-7A3E46C7DE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901E-146B-4A8E-A154-C44D25D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 Insert &gt; Header Footer to Edit Footer Text</a:t>
            </a:r>
          </a:p>
        </p:txBody>
      </p:sp>
    </p:spTree>
    <p:extLst>
      <p:ext uri="{BB962C8B-B14F-4D97-AF65-F5344CB8AC3E}">
        <p14:creationId xmlns:p14="http://schemas.microsoft.com/office/powerpoint/2010/main" val="318858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FCB7ACFD4684BA9042E5A10CACF9D" ma:contentTypeVersion="6" ma:contentTypeDescription="Create a new document." ma:contentTypeScope="" ma:versionID="488b322ec7c6f89fed2a4168a24910d1">
  <xsd:schema xmlns:xsd="http://www.w3.org/2001/XMLSchema" xmlns:xs="http://www.w3.org/2001/XMLSchema" xmlns:p="http://schemas.microsoft.com/office/2006/metadata/properties" xmlns:ns2="f743fbaf-c97d-4c4a-bfcb-b3e99a76ad27" targetNamespace="http://schemas.microsoft.com/office/2006/metadata/properties" ma:root="true" ma:fieldsID="92ac6741b423b823a16551c16cdaab17" ns2:_="">
    <xsd:import namespace="f743fbaf-c97d-4c4a-bfcb-b3e99a76a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3fbaf-c97d-4c4a-bfcb-b3e99a76a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203572-4BB1-4523-ADF9-2EA121519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372E9F-EB18-4554-85A9-B0D16C3763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070DE4-BC1E-4DA4-AA6F-620DA5BC3A26}"/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233</Words>
  <Application>Microsoft Macintosh PowerPoint</Application>
  <PresentationFormat>On-screen Show (16:9)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ISTIO Monitoring</vt:lpstr>
      <vt:lpstr>Demo project</vt:lpstr>
      <vt:lpstr>Demo Application</vt:lpstr>
      <vt:lpstr>Docker Hub - Repositories</vt:lpstr>
      <vt:lpstr>Tracing Monitoring Logging</vt:lpstr>
      <vt:lpstr>Mixer Architecture</vt:lpstr>
      <vt:lpstr>istio tracing</vt:lpstr>
      <vt:lpstr>istio tracing</vt:lpstr>
      <vt:lpstr>Metrics and logs</vt:lpstr>
      <vt:lpstr>Configuration components example</vt:lpstr>
      <vt:lpstr>Visualization</vt:lpstr>
      <vt:lpstr>Kiali Architecture</vt:lpstr>
      <vt:lpstr>Kiali visualization</vt:lpstr>
      <vt:lpstr>Kiali visualization</vt:lpstr>
      <vt:lpstr>Questions?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Moggio</dc:creator>
  <cp:lastModifiedBy>Alexander Pletnev</cp:lastModifiedBy>
  <cp:revision>175</cp:revision>
  <dcterms:created xsi:type="dcterms:W3CDTF">2016-01-07T23:08:40Z</dcterms:created>
  <dcterms:modified xsi:type="dcterms:W3CDTF">2020-04-24T10:43:28Z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0x01010067AFCB7ACFD4684BA9042E5A10CACF9D</vt:lpwstr>
  </property>
</Properties>
</file>