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68" r:id="rId5"/>
    <p:sldId id="332" r:id="rId6"/>
    <p:sldId id="333" r:id="rId7"/>
    <p:sldId id="334" r:id="rId8"/>
    <p:sldId id="336" r:id="rId9"/>
    <p:sldId id="335" r:id="rId10"/>
    <p:sldId id="337" r:id="rId11"/>
    <p:sldId id="339" r:id="rId12"/>
    <p:sldId id="338" r:id="rId13"/>
    <p:sldId id="340" r:id="rId14"/>
    <p:sldId id="341" r:id="rId15"/>
    <p:sldId id="342" r:id="rId16"/>
    <p:sldId id="344" r:id="rId17"/>
    <p:sldId id="343" r:id="rId18"/>
    <p:sldId id="345" r:id="rId19"/>
    <p:sldId id="346" r:id="rId20"/>
    <p:sldId id="355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6" r:id="rId30"/>
    <p:sldId id="357" r:id="rId31"/>
    <p:sldId id="330" r:id="rId32"/>
    <p:sldId id="331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BF64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2" d="100"/>
          <a:sy n="102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BE896-A0FD-B44A-AC38-68A129F6C34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A89F0-96B6-0845-98CF-BDECB853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05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3C919-D5B6-514E-BF5C-ED2CBF3341B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61547-C026-EA4D-8B8E-894EDBF91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69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43438"/>
            <a:ext cx="5095304" cy="1672253"/>
          </a:xfrm>
        </p:spPr>
        <p:txBody>
          <a:bodyPr wrap="square" tIns="0" bIns="0" anchor="b" anchorCtr="0">
            <a:spAutoFit/>
          </a:bodyPr>
          <a:lstStyle>
            <a:lvl1pPr algn="l">
              <a:lnSpc>
                <a:spcPct val="90000"/>
              </a:lnSpc>
              <a:defRPr sz="4000" b="1" i="0" cap="all">
                <a:solidFill>
                  <a:srgbClr val="67676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28173"/>
            <a:ext cx="6400800" cy="215444"/>
          </a:xfrm>
        </p:spPr>
        <p:txBody>
          <a:bodyPr lIns="91440" tIns="0" bIns="0">
            <a:spAutoFit/>
          </a:bodyPr>
          <a:lstStyle>
            <a:lvl1pPr marL="0" indent="0" algn="l">
              <a:buNone/>
              <a:defRPr sz="1400" b="0" i="0" spc="200">
                <a:solidFill>
                  <a:srgbClr val="56BF6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8" y="275943"/>
            <a:ext cx="1410798" cy="34864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075097"/>
            <a:ext cx="4124052" cy="295275"/>
          </a:xfrm>
        </p:spPr>
        <p:txBody>
          <a:bodyPr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cap="all">
                <a:solidFill>
                  <a:srgbClr val="676767"/>
                </a:solidFill>
              </a:defRPr>
            </a:lvl1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354013"/>
            <a:ext cx="4124052" cy="295275"/>
          </a:xfrm>
        </p:spPr>
        <p:txBody>
          <a:bodyPr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 cap="none">
                <a:solidFill>
                  <a:srgbClr val="56BF64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649288"/>
            <a:ext cx="4124052" cy="295275"/>
          </a:xfrm>
        </p:spPr>
        <p:txBody>
          <a:bodyPr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 cap="none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330623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57201" y="2001684"/>
            <a:ext cx="4124052" cy="1421415"/>
          </a:xfrm>
        </p:spPr>
        <p:txBody>
          <a:bodyPr wrap="square" tIns="0" bIns="0" anchor="b" anchorCtr="0">
            <a:spAutoFit/>
          </a:bodyPr>
          <a:lstStyle>
            <a:lvl1pPr algn="l">
              <a:lnSpc>
                <a:spcPct val="90000"/>
              </a:lnSpc>
              <a:defRPr sz="3400" b="1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57200" y="3559101"/>
            <a:ext cx="6400800" cy="215444"/>
          </a:xfrm>
        </p:spPr>
        <p:txBody>
          <a:bodyPr lIns="91440" tIns="0" bIns="0">
            <a:spAutoFit/>
          </a:bodyPr>
          <a:lstStyle>
            <a:lvl1pPr marL="0" indent="0" algn="l">
              <a:buNone/>
              <a:defRPr sz="1400" b="0" i="0" spc="200">
                <a:solidFill>
                  <a:srgbClr val="56BF6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8" y="275943"/>
            <a:ext cx="1410798" cy="34864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075097"/>
            <a:ext cx="4124052" cy="295275"/>
          </a:xfrm>
        </p:spPr>
        <p:txBody>
          <a:bodyPr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354013"/>
            <a:ext cx="4124052" cy="295275"/>
          </a:xfrm>
        </p:spPr>
        <p:txBody>
          <a:bodyPr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649288"/>
            <a:ext cx="4124052" cy="295275"/>
          </a:xfrm>
        </p:spPr>
        <p:txBody>
          <a:bodyPr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310630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" y="290140"/>
            <a:ext cx="8229600" cy="857250"/>
          </a:xfrm>
        </p:spPr>
        <p:txBody>
          <a:bodyPr bIns="0" anchor="t" anchorCtr="0">
            <a:normAutofit/>
          </a:bodyPr>
          <a:lstStyle>
            <a:lvl1pPr algn="l">
              <a:defRPr sz="2800" cap="all">
                <a:solidFill>
                  <a:srgbClr val="56BF6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00" y="1200151"/>
            <a:ext cx="8229600" cy="33944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5802" y="4751961"/>
            <a:ext cx="500998" cy="273844"/>
          </a:xfrm>
        </p:spPr>
        <p:txBody>
          <a:bodyPr/>
          <a:lstStyle>
            <a:lvl1pPr>
              <a:defRPr sz="800">
                <a:solidFill>
                  <a:srgbClr val="676767"/>
                </a:solidFill>
                <a:latin typeface=""/>
              </a:defRPr>
            </a:lvl1pPr>
          </a:lstStyle>
          <a:p>
            <a:fld id="{58050535-5030-E940-A4FB-7A3E46C7D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" y="4718143"/>
            <a:ext cx="1266954" cy="31309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0" y="4594623"/>
            <a:ext cx="9144000" cy="304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0440" y="4751961"/>
            <a:ext cx="4963120" cy="273844"/>
          </a:xfrm>
        </p:spPr>
        <p:txBody>
          <a:bodyPr/>
          <a:lstStyle>
            <a:lvl1pPr>
              <a:defRPr sz="900">
                <a:solidFill>
                  <a:srgbClr val="676767"/>
                </a:solidFill>
              </a:defRPr>
            </a:lvl1pPr>
          </a:lstStyle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95819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/>
        </p:blipFill>
        <p:spPr>
          <a:xfrm>
            <a:off x="0" y="-1"/>
            <a:ext cx="9144000" cy="408396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6000" y="290140"/>
            <a:ext cx="8229600" cy="857250"/>
          </a:xfrm>
        </p:spPr>
        <p:txBody>
          <a:bodyPr bIns="0" anchor="t" anchorCtr="0">
            <a:normAutofit/>
          </a:bodyPr>
          <a:lstStyle>
            <a:lvl1pPr algn="l">
              <a:defRPr sz="2800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6000" y="1200151"/>
            <a:ext cx="8229600" cy="339447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5802" y="4751961"/>
            <a:ext cx="500998" cy="273844"/>
          </a:xfrm>
        </p:spPr>
        <p:txBody>
          <a:bodyPr/>
          <a:lstStyle>
            <a:lvl1pPr>
              <a:defRPr sz="800">
                <a:solidFill>
                  <a:srgbClr val="676767"/>
                </a:solidFill>
                <a:latin typeface=""/>
              </a:defRPr>
            </a:lvl1pPr>
          </a:lstStyle>
          <a:p>
            <a:fld id="{58050535-5030-E940-A4FB-7A3E46C7D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" y="4718143"/>
            <a:ext cx="1266954" cy="313097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0" y="4594623"/>
            <a:ext cx="9144000" cy="304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0440" y="4751961"/>
            <a:ext cx="4963120" cy="273844"/>
          </a:xfrm>
        </p:spPr>
        <p:txBody>
          <a:bodyPr/>
          <a:lstStyle>
            <a:lvl1pPr>
              <a:defRPr sz="900">
                <a:solidFill>
                  <a:srgbClr val="676767"/>
                </a:solidFill>
              </a:defRPr>
            </a:lvl1pPr>
          </a:lstStyle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128227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720" y="1824981"/>
            <a:ext cx="4645831" cy="1277273"/>
          </a:xfrm>
        </p:spPr>
        <p:txBody>
          <a:bodyPr bIns="0" anchor="b" anchorCtr="0">
            <a:spAutoFit/>
          </a:bodyPr>
          <a:lstStyle>
            <a:lvl1pPr algn="l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5719" y="3248613"/>
            <a:ext cx="4645832" cy="91729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977898" y="3903139"/>
            <a:ext cx="2166102" cy="1193903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654280" y="35036"/>
            <a:ext cx="0" cy="1377529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4174136" y="3808262"/>
            <a:ext cx="93854" cy="93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319077" y="3808262"/>
            <a:ext cx="93854" cy="938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464017" y="3808262"/>
            <a:ext cx="93854" cy="938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7150621" y="118090"/>
            <a:ext cx="1993379" cy="1211422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51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" y="290140"/>
            <a:ext cx="8229600" cy="857250"/>
          </a:xfrm>
        </p:spPr>
        <p:txBody>
          <a:bodyPr bIns="0" anchor="t" anchorCtr="0">
            <a:normAutofit/>
          </a:bodyPr>
          <a:lstStyle>
            <a:lvl1pPr algn="l">
              <a:defRPr sz="2800" cap="all">
                <a:solidFill>
                  <a:srgbClr val="56BF6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5802" y="4751961"/>
            <a:ext cx="500998" cy="273844"/>
          </a:xfrm>
        </p:spPr>
        <p:txBody>
          <a:bodyPr/>
          <a:lstStyle>
            <a:lvl1pPr>
              <a:defRPr sz="800">
                <a:solidFill>
                  <a:srgbClr val="676767"/>
                </a:solidFill>
                <a:latin typeface=""/>
              </a:defRPr>
            </a:lvl1pPr>
          </a:lstStyle>
          <a:p>
            <a:fld id="{58050535-5030-E940-A4FB-7A3E46C7D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" y="4718143"/>
            <a:ext cx="1266954" cy="313097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0" y="4594623"/>
            <a:ext cx="9144000" cy="304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0440" y="4751961"/>
            <a:ext cx="4963120" cy="273844"/>
          </a:xfrm>
        </p:spPr>
        <p:txBody>
          <a:bodyPr/>
          <a:lstStyle>
            <a:lvl1pPr>
              <a:defRPr sz="900">
                <a:solidFill>
                  <a:srgbClr val="676767"/>
                </a:solidFill>
              </a:defRPr>
            </a:lvl1pPr>
          </a:lstStyle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361459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5802" y="4751961"/>
            <a:ext cx="500998" cy="273844"/>
          </a:xfrm>
        </p:spPr>
        <p:txBody>
          <a:bodyPr/>
          <a:lstStyle>
            <a:lvl1pPr>
              <a:defRPr sz="800">
                <a:solidFill>
                  <a:srgbClr val="676767"/>
                </a:solidFill>
                <a:latin typeface=""/>
              </a:defRPr>
            </a:lvl1pPr>
          </a:lstStyle>
          <a:p>
            <a:fld id="{58050535-5030-E940-A4FB-7A3E46C7D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" y="4718143"/>
            <a:ext cx="1266954" cy="313097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0" y="4594623"/>
            <a:ext cx="9144000" cy="304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0440" y="4751961"/>
            <a:ext cx="4963120" cy="273844"/>
          </a:xfrm>
        </p:spPr>
        <p:txBody>
          <a:bodyPr/>
          <a:lstStyle>
            <a:lvl1pPr>
              <a:defRPr sz="900">
                <a:solidFill>
                  <a:srgbClr val="676767"/>
                </a:solidFill>
              </a:defRPr>
            </a:lvl1pPr>
          </a:lstStyle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249851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Use Insert &gt; Header Footer to Edit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50535-5030-E940-A4FB-7A3E46C7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6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6" r:id="rId4"/>
    <p:sldLayoutId id="2147483651" r:id="rId5"/>
    <p:sldLayoutId id="2147483654" r:id="rId6"/>
    <p:sldLayoutId id="2147483655" r:id="rId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2010405"/>
            <a:ext cx="4124052" cy="1412694"/>
          </a:xfrm>
        </p:spPr>
        <p:txBody>
          <a:bodyPr/>
          <a:lstStyle/>
          <a:p>
            <a:r>
              <a:rPr lang="en-US" dirty="0"/>
              <a:t>ISTIO – </a:t>
            </a:r>
            <a:br>
              <a:rPr lang="en-US" dirty="0"/>
            </a:br>
            <a:r>
              <a:rPr lang="en-US" dirty="0"/>
              <a:t>Policy and Security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Evgeniy </a:t>
            </a:r>
            <a:r>
              <a:rPr lang="en-US" dirty="0" err="1"/>
              <a:t>stoyanov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7D70-E1BC-4CA4-8B14-01C08B16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Authentication policies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2B5D-61B1-4865-BA51-096235684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Applies to request that service receives</a:t>
            </a:r>
          </a:p>
          <a:p>
            <a:r>
              <a:rPr lang="en-US" dirty="0"/>
              <a:t>Authentication rules configured on the client side</a:t>
            </a:r>
          </a:p>
          <a:p>
            <a:pPr lvl="1"/>
            <a:r>
              <a:rPr lang="en-US" dirty="0"/>
              <a:t>Destination rules</a:t>
            </a:r>
          </a:p>
          <a:p>
            <a:r>
              <a:rPr lang="en-US" dirty="0"/>
              <a:t>Scopes</a:t>
            </a:r>
          </a:p>
          <a:p>
            <a:pPr lvl="1"/>
            <a:r>
              <a:rPr lang="en-US" dirty="0"/>
              <a:t>Service scope</a:t>
            </a:r>
          </a:p>
          <a:p>
            <a:pPr lvl="1"/>
            <a:r>
              <a:rPr lang="en-US" dirty="0"/>
              <a:t>Mesh scope</a:t>
            </a:r>
          </a:p>
          <a:p>
            <a:pPr lvl="1"/>
            <a:r>
              <a:rPr lang="en-US" dirty="0"/>
              <a:t>Namespace scope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70282-A2DB-4866-A7A7-910BD32C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7BD9F-8360-42FC-BB70-DEB309E4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156784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992E-CA4D-470F-AFCF-9C2B9DA5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Namespace and Mesh scopes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D52242-4AF0-4570-9943-887CF203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56AE2-1868-4115-AC0A-5BD3AF07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83441-17B8-4C0E-A91C-C2CDC294FF39}"/>
              </a:ext>
            </a:extLst>
          </p:cNvPr>
          <p:cNvSpPr/>
          <p:nvPr/>
        </p:nvSpPr>
        <p:spPr>
          <a:xfrm>
            <a:off x="724198" y="1417588"/>
            <a:ext cx="33906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“…"</a:t>
            </a:r>
          </a:p>
          <a:p>
            <a:r>
              <a:rPr lang="en-US" dirty="0"/>
              <a:t>kind: "Policy"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name: "default"</a:t>
            </a:r>
          </a:p>
          <a:p>
            <a:r>
              <a:rPr lang="en-US" dirty="0"/>
              <a:t>  namespace: "ns1"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peers:</a:t>
            </a:r>
          </a:p>
          <a:p>
            <a:r>
              <a:rPr lang="en-US" dirty="0"/>
              <a:t>  - </a:t>
            </a:r>
            <a:r>
              <a:rPr lang="en-US" dirty="0" err="1"/>
              <a:t>mtls</a:t>
            </a:r>
            <a:r>
              <a:rPr lang="en-US" dirty="0"/>
              <a:t>: {}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595B4-9DFD-473C-8B3F-7CBBC0A3B75D}"/>
              </a:ext>
            </a:extLst>
          </p:cNvPr>
          <p:cNvSpPr/>
          <p:nvPr/>
        </p:nvSpPr>
        <p:spPr>
          <a:xfrm>
            <a:off x="5122069" y="1417588"/>
            <a:ext cx="33906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“….”</a:t>
            </a:r>
          </a:p>
          <a:p>
            <a:r>
              <a:rPr lang="en-US" dirty="0"/>
              <a:t>kind: "</a:t>
            </a:r>
            <a:r>
              <a:rPr lang="en-US" dirty="0" err="1"/>
              <a:t>MeshPolicy</a:t>
            </a:r>
            <a:r>
              <a:rPr lang="en-US" dirty="0"/>
              <a:t>"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name: "default"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peers:</a:t>
            </a:r>
          </a:p>
          <a:p>
            <a:r>
              <a:rPr lang="en-US" dirty="0"/>
              <a:t>  - </a:t>
            </a:r>
            <a:r>
              <a:rPr lang="en-US" dirty="0" err="1"/>
              <a:t>mtls</a:t>
            </a:r>
            <a:r>
              <a:rPr lang="en-US" dirty="0"/>
              <a:t>: {}</a:t>
            </a:r>
          </a:p>
        </p:txBody>
      </p:sp>
    </p:spTree>
    <p:extLst>
      <p:ext uri="{BB962C8B-B14F-4D97-AF65-F5344CB8AC3E}">
        <p14:creationId xmlns:p14="http://schemas.microsoft.com/office/powerpoint/2010/main" val="361941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992E-CA4D-470F-AFCF-9C2B9DA5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Service scope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D52242-4AF0-4570-9943-887CF203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56AE2-1868-4115-AC0A-5BD3AF07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CEBFC-D63C-45C5-A6BA-6C6378630C4F}"/>
              </a:ext>
            </a:extLst>
          </p:cNvPr>
          <p:cNvSpPr/>
          <p:nvPr/>
        </p:nvSpPr>
        <p:spPr>
          <a:xfrm>
            <a:off x="2286000" y="127908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"authentication.istio.io/v1alpha1"</a:t>
            </a:r>
          </a:p>
          <a:p>
            <a:r>
              <a:rPr lang="en-US" dirty="0"/>
              <a:t>kind: "Policy"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name: "reviews"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targets:</a:t>
            </a:r>
          </a:p>
          <a:p>
            <a:r>
              <a:rPr lang="en-US" dirty="0"/>
              <a:t>  - name: reviews</a:t>
            </a:r>
          </a:p>
          <a:p>
            <a:r>
              <a:rPr lang="en-US" dirty="0"/>
              <a:t>  peers:</a:t>
            </a:r>
          </a:p>
          <a:p>
            <a:r>
              <a:rPr lang="en-US" dirty="0"/>
              <a:t>  - </a:t>
            </a:r>
            <a:r>
              <a:rPr lang="en-US" dirty="0" err="1"/>
              <a:t>mtls</a:t>
            </a:r>
            <a:r>
              <a:rPr lang="en-US" dirty="0"/>
              <a:t>: {}</a:t>
            </a:r>
          </a:p>
        </p:txBody>
      </p:sp>
    </p:spTree>
    <p:extLst>
      <p:ext uri="{BB962C8B-B14F-4D97-AF65-F5344CB8AC3E}">
        <p14:creationId xmlns:p14="http://schemas.microsoft.com/office/powerpoint/2010/main" val="39166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992E-CA4D-470F-AFCF-9C2B9DA5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Destination rule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D52242-4AF0-4570-9943-887CF203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56AE2-1868-4115-AC0A-5BD3AF07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CEBFC-D63C-45C5-A6BA-6C6378630C4F}"/>
              </a:ext>
            </a:extLst>
          </p:cNvPr>
          <p:cNvSpPr/>
          <p:nvPr/>
        </p:nvSpPr>
        <p:spPr>
          <a:xfrm>
            <a:off x="1881485" y="1076310"/>
            <a:ext cx="51720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networking.istio.io/v1alpha3</a:t>
            </a:r>
          </a:p>
          <a:p>
            <a:r>
              <a:rPr lang="en-US" dirty="0"/>
              <a:t>kind: </a:t>
            </a:r>
            <a:r>
              <a:rPr lang="en-US" dirty="0" err="1"/>
              <a:t>DestinationRule</a:t>
            </a:r>
            <a:endParaRPr lang="en-US" dirty="0"/>
          </a:p>
          <a:p>
            <a:r>
              <a:rPr lang="en-US" dirty="0"/>
              <a:t>metadata:</a:t>
            </a:r>
          </a:p>
          <a:p>
            <a:r>
              <a:rPr lang="en-US" dirty="0"/>
              <a:t>  name: </a:t>
            </a:r>
            <a:r>
              <a:rPr lang="en-US" dirty="0" err="1"/>
              <a:t>db-mtls</a:t>
            </a:r>
            <a:endParaRPr lang="en-US" dirty="0"/>
          </a:p>
          <a:p>
            <a:r>
              <a:rPr lang="en-US" dirty="0"/>
              <a:t>spec:</a:t>
            </a:r>
          </a:p>
          <a:p>
            <a:r>
              <a:rPr lang="en-US" dirty="0"/>
              <a:t>  host: </a:t>
            </a:r>
            <a:r>
              <a:rPr lang="en-US" dirty="0" err="1"/>
              <a:t>mydbserver.prod.svc.cluster.local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trafficPolicy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tls</a:t>
            </a:r>
            <a:r>
              <a:rPr lang="en-US" dirty="0"/>
              <a:t>:</a:t>
            </a:r>
          </a:p>
          <a:p>
            <a:r>
              <a:rPr lang="en-US" dirty="0"/>
              <a:t>      mode: MUTUAL</a:t>
            </a:r>
          </a:p>
          <a:p>
            <a:r>
              <a:rPr lang="en-US" dirty="0"/>
              <a:t>      </a:t>
            </a:r>
            <a:r>
              <a:rPr lang="en-US" dirty="0" err="1"/>
              <a:t>clientCertificate</a:t>
            </a:r>
            <a:r>
              <a:rPr lang="en-US" dirty="0"/>
              <a:t>: /</a:t>
            </a:r>
            <a:r>
              <a:rPr lang="en-US" dirty="0" err="1"/>
              <a:t>etc</a:t>
            </a:r>
            <a:r>
              <a:rPr lang="en-US" dirty="0"/>
              <a:t>/certs/</a:t>
            </a:r>
            <a:r>
              <a:rPr lang="en-US" dirty="0" err="1"/>
              <a:t>myclientcert.pem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privateKey</a:t>
            </a:r>
            <a:r>
              <a:rPr lang="en-US" dirty="0"/>
              <a:t>: /</a:t>
            </a:r>
            <a:r>
              <a:rPr lang="en-US" dirty="0" err="1"/>
              <a:t>etc</a:t>
            </a:r>
            <a:r>
              <a:rPr lang="en-US" dirty="0"/>
              <a:t>/certs/</a:t>
            </a:r>
            <a:r>
              <a:rPr lang="en-US" dirty="0" err="1"/>
              <a:t>client_private_key.pem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caCertificates</a:t>
            </a:r>
            <a:r>
              <a:rPr lang="en-US" dirty="0"/>
              <a:t>: /</a:t>
            </a:r>
            <a:r>
              <a:rPr lang="en-US" dirty="0" err="1"/>
              <a:t>etc</a:t>
            </a:r>
            <a:r>
              <a:rPr lang="en-US" dirty="0"/>
              <a:t>/certs/</a:t>
            </a:r>
            <a:r>
              <a:rPr lang="en-US" dirty="0" err="1"/>
              <a:t>rootcacerts.pem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7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95CF-4D86-40C2-BAB5-4F815C8D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937-7C81-4BA4-9722-092FC3BD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 only supports JWT origin authentication</a:t>
            </a:r>
          </a:p>
          <a:p>
            <a:r>
              <a:rPr lang="en-US" dirty="0"/>
              <a:t>Providers:</a:t>
            </a:r>
          </a:p>
          <a:p>
            <a:pPr lvl="1"/>
            <a:r>
              <a:rPr lang="en-US" dirty="0"/>
              <a:t>Auth0</a:t>
            </a:r>
          </a:p>
          <a:p>
            <a:pPr lvl="1"/>
            <a:r>
              <a:rPr lang="en-US" dirty="0"/>
              <a:t>Google Auth</a:t>
            </a:r>
          </a:p>
          <a:p>
            <a:pPr lvl="1"/>
            <a:r>
              <a:rPr lang="en-US" dirty="0"/>
              <a:t>Custom Provider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F36FD-4EC8-48CF-90CA-19DE278E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C32C-4A81-44C8-AF47-B6FB429D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229082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95CF-4D86-40C2-BAB5-4F815C8D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F36FD-4EC8-48CF-90CA-19DE278E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C32C-4A81-44C8-AF47-B6FB429D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Use Insert &gt; Header Footer to Edit Footer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66EDE-69EB-443A-9D5B-024401DEED7D}"/>
              </a:ext>
            </a:extLst>
          </p:cNvPr>
          <p:cNvSpPr/>
          <p:nvPr/>
        </p:nvSpPr>
        <p:spPr>
          <a:xfrm>
            <a:off x="1621631" y="1279089"/>
            <a:ext cx="59650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origins:</a:t>
            </a:r>
          </a:p>
          <a:p>
            <a:r>
              <a:rPr lang="en-US" dirty="0"/>
              <a:t>- </a:t>
            </a:r>
            <a:r>
              <a:rPr lang="en-US" dirty="0" err="1"/>
              <a:t>jwt</a:t>
            </a:r>
            <a:r>
              <a:rPr lang="en-US" dirty="0"/>
              <a:t>:</a:t>
            </a:r>
          </a:p>
          <a:p>
            <a:r>
              <a:rPr lang="en-US" dirty="0"/>
              <a:t>    issuer: "https://accounts.google.com"</a:t>
            </a:r>
          </a:p>
          <a:p>
            <a:r>
              <a:rPr lang="en-US" dirty="0"/>
              <a:t>    </a:t>
            </a:r>
            <a:r>
              <a:rPr lang="en-US" dirty="0" err="1"/>
              <a:t>jwksUri</a:t>
            </a:r>
            <a:r>
              <a:rPr lang="en-US" dirty="0"/>
              <a:t>: "https://www.googleapis.com/oauth2/v3/certs"</a:t>
            </a:r>
          </a:p>
          <a:p>
            <a:r>
              <a:rPr lang="en-US" dirty="0"/>
              <a:t>    </a:t>
            </a:r>
            <a:r>
              <a:rPr lang="en-US" dirty="0" err="1"/>
              <a:t>trigger_rules</a:t>
            </a:r>
            <a:r>
              <a:rPr lang="en-US" dirty="0"/>
              <a:t>:</a:t>
            </a:r>
          </a:p>
          <a:p>
            <a:r>
              <a:rPr lang="en-US" dirty="0"/>
              <a:t>    - </a:t>
            </a:r>
            <a:r>
              <a:rPr lang="en-US" dirty="0" err="1"/>
              <a:t>excluded_paths</a:t>
            </a:r>
            <a:r>
              <a:rPr lang="en-US" dirty="0"/>
              <a:t>:</a:t>
            </a:r>
          </a:p>
          <a:p>
            <a:r>
              <a:rPr lang="en-US" dirty="0"/>
              <a:t>      - exact: /health</a:t>
            </a:r>
          </a:p>
        </p:txBody>
      </p:sp>
    </p:spTree>
    <p:extLst>
      <p:ext uri="{BB962C8B-B14F-4D97-AF65-F5344CB8AC3E}">
        <p14:creationId xmlns:p14="http://schemas.microsoft.com/office/powerpoint/2010/main" val="1146510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978E-7A0E-4C9C-8BDC-8E436507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720" y="2440534"/>
            <a:ext cx="4645831" cy="661720"/>
          </a:xfrm>
        </p:spPr>
        <p:txBody>
          <a:bodyPr/>
          <a:lstStyle/>
          <a:p>
            <a:r>
              <a:rPr lang="en-US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229728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F1C1-618C-4C3C-B642-24A9C82E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0140"/>
            <a:ext cx="8229600" cy="588541"/>
          </a:xfrm>
        </p:spPr>
        <p:txBody>
          <a:bodyPr/>
          <a:lstStyle/>
          <a:p>
            <a:r>
              <a:rPr lang="en-US" dirty="0"/>
              <a:t>Options for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127F-4504-430C-8386-CB16F230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configuration</a:t>
            </a:r>
          </a:p>
          <a:p>
            <a:r>
              <a:rPr lang="en-US" dirty="0" err="1"/>
              <a:t>Tcp</a:t>
            </a:r>
            <a:r>
              <a:rPr lang="en-US" dirty="0"/>
              <a:t>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B8F9E-9767-4139-94CF-33F6DF2E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E6895-68B1-4BC1-9F22-6A7E83FB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100108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87D6-E5D0-4B6A-AB19-6D73795D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based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1E72-80B3-4610-9AD4-EE34CB16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levels:</a:t>
            </a:r>
          </a:p>
          <a:p>
            <a:pPr lvl="1"/>
            <a:r>
              <a:rPr lang="en-US" dirty="0"/>
              <a:t>Namespace level </a:t>
            </a:r>
          </a:p>
          <a:p>
            <a:pPr lvl="1"/>
            <a:r>
              <a:rPr lang="en-US" dirty="0"/>
              <a:t>Service level</a:t>
            </a:r>
          </a:p>
          <a:p>
            <a:pPr lvl="1"/>
            <a:r>
              <a:rPr lang="en-US" dirty="0"/>
              <a:t>Method level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9A8ED-6AD2-4BB6-A913-83426E9D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51F03-AFFB-420D-9D07-2BE6B58D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347343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D14B19-F621-4B5C-BEBA-607052CE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1672B-8823-4F9D-9E5E-F465CF4B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06E0F-A765-43E7-B3DC-1C586649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709" y="117695"/>
            <a:ext cx="5354955" cy="440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1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B892-BCBF-4FCD-BDA8-B057F660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720" y="2440534"/>
            <a:ext cx="4645831" cy="66172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57A81-69CA-46E9-AFF4-1015877C0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73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F465-E564-40C1-89B4-A69E99CC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700B-D132-4B44-8810-1EA18859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ClusterRbacConfig</a:t>
            </a:r>
            <a:r>
              <a:rPr lang="en-US" dirty="0"/>
              <a:t> object</a:t>
            </a:r>
          </a:p>
          <a:p>
            <a:r>
              <a:rPr lang="en-US" dirty="0"/>
              <a:t>Options</a:t>
            </a:r>
          </a:p>
          <a:p>
            <a:pPr lvl="1"/>
            <a:r>
              <a:rPr lang="en-US" dirty="0"/>
              <a:t>OFF: disabled</a:t>
            </a:r>
          </a:p>
          <a:p>
            <a:pPr lvl="1"/>
            <a:r>
              <a:rPr lang="en-US" dirty="0"/>
              <a:t>ON: enabled for all service</a:t>
            </a:r>
          </a:p>
          <a:p>
            <a:pPr lvl="2"/>
            <a:r>
              <a:rPr lang="en-US" dirty="0"/>
              <a:t>ON_WITH_INCLUSION</a:t>
            </a:r>
          </a:p>
          <a:p>
            <a:pPr lvl="2"/>
            <a:r>
              <a:rPr lang="en-US" dirty="0"/>
              <a:t>ON_WITH_EXCLUSION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5C1AE-8563-43BE-A135-ECDA3263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D3B94-2726-438A-BE7F-5A57BF96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3147879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F465-E564-40C1-89B4-A69E99CC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5C1AE-8563-43BE-A135-ECDA3263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D3B94-2726-438A-BE7F-5A57BF96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CEA61-BA88-40C8-89DE-B50F5619B17B}"/>
              </a:ext>
            </a:extLst>
          </p:cNvPr>
          <p:cNvSpPr/>
          <p:nvPr/>
        </p:nvSpPr>
        <p:spPr>
          <a:xfrm>
            <a:off x="2286000" y="141758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"rbac.istio.io/v1alpha1"</a:t>
            </a:r>
          </a:p>
          <a:p>
            <a:r>
              <a:rPr lang="en-US" dirty="0"/>
              <a:t>kind: </a:t>
            </a:r>
            <a:r>
              <a:rPr lang="en-US" dirty="0" err="1"/>
              <a:t>ClusterRbacConfig</a:t>
            </a:r>
            <a:endParaRPr lang="en-US" dirty="0"/>
          </a:p>
          <a:p>
            <a:r>
              <a:rPr lang="en-US" dirty="0"/>
              <a:t>metadata:</a:t>
            </a:r>
          </a:p>
          <a:p>
            <a:r>
              <a:rPr lang="en-US" dirty="0"/>
              <a:t>  name: default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mode: 'ON_WITH_INCLUSION'</a:t>
            </a:r>
          </a:p>
          <a:p>
            <a:r>
              <a:rPr lang="en-US" dirty="0"/>
              <a:t>  inclusion:</a:t>
            </a:r>
          </a:p>
          <a:p>
            <a:r>
              <a:rPr lang="en-US" dirty="0"/>
              <a:t>    namespaces: ["default"]</a:t>
            </a:r>
          </a:p>
        </p:txBody>
      </p:sp>
    </p:spTree>
    <p:extLst>
      <p:ext uri="{BB962C8B-B14F-4D97-AF65-F5344CB8AC3E}">
        <p14:creationId xmlns:p14="http://schemas.microsoft.com/office/powerpoint/2010/main" val="3957841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4E2E-A8D1-4543-B761-CDFB5756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59A31-4D7E-48AE-8D70-EF9B042CA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ServiceRole</a:t>
            </a:r>
            <a:r>
              <a:rPr lang="en-US" dirty="0"/>
              <a:t> – includes list of rules (server side)</a:t>
            </a:r>
          </a:p>
          <a:p>
            <a:r>
              <a:rPr lang="en-US" dirty="0" err="1"/>
              <a:t>ServiceRoleBinding</a:t>
            </a:r>
            <a:r>
              <a:rPr lang="en-US" dirty="0"/>
              <a:t> (client side)</a:t>
            </a:r>
          </a:p>
          <a:p>
            <a:pPr lvl="1"/>
            <a:r>
              <a:rPr lang="en-US" dirty="0" err="1"/>
              <a:t>RoleRef</a:t>
            </a:r>
            <a:r>
              <a:rPr lang="en-US" dirty="0"/>
              <a:t> is binding to the </a:t>
            </a:r>
            <a:r>
              <a:rPr lang="en-US" dirty="0" err="1"/>
              <a:t>ServiceRole</a:t>
            </a:r>
            <a:endParaRPr lang="en-US" dirty="0"/>
          </a:p>
          <a:p>
            <a:pPr lvl="1"/>
            <a:r>
              <a:rPr lang="en-US" dirty="0"/>
              <a:t>Subjects is a list of the “constraints” when to apply this </a:t>
            </a:r>
            <a:r>
              <a:rPr lang="en-US" dirty="0" err="1"/>
              <a:t>ServiceRole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0533B-A938-4A2A-B7A7-4A4E1BED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F72D-F9C7-4929-8D8C-92D52E24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76513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4E2E-A8D1-4543-B761-CDFB5756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ServiceRole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59A31-4D7E-48AE-8D70-EF9B042CA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– list of services</a:t>
            </a:r>
          </a:p>
          <a:p>
            <a:r>
              <a:rPr lang="en-US" dirty="0"/>
              <a:t>Methods – list of http methods</a:t>
            </a:r>
          </a:p>
          <a:p>
            <a:r>
              <a:rPr lang="en-US" dirty="0"/>
              <a:t>Paths – list of http paths</a:t>
            </a:r>
          </a:p>
          <a:p>
            <a:r>
              <a:rPr lang="en-US" dirty="0"/>
              <a:t>Constraints – list of the conditions to apply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0533B-A938-4A2A-B7A7-4A4E1BED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F72D-F9C7-4929-8D8C-92D52E24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3223838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4E2E-A8D1-4543-B761-CDFB5756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0533B-A938-4A2A-B7A7-4A4E1BED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F72D-F9C7-4929-8D8C-92D52E24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46A3E7-744A-4464-B412-D99E61AAAB7C}"/>
              </a:ext>
            </a:extLst>
          </p:cNvPr>
          <p:cNvSpPr/>
          <p:nvPr/>
        </p:nvSpPr>
        <p:spPr>
          <a:xfrm>
            <a:off x="1571625" y="1140589"/>
            <a:ext cx="57721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"rbac.istio.io/v1alpha1"</a:t>
            </a:r>
          </a:p>
          <a:p>
            <a:r>
              <a:rPr lang="en-US" dirty="0"/>
              <a:t>kind: </a:t>
            </a:r>
            <a:r>
              <a:rPr lang="en-US" dirty="0" err="1"/>
              <a:t>ServiceRole</a:t>
            </a:r>
            <a:endParaRPr lang="en-US" dirty="0"/>
          </a:p>
          <a:p>
            <a:r>
              <a:rPr lang="en-US" dirty="0"/>
              <a:t>metadata:</a:t>
            </a:r>
          </a:p>
          <a:p>
            <a:r>
              <a:rPr lang="en-US" dirty="0"/>
              <a:t>  name: products-viewer</a:t>
            </a:r>
          </a:p>
          <a:p>
            <a:r>
              <a:rPr lang="en-US" dirty="0"/>
              <a:t>  namespace: default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rules:</a:t>
            </a:r>
          </a:p>
          <a:p>
            <a:r>
              <a:rPr lang="en-US" dirty="0"/>
              <a:t>  - services: ["</a:t>
            </a:r>
            <a:r>
              <a:rPr lang="en-US" dirty="0" err="1"/>
              <a:t>products.default.svc.cluster.local</a:t>
            </a:r>
            <a:r>
              <a:rPr lang="en-US" dirty="0"/>
              <a:t>"] // * for all</a:t>
            </a:r>
          </a:p>
          <a:p>
            <a:r>
              <a:rPr lang="en-US" dirty="0"/>
              <a:t>    methods: ["GET", "HEAD"]</a:t>
            </a:r>
          </a:p>
        </p:txBody>
      </p:sp>
    </p:spTree>
    <p:extLst>
      <p:ext uri="{BB962C8B-B14F-4D97-AF65-F5344CB8AC3E}">
        <p14:creationId xmlns:p14="http://schemas.microsoft.com/office/powerpoint/2010/main" val="4267162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4E2E-A8D1-4543-B761-CDFB5756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0533B-A938-4A2A-B7A7-4A4E1BED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F72D-F9C7-4929-8D8C-92D52E24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D36A3-9DC6-4075-AE4B-0A47474BFED9}"/>
              </a:ext>
            </a:extLst>
          </p:cNvPr>
          <p:cNvSpPr/>
          <p:nvPr/>
        </p:nvSpPr>
        <p:spPr>
          <a:xfrm>
            <a:off x="2032397" y="1150962"/>
            <a:ext cx="50792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"rbac.istio.io/v1alpha1"</a:t>
            </a:r>
          </a:p>
          <a:p>
            <a:r>
              <a:rPr lang="en-US" dirty="0"/>
              <a:t>kind: </a:t>
            </a:r>
            <a:r>
              <a:rPr lang="en-US" dirty="0" err="1"/>
              <a:t>ServiceRole</a:t>
            </a:r>
            <a:endParaRPr lang="en-US" dirty="0"/>
          </a:p>
          <a:p>
            <a:r>
              <a:rPr lang="en-US" dirty="0"/>
              <a:t>metadata:</a:t>
            </a:r>
          </a:p>
          <a:p>
            <a:r>
              <a:rPr lang="en-US" dirty="0"/>
              <a:t>  name: tester</a:t>
            </a:r>
          </a:p>
          <a:p>
            <a:r>
              <a:rPr lang="en-US" dirty="0"/>
              <a:t>  namespace: default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rules:</a:t>
            </a:r>
          </a:p>
          <a:p>
            <a:r>
              <a:rPr lang="en-US" dirty="0"/>
              <a:t>  - services: ["test-*"]</a:t>
            </a:r>
          </a:p>
          <a:p>
            <a:r>
              <a:rPr lang="en-US" dirty="0"/>
              <a:t>    methods: ["*"]</a:t>
            </a:r>
          </a:p>
          <a:p>
            <a:r>
              <a:rPr lang="en-US" dirty="0"/>
              <a:t>  - services: ["</a:t>
            </a:r>
            <a:r>
              <a:rPr lang="en-US" dirty="0" err="1"/>
              <a:t>bookstore.default.svc.cluster.local</a:t>
            </a:r>
            <a:r>
              <a:rPr lang="en-US" dirty="0"/>
              <a:t>"]</a:t>
            </a:r>
          </a:p>
          <a:p>
            <a:r>
              <a:rPr lang="en-US" dirty="0"/>
              <a:t>    paths: ["*/reviews"]</a:t>
            </a:r>
          </a:p>
          <a:p>
            <a:r>
              <a:rPr lang="en-US" dirty="0"/>
              <a:t>    methods: ["GET"]</a:t>
            </a:r>
          </a:p>
        </p:txBody>
      </p:sp>
    </p:spTree>
    <p:extLst>
      <p:ext uri="{BB962C8B-B14F-4D97-AF65-F5344CB8AC3E}">
        <p14:creationId xmlns:p14="http://schemas.microsoft.com/office/powerpoint/2010/main" val="1099123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B9A2-F40C-4E43-AA87-4B813B36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ServiceRole</a:t>
            </a:r>
            <a:r>
              <a:rPr lang="en-US" dirty="0"/>
              <a:t> Binding http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01E1-C4B6-4AD6-BEC1-59A926E8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C95CB-A4E7-4AA3-85B2-C9F96646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Use Insert &gt; Header Footer to Edit Footer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7653F-69D9-4DBB-A795-41674E6FC8B8}"/>
              </a:ext>
            </a:extLst>
          </p:cNvPr>
          <p:cNvSpPr/>
          <p:nvPr/>
        </p:nvSpPr>
        <p:spPr>
          <a:xfrm>
            <a:off x="396000" y="114739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"rbac.istio.io/v1alpha1"</a:t>
            </a:r>
          </a:p>
          <a:p>
            <a:r>
              <a:rPr lang="en-US" dirty="0"/>
              <a:t>kind: </a:t>
            </a:r>
            <a:r>
              <a:rPr lang="en-US" dirty="0" err="1"/>
              <a:t>ServiceRoleBinding</a:t>
            </a:r>
            <a:endParaRPr lang="en-US" dirty="0"/>
          </a:p>
          <a:p>
            <a:r>
              <a:rPr lang="en-US" dirty="0"/>
              <a:t>metadata:</a:t>
            </a:r>
          </a:p>
          <a:p>
            <a:r>
              <a:rPr lang="en-US" dirty="0"/>
              <a:t>  name: binding-products-</a:t>
            </a:r>
            <a:r>
              <a:rPr lang="en-US" dirty="0" err="1"/>
              <a:t>allusers</a:t>
            </a:r>
            <a:endParaRPr lang="en-US" dirty="0"/>
          </a:p>
          <a:p>
            <a:r>
              <a:rPr lang="en-US" dirty="0"/>
              <a:t>  namespace: default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subjects:</a:t>
            </a:r>
          </a:p>
          <a:p>
            <a:r>
              <a:rPr lang="en-US" dirty="0"/>
              <a:t>  - user: "*"</a:t>
            </a:r>
          </a:p>
          <a:p>
            <a:r>
              <a:rPr lang="en-US" dirty="0"/>
              <a:t>  </a:t>
            </a:r>
            <a:r>
              <a:rPr lang="en-US" dirty="0" err="1"/>
              <a:t>roleRef</a:t>
            </a:r>
            <a:r>
              <a:rPr lang="en-US" dirty="0"/>
              <a:t>:</a:t>
            </a:r>
          </a:p>
          <a:p>
            <a:r>
              <a:rPr lang="en-US" dirty="0"/>
              <a:t>    kind: </a:t>
            </a:r>
            <a:r>
              <a:rPr lang="en-US" dirty="0" err="1"/>
              <a:t>ServiceRole</a:t>
            </a:r>
            <a:endParaRPr lang="en-US" dirty="0"/>
          </a:p>
          <a:p>
            <a:r>
              <a:rPr lang="en-US" dirty="0"/>
              <a:t>    name: "products-viewer"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7C5AB-8666-4CBE-8C64-DB7F640F6E7F}"/>
              </a:ext>
            </a:extLst>
          </p:cNvPr>
          <p:cNvSpPr/>
          <p:nvPr/>
        </p:nvSpPr>
        <p:spPr>
          <a:xfrm>
            <a:off x="4364831" y="1127326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"rbac.istio.io/v1alpha1"</a:t>
            </a:r>
          </a:p>
          <a:p>
            <a:r>
              <a:rPr lang="en-US" dirty="0"/>
              <a:t>kind: </a:t>
            </a:r>
            <a:r>
              <a:rPr lang="en-US" dirty="0" err="1"/>
              <a:t>ServiceRoleBinding</a:t>
            </a:r>
            <a:endParaRPr lang="en-US" dirty="0"/>
          </a:p>
          <a:p>
            <a:r>
              <a:rPr lang="en-US" dirty="0"/>
              <a:t>metadata:</a:t>
            </a:r>
          </a:p>
          <a:p>
            <a:r>
              <a:rPr lang="en-US" dirty="0"/>
              <a:t>  name: binding-products-all-authenticated-users</a:t>
            </a:r>
          </a:p>
          <a:p>
            <a:r>
              <a:rPr lang="en-US" dirty="0"/>
              <a:t>  namespace: default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subjects:</a:t>
            </a:r>
          </a:p>
          <a:p>
            <a:r>
              <a:rPr lang="en-US" dirty="0"/>
              <a:t>  - properties:</a:t>
            </a:r>
          </a:p>
          <a:p>
            <a:r>
              <a:rPr lang="en-US" dirty="0"/>
              <a:t>      </a:t>
            </a:r>
            <a:r>
              <a:rPr lang="en-US" dirty="0" err="1"/>
              <a:t>source.principal</a:t>
            </a:r>
            <a:r>
              <a:rPr lang="en-US" dirty="0"/>
              <a:t>: "*"</a:t>
            </a:r>
          </a:p>
          <a:p>
            <a:r>
              <a:rPr lang="en-US" dirty="0"/>
              <a:t>  </a:t>
            </a:r>
            <a:r>
              <a:rPr lang="en-US" dirty="0" err="1"/>
              <a:t>roleRef</a:t>
            </a:r>
            <a:r>
              <a:rPr lang="en-US" dirty="0"/>
              <a:t>:</a:t>
            </a:r>
          </a:p>
          <a:p>
            <a:r>
              <a:rPr lang="en-US" dirty="0"/>
              <a:t>    kind: </a:t>
            </a:r>
            <a:r>
              <a:rPr lang="en-US" dirty="0" err="1"/>
              <a:t>ServiceRole</a:t>
            </a:r>
            <a:endParaRPr lang="en-US" dirty="0"/>
          </a:p>
          <a:p>
            <a:r>
              <a:rPr lang="en-US" dirty="0"/>
              <a:t>    name: "products-viewer"</a:t>
            </a:r>
          </a:p>
        </p:txBody>
      </p:sp>
    </p:spTree>
    <p:extLst>
      <p:ext uri="{BB962C8B-B14F-4D97-AF65-F5344CB8AC3E}">
        <p14:creationId xmlns:p14="http://schemas.microsoft.com/office/powerpoint/2010/main" val="1040602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B9A2-F40C-4E43-AA87-4B813B36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ServiceRole</a:t>
            </a:r>
            <a:r>
              <a:rPr lang="en-US" dirty="0"/>
              <a:t> Binding http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01E1-C4B6-4AD6-BEC1-59A926E8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C95CB-A4E7-4AA3-85B2-C9F96646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Use Insert &gt; Header Footer to Edit Footer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AAFABC-68EF-4604-9A90-54791747E6D6}"/>
              </a:ext>
            </a:extLst>
          </p:cNvPr>
          <p:cNvSpPr/>
          <p:nvPr/>
        </p:nvSpPr>
        <p:spPr>
          <a:xfrm>
            <a:off x="314325" y="920471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"rbac.istio.io/v1alpha1"</a:t>
            </a:r>
          </a:p>
          <a:p>
            <a:r>
              <a:rPr lang="en-US" dirty="0"/>
              <a:t>kind: </a:t>
            </a:r>
            <a:r>
              <a:rPr lang="en-US" dirty="0" err="1"/>
              <a:t>ServiceRole</a:t>
            </a:r>
            <a:endParaRPr lang="en-US" dirty="0"/>
          </a:p>
          <a:p>
            <a:r>
              <a:rPr lang="en-US" dirty="0"/>
              <a:t>metadata:</a:t>
            </a:r>
          </a:p>
          <a:p>
            <a:r>
              <a:rPr lang="en-US" dirty="0"/>
              <a:t>  name: </a:t>
            </a:r>
            <a:r>
              <a:rPr lang="en-US" dirty="0" err="1"/>
              <a:t>mongodb</a:t>
            </a:r>
            <a:r>
              <a:rPr lang="en-US" dirty="0"/>
              <a:t>-viewer</a:t>
            </a:r>
          </a:p>
          <a:p>
            <a:r>
              <a:rPr lang="en-US" dirty="0"/>
              <a:t>  namespace: default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rules:</a:t>
            </a:r>
          </a:p>
          <a:p>
            <a:r>
              <a:rPr lang="en-US" dirty="0"/>
              <a:t>  - services: ["</a:t>
            </a:r>
            <a:r>
              <a:rPr lang="en-US" dirty="0" err="1"/>
              <a:t>mongodb.default.svc.cluster.local</a:t>
            </a:r>
            <a:r>
              <a:rPr lang="en-US" dirty="0"/>
              <a:t>"]</a:t>
            </a:r>
          </a:p>
          <a:p>
            <a:r>
              <a:rPr lang="en-US" dirty="0"/>
              <a:t>    constraints:</a:t>
            </a:r>
          </a:p>
          <a:p>
            <a:r>
              <a:rPr lang="en-US" dirty="0"/>
              <a:t>    - key: "</a:t>
            </a:r>
            <a:r>
              <a:rPr lang="en-US" dirty="0" err="1"/>
              <a:t>destination.port</a:t>
            </a:r>
            <a:r>
              <a:rPr lang="en-US" dirty="0"/>
              <a:t>"</a:t>
            </a:r>
          </a:p>
          <a:p>
            <a:r>
              <a:rPr lang="en-US" dirty="0"/>
              <a:t>      values: ["27017"]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4C65EA-0D55-417E-9459-8BA94CA9F5E9}"/>
              </a:ext>
            </a:extLst>
          </p:cNvPr>
          <p:cNvSpPr/>
          <p:nvPr/>
        </p:nvSpPr>
        <p:spPr>
          <a:xfrm>
            <a:off x="4400550" y="900348"/>
            <a:ext cx="43474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"rbac.istio.io/v1alpha1"</a:t>
            </a:r>
          </a:p>
          <a:p>
            <a:r>
              <a:rPr lang="en-US" dirty="0"/>
              <a:t>kind: </a:t>
            </a:r>
            <a:r>
              <a:rPr lang="en-US" dirty="0" err="1"/>
              <a:t>ServiceRoleBinding</a:t>
            </a:r>
            <a:endParaRPr lang="en-US" dirty="0"/>
          </a:p>
          <a:p>
            <a:r>
              <a:rPr lang="en-US" dirty="0"/>
              <a:t>metadata:</a:t>
            </a:r>
          </a:p>
          <a:p>
            <a:r>
              <a:rPr lang="en-US" dirty="0"/>
              <a:t>  name: bind-</a:t>
            </a:r>
            <a:r>
              <a:rPr lang="en-US" dirty="0" err="1"/>
              <a:t>mongodb</a:t>
            </a:r>
            <a:r>
              <a:rPr lang="en-US" dirty="0"/>
              <a:t>-viewer</a:t>
            </a:r>
          </a:p>
          <a:p>
            <a:r>
              <a:rPr lang="en-US" dirty="0"/>
              <a:t>  namespace: default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subjects:</a:t>
            </a:r>
          </a:p>
          <a:p>
            <a:r>
              <a:rPr lang="en-US" dirty="0"/>
              <a:t>  - user: "bookinfo-ratings-v2“</a:t>
            </a:r>
          </a:p>
          <a:p>
            <a:r>
              <a:rPr lang="en-US" dirty="0"/>
              <a:t>  - properties:</a:t>
            </a:r>
          </a:p>
          <a:p>
            <a:r>
              <a:rPr lang="en-US" dirty="0"/>
              <a:t>      - </a:t>
            </a:r>
            <a:r>
              <a:rPr lang="en-US" dirty="0" err="1"/>
              <a:t>request.headers</a:t>
            </a:r>
            <a:r>
              <a:rPr lang="en-US" dirty="0"/>
              <a:t>[“x-name”] = </a:t>
            </a:r>
            <a:r>
              <a:rPr lang="en-US" dirty="0" err="1"/>
              <a:t>ev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roleRef</a:t>
            </a:r>
            <a:r>
              <a:rPr lang="en-US" dirty="0"/>
              <a:t>:</a:t>
            </a:r>
          </a:p>
          <a:p>
            <a:r>
              <a:rPr lang="en-US" dirty="0"/>
              <a:t>    kind: </a:t>
            </a:r>
            <a:r>
              <a:rPr lang="en-US" dirty="0" err="1"/>
              <a:t>ServiceRole</a:t>
            </a:r>
            <a:endParaRPr lang="en-US" dirty="0"/>
          </a:p>
          <a:p>
            <a:r>
              <a:rPr lang="en-US" dirty="0"/>
              <a:t>    name: "</a:t>
            </a:r>
            <a:r>
              <a:rPr lang="en-US" dirty="0" err="1"/>
              <a:t>mongodb</a:t>
            </a:r>
            <a:r>
              <a:rPr lang="en-US" dirty="0"/>
              <a:t>-viewer"</a:t>
            </a:r>
          </a:p>
        </p:txBody>
      </p:sp>
    </p:spTree>
    <p:extLst>
      <p:ext uri="{BB962C8B-B14F-4D97-AF65-F5344CB8AC3E}">
        <p14:creationId xmlns:p14="http://schemas.microsoft.com/office/powerpoint/2010/main" val="3764262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720" y="2440534"/>
            <a:ext cx="4645831" cy="66172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5719" y="3248613"/>
            <a:ext cx="4271328" cy="91729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Image result for question">
            <a:extLst>
              <a:ext uri="{FF2B5EF4-FFF2-40B4-BE49-F238E27FC236}">
                <a16:creationId xmlns:a16="http://schemas.microsoft.com/office/drawing/2014/main" id="{9793933B-DF29-4F5A-B65B-F10E21FCF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3" y="625181"/>
            <a:ext cx="2702966" cy="270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03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000" y="1200151"/>
            <a:ext cx="8229600" cy="7093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Task: </a:t>
            </a:r>
            <a:r>
              <a:rPr lang="en-US" sz="1800" dirty="0" err="1"/>
              <a:t>istio</a:t>
            </a:r>
            <a:r>
              <a:rPr lang="en-US" sz="1800" dirty="0"/>
              <a:t>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Instructions: in attachments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F217-86A4-4380-BE61-EABF0A12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00A8B-7283-4DD7-992A-ED01307F3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Citadel – certificate management</a:t>
            </a:r>
          </a:p>
          <a:p>
            <a:r>
              <a:rPr lang="en-US" dirty="0" err="1"/>
              <a:t>Sidecart</a:t>
            </a:r>
            <a:r>
              <a:rPr lang="en-US" dirty="0"/>
              <a:t> – implements secure communication</a:t>
            </a:r>
          </a:p>
          <a:p>
            <a:r>
              <a:rPr lang="en-US" dirty="0"/>
              <a:t>Pilot – distribute authentication policies and secure naming information to the proxies</a:t>
            </a:r>
          </a:p>
          <a:p>
            <a:r>
              <a:rPr lang="en-US" dirty="0"/>
              <a:t>Mixer – manages authorization and auditing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2B9D-BAAD-4DD4-A63B-B838106A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46DC-B4FB-4933-9E7C-9F3040B7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421542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EE6D98-8E0B-441C-A8CA-004EC948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DD6C2-BA15-4D80-B089-68F4BE6B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E1462-76CB-4FF2-B9E3-8ACB90674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28" y="342900"/>
            <a:ext cx="8127344" cy="406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4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8014-6B7C-40DF-81FC-E3C8BD8E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720" y="2440534"/>
            <a:ext cx="4645831" cy="661720"/>
          </a:xfrm>
        </p:spPr>
        <p:txBody>
          <a:bodyPr/>
          <a:lstStyle/>
          <a:p>
            <a:r>
              <a:rPr lang="en-US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352073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763F-3783-4773-8450-D80A2386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err="1"/>
              <a:t>Istio</a:t>
            </a:r>
            <a:r>
              <a:rPr lang="en-US" b="1" dirty="0"/>
              <a:t> </a:t>
            </a:r>
            <a:r>
              <a:rPr lang="en-US" sz="3100" b="1" dirty="0"/>
              <a:t>identity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EFB1F-5101-4843-8CFD-7CBB3B709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naming - verifies that the authenticated server’s service account can run the named service.</a:t>
            </a:r>
          </a:p>
          <a:p>
            <a:r>
              <a:rPr lang="en-US" dirty="0"/>
              <a:t>Authorization policies - the server can determine what information the client can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B0A35-1B8C-44FB-8680-A30A099E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34D53-C62C-43F0-9847-161583A1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84248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E1AC-B4C4-402C-B371-104E2BFF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720" y="2440534"/>
            <a:ext cx="4645831" cy="661720"/>
          </a:xfrm>
        </p:spPr>
        <p:txBody>
          <a:bodyPr/>
          <a:lstStyle/>
          <a:p>
            <a:r>
              <a:rPr lang="en-US" b="1" dirty="0"/>
              <a:t>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0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B980A0-3369-4BE3-B32F-429B306F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0BC03-2051-486D-B07F-E306BC43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5E4BF-E7F1-4D0B-A99E-09CAEC372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431" y="407194"/>
            <a:ext cx="5883003" cy="40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5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039F-0788-4C5B-8C67-C3D709ED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4031-E113-4AA7-87ED-72D41C57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Transport authentication – service to service</a:t>
            </a:r>
          </a:p>
          <a:p>
            <a:pPr lvl="1"/>
            <a:r>
              <a:rPr lang="en-US" dirty="0"/>
              <a:t>Uses mutual TLS (two ways authentication)</a:t>
            </a:r>
          </a:p>
          <a:p>
            <a:pPr lvl="1"/>
            <a:r>
              <a:rPr lang="en-US" dirty="0"/>
              <a:t>Can be applied without any code changes</a:t>
            </a:r>
          </a:p>
          <a:p>
            <a:pPr lvl="1"/>
            <a:r>
              <a:rPr lang="en-US" dirty="0"/>
              <a:t>Client - destination rules configuration</a:t>
            </a:r>
          </a:p>
          <a:p>
            <a:pPr lvl="1"/>
            <a:r>
              <a:rPr lang="en-US" dirty="0"/>
              <a:t>Server – authentication policy</a:t>
            </a:r>
          </a:p>
          <a:p>
            <a:r>
              <a:rPr lang="en-US" dirty="0"/>
              <a:t>Origin authentication – user to service</a:t>
            </a:r>
          </a:p>
          <a:p>
            <a:pPr lvl="1"/>
            <a:r>
              <a:rPr lang="en-US" dirty="0"/>
              <a:t>Only JWT token </a:t>
            </a:r>
          </a:p>
          <a:p>
            <a:pPr lvl="1"/>
            <a:r>
              <a:rPr lang="en-US" dirty="0"/>
              <a:t>Providers: Auth0, Google Auth … , Custom provider</a:t>
            </a:r>
          </a:p>
          <a:p>
            <a:pPr lvl="1"/>
            <a:r>
              <a:rPr lang="en-US" dirty="0"/>
              <a:t>Application is responsible for acquiring and attaching the JWT credential to the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10DBF-247E-42D6-A8B8-D5EE97ED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A35F-6C1F-4C4F-8F89-088385FD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370553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AFCB7ACFD4684BA9042E5A10CACF9D" ma:contentTypeVersion="6" ma:contentTypeDescription="Create a new document." ma:contentTypeScope="" ma:versionID="488b322ec7c6f89fed2a4168a24910d1">
  <xsd:schema xmlns:xsd="http://www.w3.org/2001/XMLSchema" xmlns:xs="http://www.w3.org/2001/XMLSchema" xmlns:p="http://schemas.microsoft.com/office/2006/metadata/properties" xmlns:ns2="f743fbaf-c97d-4c4a-bfcb-b3e99a76ad27" targetNamespace="http://schemas.microsoft.com/office/2006/metadata/properties" ma:root="true" ma:fieldsID="92ac6741b423b823a16551c16cdaab17" ns2:_="">
    <xsd:import namespace="f743fbaf-c97d-4c4a-bfcb-b3e99a76a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3fbaf-c97d-4c4a-bfcb-b3e99a76a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372E9F-EB18-4554-85A9-B0D16C3763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203572-4BB1-4523-ADF9-2EA121519A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40BD5C-B737-4B86-A618-F7E95113F32D}"/>
</file>

<file path=docProps/app.xml><?xml version="1.0" encoding="utf-8"?>
<Properties xmlns="http://schemas.openxmlformats.org/officeDocument/2006/extended-properties" xmlns:vt="http://schemas.openxmlformats.org/officeDocument/2006/docPropsVTypes">
  <TotalTime>11670</TotalTime>
  <Words>1164</Words>
  <Application>Microsoft Office PowerPoint</Application>
  <PresentationFormat>On-screen Show (16:9)</PresentationFormat>
  <Paragraphs>242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Trebuchet MS</vt:lpstr>
      <vt:lpstr>Office Theme</vt:lpstr>
      <vt:lpstr>ISTIO –  Policy and Security</vt:lpstr>
      <vt:lpstr>Architecture</vt:lpstr>
      <vt:lpstr>Components</vt:lpstr>
      <vt:lpstr>PowerPoint Presentation</vt:lpstr>
      <vt:lpstr>Identity</vt:lpstr>
      <vt:lpstr>Istio identity </vt:lpstr>
      <vt:lpstr>Authentication</vt:lpstr>
      <vt:lpstr>PowerPoint Presentation</vt:lpstr>
      <vt:lpstr>Authentication options</vt:lpstr>
      <vt:lpstr>Authentication policies</vt:lpstr>
      <vt:lpstr>Example Namespace and Mesh scopes</vt:lpstr>
      <vt:lpstr>Example Service scope</vt:lpstr>
      <vt:lpstr>Example Destination rule</vt:lpstr>
      <vt:lpstr>Origin authentication</vt:lpstr>
      <vt:lpstr>Example</vt:lpstr>
      <vt:lpstr>Authorization</vt:lpstr>
      <vt:lpstr>Options for configuration</vt:lpstr>
      <vt:lpstr>Role based access control</vt:lpstr>
      <vt:lpstr>PowerPoint Presentation</vt:lpstr>
      <vt:lpstr>Authorization configuration</vt:lpstr>
      <vt:lpstr>Example</vt:lpstr>
      <vt:lpstr>Authorization policy</vt:lpstr>
      <vt:lpstr>ServiceRole object</vt:lpstr>
      <vt:lpstr>Example 1</vt:lpstr>
      <vt:lpstr>Example 2</vt:lpstr>
      <vt:lpstr>ServiceRole Binding http example</vt:lpstr>
      <vt:lpstr>ServiceRole Binding http example</vt:lpstr>
      <vt:lpstr>Questions?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Moggio</dc:creator>
  <cp:lastModifiedBy>Evgeniy Stoyanov</cp:lastModifiedBy>
  <cp:revision>216</cp:revision>
  <dcterms:created xsi:type="dcterms:W3CDTF">2016-01-07T23:08:40Z</dcterms:created>
  <dcterms:modified xsi:type="dcterms:W3CDTF">2019-10-25T12:02:13Z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0x01010067AFCB7ACFD4684BA9042E5A10CACF9D</vt:lpwstr>
  </property>
</Properties>
</file>