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88" r:id="rId4"/>
    <p:sldId id="289" r:id="rId5"/>
    <p:sldId id="290" r:id="rId6"/>
    <p:sldId id="296" r:id="rId7"/>
    <p:sldId id="297" r:id="rId8"/>
    <p:sldId id="298" r:id="rId9"/>
    <p:sldId id="299" r:id="rId10"/>
    <p:sldId id="294" r:id="rId11"/>
    <p:sldId id="300" r:id="rId12"/>
    <p:sldId id="291" r:id="rId13"/>
    <p:sldId id="292" r:id="rId14"/>
    <p:sldId id="293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5465" userDrawn="1">
          <p15:clr>
            <a:srgbClr val="A4A3A4"/>
          </p15:clr>
        </p15:guide>
        <p15:guide id="3" pos="3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9B37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6" autoAdjust="0"/>
    <p:restoredTop sz="90620"/>
  </p:normalViewPr>
  <p:slideViewPr>
    <p:cSldViewPr snapToGrid="0">
      <p:cViewPr>
        <p:scale>
          <a:sx n="100" d="100"/>
          <a:sy n="100" d="100"/>
        </p:scale>
        <p:origin x="2328" y="152"/>
      </p:cViewPr>
      <p:guideLst>
        <p:guide orient="horz" pos="4110"/>
        <p:guide pos="5465"/>
        <p:guide pos="3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B4E9-9F10-445D-898A-4C7FDF6A12A9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234F-1D0B-4526-934D-0A5952B7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066" y="1955777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949"/>
            <a:ext cx="6400800" cy="111192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4825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8229600" cy="52174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1655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587801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36665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6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6474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671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6474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8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4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0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959"/>
            <a:ext cx="7772400" cy="2153944"/>
          </a:xfrm>
        </p:spPr>
        <p:txBody>
          <a:bodyPr>
            <a:normAutofit/>
          </a:bodyPr>
          <a:lstStyle/>
          <a:p>
            <a:r>
              <a:rPr lang="en-GB" sz="4900" smtClean="0"/>
              <a:t>Status of the AWAKE </a:t>
            </a:r>
            <a:br>
              <a:rPr lang="en-GB" sz="4900" smtClean="0"/>
            </a:br>
            <a:r>
              <a:rPr lang="en-GB" sz="4900" dirty="0" err="1" smtClean="0"/>
              <a:t>eBPMs</a:t>
            </a:r>
            <a:r>
              <a:rPr lang="en-GB" sz="4900" dirty="0" smtClean="0"/>
              <a:t>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538" y="4268774"/>
            <a:ext cx="7772400" cy="603645"/>
          </a:xfrm>
        </p:spPr>
        <p:txBody>
          <a:bodyPr>
            <a:normAutofit/>
          </a:bodyPr>
          <a:lstStyle/>
          <a:p>
            <a:r>
              <a:rPr lang="es-ES" u="sng" dirty="0" smtClean="0">
                <a:solidFill>
                  <a:schemeClr val="tx1"/>
                </a:solidFill>
              </a:rPr>
              <a:t>E. Senes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Krupa</a:t>
            </a:r>
            <a:r>
              <a:rPr lang="es-ES" dirty="0" smtClean="0">
                <a:solidFill>
                  <a:schemeClr val="tx1"/>
                </a:solidFill>
              </a:rPr>
              <a:t>, L. </a:t>
            </a:r>
            <a:r>
              <a:rPr lang="es-ES" dirty="0" err="1" smtClean="0">
                <a:solidFill>
                  <a:schemeClr val="tx1"/>
                </a:solidFill>
              </a:rPr>
              <a:t>Soby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Wendt</a:t>
            </a: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e Dangers of CERN: Time to be Scared When the Scientists 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2574668"/>
            <a:ext cx="1350962" cy="134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71538" y="5359786"/>
            <a:ext cx="7772400" cy="120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>
                <a:solidFill>
                  <a:schemeClr val="tx1"/>
                </a:solidFill>
              </a:rPr>
              <a:t>With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many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thanks</a:t>
            </a:r>
            <a:r>
              <a:rPr lang="es-ES" dirty="0" smtClean="0">
                <a:solidFill>
                  <a:schemeClr val="tx1"/>
                </a:solidFill>
              </a:rPr>
              <a:t> to: 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A.M. </a:t>
            </a:r>
            <a:r>
              <a:rPr lang="es-ES" dirty="0" err="1" smtClean="0">
                <a:solidFill>
                  <a:schemeClr val="tx1"/>
                </a:solidFill>
              </a:rPr>
              <a:t>Bachmann</a:t>
            </a:r>
            <a:r>
              <a:rPr lang="es-ES" dirty="0" smtClean="0">
                <a:solidFill>
                  <a:schemeClr val="tx1"/>
                </a:solidFill>
              </a:rPr>
              <a:t>, P. </a:t>
            </a:r>
            <a:r>
              <a:rPr lang="es-ES" dirty="0" err="1" smtClean="0">
                <a:solidFill>
                  <a:schemeClr val="tx1"/>
                </a:solidFill>
              </a:rPr>
              <a:t>Muggli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Martyanov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Huther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F.M. </a:t>
            </a:r>
            <a:r>
              <a:rPr lang="es-ES" dirty="0" err="1" smtClean="0">
                <a:solidFill>
                  <a:schemeClr val="tx1"/>
                </a:solidFill>
              </a:rPr>
              <a:t>Velotti</a:t>
            </a:r>
            <a:r>
              <a:rPr lang="es-ES" dirty="0" smtClean="0">
                <a:solidFill>
                  <a:schemeClr val="tx1"/>
                </a:solidFill>
              </a:rPr>
              <a:t>, G. </a:t>
            </a:r>
            <a:r>
              <a:rPr lang="es-ES" dirty="0" err="1" smtClean="0">
                <a:solidFill>
                  <a:schemeClr val="tx1"/>
                </a:solidFill>
              </a:rPr>
              <a:t>Papotti</a:t>
            </a:r>
            <a:r>
              <a:rPr lang="es-ES" dirty="0" smtClean="0">
                <a:solidFill>
                  <a:schemeClr val="tx1"/>
                </a:solidFill>
              </a:rPr>
              <a:t>, C. Perry, P.N. </a:t>
            </a:r>
            <a:r>
              <a:rPr lang="es-ES" dirty="0" err="1" smtClean="0">
                <a:solidFill>
                  <a:schemeClr val="tx1"/>
                </a:solidFill>
              </a:rPr>
              <a:t>Burrows</a:t>
            </a: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94" y="2540530"/>
            <a:ext cx="5942806" cy="3961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VNA measurements on a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60 mm type </a:t>
            </a:r>
            <a:r>
              <a:rPr lang="en-US" dirty="0" err="1" smtClean="0"/>
              <a:t>eBPM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r>
              <a:rPr lang="en-US" dirty="0" smtClean="0"/>
              <a:t> was tested in the </a:t>
            </a:r>
            <a:r>
              <a:rPr lang="en-US" dirty="0" smtClean="0"/>
              <a:t>lab</a:t>
            </a:r>
          </a:p>
          <a:p>
            <a:pPr lvl="1"/>
            <a:r>
              <a:rPr lang="en-US" dirty="0" smtClean="0"/>
              <a:t>Installed in the tunnel before the AWAKE operation started</a:t>
            </a:r>
          </a:p>
          <a:p>
            <a:pPr lvl="1"/>
            <a:r>
              <a:rPr lang="en-US" dirty="0" smtClean="0"/>
              <a:t>Then removed and brought to the lab</a:t>
            </a:r>
            <a:endParaRPr lang="en-US" dirty="0" smtClean="0"/>
          </a:p>
          <a:p>
            <a:r>
              <a:rPr lang="en-US" dirty="0" smtClean="0"/>
              <a:t>Absorptive foam in the beam pipe</a:t>
            </a:r>
          </a:p>
          <a:p>
            <a:r>
              <a:rPr lang="en-US" dirty="0" smtClean="0"/>
              <a:t>One of the feedthrough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seems </a:t>
            </a:r>
            <a:r>
              <a:rPr lang="en-US" dirty="0" smtClean="0"/>
              <a:t>to be bad </a:t>
            </a:r>
            <a:r>
              <a:rPr lang="en-US" dirty="0" smtClean="0"/>
              <a:t>(</a:t>
            </a:r>
            <a:r>
              <a:rPr lang="en-US" dirty="0" smtClean="0"/>
              <a:t>very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sensible </a:t>
            </a:r>
            <a:r>
              <a:rPr lang="en-US" dirty="0" smtClean="0"/>
              <a:t>to mechanical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stress)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4" y="617899"/>
            <a:ext cx="4734007" cy="3156004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74" y="613327"/>
            <a:ext cx="4737100" cy="3158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3588305"/>
            <a:ext cx="4762500" cy="317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590598"/>
            <a:ext cx="4737100" cy="3158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/>
          <a:lstStyle/>
          <a:p>
            <a:r>
              <a:rPr lang="en-US" dirty="0" smtClean="0"/>
              <a:t>Electrodes cross-couplings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simulation of the present 60 mm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9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Proton spectrum </a:t>
            </a:r>
          </a:p>
          <a:p>
            <a:pPr lvl="1"/>
            <a:r>
              <a:rPr lang="en-US" dirty="0" smtClean="0"/>
              <a:t>Ideal case</a:t>
            </a:r>
          </a:p>
          <a:p>
            <a:pPr lvl="1"/>
            <a:r>
              <a:rPr lang="en-US" dirty="0" smtClean="0"/>
              <a:t>Streak camera measurements</a:t>
            </a:r>
          </a:p>
          <a:p>
            <a:pPr lvl="1"/>
            <a:r>
              <a:rPr lang="en-US" dirty="0" smtClean="0"/>
              <a:t>Run2 parameters</a:t>
            </a:r>
          </a:p>
          <a:p>
            <a:r>
              <a:rPr lang="en-US" sz="2800" dirty="0" smtClean="0"/>
              <a:t>Review </a:t>
            </a:r>
            <a:r>
              <a:rPr lang="en-US" sz="2800" dirty="0"/>
              <a:t>of the data of </a:t>
            </a:r>
            <a:r>
              <a:rPr lang="en-US" sz="2800" dirty="0" smtClean="0"/>
              <a:t>November</a:t>
            </a:r>
          </a:p>
          <a:p>
            <a:pPr lvl="1"/>
            <a:r>
              <a:rPr lang="en-US" dirty="0" smtClean="0"/>
              <a:t>Some notes on the beam pipe aperture and the two BPM models</a:t>
            </a:r>
            <a:endParaRPr lang="en-US" dirty="0"/>
          </a:p>
          <a:p>
            <a:r>
              <a:rPr lang="en-US" sz="2800" dirty="0" smtClean="0"/>
              <a:t>EM simulation of the present BPM</a:t>
            </a:r>
          </a:p>
          <a:p>
            <a:r>
              <a:rPr lang="en-US" sz="2800" dirty="0" smtClean="0"/>
              <a:t>VNA measurements in the lab on a spare</a:t>
            </a:r>
          </a:p>
          <a:p>
            <a:r>
              <a:rPr lang="en-US" sz="2800" dirty="0" smtClean="0"/>
              <a:t>Measurement proposal for the summer run</a:t>
            </a:r>
          </a:p>
          <a:p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Proton spectrum: </a:t>
            </a:r>
            <a:r>
              <a:rPr lang="en-US" dirty="0" err="1" smtClean="0"/>
              <a:t>gaussian</a:t>
            </a:r>
            <a:r>
              <a:rPr lang="en-US" dirty="0" smtClean="0"/>
              <a:t> beams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402"/>
            <a:ext cx="6609347" cy="44062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176" y="1609029"/>
            <a:ext cx="2629272" cy="36059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Gaussian case:</a:t>
            </a:r>
          </a:p>
          <a:p>
            <a:pPr marL="0" indent="0">
              <a:buNone/>
            </a:pPr>
            <a:r>
              <a:rPr lang="en-US" dirty="0" smtClean="0"/>
              <a:t>For the present setup: </a:t>
            </a:r>
          </a:p>
          <a:p>
            <a:r>
              <a:rPr lang="en-US" dirty="0" smtClean="0"/>
              <a:t>3e11 protons</a:t>
            </a:r>
          </a:p>
          <a:p>
            <a:r>
              <a:rPr lang="en-US" dirty="0" smtClean="0"/>
              <a:t>600 </a:t>
            </a:r>
            <a:r>
              <a:rPr lang="en-US" dirty="0" err="1" smtClean="0"/>
              <a:t>pC</a:t>
            </a:r>
            <a:r>
              <a:rPr lang="en-US" dirty="0" smtClean="0"/>
              <a:t> electrons</a:t>
            </a:r>
          </a:p>
          <a:p>
            <a:pPr marL="0" indent="0">
              <a:buNone/>
            </a:pPr>
            <a:r>
              <a:rPr lang="en-US" dirty="0" smtClean="0"/>
              <a:t>Expected 35-38 dB difference at zero frequency</a:t>
            </a:r>
          </a:p>
        </p:txBody>
      </p:sp>
    </p:spTree>
    <p:extLst>
      <p:ext uri="{BB962C8B-B14F-4D97-AF65-F5344CB8AC3E}">
        <p14:creationId xmlns:p14="http://schemas.microsoft.com/office/powerpoint/2010/main" val="12904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57" y="1790700"/>
            <a:ext cx="4566008" cy="456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 </a:t>
            </a:r>
            <a:r>
              <a:rPr lang="en-US" smtClean="0"/>
              <a:t>camera measurements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248"/>
            <a:ext cx="8229600" cy="5165515"/>
          </a:xfrm>
        </p:spPr>
        <p:txBody>
          <a:bodyPr/>
          <a:lstStyle/>
          <a:p>
            <a:r>
              <a:rPr lang="en-US" b="1" dirty="0" smtClean="0"/>
              <a:t>Key question: </a:t>
            </a:r>
            <a:r>
              <a:rPr lang="en-US" dirty="0" smtClean="0"/>
              <a:t>how long does the proton spectrum extends in the frequency range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565400"/>
            <a:ext cx="4564857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 camera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492688"/>
          </a:xfrm>
        </p:spPr>
        <p:txBody>
          <a:bodyPr>
            <a:normAutofit/>
          </a:bodyPr>
          <a:lstStyle/>
          <a:p>
            <a:r>
              <a:rPr lang="en-GB" dirty="0" smtClean="0"/>
              <a:t>The presence of a </a:t>
            </a:r>
            <a:r>
              <a:rPr lang="en-GB" b="1" dirty="0" smtClean="0"/>
              <a:t>fine structure in the proton bunch is interesting for AWAKE</a:t>
            </a:r>
            <a:r>
              <a:rPr lang="en-GB" dirty="0" smtClean="0"/>
              <a:t> as it might be the trigger for seeded instability</a:t>
            </a:r>
          </a:p>
          <a:p>
            <a:r>
              <a:rPr lang="en-GB" dirty="0" smtClean="0"/>
              <a:t>The streak camera has been </a:t>
            </a:r>
            <a:r>
              <a:rPr lang="en-GB" b="1" dirty="0" smtClean="0"/>
              <a:t>well characterised</a:t>
            </a:r>
            <a:r>
              <a:rPr lang="en-GB" dirty="0" smtClean="0"/>
              <a:t> in a master thesis work</a:t>
            </a:r>
          </a:p>
          <a:p>
            <a:pPr lvl="1"/>
            <a:r>
              <a:rPr lang="en-GB" dirty="0" smtClean="0"/>
              <a:t>K. </a:t>
            </a:r>
            <a:r>
              <a:rPr lang="en-GB" dirty="0" err="1" smtClean="0"/>
              <a:t>Rieger</a:t>
            </a:r>
            <a:r>
              <a:rPr lang="en-GB" dirty="0" smtClean="0"/>
              <a:t>, </a:t>
            </a:r>
            <a:r>
              <a:rPr lang="en-GB" i="1" dirty="0"/>
              <a:t>Streak cameras and optical transition radiation </a:t>
            </a:r>
            <a:r>
              <a:rPr lang="en-GB" i="1" dirty="0" smtClean="0"/>
              <a:t>as a </a:t>
            </a:r>
            <a:r>
              <a:rPr lang="en-GB" i="1" dirty="0"/>
              <a:t>diagnostic for self-modulation of </a:t>
            </a:r>
            <a:r>
              <a:rPr lang="en-GB" i="1" dirty="0" smtClean="0"/>
              <a:t>charged particle </a:t>
            </a:r>
            <a:r>
              <a:rPr lang="en-GB" i="1" dirty="0"/>
              <a:t>beams in </a:t>
            </a:r>
            <a:r>
              <a:rPr lang="en-GB" i="1" dirty="0" smtClean="0"/>
              <a:t>plasmas</a:t>
            </a:r>
            <a:r>
              <a:rPr lang="en-GB" dirty="0" smtClean="0"/>
              <a:t>, MSc. Thesis, TUM, Munich, Germany, January 2015</a:t>
            </a:r>
          </a:p>
          <a:p>
            <a:pPr lvl="1"/>
            <a:r>
              <a:rPr lang="en-GB" dirty="0" smtClean="0"/>
              <a:t>K. </a:t>
            </a:r>
            <a:r>
              <a:rPr lang="en-GB" dirty="0" err="1" smtClean="0"/>
              <a:t>Rieger</a:t>
            </a:r>
            <a:r>
              <a:rPr lang="en-GB" dirty="0" smtClean="0"/>
              <a:t> et al, </a:t>
            </a:r>
            <a:r>
              <a:rPr lang="en-GB" i="1" dirty="0" smtClean="0"/>
              <a:t>GHz modulation detection using a streak camera: </a:t>
            </a:r>
            <a:r>
              <a:rPr lang="en-GB" i="1" dirty="0" err="1" smtClean="0"/>
              <a:t>Suitablilty</a:t>
            </a:r>
            <a:r>
              <a:rPr lang="en-GB" i="1" dirty="0" smtClean="0"/>
              <a:t> of streak cameras in the AWAKE experiment</a:t>
            </a:r>
            <a:r>
              <a:rPr lang="en-GB" dirty="0" smtClean="0"/>
              <a:t>, Rev. of Scientific Instr. 88, 025110, 2017, corrected Jan. 2018</a:t>
            </a:r>
          </a:p>
          <a:p>
            <a:r>
              <a:rPr lang="en-GB" dirty="0" smtClean="0"/>
              <a:t>It concludes that the streak camera looks behaving well up </a:t>
            </a:r>
            <a:br>
              <a:rPr lang="en-GB" dirty="0" smtClean="0"/>
            </a:br>
            <a:r>
              <a:rPr lang="en-GB" dirty="0" smtClean="0"/>
              <a:t>to ~300 GHz !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 camera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492688"/>
          </a:xfrm>
        </p:spPr>
        <p:txBody>
          <a:bodyPr>
            <a:normAutofit/>
          </a:bodyPr>
          <a:lstStyle/>
          <a:p>
            <a:r>
              <a:rPr lang="en-GB" dirty="0" smtClean="0"/>
              <a:t>The presence of a </a:t>
            </a:r>
            <a:r>
              <a:rPr lang="en-GB" b="1" dirty="0" smtClean="0"/>
              <a:t>fine structure in the proton bunch is interesting for AWAKE</a:t>
            </a:r>
            <a:r>
              <a:rPr lang="en-GB" dirty="0" smtClean="0"/>
              <a:t> as it might be the trigger for seeded instability</a:t>
            </a:r>
          </a:p>
          <a:p>
            <a:r>
              <a:rPr lang="en-GB" b="1" dirty="0"/>
              <a:t>No suitable instrumentation</a:t>
            </a:r>
            <a:r>
              <a:rPr lang="en-GB" dirty="0"/>
              <a:t> is installed </a:t>
            </a:r>
            <a:r>
              <a:rPr lang="en-GB" b="1" dirty="0"/>
              <a:t>in the SPS </a:t>
            </a:r>
            <a:r>
              <a:rPr lang="en-GB" dirty="0"/>
              <a:t>to investigate in the tens of GHz regime.</a:t>
            </a:r>
          </a:p>
          <a:p>
            <a:pPr lvl="1"/>
            <a:r>
              <a:rPr lang="en-GB" dirty="0"/>
              <a:t>WCM -3dB </a:t>
            </a:r>
            <a:r>
              <a:rPr lang="en-GB" dirty="0" err="1"/>
              <a:t>cutoff</a:t>
            </a:r>
            <a:r>
              <a:rPr lang="en-GB" dirty="0"/>
              <a:t> frequency  is 2.2 GHz, and it is believed that it behaves well up to ~3.5 </a:t>
            </a:r>
            <a:r>
              <a:rPr lang="en-GB" dirty="0" smtClean="0"/>
              <a:t>GHz ... Definitely not enough</a:t>
            </a:r>
          </a:p>
          <a:p>
            <a:r>
              <a:rPr lang="en-GB" b="1" dirty="0" smtClean="0"/>
              <a:t>The validation of the reliability of the streak camera is pending. </a:t>
            </a:r>
            <a:r>
              <a:rPr lang="en-GB" dirty="0" smtClean="0"/>
              <a:t>Hamamatsu experts have been pulled in the loop. </a:t>
            </a:r>
          </a:p>
          <a:p>
            <a:pPr lvl="1"/>
            <a:r>
              <a:rPr lang="en-GB" dirty="0" smtClean="0"/>
              <a:t>High frequency noise can be introduced by the nature of the streak camera measurement itself. Shot by shot use could be problematic. Normally a very low light is employed and the profiles are averaged in order to resolve the bunch length by fitting (chat with Stefano).</a:t>
            </a:r>
          </a:p>
          <a:p>
            <a:pPr lvl="1"/>
            <a:r>
              <a:rPr lang="en-GB" dirty="0" smtClean="0"/>
              <a:t>Does being able to resolve 300 GHz keep us safe from these HF components ?</a:t>
            </a:r>
          </a:p>
          <a:p>
            <a:pPr lvl="1"/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34" y="1165583"/>
            <a:ext cx="4979910" cy="4612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AWAKE run 2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4432300" cy="516551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The usual </a:t>
            </a:r>
            <a:r>
              <a:rPr lang="en-US" b="1" dirty="0" smtClean="0"/>
              <a:t>design parameter frequent variation problem </a:t>
            </a:r>
            <a:r>
              <a:rPr lang="en-US" dirty="0" smtClean="0"/>
              <a:t>with AWAKE persists. Assuming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solidFill>
                  <a:srgbClr val="0432FF"/>
                </a:solidFill>
              </a:rPr>
              <a:t>Protons</a:t>
            </a:r>
            <a:r>
              <a:rPr lang="en-US" dirty="0" smtClean="0"/>
              <a:t> as today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3e11 ppb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1ns bunch length </a:t>
            </a:r>
            <a:r>
              <a:rPr lang="en-US" dirty="0"/>
              <a:t>(4σ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Electrons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(worst case):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100 </a:t>
            </a:r>
            <a:r>
              <a:rPr lang="en-US" dirty="0" err="1" smtClean="0"/>
              <a:t>pC</a:t>
            </a:r>
            <a:r>
              <a:rPr lang="en-US" dirty="0" smtClean="0"/>
              <a:t> charge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50-100 fs bunch length(4σ)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At such parameters, the difference between protons and electrons (</a:t>
            </a:r>
            <a:r>
              <a:rPr lang="en-US" dirty="0" err="1" smtClean="0"/>
              <a:t>gaussian</a:t>
            </a:r>
            <a:r>
              <a:rPr lang="en-US" dirty="0" smtClean="0"/>
              <a:t> case) is ~55 dB 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28" y="4614789"/>
            <a:ext cx="3086472" cy="2057648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228" y="2696345"/>
            <a:ext cx="3029136" cy="201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the data of November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2328651"/>
          </a:xfrm>
        </p:spPr>
        <p:txBody>
          <a:bodyPr>
            <a:normAutofit/>
          </a:bodyPr>
          <a:lstStyle/>
          <a:p>
            <a:r>
              <a:rPr lang="en-US" dirty="0" smtClean="0"/>
              <a:t>After the video meeting of the 12</a:t>
            </a:r>
            <a:r>
              <a:rPr lang="en-US" baseline="30000" dirty="0" smtClean="0"/>
              <a:t>th</a:t>
            </a:r>
            <a:r>
              <a:rPr lang="en-US" dirty="0" smtClean="0"/>
              <a:t> of February, many thanks to C. Perry for the numerous comments !</a:t>
            </a:r>
          </a:p>
          <a:p>
            <a:r>
              <a:rPr lang="en-US" dirty="0" smtClean="0"/>
              <a:t>Note on the </a:t>
            </a:r>
            <a:r>
              <a:rPr lang="en-US" b="1" dirty="0" smtClean="0"/>
              <a:t>beam pipe size</a:t>
            </a:r>
            <a:r>
              <a:rPr lang="en-US" dirty="0" smtClean="0"/>
              <a:t>: every measurement is contaminated by reflections from the environment above the beam pipe cutoff frequency. For the current design: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62066"/>
              </p:ext>
            </p:extLst>
          </p:nvPr>
        </p:nvGraphicFramePr>
        <p:xfrm>
          <a:off x="319212" y="3904824"/>
          <a:ext cx="53975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73"/>
                <a:gridCol w="1016782"/>
                <a:gridCol w="1193645"/>
                <a:gridCol w="11811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Type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Stripline</a:t>
                      </a:r>
                      <a:r>
                        <a:rPr lang="en-US" baseline="0" dirty="0" smtClean="0"/>
                        <a:t> length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Beam pipe </a:t>
                      </a:r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cutoff</a:t>
                      </a:r>
                      <a:endParaRPr lang="en-US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Reflection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Lobe 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4.40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1.25 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2.93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1.19 GHz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2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ThemeJGN2015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PersonalThemeJGN2015_v2</Template>
  <TotalTime>16101</TotalTime>
  <Words>730</Words>
  <Application>Microsoft Macintosh PowerPoint</Application>
  <PresentationFormat>On-screen Show (4:3)</PresentationFormat>
  <Paragraphs>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PersonalThemeJGN2015_v2</vt:lpstr>
      <vt:lpstr>Status of the AWAKE  eBPMs studies</vt:lpstr>
      <vt:lpstr>Outline</vt:lpstr>
      <vt:lpstr>Proton spectrum: gaussian beams case</vt:lpstr>
      <vt:lpstr>Streak camera measurements</vt:lpstr>
      <vt:lpstr>Streak camera reliability</vt:lpstr>
      <vt:lpstr>Streak camera reliability</vt:lpstr>
      <vt:lpstr>AWAKE run 2 parameters</vt:lpstr>
      <vt:lpstr>Review of the data of November</vt:lpstr>
      <vt:lpstr>PowerPoint Presentation</vt:lpstr>
      <vt:lpstr>VNA measurements on a prototype</vt:lpstr>
      <vt:lpstr>Electrodes cross-couplings</vt:lpstr>
      <vt:lpstr>EM simulation of the present 60 mm design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rf high-gradient testing results</dc:title>
  <dc:creator>Jorge Giner Navarro</dc:creator>
  <cp:lastModifiedBy>Microsoft Office User</cp:lastModifiedBy>
  <cp:revision>222</cp:revision>
  <cp:lastPrinted>2018-12-11T16:09:26Z</cp:lastPrinted>
  <dcterms:created xsi:type="dcterms:W3CDTF">2016-03-10T12:25:48Z</dcterms:created>
  <dcterms:modified xsi:type="dcterms:W3CDTF">2019-03-04T17:16:01Z</dcterms:modified>
</cp:coreProperties>
</file>