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03" r:id="rId12"/>
    <p:sldId id="288" r:id="rId13"/>
    <p:sldId id="289" r:id="rId14"/>
    <p:sldId id="290" r:id="rId15"/>
    <p:sldId id="296" r:id="rId16"/>
    <p:sldId id="297" r:id="rId17"/>
    <p:sldId id="304" r:id="rId18"/>
    <p:sldId id="305" r:id="rId19"/>
    <p:sldId id="294" r:id="rId20"/>
    <p:sldId id="300" r:id="rId21"/>
    <p:sldId id="306" r:id="rId22"/>
    <p:sldId id="299" r:id="rId23"/>
    <p:sldId id="291" r:id="rId24"/>
    <p:sldId id="293" r:id="rId25"/>
    <p:sldId id="308" r:id="rId26"/>
    <p:sldId id="312" r:id="rId27"/>
    <p:sldId id="307" r:id="rId28"/>
    <p:sldId id="292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 autoAdjust="0"/>
    <p:restoredTop sz="90615"/>
  </p:normalViewPr>
  <p:slideViewPr>
    <p:cSldViewPr snapToGrid="0">
      <p:cViewPr>
        <p:scale>
          <a:sx n="100" d="100"/>
          <a:sy n="100" d="100"/>
        </p:scale>
        <p:origin x="2200" y="152"/>
      </p:cViewPr>
      <p:guideLst>
        <p:guide orient="horz" pos="4110"/>
        <p:guide pos="5624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Cut</a:t>
            </a:r>
            <a:r>
              <a:rPr lang="en-US" baseline="0" dirty="0" smtClean="0"/>
              <a:t> at 10 GHz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Check if the data of the protons are ok or is it reduced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0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rmAutofit/>
          </a:bodyPr>
          <a:lstStyle/>
          <a:p>
            <a:r>
              <a:rPr lang="en-GB" sz="4900" smtClean="0"/>
              <a:t>Status of the AWAKE </a:t>
            </a:r>
            <a:br>
              <a:rPr lang="en-GB" sz="4900" smtClean="0"/>
            </a:br>
            <a:r>
              <a:rPr lang="en-GB" sz="4900" dirty="0" err="1" smtClean="0"/>
              <a:t>eBPMs</a:t>
            </a:r>
            <a:r>
              <a:rPr lang="en-GB" sz="4900" dirty="0" smtClean="0"/>
              <a:t>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849272"/>
            <a:ext cx="7772400" cy="603645"/>
          </a:xfrm>
        </p:spPr>
        <p:txBody>
          <a:bodyPr>
            <a:normAutofit/>
          </a:bodyPr>
          <a:lstStyle/>
          <a:p>
            <a:r>
              <a:rPr lang="es-ES" u="sng" dirty="0" smtClean="0">
                <a:solidFill>
                  <a:schemeClr val="tx1"/>
                </a:solidFill>
              </a:rPr>
              <a:t>E. Senes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Krupa</a:t>
            </a:r>
            <a:r>
              <a:rPr lang="es-ES" dirty="0" smtClean="0">
                <a:solidFill>
                  <a:schemeClr val="tx1"/>
                </a:solidFill>
              </a:rPr>
              <a:t>, L. </a:t>
            </a:r>
            <a:r>
              <a:rPr lang="es-ES" dirty="0" err="1" smtClean="0">
                <a:solidFill>
                  <a:schemeClr val="tx1"/>
                </a:solidFill>
              </a:rPr>
              <a:t>Soby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Wendt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6899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err="1" smtClean="0">
                <a:solidFill>
                  <a:schemeClr val="tx1"/>
                </a:solidFill>
              </a:rPr>
              <a:t>With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 smtClean="0">
                <a:solidFill>
                  <a:schemeClr val="tx1"/>
                </a:solidFill>
              </a:rPr>
              <a:t>many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 smtClean="0">
                <a:solidFill>
                  <a:schemeClr val="tx1"/>
                </a:solidFill>
              </a:rPr>
              <a:t>thanks</a:t>
            </a:r>
            <a:r>
              <a:rPr lang="es-ES" sz="2000" dirty="0" smtClean="0">
                <a:solidFill>
                  <a:schemeClr val="tx1"/>
                </a:solidFill>
              </a:rPr>
              <a:t> to: </a:t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A.M. </a:t>
            </a:r>
            <a:r>
              <a:rPr lang="es-ES" sz="2000" dirty="0" err="1" smtClean="0">
                <a:solidFill>
                  <a:schemeClr val="tx1"/>
                </a:solidFill>
              </a:rPr>
              <a:t>Bachmann</a:t>
            </a:r>
            <a:r>
              <a:rPr lang="es-ES" sz="2000" dirty="0" smtClean="0">
                <a:solidFill>
                  <a:schemeClr val="tx1"/>
                </a:solidFill>
              </a:rPr>
              <a:t>, P. </a:t>
            </a:r>
            <a:r>
              <a:rPr lang="es-ES" sz="2000" dirty="0" err="1" smtClean="0">
                <a:solidFill>
                  <a:schemeClr val="tx1"/>
                </a:solidFill>
              </a:rPr>
              <a:t>Muggli</a:t>
            </a:r>
            <a:r>
              <a:rPr lang="es-ES" sz="2000" dirty="0" smtClean="0">
                <a:solidFill>
                  <a:schemeClr val="tx1"/>
                </a:solidFill>
              </a:rPr>
              <a:t>, M. </a:t>
            </a:r>
            <a:r>
              <a:rPr lang="es-ES" sz="2000" dirty="0" err="1" smtClean="0">
                <a:solidFill>
                  <a:schemeClr val="tx1"/>
                </a:solidFill>
              </a:rPr>
              <a:t>Martyanov</a:t>
            </a:r>
            <a:r>
              <a:rPr lang="es-ES" sz="2000" dirty="0" smtClean="0">
                <a:solidFill>
                  <a:schemeClr val="tx1"/>
                </a:solidFill>
              </a:rPr>
              <a:t>, M. </a:t>
            </a:r>
            <a:r>
              <a:rPr lang="es-ES" sz="2000" dirty="0" err="1" smtClean="0">
                <a:solidFill>
                  <a:schemeClr val="tx1"/>
                </a:solidFill>
              </a:rPr>
              <a:t>Huther</a:t>
            </a:r>
            <a:r>
              <a:rPr lang="es-ES" sz="2000" dirty="0" smtClean="0">
                <a:solidFill>
                  <a:schemeClr val="tx1"/>
                </a:solidFill>
              </a:rPr>
              <a:t/>
            </a:r>
            <a:br>
              <a:rPr lang="es-ES" sz="2000" dirty="0" smtClean="0">
                <a:solidFill>
                  <a:schemeClr val="tx1"/>
                </a:solidFill>
              </a:rPr>
            </a:br>
            <a:r>
              <a:rPr lang="es-ES" sz="2000" dirty="0" smtClean="0">
                <a:solidFill>
                  <a:schemeClr val="tx1"/>
                </a:solidFill>
              </a:rPr>
              <a:t> F.M. </a:t>
            </a:r>
            <a:r>
              <a:rPr lang="es-ES" sz="2000" dirty="0" err="1" smtClean="0">
                <a:solidFill>
                  <a:schemeClr val="tx1"/>
                </a:solidFill>
              </a:rPr>
              <a:t>Velotti</a:t>
            </a:r>
            <a:r>
              <a:rPr lang="es-ES" sz="2000" dirty="0" smtClean="0">
                <a:solidFill>
                  <a:schemeClr val="tx1"/>
                </a:solidFill>
              </a:rPr>
              <a:t>, G. </a:t>
            </a:r>
            <a:r>
              <a:rPr lang="es-ES" sz="2000" dirty="0" err="1" smtClean="0">
                <a:solidFill>
                  <a:schemeClr val="tx1"/>
                </a:solidFill>
              </a:rPr>
              <a:t>Papotti</a:t>
            </a:r>
            <a:r>
              <a:rPr lang="es-ES" sz="2000" dirty="0" smtClean="0">
                <a:solidFill>
                  <a:schemeClr val="tx1"/>
                </a:solidFill>
              </a:rPr>
              <a:t>, C. Perry, P.N. </a:t>
            </a:r>
            <a:r>
              <a:rPr lang="es-ES" sz="2000" dirty="0" err="1" smtClean="0">
                <a:solidFill>
                  <a:schemeClr val="tx1"/>
                </a:solidFill>
              </a:rPr>
              <a:t>Burrows</a:t>
            </a:r>
            <a:endParaRPr lang="es-ES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008558"/>
            <a:ext cx="7772400" cy="60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2 </a:t>
            </a:r>
            <a:r>
              <a:rPr lang="es-ES" dirty="0" err="1" smtClean="0">
                <a:solidFill>
                  <a:schemeClr val="tx1"/>
                </a:solidFill>
              </a:rPr>
              <a:t>April</a:t>
            </a:r>
            <a:r>
              <a:rPr lang="es-ES" dirty="0" smtClean="0">
                <a:solidFill>
                  <a:schemeClr val="tx1"/>
                </a:solidFill>
              </a:rPr>
              <a:t> 2019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72" y="628428"/>
            <a:ext cx="3793067" cy="3793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r>
              <a:rPr lang="en-US" dirty="0"/>
              <a:t> </a:t>
            </a:r>
            <a:r>
              <a:rPr lang="en-US" dirty="0" smtClean="0"/>
              <a:t>and p</a:t>
            </a:r>
            <a:r>
              <a:rPr lang="en-US" baseline="30000" dirty="0" smtClean="0"/>
              <a:t>+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4268043"/>
            <a:ext cx="8399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Electron beam steering with proton presence: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electron beam was steered via YASP in the +/- 5 mm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Proton beam stayed in the </a:t>
            </a:r>
            <a:r>
              <a:rPr lang="en-US" sz="2400" dirty="0" err="1" smtClean="0"/>
              <a:t>centre</a:t>
            </a:r>
            <a:r>
              <a:rPr lang="en-US" sz="2400" dirty="0" smtClean="0"/>
              <a:t> due to the reduced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the </a:t>
            </a:r>
            <a:r>
              <a:rPr lang="en-US" sz="2400" dirty="0" smtClean="0">
                <a:solidFill>
                  <a:srgbClr val="FFC000"/>
                </a:solidFill>
              </a:rPr>
              <a:t>orange</a:t>
            </a:r>
            <a:r>
              <a:rPr lang="en-US" sz="2400" dirty="0" smtClean="0"/>
              <a:t> region the signal of the protons dominates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Some dependence in the </a:t>
            </a:r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 band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Measurement limited by the dynamic range of the scope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7292" r="8398" b="4947"/>
          <a:stretch/>
        </p:blipFill>
        <p:spPr>
          <a:xfrm>
            <a:off x="318356" y="758786"/>
            <a:ext cx="4730072" cy="35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Proton bunch spectrum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spectrum: </a:t>
            </a:r>
            <a:r>
              <a:rPr lang="en-US" dirty="0" err="1" smtClean="0"/>
              <a:t>gaussian</a:t>
            </a:r>
            <a:r>
              <a:rPr lang="en-US" dirty="0" smtClean="0"/>
              <a:t> beams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402"/>
            <a:ext cx="6609347" cy="4406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176" y="1609029"/>
            <a:ext cx="2629272" cy="36059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Gaussian case:</a:t>
            </a:r>
          </a:p>
          <a:p>
            <a:pPr marL="0" indent="0">
              <a:buNone/>
            </a:pPr>
            <a:r>
              <a:rPr lang="en-US" dirty="0" smtClean="0"/>
              <a:t>For the present setup: </a:t>
            </a:r>
          </a:p>
          <a:p>
            <a:r>
              <a:rPr lang="en-US" dirty="0" smtClean="0"/>
              <a:t>3e11 protons</a:t>
            </a:r>
          </a:p>
          <a:p>
            <a:r>
              <a:rPr lang="en-US" dirty="0" smtClean="0"/>
              <a:t>600 </a:t>
            </a:r>
            <a:r>
              <a:rPr lang="en-US" dirty="0" err="1" smtClean="0"/>
              <a:t>pC</a:t>
            </a:r>
            <a:r>
              <a:rPr lang="en-US" dirty="0" smtClean="0"/>
              <a:t> electrons</a:t>
            </a:r>
          </a:p>
          <a:p>
            <a:pPr marL="0" indent="0">
              <a:buNone/>
            </a:pPr>
            <a:r>
              <a:rPr lang="en-US" dirty="0" smtClean="0"/>
              <a:t>Expected 35-38 dB difference at zero frequency</a:t>
            </a:r>
          </a:p>
        </p:txBody>
      </p:sp>
    </p:spTree>
    <p:extLst>
      <p:ext uri="{BB962C8B-B14F-4D97-AF65-F5344CB8AC3E}">
        <p14:creationId xmlns:p14="http://schemas.microsoft.com/office/powerpoint/2010/main" val="12904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7" y="1790700"/>
            <a:ext cx="4566008" cy="456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</a:t>
            </a:r>
            <a:r>
              <a:rPr lang="en-US" smtClean="0"/>
              <a:t>camera measurements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248"/>
            <a:ext cx="8229600" cy="5165515"/>
          </a:xfrm>
        </p:spPr>
        <p:txBody>
          <a:bodyPr/>
          <a:lstStyle/>
          <a:p>
            <a:r>
              <a:rPr lang="en-US" b="1" dirty="0" smtClean="0"/>
              <a:t>Key question: </a:t>
            </a:r>
            <a:r>
              <a:rPr lang="en-US" dirty="0" smtClean="0"/>
              <a:t>how long does the proton spectrum extends in the frequency range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565400"/>
            <a:ext cx="4564857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7"/>
            <a:ext cx="8229600" cy="5779877"/>
          </a:xfrm>
        </p:spPr>
        <p:txBody>
          <a:bodyPr>
            <a:normAutofit/>
          </a:bodyPr>
          <a:lstStyle/>
          <a:p>
            <a:r>
              <a:rPr lang="en-GB" dirty="0" smtClean="0"/>
              <a:t>The presence of a </a:t>
            </a:r>
            <a:r>
              <a:rPr lang="en-GB" b="1" dirty="0" smtClean="0"/>
              <a:t>fine structure in the proton bunch is interesting for AWAKE</a:t>
            </a:r>
            <a:r>
              <a:rPr lang="en-GB" dirty="0" smtClean="0"/>
              <a:t> as it might be the trigger for seeded instability</a:t>
            </a:r>
          </a:p>
          <a:p>
            <a:r>
              <a:rPr lang="en-GB" dirty="0" smtClean="0"/>
              <a:t>The streak camera has been </a:t>
            </a:r>
            <a:r>
              <a:rPr lang="en-GB" b="1" dirty="0" smtClean="0"/>
              <a:t>well characterised</a:t>
            </a:r>
            <a:r>
              <a:rPr lang="en-GB" dirty="0" smtClean="0"/>
              <a:t> in a master thesis work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, </a:t>
            </a:r>
            <a:r>
              <a:rPr lang="en-GB" i="1" dirty="0"/>
              <a:t>Streak cameras and optical transition radiation </a:t>
            </a:r>
            <a:r>
              <a:rPr lang="en-GB" i="1" dirty="0" smtClean="0"/>
              <a:t>as a </a:t>
            </a:r>
            <a:r>
              <a:rPr lang="en-GB" i="1" dirty="0"/>
              <a:t>diagnostic for self-modulation of </a:t>
            </a:r>
            <a:r>
              <a:rPr lang="en-GB" i="1" dirty="0" smtClean="0"/>
              <a:t>charged particle </a:t>
            </a:r>
            <a:r>
              <a:rPr lang="en-GB" i="1" dirty="0"/>
              <a:t>beams in </a:t>
            </a:r>
            <a:r>
              <a:rPr lang="en-GB" i="1" dirty="0" smtClean="0"/>
              <a:t>plasmas</a:t>
            </a:r>
            <a:r>
              <a:rPr lang="en-GB" dirty="0" smtClean="0"/>
              <a:t>, MSc. Thesis, TUM, Munich, Germany, January 2015</a:t>
            </a:r>
          </a:p>
          <a:p>
            <a:pPr lvl="1"/>
            <a:r>
              <a:rPr lang="en-GB" dirty="0" smtClean="0"/>
              <a:t>K. </a:t>
            </a:r>
            <a:r>
              <a:rPr lang="en-GB" dirty="0" err="1" smtClean="0"/>
              <a:t>Rieger</a:t>
            </a:r>
            <a:r>
              <a:rPr lang="en-GB" dirty="0" smtClean="0"/>
              <a:t> et al, </a:t>
            </a:r>
            <a:r>
              <a:rPr lang="en-GB" i="1" dirty="0" smtClean="0"/>
              <a:t>GHz modulation detection using a streak camera: </a:t>
            </a:r>
            <a:r>
              <a:rPr lang="en-GB" i="1" dirty="0" err="1" smtClean="0"/>
              <a:t>Suitablilty</a:t>
            </a:r>
            <a:r>
              <a:rPr lang="en-GB" i="1" dirty="0" smtClean="0"/>
              <a:t> of streak cameras in the AWAKE experiment</a:t>
            </a:r>
            <a:r>
              <a:rPr lang="en-GB" dirty="0" smtClean="0"/>
              <a:t>, Rev. of Scientific Instr. 88, 025110, 2017, corrected Jan. 2018</a:t>
            </a:r>
          </a:p>
          <a:p>
            <a:r>
              <a:rPr lang="en-GB" dirty="0" smtClean="0"/>
              <a:t>It concludes that the streak camera is capable of resolving light peaks up to ~300 GHz !</a:t>
            </a:r>
          </a:p>
          <a:p>
            <a:r>
              <a:rPr lang="en-GB" dirty="0" smtClean="0"/>
              <a:t>I will use the FFT of dark images to understand the effect of the instrument on the spectrum (frames from </a:t>
            </a:r>
            <a:r>
              <a:rPr lang="en-GB" dirty="0" err="1" smtClean="0"/>
              <a:t>M.Huther</a:t>
            </a:r>
            <a:r>
              <a:rPr lang="en-GB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Streak camera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/>
          </a:bodyPr>
          <a:lstStyle/>
          <a:p>
            <a:r>
              <a:rPr lang="en-GB" b="1" dirty="0" smtClean="0"/>
              <a:t>No </a:t>
            </a:r>
            <a:r>
              <a:rPr lang="en-GB" b="1" dirty="0"/>
              <a:t>suitable instrumentation</a:t>
            </a:r>
            <a:r>
              <a:rPr lang="en-GB" dirty="0"/>
              <a:t> is installed </a:t>
            </a:r>
            <a:r>
              <a:rPr lang="en-GB" b="1" dirty="0"/>
              <a:t>in the SPS </a:t>
            </a:r>
            <a:r>
              <a:rPr lang="en-GB" dirty="0"/>
              <a:t>to investigate in the tens of GHz regime.</a:t>
            </a:r>
          </a:p>
          <a:p>
            <a:pPr lvl="1"/>
            <a:r>
              <a:rPr lang="en-GB" dirty="0"/>
              <a:t>WCM -3dB </a:t>
            </a:r>
            <a:r>
              <a:rPr lang="en-GB" dirty="0" err="1"/>
              <a:t>cutoff</a:t>
            </a:r>
            <a:r>
              <a:rPr lang="en-GB" dirty="0"/>
              <a:t> frequency  is 2.2 GHz, and it is believed that it behaves well up to ~3.5 </a:t>
            </a:r>
            <a:r>
              <a:rPr lang="en-GB" dirty="0" smtClean="0"/>
              <a:t>GHz ... Definitely not enough</a:t>
            </a:r>
          </a:p>
          <a:p>
            <a:r>
              <a:rPr lang="en-GB" dirty="0" smtClean="0"/>
              <a:t>Other instrumentation at AWAKE ? E.g. heterodyne system could be potentially used, but no protons anymore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1" dirty="0" smtClean="0"/>
              <a:t>The validation of the reliability of the streak camera is pending. </a:t>
            </a:r>
            <a:r>
              <a:rPr lang="en-GB" dirty="0" smtClean="0"/>
              <a:t>Hamamatsu experts have been pulled in the loop. </a:t>
            </a:r>
          </a:p>
          <a:p>
            <a:pPr lvl="1"/>
            <a:r>
              <a:rPr lang="en-GB" dirty="0" smtClean="0"/>
              <a:t>High frequency noise can be introduced by the nature of the streak camera measurement itself. Shot by shot use could be problematic. Normally a very low light is employed and the profiles are averaged in order to resolve the bunch length by fitting (chat with Stefano).</a:t>
            </a:r>
          </a:p>
          <a:p>
            <a:pPr lvl="1"/>
            <a:r>
              <a:rPr lang="en-GB" dirty="0" smtClean="0"/>
              <a:t>Does being able to resolve 300 GHz keep us safe from these HF components ?</a:t>
            </a:r>
          </a:p>
          <a:p>
            <a:pPr lvl="1"/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4" y="746483"/>
            <a:ext cx="4979910" cy="4612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AWAKE run 2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4432300" cy="56560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The usual </a:t>
            </a:r>
            <a:r>
              <a:rPr lang="en-US" b="1" dirty="0" smtClean="0"/>
              <a:t>design parameter frequent variation problem </a:t>
            </a:r>
            <a:r>
              <a:rPr lang="en-US" dirty="0" smtClean="0"/>
              <a:t>with AWAKE persists. </a:t>
            </a:r>
            <a:br>
              <a:rPr lang="en-US" dirty="0" smtClean="0"/>
            </a:br>
            <a:r>
              <a:rPr lang="en-US" dirty="0" smtClean="0"/>
              <a:t>Assuming [1]: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0432FF"/>
                </a:solidFill>
              </a:rPr>
              <a:t>Protons</a:t>
            </a:r>
            <a:r>
              <a:rPr lang="en-US" dirty="0" smtClean="0"/>
              <a:t> as today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3e11 ppb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1ns bunch length </a:t>
            </a:r>
            <a:r>
              <a:rPr lang="en-US" dirty="0"/>
              <a:t>(4σ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Electrons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(worst case):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100 </a:t>
            </a:r>
            <a:r>
              <a:rPr lang="en-US" dirty="0" err="1" smtClean="0"/>
              <a:t>pC</a:t>
            </a:r>
            <a:r>
              <a:rPr lang="en-US" dirty="0" smtClean="0"/>
              <a:t> charge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50-100 fs bunch length(4σ)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At such parameters, the difference between protons and electrons (</a:t>
            </a:r>
            <a:r>
              <a:rPr lang="en-US" dirty="0" err="1" smtClean="0"/>
              <a:t>gaussian</a:t>
            </a:r>
            <a:r>
              <a:rPr lang="en-US" dirty="0" smtClean="0"/>
              <a:t> case) is ~55 dB 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7188" y="5570518"/>
            <a:ext cx="3760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K. </a:t>
            </a:r>
            <a:r>
              <a:rPr lang="en-US" sz="1400" dirty="0" err="1" smtClean="0"/>
              <a:t>Pipitone</a:t>
            </a:r>
            <a:r>
              <a:rPr lang="en-US" sz="1400" dirty="0" smtClean="0"/>
              <a:t> et al., The electron accelerators for the AWAKE experiment at CERN </a:t>
            </a:r>
            <a:r>
              <a:rPr lang="mr-IN" sz="1400" dirty="0" smtClean="0"/>
              <a:t>–</a:t>
            </a:r>
            <a:r>
              <a:rPr lang="en-US" sz="1400" dirty="0" smtClean="0"/>
              <a:t> Baseline and future developments, </a:t>
            </a:r>
            <a:r>
              <a:rPr lang="en-US" sz="1400" dirty="0" err="1" smtClean="0"/>
              <a:t>Nucl</a:t>
            </a:r>
            <a:r>
              <a:rPr lang="en-US" sz="1400" dirty="0" smtClean="0"/>
              <a:t>. Inst. and Methods A, 909 (2018) 102-106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88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Simulations and measurements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28" y="4690989"/>
            <a:ext cx="3086472" cy="2057648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28" y="2772545"/>
            <a:ext cx="3029136" cy="201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pipe cutoff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2328651"/>
          </a:xfrm>
        </p:spPr>
        <p:txBody>
          <a:bodyPr>
            <a:normAutofit/>
          </a:bodyPr>
          <a:lstStyle/>
          <a:p>
            <a:r>
              <a:rPr lang="en-US" dirty="0" smtClean="0"/>
              <a:t>Many thanks to C. Perry for the numerous comments after the video meeting !</a:t>
            </a:r>
          </a:p>
          <a:p>
            <a:r>
              <a:rPr lang="en-US" dirty="0" smtClean="0"/>
              <a:t>Note on the </a:t>
            </a:r>
            <a:r>
              <a:rPr lang="en-US" b="1" dirty="0" smtClean="0"/>
              <a:t>beam pipe size</a:t>
            </a:r>
            <a:r>
              <a:rPr lang="en-US" dirty="0" smtClean="0"/>
              <a:t>: every measurement is contaminated by reflections from the environment above the beam pipe cutoff frequency. For the current design: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19212" y="3904824"/>
          <a:ext cx="53975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73"/>
                <a:gridCol w="1016782"/>
                <a:gridCol w="1193645"/>
                <a:gridCol w="11811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Type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Stripline</a:t>
                      </a:r>
                      <a:r>
                        <a:rPr lang="en-US" baseline="0" dirty="0" smtClean="0"/>
                        <a:t> length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Beam pipe </a:t>
                      </a:r>
                      <a:r>
                        <a:rPr lang="en-US" dirty="0" err="1" smtClean="0"/>
                        <a:t>f</a:t>
                      </a:r>
                      <a:r>
                        <a:rPr lang="en-US" baseline="-25000" dirty="0" err="1" smtClean="0"/>
                        <a:t>cutoff</a:t>
                      </a:r>
                      <a:endParaRPr lang="en-US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Reflection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Lobe 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4.40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2.93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1.19 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4" y="2540530"/>
            <a:ext cx="5942806" cy="3961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VNA measurements on a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9048"/>
            <a:ext cx="8229600" cy="5897352"/>
          </a:xfrm>
        </p:spPr>
        <p:txBody>
          <a:bodyPr>
            <a:normAutofit/>
          </a:bodyPr>
          <a:lstStyle/>
          <a:p>
            <a:r>
              <a:rPr lang="en-US" dirty="0" smtClean="0"/>
              <a:t>A 60 mm type </a:t>
            </a:r>
            <a:r>
              <a:rPr lang="en-US" dirty="0" err="1" smtClean="0"/>
              <a:t>eBPM</a:t>
            </a:r>
            <a:r>
              <a:rPr lang="en-US" dirty="0" smtClean="0"/>
              <a:t> </a:t>
            </a:r>
            <a:r>
              <a:rPr lang="en-US" dirty="0" err="1" smtClean="0"/>
              <a:t>protoype</a:t>
            </a:r>
            <a:r>
              <a:rPr lang="en-US" dirty="0" smtClean="0"/>
              <a:t> was tested in the lab</a:t>
            </a:r>
          </a:p>
          <a:p>
            <a:pPr lvl="1"/>
            <a:r>
              <a:rPr lang="en-US" dirty="0" smtClean="0"/>
              <a:t>Installed in the tunnel before the AWAKE operation started</a:t>
            </a:r>
          </a:p>
          <a:p>
            <a:pPr lvl="1"/>
            <a:r>
              <a:rPr lang="en-US" dirty="0" smtClean="0"/>
              <a:t>Then removed and brought to the lab</a:t>
            </a:r>
          </a:p>
          <a:p>
            <a:r>
              <a:rPr lang="en-US" dirty="0" smtClean="0"/>
              <a:t>Absorptive foam in the beam pipe</a:t>
            </a:r>
          </a:p>
          <a:p>
            <a:r>
              <a:rPr lang="en-US" dirty="0" smtClean="0"/>
              <a:t>One of the feedthrough </a:t>
            </a:r>
            <a:br>
              <a:rPr lang="en-US" dirty="0" smtClean="0"/>
            </a:br>
            <a:r>
              <a:rPr lang="en-US" dirty="0" smtClean="0"/>
              <a:t>seems to be bad (very </a:t>
            </a:r>
            <a:br>
              <a:rPr lang="en-US" dirty="0" smtClean="0"/>
            </a:br>
            <a:r>
              <a:rPr lang="en-US" dirty="0" smtClean="0"/>
              <a:t>sensible to mechanical </a:t>
            </a:r>
            <a:br>
              <a:rPr lang="en-US" dirty="0" smtClean="0"/>
            </a:br>
            <a:r>
              <a:rPr lang="en-US" dirty="0" smtClean="0"/>
              <a:t>stress)</a:t>
            </a:r>
          </a:p>
          <a:p>
            <a:r>
              <a:rPr lang="en-US" dirty="0" smtClean="0"/>
              <a:t>Clockwise port </a:t>
            </a:r>
            <a:br>
              <a:rPr lang="en-US" dirty="0" smtClean="0"/>
            </a:br>
            <a:r>
              <a:rPr lang="en-US" dirty="0" smtClean="0"/>
              <a:t>numbering</a:t>
            </a:r>
          </a:p>
          <a:p>
            <a:r>
              <a:rPr lang="en-US" dirty="0" smtClean="0"/>
              <a:t>Above 8 GHz, the </a:t>
            </a:r>
            <a:br>
              <a:rPr lang="en-US" dirty="0" smtClean="0"/>
            </a:br>
            <a:r>
              <a:rPr lang="en-US" dirty="0" smtClean="0"/>
              <a:t>measurement is </a:t>
            </a:r>
            <a:br>
              <a:rPr lang="en-US" dirty="0" smtClean="0"/>
            </a:br>
            <a:r>
              <a:rPr lang="en-US" dirty="0" smtClean="0"/>
              <a:t>sensitive to stress, </a:t>
            </a:r>
            <a:br>
              <a:rPr lang="en-US" dirty="0" smtClean="0"/>
            </a:br>
            <a:r>
              <a:rPr lang="en-US" dirty="0" smtClean="0"/>
              <a:t>cable positions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Recap of 2018 measurements</a:t>
            </a:r>
          </a:p>
          <a:p>
            <a:pPr lvl="1"/>
            <a:r>
              <a:rPr lang="en-US" dirty="0" smtClean="0"/>
              <a:t>Protons </a:t>
            </a:r>
          </a:p>
          <a:p>
            <a:pPr lvl="1"/>
            <a:r>
              <a:rPr lang="en-US" dirty="0" smtClean="0"/>
              <a:t>Electrons</a:t>
            </a:r>
          </a:p>
          <a:p>
            <a:r>
              <a:rPr lang="en-US" sz="2800" dirty="0" smtClean="0"/>
              <a:t>Proton </a:t>
            </a:r>
            <a:r>
              <a:rPr lang="en-US" sz="2800" dirty="0" smtClean="0"/>
              <a:t>spectrum </a:t>
            </a:r>
          </a:p>
          <a:p>
            <a:pPr lvl="1"/>
            <a:r>
              <a:rPr lang="en-US" dirty="0" smtClean="0"/>
              <a:t>Ideal case</a:t>
            </a:r>
          </a:p>
          <a:p>
            <a:pPr lvl="1"/>
            <a:r>
              <a:rPr lang="en-US" dirty="0" smtClean="0"/>
              <a:t>Streak camera measurements</a:t>
            </a:r>
          </a:p>
          <a:p>
            <a:pPr lvl="1"/>
            <a:r>
              <a:rPr lang="en-US" dirty="0" smtClean="0"/>
              <a:t>Run2 parameters</a:t>
            </a:r>
          </a:p>
          <a:p>
            <a:r>
              <a:rPr lang="en-US" sz="2800" dirty="0" smtClean="0"/>
              <a:t>Simulations and measurements</a:t>
            </a:r>
          </a:p>
          <a:p>
            <a:pPr lvl="1"/>
            <a:r>
              <a:rPr lang="en-US" dirty="0" smtClean="0"/>
              <a:t>Note on the beam pipe cutoff frequency</a:t>
            </a:r>
          </a:p>
          <a:p>
            <a:pPr lvl="1"/>
            <a:r>
              <a:rPr lang="en-US" dirty="0" smtClean="0"/>
              <a:t>VNA simulations on a 60mm spare</a:t>
            </a:r>
          </a:p>
          <a:p>
            <a:pPr lvl="1"/>
            <a:r>
              <a:rPr lang="en-US" dirty="0" smtClean="0"/>
              <a:t>Future measurements </a:t>
            </a:r>
            <a:r>
              <a:rPr lang="en-US" dirty="0" smtClean="0"/>
              <a:t>plan</a:t>
            </a:r>
            <a:endParaRPr lang="en-US" dirty="0" smtClean="0"/>
          </a:p>
          <a:p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" y="617899"/>
            <a:ext cx="4734007" cy="315600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4" y="613327"/>
            <a:ext cx="4737100" cy="3158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588305"/>
            <a:ext cx="4762500" cy="317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590598"/>
            <a:ext cx="4737100" cy="3158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/>
          <a:lstStyle/>
          <a:p>
            <a:r>
              <a:rPr lang="en-US" dirty="0" smtClean="0"/>
              <a:t>Electrodes cross-couplings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CST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CST simulation of both the 60 mm and 40 mm version is running on the cluster right now</a:t>
            </a:r>
          </a:p>
          <a:p>
            <a:pPr lvl="1"/>
            <a:r>
              <a:rPr lang="en-US" dirty="0" smtClean="0"/>
              <a:t>10 cells per wavelength, also for </a:t>
            </a:r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Keeps being a trouble for the meshing. Resubmitted again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5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748"/>
            <a:ext cx="8229600" cy="556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Tunnel measurements </a:t>
            </a:r>
            <a:r>
              <a:rPr lang="en-US" b="1" dirty="0" smtClean="0"/>
              <a:t>(5</a:t>
            </a:r>
            <a:r>
              <a:rPr lang="en-US" b="1" baseline="30000" dirty="0" smtClean="0"/>
              <a:t>th</a:t>
            </a:r>
            <a:r>
              <a:rPr lang="en-US" b="1" dirty="0" smtClean="0"/>
              <a:t> or 11</a:t>
            </a:r>
            <a:r>
              <a:rPr lang="en-US" b="1" baseline="30000" dirty="0" smtClean="0"/>
              <a:t>th</a:t>
            </a:r>
            <a:r>
              <a:rPr lang="en-US" b="1" dirty="0" smtClean="0"/>
              <a:t> of April):</a:t>
            </a:r>
            <a:endParaRPr lang="en-US" b="1" dirty="0" smtClean="0"/>
          </a:p>
          <a:p>
            <a:r>
              <a:rPr lang="en-US" dirty="0" smtClean="0"/>
              <a:t>VNA measurement of a 60 mm pickup</a:t>
            </a:r>
          </a:p>
          <a:p>
            <a:r>
              <a:rPr lang="en-US" dirty="0" smtClean="0"/>
              <a:t>VNA measurement of a 40 mm </a:t>
            </a:r>
            <a:r>
              <a:rPr lang="en-US" dirty="0" smtClean="0"/>
              <a:t>pickup</a:t>
            </a:r>
          </a:p>
          <a:p>
            <a:r>
              <a:rPr lang="en-US" dirty="0" smtClean="0"/>
              <a:t>Streak camera with the LED system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Tunnel measurements (Summer run):</a:t>
            </a:r>
            <a:endParaRPr lang="en-US" b="1" dirty="0"/>
          </a:p>
          <a:p>
            <a:r>
              <a:rPr lang="en-US" dirty="0" smtClean="0"/>
              <a:t>Scope measurements of the same 60 mm pickup</a:t>
            </a:r>
          </a:p>
          <a:p>
            <a:pPr lvl="1"/>
            <a:r>
              <a:rPr lang="en-US" dirty="0" smtClean="0"/>
              <a:t>Electrons only (with steering)</a:t>
            </a:r>
          </a:p>
          <a:p>
            <a:pPr lvl="1"/>
            <a:r>
              <a:rPr lang="en-US" dirty="0" smtClean="0"/>
              <a:t>Electrons + laser</a:t>
            </a:r>
          </a:p>
          <a:p>
            <a:pPr lvl="1"/>
            <a:r>
              <a:rPr lang="en-US" dirty="0" smtClean="0"/>
              <a:t>Electrons + </a:t>
            </a:r>
            <a:r>
              <a:rPr lang="en-US" dirty="0" err="1" smtClean="0"/>
              <a:t>Rb</a:t>
            </a:r>
            <a:r>
              <a:rPr lang="en-US" dirty="0" smtClean="0"/>
              <a:t> </a:t>
            </a:r>
            <a:r>
              <a:rPr lang="en-US" dirty="0" err="1" smtClean="0"/>
              <a:t>vapour</a:t>
            </a:r>
            <a:endParaRPr lang="en-US" dirty="0" smtClean="0"/>
          </a:p>
          <a:p>
            <a:pPr lvl="1"/>
            <a:r>
              <a:rPr lang="en-US" dirty="0" smtClean="0"/>
              <a:t>Electrons + laser + </a:t>
            </a:r>
            <a:r>
              <a:rPr lang="en-US" dirty="0" err="1" smtClean="0"/>
              <a:t>Rb</a:t>
            </a:r>
            <a:r>
              <a:rPr lang="en-US" dirty="0" smtClean="0"/>
              <a:t> plasma</a:t>
            </a:r>
          </a:p>
          <a:p>
            <a:endParaRPr lang="en-US" dirty="0" smtClean="0"/>
          </a:p>
          <a:p>
            <a:r>
              <a:rPr lang="en-US" strike="sngStrike" dirty="0" smtClean="0"/>
              <a:t>Eventual scope measurement of the 40 mm pickup (requires cabling work !, under discussion </a:t>
            </a:r>
            <a:r>
              <a:rPr lang="en-US" strike="sngStrike" dirty="0" err="1" smtClean="0"/>
              <a:t>a.t.m</a:t>
            </a:r>
            <a:r>
              <a:rPr lang="en-US" strike="sngStrike" dirty="0" smtClean="0"/>
              <a:t>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84" y="1360846"/>
            <a:ext cx="5857529" cy="37479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026"/>
            <a:ext cx="3657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3D model of the BPM was developed </a:t>
            </a:r>
          </a:p>
          <a:p>
            <a:r>
              <a:rPr lang="en-US" dirty="0" smtClean="0"/>
              <a:t>Fully parametric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Simulated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Wakefield</a:t>
            </a:r>
          </a:p>
          <a:p>
            <a:r>
              <a:rPr lang="en-US" dirty="0" smtClean="0"/>
              <a:t>TDR</a:t>
            </a:r>
            <a:endParaRPr lang="en-US" dirty="0" smtClean="0"/>
          </a:p>
          <a:p>
            <a:r>
              <a:rPr lang="en-US" dirty="0" smtClean="0"/>
              <a:t>S parameters (running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simulation of the present 60 mm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3708400" cy="5165515"/>
          </a:xfrm>
        </p:spPr>
        <p:txBody>
          <a:bodyPr/>
          <a:lstStyle/>
          <a:p>
            <a:r>
              <a:rPr lang="en-US" dirty="0" smtClean="0"/>
              <a:t>Simulate the beam effect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gaussian</a:t>
            </a:r>
            <a:r>
              <a:rPr lang="en-US" dirty="0" smtClean="0"/>
              <a:t> beams</a:t>
            </a:r>
          </a:p>
          <a:p>
            <a:pPr lvl="1"/>
            <a:r>
              <a:rPr lang="en-US" dirty="0" smtClean="0"/>
              <a:t>Only one beam at the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8" y="3559677"/>
            <a:ext cx="7022462" cy="285858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08500" y="960647"/>
            <a:ext cx="3708400" cy="516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Parameters explored</a:t>
            </a:r>
          </a:p>
          <a:p>
            <a:pPr lvl="1"/>
            <a:r>
              <a:rPr lang="en-US" dirty="0" smtClean="0"/>
              <a:t>Nominal protons </a:t>
            </a:r>
          </a:p>
          <a:p>
            <a:pPr lvl="2"/>
            <a:r>
              <a:rPr lang="en-US" dirty="0" smtClean="0"/>
              <a:t>3e11 ppb</a:t>
            </a:r>
          </a:p>
          <a:p>
            <a:pPr lvl="2"/>
            <a:r>
              <a:rPr lang="en-US" dirty="0" smtClean="0"/>
              <a:t>75 mm sigma</a:t>
            </a:r>
          </a:p>
          <a:p>
            <a:pPr lvl="1"/>
            <a:r>
              <a:rPr lang="en-US" dirty="0" smtClean="0"/>
              <a:t>Nominal protons/10</a:t>
            </a:r>
          </a:p>
          <a:p>
            <a:pPr lvl="1"/>
            <a:r>
              <a:rPr lang="en-US" dirty="0" smtClean="0"/>
              <a:t>Nominal </a:t>
            </a:r>
            <a:r>
              <a:rPr lang="en-US" dirty="0" smtClean="0"/>
              <a:t>protons/100</a:t>
            </a:r>
          </a:p>
          <a:p>
            <a:pPr lvl="1"/>
            <a:r>
              <a:rPr lang="en-US" dirty="0" smtClean="0"/>
              <a:t>Electrons 600 </a:t>
            </a:r>
            <a:r>
              <a:rPr lang="en-US" dirty="0" err="1" smtClean="0"/>
              <a:t>pC</a:t>
            </a:r>
            <a:r>
              <a:rPr lang="en-US" dirty="0" smtClean="0"/>
              <a:t>, 4 </a:t>
            </a:r>
            <a:r>
              <a:rPr 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Wakefield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5"/>
          <a:stretch/>
        </p:blipFill>
        <p:spPr>
          <a:xfrm>
            <a:off x="0" y="3356830"/>
            <a:ext cx="5657793" cy="2342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b="1"/>
          <a:stretch/>
        </p:blipFill>
        <p:spPr>
          <a:xfrm>
            <a:off x="0" y="831628"/>
            <a:ext cx="5757922" cy="23961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693" y="1111873"/>
            <a:ext cx="4064000" cy="4587013"/>
          </a:xfrm>
        </p:spPr>
        <p:txBody>
          <a:bodyPr/>
          <a:lstStyle/>
          <a:p>
            <a:r>
              <a:rPr lang="en-US" dirty="0" smtClean="0"/>
              <a:t>Troubles start at already protons/10 </a:t>
            </a:r>
          </a:p>
          <a:p>
            <a:r>
              <a:rPr lang="en-US" dirty="0" smtClean="0"/>
              <a:t>Will submit the electron simulation soon with real parameters</a:t>
            </a:r>
          </a:p>
          <a:p>
            <a:r>
              <a:rPr lang="en-US" dirty="0" smtClean="0"/>
              <a:t>The resonance pattern starts to be visible, and we are in open z-</a:t>
            </a:r>
            <a:r>
              <a:rPr lang="en-US" dirty="0" err="1" smtClean="0"/>
              <a:t>bundaries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Signal still dependent on </a:t>
            </a:r>
            <a:br>
              <a:rPr lang="en-US" dirty="0" smtClean="0"/>
            </a:br>
            <a:r>
              <a:rPr lang="en-US" dirty="0" smtClean="0"/>
              <a:t>the position</a:t>
            </a:r>
          </a:p>
        </p:txBody>
      </p:sp>
    </p:spTree>
    <p:extLst>
      <p:ext uri="{BB962C8B-B14F-4D97-AF65-F5344CB8AC3E}">
        <p14:creationId xmlns:p14="http://schemas.microsoft.com/office/powerpoint/2010/main" val="282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electron beam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254"/>
            <a:ext cx="8229600" cy="342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9392" y="3696292"/>
            <a:ext cx="3267407" cy="261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Wakefield simulation</a:t>
            </a:r>
          </a:p>
          <a:p>
            <a:pPr lvl="1"/>
            <a:r>
              <a:rPr lang="en-US" dirty="0" smtClean="0"/>
              <a:t>5 cell/wavelength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(10 cells submitted)</a:t>
            </a:r>
          </a:p>
          <a:p>
            <a:pPr lvl="1"/>
            <a:r>
              <a:rPr lang="en-US" dirty="0" smtClean="0"/>
              <a:t>600 </a:t>
            </a:r>
            <a:r>
              <a:rPr lang="en-US" dirty="0" err="1" smtClean="0"/>
              <a:t>pC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ps</a:t>
            </a:r>
            <a:r>
              <a:rPr lang="en-US" dirty="0" smtClean="0"/>
              <a:t> bunch length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334552"/>
            <a:ext cx="4962192" cy="33081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700" y="3772528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62296"/>
            <a:ext cx="140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SIMULATION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86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TDR simulations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041400"/>
            <a:ext cx="4760788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Was the design simulated before the </a:t>
            </a:r>
            <a:r>
              <a:rPr lang="en-US" b="1" dirty="0" err="1" smtClean="0"/>
              <a:t>realisation</a:t>
            </a:r>
            <a:r>
              <a:rPr lang="en-US" b="1" dirty="0" smtClean="0"/>
              <a:t> ?</a:t>
            </a:r>
            <a:endParaRPr lang="en-US" b="1" dirty="0" smtClean="0"/>
          </a:p>
          <a:p>
            <a:r>
              <a:rPr lang="en-US" dirty="0" smtClean="0"/>
              <a:t>The end of the </a:t>
            </a:r>
            <a:r>
              <a:rPr lang="en-US" dirty="0" err="1" smtClean="0"/>
              <a:t>stripline</a:t>
            </a:r>
            <a:r>
              <a:rPr lang="en-US" dirty="0" smtClean="0"/>
              <a:t> is generally problematic. A not careful design can lead to resonances due to the impedance mismatch</a:t>
            </a:r>
          </a:p>
          <a:p>
            <a:r>
              <a:rPr lang="en-US" dirty="0" smtClean="0"/>
              <a:t>TDR analysis done (generally up to 15 GHz) and parameter sweep</a:t>
            </a:r>
          </a:p>
          <a:p>
            <a:r>
              <a:rPr lang="en-US" b="1" dirty="0" smtClean="0"/>
              <a:t>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/>
          <a:stretch/>
        </p:blipFill>
        <p:spPr>
          <a:xfrm>
            <a:off x="7116780" y="831629"/>
            <a:ext cx="2149466" cy="2165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2" t="11729" r="56952" b="27866"/>
          <a:stretch/>
        </p:blipFill>
        <p:spPr>
          <a:xfrm>
            <a:off x="5554680" y="670756"/>
            <a:ext cx="1338253" cy="23264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39000" y="10414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6636557" y="1758950"/>
            <a:ext cx="602443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3317139"/>
            <a:ext cx="7009625" cy="3075220"/>
          </a:xfrm>
        </p:spPr>
      </p:pic>
    </p:spTree>
    <p:extLst>
      <p:ext uri="{BB962C8B-B14F-4D97-AF65-F5344CB8AC3E}">
        <p14:creationId xmlns:p14="http://schemas.microsoft.com/office/powerpoint/2010/main" val="14816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cavity behind the </a:t>
            </a:r>
            <a:r>
              <a:rPr lang="en-US" dirty="0" err="1" smtClean="0"/>
              <a:t>stripline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28" y="907072"/>
            <a:ext cx="3200772" cy="243349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1" y="1041400"/>
            <a:ext cx="5126291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This design was never simulated before </a:t>
            </a:r>
            <a:r>
              <a:rPr lang="en-US" b="1" dirty="0" err="1" smtClean="0"/>
              <a:t>realisation</a:t>
            </a:r>
            <a:endParaRPr lang="en-US" b="1" dirty="0" smtClean="0"/>
          </a:p>
          <a:p>
            <a:r>
              <a:rPr lang="en-US" dirty="0" smtClean="0"/>
              <a:t>The cavity behind the </a:t>
            </a:r>
            <a:r>
              <a:rPr lang="en-US" dirty="0" err="1" smtClean="0"/>
              <a:t>stripline</a:t>
            </a:r>
            <a:r>
              <a:rPr lang="en-US" dirty="0" smtClean="0"/>
              <a:t> can be resonating 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optimisation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wakefield</a:t>
            </a:r>
            <a:r>
              <a:rPr lang="en-US" dirty="0" smtClean="0"/>
              <a:t> sim.), the smaller the better</a:t>
            </a:r>
          </a:p>
          <a:p>
            <a:pPr lvl="1"/>
            <a:r>
              <a:rPr lang="en-US" dirty="0" smtClean="0"/>
              <a:t>The slot size can be changed also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optimisation</a:t>
            </a:r>
            <a:r>
              <a:rPr lang="en-US" dirty="0" smtClean="0"/>
              <a:t> changes the capacitive coupling of the </a:t>
            </a:r>
            <a:r>
              <a:rPr lang="en-US" dirty="0" err="1" smtClean="0"/>
              <a:t>stripline</a:t>
            </a:r>
            <a:endParaRPr lang="en-US" dirty="0" smtClean="0"/>
          </a:p>
          <a:p>
            <a:r>
              <a:rPr lang="en-US" b="1" dirty="0" smtClean="0"/>
              <a:t>Still, no sensible variation of the </a:t>
            </a:r>
            <a:r>
              <a:rPr lang="en-US" b="1" dirty="0" err="1" smtClean="0"/>
              <a:t>wakefield</a:t>
            </a:r>
            <a:r>
              <a:rPr lang="en-US" b="1" dirty="0" smtClean="0"/>
              <a:t> simulation using </a:t>
            </a:r>
            <a:r>
              <a:rPr lang="en-US" b="1" dirty="0" err="1" smtClean="0"/>
              <a:t>optimised</a:t>
            </a:r>
            <a:r>
              <a:rPr lang="en-US" b="1" dirty="0" smtClean="0"/>
              <a:t> parameters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3673" r="24551" b="62751"/>
          <a:stretch/>
        </p:blipFill>
        <p:spPr>
          <a:xfrm>
            <a:off x="5486028" y="3476084"/>
            <a:ext cx="3423049" cy="158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6200000">
            <a:off x="6743700" y="596900"/>
            <a:ext cx="546100" cy="1435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2880" y="1587500"/>
            <a:ext cx="9120" cy="215011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75" y="4053632"/>
            <a:ext cx="8229600" cy="714996"/>
          </a:xfrm>
        </p:spPr>
        <p:txBody>
          <a:bodyPr/>
          <a:lstStyle/>
          <a:p>
            <a:pPr algn="l"/>
            <a:r>
              <a:rPr lang="en-US" dirty="0" smtClean="0"/>
              <a:t>Recap of 2018 measurements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eBPM</a:t>
            </a:r>
            <a:r>
              <a:rPr lang="en-US" dirty="0" smtClean="0"/>
              <a:t>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492688"/>
          </a:xfrm>
        </p:spPr>
        <p:txBody>
          <a:bodyPr>
            <a:normAutofit/>
          </a:bodyPr>
          <a:lstStyle/>
          <a:p>
            <a:r>
              <a:rPr lang="en-US" dirty="0" smtClean="0"/>
              <a:t>Two plates of BPM51 were disconnected from the electronics and connected to a </a:t>
            </a:r>
            <a:r>
              <a:rPr lang="en-US" dirty="0" err="1" smtClean="0"/>
              <a:t>Lecroy</a:t>
            </a:r>
            <a:r>
              <a:rPr lang="en-US" dirty="0" smtClean="0"/>
              <a:t> SDA18000 oscilloscope.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signals were attenuated to protect the scope from the proton signal</a:t>
            </a:r>
            <a:endParaRPr lang="en-US" dirty="0"/>
          </a:p>
          <a:p>
            <a:r>
              <a:rPr lang="en-US" dirty="0" smtClean="0"/>
              <a:t>All the measurement are single shot (no averaging)</a:t>
            </a:r>
            <a:endParaRPr lang="en-US" dirty="0"/>
          </a:p>
          <a:p>
            <a:r>
              <a:rPr lang="en-US" dirty="0" smtClean="0"/>
              <a:t>The measurements results are presented for discussions. Drawing final conclusions requires a more broad work, including simulations.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52612" y="1848391"/>
          <a:ext cx="6638775" cy="1752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212925"/>
                <a:gridCol w="2212925"/>
                <a:gridCol w="22129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 channel </a:t>
                      </a:r>
                    </a:p>
                    <a:p>
                      <a:r>
                        <a:rPr lang="en-US" dirty="0" smtClean="0"/>
                        <a:t>(CH1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CH2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GHz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6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</a:t>
                      </a:r>
                      <a:r>
                        <a:rPr lang="en-US" dirty="0" err="1" smtClean="0"/>
                        <a:t>GSa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</a:t>
                      </a:r>
                      <a:r>
                        <a:rPr lang="en-US" dirty="0" err="1" smtClean="0"/>
                        <a:t>GSa</a:t>
                      </a:r>
                      <a:r>
                        <a:rPr lang="en-US" dirty="0" smtClean="0"/>
                        <a:t>/s</a:t>
                      </a:r>
                      <a:r>
                        <a:rPr lang="en-US" baseline="0" dirty="0" smtClean="0"/>
                        <a:t>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20 </a:t>
                      </a:r>
                      <a:r>
                        <a:rPr lang="en-US" baseline="0" dirty="0" err="1" smtClean="0"/>
                        <a:t>Gsa</a:t>
                      </a:r>
                      <a:r>
                        <a:rPr lang="en-US" baseline="0" dirty="0" smtClean="0"/>
                        <a:t>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beam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4989" y="2235764"/>
            <a:ext cx="2857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Proton beam: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2e11 ppb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1</a:t>
            </a:r>
            <a:r>
              <a:rPr lang="en-US" sz="2000" dirty="0" smtClean="0"/>
              <a:t> ns bunch </a:t>
            </a:r>
            <a:r>
              <a:rPr lang="en-US" sz="2000" dirty="0"/>
              <a:t>length (4σ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Most of the signal below the GHz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28"/>
            <a:ext cx="6475960" cy="4533172"/>
          </a:xfrm>
        </p:spPr>
      </p:pic>
    </p:spTree>
    <p:extLst>
      <p:ext uri="{BB962C8B-B14F-4D97-AF65-F5344CB8AC3E}">
        <p14:creationId xmlns:p14="http://schemas.microsoft.com/office/powerpoint/2010/main" val="13934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beam measurements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1628"/>
            <a:ext cx="4286250" cy="2857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1" y="3602618"/>
            <a:ext cx="3746402" cy="24976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1716" y="973394"/>
            <a:ext cx="196645" cy="271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68361" y="3321050"/>
            <a:ext cx="1091381" cy="926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7088" y="1216926"/>
            <a:ext cx="3949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Nominal electron beam: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600 </a:t>
            </a:r>
            <a:r>
              <a:rPr lang="en-US" sz="2000" dirty="0" err="1" smtClean="0"/>
              <a:t>pC</a:t>
            </a:r>
            <a:r>
              <a:rPr lang="en-US" sz="2000" dirty="0" smtClean="0"/>
              <a:t> bunch charge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4-6 </a:t>
            </a:r>
            <a:r>
              <a:rPr lang="en-US" sz="2000" dirty="0" err="1" smtClean="0"/>
              <a:t>ps</a:t>
            </a:r>
            <a:r>
              <a:rPr lang="en-US" sz="2000" dirty="0" smtClean="0"/>
              <a:t> bunch </a:t>
            </a:r>
            <a:r>
              <a:rPr lang="en-US" sz="2000" dirty="0"/>
              <a:t>length (4σ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The signal is visible, but followed by a resonance around 4-5 GHz</a:t>
            </a:r>
          </a:p>
        </p:txBody>
      </p:sp>
    </p:spTree>
    <p:extLst>
      <p:ext uri="{BB962C8B-B14F-4D97-AF65-F5344CB8AC3E}">
        <p14:creationId xmlns:p14="http://schemas.microsoft.com/office/powerpoint/2010/main" val="2420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beam measurements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41128"/>
            <a:ext cx="4286250" cy="2857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1716" y="782894"/>
            <a:ext cx="196645" cy="2715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670684"/>
            <a:ext cx="5180116" cy="34534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6187" y="3724127"/>
            <a:ext cx="7872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Nominal electron beam: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 the beam component is constant up to 10s of GHz, the signal can be observed on the longer scale including the reflections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dips in the spectrum are compatible with the pickup length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Three frequency intervals look interesting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>
                <a:solidFill>
                  <a:srgbClr val="FFC000"/>
                </a:solidFill>
              </a:rPr>
              <a:t>0 </a:t>
            </a:r>
            <a:r>
              <a:rPr lang="mr-IN" sz="2000" b="1" dirty="0" smtClean="0">
                <a:solidFill>
                  <a:srgbClr val="FFC000"/>
                </a:solidFill>
              </a:rPr>
              <a:t>–</a:t>
            </a:r>
            <a:r>
              <a:rPr lang="en-US" sz="2000" b="1" dirty="0" smtClean="0">
                <a:solidFill>
                  <a:srgbClr val="FFC000"/>
                </a:solidFill>
              </a:rPr>
              <a:t> 1.25 GHz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1.25 </a:t>
            </a:r>
            <a:r>
              <a:rPr lang="mr-IN" sz="2000" b="1" dirty="0" smtClean="0">
                <a:solidFill>
                  <a:srgbClr val="00B050"/>
                </a:solidFill>
              </a:rPr>
              <a:t>–</a:t>
            </a:r>
            <a:r>
              <a:rPr lang="en-US" sz="2000" b="1" dirty="0" smtClean="0">
                <a:solidFill>
                  <a:srgbClr val="00B050"/>
                </a:solidFill>
              </a:rPr>
              <a:t> 2.5 GHz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2.5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</a:rPr>
              <a:t> 3.5 GHz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Above 3.5 GHz mostly noise </a:t>
            </a:r>
          </a:p>
        </p:txBody>
      </p:sp>
    </p:spTree>
    <p:extLst>
      <p:ext uri="{BB962C8B-B14F-4D97-AF65-F5344CB8AC3E}">
        <p14:creationId xmlns:p14="http://schemas.microsoft.com/office/powerpoint/2010/main" val="19669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3" y="688092"/>
            <a:ext cx="5180116" cy="3453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beam measurements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268043"/>
            <a:ext cx="839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Electron beam steering: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electron beam was steered via YASP in the +/- 5 mm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The first two frequency regions show clear dependency on the position of the </a:t>
            </a:r>
            <a:r>
              <a:rPr lang="en-US" sz="2400" dirty="0" err="1" smtClean="0"/>
              <a:t>Δ</a:t>
            </a:r>
            <a:r>
              <a:rPr lang="en-US" sz="2400" dirty="0" smtClean="0"/>
              <a:t>/</a:t>
            </a:r>
            <a:r>
              <a:rPr lang="en-US" sz="2400" dirty="0" err="1" smtClean="0"/>
              <a:t>Σ</a:t>
            </a:r>
            <a:r>
              <a:rPr lang="en-US" sz="2400" dirty="0" smtClean="0"/>
              <a:t> signal. The third one in a reduced scale.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Above the 3.5 GHz the position information is lost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8197" r="8678" b="5465"/>
          <a:stretch/>
        </p:blipFill>
        <p:spPr>
          <a:xfrm>
            <a:off x="4826001" y="796555"/>
            <a:ext cx="3860800" cy="3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-p</a:t>
            </a:r>
            <a:r>
              <a:rPr lang="en-US" baseline="30000" dirty="0" smtClean="0"/>
              <a:t>+ </a:t>
            </a:r>
            <a:r>
              <a:rPr lang="en-US" dirty="0" smtClean="0"/>
              <a:t>spectra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E. Senes - Results of the recent eBPM measurements with electron and proton beams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3482-287C-4ADC-B7B3-79897485F0A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674073"/>
            <a:ext cx="7335915" cy="2934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9" y="3513692"/>
            <a:ext cx="7335915" cy="29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26298</TotalTime>
  <Words>1631</Words>
  <Application>Microsoft Macintosh PowerPoint</Application>
  <PresentationFormat>On-screen Show (4:3)</PresentationFormat>
  <Paragraphs>247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Mangal</vt:lpstr>
      <vt:lpstr>Arial</vt:lpstr>
      <vt:lpstr>PersonalThemeJGN2015_v2</vt:lpstr>
      <vt:lpstr>Status of the AWAKE  eBPMs studies</vt:lpstr>
      <vt:lpstr>Outline</vt:lpstr>
      <vt:lpstr>Recap of 2018 measurements</vt:lpstr>
      <vt:lpstr>eBPM measurements</vt:lpstr>
      <vt:lpstr>Proton beam measurements</vt:lpstr>
      <vt:lpstr>Electron beam measurements</vt:lpstr>
      <vt:lpstr>Electron beam measurements</vt:lpstr>
      <vt:lpstr>Electron beam measurements</vt:lpstr>
      <vt:lpstr>e--p+ spectra comparison</vt:lpstr>
      <vt:lpstr>e- and p+ together</vt:lpstr>
      <vt:lpstr>Proton bunch spectrum</vt:lpstr>
      <vt:lpstr>Proton spectrum: gaussian beams case</vt:lpstr>
      <vt:lpstr>Streak camera measurements</vt:lpstr>
      <vt:lpstr>Streak camera reliability</vt:lpstr>
      <vt:lpstr>Streak camera reliability</vt:lpstr>
      <vt:lpstr>AWAKE run 2 parameters</vt:lpstr>
      <vt:lpstr>Simulations and measurements</vt:lpstr>
      <vt:lpstr>Beam pipe cutoff frequency</vt:lpstr>
      <vt:lpstr>VNA measurements on a prototype</vt:lpstr>
      <vt:lpstr>Electrodes cross-couplings</vt:lpstr>
      <vt:lpstr>Comparison to CST simulation</vt:lpstr>
      <vt:lpstr>On the menu</vt:lpstr>
      <vt:lpstr>EM simulation of the present 60 mm design</vt:lpstr>
      <vt:lpstr>Wakefield simulations</vt:lpstr>
      <vt:lpstr>Wakefield simulations</vt:lpstr>
      <vt:lpstr>Real electron beam parameters</vt:lpstr>
      <vt:lpstr>TDR simulations</vt:lpstr>
      <vt:lpstr>Impact of the cavity behind the stripline</vt:lpstr>
      <vt:lpstr>Spare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246</cp:revision>
  <cp:lastPrinted>2018-12-11T16:09:26Z</cp:lastPrinted>
  <dcterms:created xsi:type="dcterms:W3CDTF">2016-03-10T12:25:48Z</dcterms:created>
  <dcterms:modified xsi:type="dcterms:W3CDTF">2019-04-02T06:55:38Z</dcterms:modified>
</cp:coreProperties>
</file>