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65" r:id="rId4"/>
    <p:sldId id="268" r:id="rId5"/>
    <p:sldId id="270" r:id="rId6"/>
    <p:sldId id="271" r:id="rId7"/>
    <p:sldId id="272" r:id="rId8"/>
    <p:sldId id="275" r:id="rId9"/>
    <p:sldId id="269" r:id="rId10"/>
    <p:sldId id="273" r:id="rId11"/>
    <p:sldId id="278" r:id="rId12"/>
    <p:sldId id="279" r:id="rId13"/>
    <p:sldId id="26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66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6" autoAdjust="0"/>
    <p:restoredTop sz="94690"/>
  </p:normalViewPr>
  <p:slideViewPr>
    <p:cSldViewPr snapToGrid="0">
      <p:cViewPr>
        <p:scale>
          <a:sx n="110" d="100"/>
          <a:sy n="110" d="100"/>
        </p:scale>
        <p:origin x="6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6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3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8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7B86-C424-49C2-B3DD-2CD42DE7D2AE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B8CD-9D22-4D7D-8679-15E23D4AA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enes/CLEAR-irradiation-water-tank.gi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enes/CLEAR-irradiation-water-tank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Optics studies for the VHEE </a:t>
            </a:r>
            <a:r>
              <a:rPr lang="en-GB" dirty="0" smtClean="0">
                <a:solidFill>
                  <a:srgbClr val="C00000"/>
                </a:solidFill>
              </a:rPr>
              <a:t>experiment </a:t>
            </a:r>
            <a:r>
              <a:rPr lang="en-GB" dirty="0" smtClean="0">
                <a:solidFill>
                  <a:srgbClr val="C00000"/>
                </a:solidFill>
              </a:rPr>
              <a:t>at CLEAR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921"/>
            <a:ext cx="9144000" cy="1655762"/>
          </a:xfrm>
        </p:spPr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Eugenio Senes, Wilfrid </a:t>
            </a:r>
            <a:r>
              <a:rPr lang="en-GB" dirty="0" err="1" smtClean="0">
                <a:solidFill>
                  <a:srgbClr val="0000FF"/>
                </a:solidFill>
              </a:rPr>
              <a:t>Farabolini</a:t>
            </a:r>
            <a:endParaRPr lang="en-GB" dirty="0" smtClean="0">
              <a:solidFill>
                <a:srgbClr val="0000FF"/>
              </a:solidFill>
            </a:endParaRPr>
          </a:p>
          <a:p>
            <a:r>
              <a:rPr lang="en-GB" dirty="0" smtClean="0">
                <a:solidFill>
                  <a:srgbClr val="0000FF"/>
                </a:solidFill>
              </a:rPr>
              <a:t>11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September 2018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4" y="1102823"/>
            <a:ext cx="10515600" cy="4862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Of course, the </a:t>
            </a:r>
            <a:r>
              <a:rPr lang="en-US" b="1" dirty="0" smtClean="0"/>
              <a:t>stronger</a:t>
            </a:r>
            <a:r>
              <a:rPr lang="en-US" dirty="0" smtClean="0"/>
              <a:t> we can </a:t>
            </a:r>
            <a:r>
              <a:rPr lang="en-US" b="1" dirty="0" smtClean="0"/>
              <a:t>power</a:t>
            </a:r>
            <a:r>
              <a:rPr lang="en-US" dirty="0" smtClean="0"/>
              <a:t> </a:t>
            </a:r>
            <a:r>
              <a:rPr lang="en-US" b="1" dirty="0" smtClean="0"/>
              <a:t>the quadrupoles</a:t>
            </a:r>
            <a:r>
              <a:rPr lang="en-US" dirty="0" smtClean="0"/>
              <a:t>, the bigger angle is obtainable.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But the bigger we go, the worst it is contain the beta function in at least a plane </a:t>
            </a:r>
            <a:r>
              <a:rPr lang="is-IS" dirty="0" smtClean="0"/>
              <a:t>…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s-IS" dirty="0" smtClean="0"/>
              <a:t>Eventually one can try to </a:t>
            </a:r>
            <a:r>
              <a:rPr lang="is-IS" b="1" dirty="0" smtClean="0"/>
              <a:t>overpower just the last one with a working optics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s-IS" dirty="0" smtClean="0"/>
              <a:t>Do the quadrupoles saturate if overpowered ? The are not tested at higher currents than nominal 200A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need an </a:t>
            </a:r>
            <a:r>
              <a:rPr lang="en-US" b="1" dirty="0" smtClean="0"/>
              <a:t>input from the users </a:t>
            </a:r>
            <a:r>
              <a:rPr lang="en-US" dirty="0" smtClean="0"/>
              <a:t>on which angle is acceptable for them (multiple coulomb scattering in the water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Else the last resource is try to move the quadrupoles of the triplet (not simulated)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081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The bottom line (IMO): (2) </a:t>
            </a:r>
            <a:endParaRPr lang="en-GB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7889"/>
            <a:ext cx="12192000" cy="43542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5" y="1400537"/>
            <a:ext cx="10933253" cy="2245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Starting from the 2.6 degrees 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Last quadrupole at 140%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2.96 degrees </a:t>
            </a:r>
            <a:r>
              <a:rPr lang="en-US" dirty="0" smtClean="0">
                <a:sym typeface="Wingdings"/>
              </a:rPr>
              <a:t>angle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ym typeface="Wingdings"/>
              </a:rPr>
              <a:t>This is the best result achieved so far, still with big losses in the y plane.</a:t>
            </a: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Trimming a behaving solution:</a:t>
            </a:r>
            <a:endParaRPr lang="en-GB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Calculations baseline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844"/>
            <a:ext cx="10515600" cy="57567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MADx</a:t>
            </a:r>
            <a:r>
              <a:rPr lang="en-US" dirty="0" smtClean="0"/>
              <a:t> </a:t>
            </a:r>
            <a:r>
              <a:rPr lang="en-US" dirty="0"/>
              <a:t>model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github.com/esenes/CLEAR-irradiation-water-tank.git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Beam parameters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smtClean="0"/>
              <a:t>the beginning of </a:t>
            </a:r>
            <a:r>
              <a:rPr lang="fr-FR" dirty="0" smtClean="0"/>
              <a:t>MQF350: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β</a:t>
            </a:r>
            <a:r>
              <a:rPr lang="en-US" baseline="-25000" dirty="0" smtClean="0"/>
              <a:t>x</a:t>
            </a:r>
            <a:r>
              <a:rPr lang="en-US" dirty="0" smtClean="0"/>
              <a:t> = β</a:t>
            </a:r>
            <a:r>
              <a:rPr lang="en-US" baseline="-25000" dirty="0" smtClean="0"/>
              <a:t>y </a:t>
            </a:r>
            <a:r>
              <a:rPr lang="en-US" dirty="0" smtClean="0"/>
              <a:t>= </a:t>
            </a:r>
            <a:r>
              <a:rPr lang="en-US" dirty="0" smtClean="0"/>
              <a:t>20 </a:t>
            </a:r>
            <a:r>
              <a:rPr lang="en-US" dirty="0" smtClean="0"/>
              <a:t>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l-GR" dirty="0" err="1" smtClean="0"/>
              <a:t>α</a:t>
            </a:r>
            <a:r>
              <a:rPr lang="el-GR" baseline="-25000" dirty="0" err="1" smtClean="0"/>
              <a:t>x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baseline="-25000" dirty="0" smtClean="0"/>
              <a:t>y</a:t>
            </a:r>
            <a:r>
              <a:rPr lang="en-US" dirty="0" smtClean="0"/>
              <a:t> = -</a:t>
            </a:r>
            <a:r>
              <a:rPr lang="en-US" dirty="0" smtClean="0"/>
              <a:t>0.5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l-GR" dirty="0" err="1" smtClean="0"/>
              <a:t>ε</a:t>
            </a:r>
            <a:r>
              <a:rPr lang="el-GR" baseline="-25000" dirty="0" err="1" smtClean="0"/>
              <a:t>x</a:t>
            </a:r>
            <a:r>
              <a:rPr lang="en-US" dirty="0" smtClean="0"/>
              <a:t> = 4 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71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66" y="509286"/>
            <a:ext cx="7529368" cy="5818148"/>
          </a:xfrm>
        </p:spPr>
      </p:pic>
      <p:sp>
        <p:nvSpPr>
          <p:cNvPr id="5" name="TextBox 4"/>
          <p:cNvSpPr txBox="1"/>
          <p:nvPr/>
        </p:nvSpPr>
        <p:spPr>
          <a:xfrm>
            <a:off x="9988952" y="3264061"/>
            <a:ext cx="165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Last quad 130%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15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Beam dynamics model</a:t>
            </a:r>
            <a:endParaRPr lang="en-GB" sz="40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279810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135905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552549" y="3770892"/>
            <a:ext cx="31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90679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454310" y="33213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863166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17940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82853" y="3338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174</a:t>
            </a:r>
            <a:endParaRPr lang="en-GB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59145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538132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6903" y="2629915"/>
            <a:ext cx="10519645" cy="0"/>
          </a:xfrm>
          <a:prstGeom prst="line">
            <a:avLst/>
          </a:prstGeom>
          <a:ln w="19050">
            <a:solidFill>
              <a:srgbClr val="FF993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50190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3588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6834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334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50190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6834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964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319808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2750279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3166923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6343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50279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66923" y="3770892"/>
            <a:ext cx="40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5053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119897" y="332017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224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3551391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9680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1391" y="3770892"/>
            <a:ext cx="40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68035" y="3770892"/>
            <a:ext cx="516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6165" y="3441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226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7362" y="3420193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2870</a:t>
            </a:r>
            <a:endParaRPr lang="en-GB" sz="1600" dirty="0"/>
          </a:p>
        </p:txBody>
      </p:sp>
      <p:sp>
        <p:nvSpPr>
          <p:cNvPr id="61" name="Rectangle 60"/>
          <p:cNvSpPr/>
          <p:nvPr/>
        </p:nvSpPr>
        <p:spPr>
          <a:xfrm>
            <a:off x="9135905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>
            <a:off x="913590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5254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87623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863166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966133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355</a:t>
            </a:r>
            <a:endParaRPr lang="en-GB" sz="16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279810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59539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83358" y="2184853"/>
            <a:ext cx="406800" cy="90000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046905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350</a:t>
            </a:r>
            <a:endParaRPr lang="en-GB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1000002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21603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360</a:t>
            </a:r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25191" y="1341134"/>
            <a:ext cx="76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Defoc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515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413836" y="1343981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510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812635" y="1346785"/>
            <a:ext cx="63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err="1" smtClean="0"/>
              <a:t>Foc</a:t>
            </a:r>
            <a:r>
              <a:rPr lang="en-GB" sz="1600" dirty="0" smtClean="0"/>
              <a:t>. </a:t>
            </a:r>
          </a:p>
          <a:p>
            <a:pPr algn="ctr"/>
            <a:r>
              <a:rPr lang="en-GB" sz="1600" dirty="0" smtClean="0"/>
              <a:t>Quad</a:t>
            </a:r>
          </a:p>
          <a:p>
            <a:pPr algn="ctr"/>
            <a:r>
              <a:rPr lang="en-GB" sz="1600" dirty="0" smtClean="0"/>
              <a:t>520</a:t>
            </a:r>
            <a:endParaRPr lang="en-GB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78333" y="2408230"/>
            <a:ext cx="452567" cy="452568"/>
            <a:chOff x="3511491" y="1795224"/>
            <a:chExt cx="194650" cy="194650"/>
          </a:xfrm>
        </p:grpSpPr>
        <p:sp>
          <p:nvSpPr>
            <p:cNvPr id="76" name="Oval 75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7099639" y="3347365"/>
            <a:ext cx="203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099639" y="2794194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1739" y="1558307"/>
            <a:ext cx="575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MTV</a:t>
            </a:r>
          </a:p>
          <a:p>
            <a:pPr algn="ctr"/>
            <a:r>
              <a:rPr lang="en-GB" sz="1600" dirty="0" smtClean="0"/>
              <a:t> 390</a:t>
            </a:r>
            <a:endParaRPr lang="en-GB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949548" y="3018988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1130</a:t>
            </a:r>
            <a:endParaRPr lang="en-GB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79994" y="3770892"/>
            <a:ext cx="3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10492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200</a:t>
            </a:r>
            <a:endParaRPr lang="en-GB" sz="16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38197" y="3770892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90075" y="333636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</a:t>
            </a:r>
            <a:r>
              <a:rPr lang="en-GB" sz="1600" dirty="0" smtClean="0"/>
              <a:t>00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1035875" y="2354785"/>
            <a:ext cx="542321" cy="540000"/>
          </a:xfrm>
          <a:prstGeom prst="rect">
            <a:avLst/>
          </a:prstGeom>
          <a:solidFill>
            <a:srgbClr val="66FFFF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/>
          <p:cNvCxnSpPr/>
          <p:nvPr/>
        </p:nvCxnSpPr>
        <p:spPr>
          <a:xfrm>
            <a:off x="1950869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79235" y="3188265"/>
            <a:ext cx="0" cy="64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858" y="1197621"/>
            <a:ext cx="13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Movable </a:t>
            </a:r>
          </a:p>
          <a:p>
            <a:pPr algn="ctr"/>
            <a:r>
              <a:rPr lang="en-GB" sz="1600" smtClean="0"/>
              <a:t>phantom </a:t>
            </a:r>
            <a:r>
              <a:rPr lang="en-GB" sz="1600" dirty="0" smtClean="0"/>
              <a:t>and </a:t>
            </a:r>
          </a:p>
          <a:p>
            <a:pPr algn="ctr"/>
            <a:r>
              <a:rPr lang="en-GB" sz="1600" dirty="0" smtClean="0"/>
              <a:t>screen</a:t>
            </a:r>
            <a:endParaRPr lang="en-GB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02199" y="3654861"/>
            <a:ext cx="80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Magnetic </a:t>
            </a:r>
          </a:p>
          <a:p>
            <a:pPr algn="ctr"/>
            <a:r>
              <a:rPr lang="en-GB" sz="1200" dirty="0" smtClean="0"/>
              <a:t>length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1005639" y="4216611"/>
          <a:ext cx="4901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888">
                  <a:extLst>
                    <a:ext uri="{9D8B030D-6E8A-4147-A177-3AD203B41FA5}">
                      <a16:colId xmlns:a16="http://schemas.microsoft.com/office/drawing/2014/main" xmlns="" val="3195134503"/>
                    </a:ext>
                  </a:extLst>
                </a:gridCol>
                <a:gridCol w="1464660">
                  <a:extLst>
                    <a:ext uri="{9D8B030D-6E8A-4147-A177-3AD203B41FA5}">
                      <a16:colId xmlns:a16="http://schemas.microsoft.com/office/drawing/2014/main" xmlns="" val="213626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QL3 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58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 gradient [T/m]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423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Inscribed radius [mm]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6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gradient [Tm/m]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26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Nominal</a:t>
                      </a:r>
                      <a:r>
                        <a:rPr lang="en-GB" baseline="0" dirty="0" smtClean="0"/>
                        <a:t> current at 11.2 T/m [A]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5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Temperature rise [</a:t>
                      </a:r>
                      <a:r>
                        <a:rPr lang="en-GB" baseline="30000" dirty="0" err="1" smtClean="0"/>
                        <a:t>o</a:t>
                      </a:r>
                      <a:r>
                        <a:rPr lang="en-GB" dirty="0" err="1" smtClean="0"/>
                        <a:t>C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9418383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157975" y="4001064"/>
            <a:ext cx="547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Probably difficult to obtain a final focal length of 250 mm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(reduce energy, increase current beyond 200 A ?) 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938676" y="2152445"/>
            <a:ext cx="663975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37846" y="1999391"/>
            <a:ext cx="307405" cy="307406"/>
            <a:chOff x="3511491" y="1795224"/>
            <a:chExt cx="194650" cy="194650"/>
          </a:xfrm>
        </p:grpSpPr>
        <p:sp>
          <p:nvSpPr>
            <p:cNvPr id="100" name="Oval 99"/>
            <p:cNvSpPr/>
            <p:nvPr/>
          </p:nvSpPr>
          <p:spPr>
            <a:xfrm>
              <a:off x="3511491" y="1795224"/>
              <a:ext cx="194650" cy="194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1845221"/>
              <a:ext cx="56591" cy="848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1460873" y="1970247"/>
            <a:ext cx="0" cy="109729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25614" y="4647395"/>
            <a:ext cx="3447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f = 1 / (k . l)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k [m-2] = 300. g [T/m] / p [MeV]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 = 264 mm at 200 MeV with 200 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25615" y="5841486"/>
            <a:ext cx="540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MADx</a:t>
            </a:r>
            <a:r>
              <a:rPr lang="en-GB" dirty="0" smtClean="0"/>
              <a:t> model of the line at </a:t>
            </a:r>
            <a:r>
              <a:rPr lang="en-US" dirty="0">
                <a:hlinkClick r:id="rId2"/>
              </a:rPr>
              <a:t>https://github.com/esenes/CLEAR-irradiation-water-tank.git</a:t>
            </a:r>
            <a:endParaRPr lang="en-US" dirty="0"/>
          </a:p>
          <a:p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Angle calculation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5186979"/>
            <a:ext cx="7962900" cy="1358900"/>
          </a:xfrm>
        </p:spPr>
      </p:pic>
      <p:grpSp>
        <p:nvGrpSpPr>
          <p:cNvPr id="25" name="Group 24"/>
          <p:cNvGrpSpPr/>
          <p:nvPr/>
        </p:nvGrpSpPr>
        <p:grpSpPr>
          <a:xfrm>
            <a:off x="1212207" y="1879678"/>
            <a:ext cx="8088109" cy="2608952"/>
            <a:chOff x="1159742" y="1852734"/>
            <a:chExt cx="8088109" cy="2608952"/>
          </a:xfrm>
        </p:grpSpPr>
        <p:grpSp>
          <p:nvGrpSpPr>
            <p:cNvPr id="5" name="Group 4"/>
            <p:cNvGrpSpPr/>
            <p:nvPr/>
          </p:nvGrpSpPr>
          <p:grpSpPr>
            <a:xfrm>
              <a:off x="3507451" y="1852734"/>
              <a:ext cx="5740400" cy="2077088"/>
              <a:chOff x="2773680" y="4465955"/>
              <a:chExt cx="5740400" cy="2077088"/>
            </a:xfrm>
          </p:grpSpPr>
          <p:sp>
            <p:nvSpPr>
              <p:cNvPr id="4" name="Triangle 3"/>
              <p:cNvSpPr/>
              <p:nvPr/>
            </p:nvSpPr>
            <p:spPr>
              <a:xfrm rot="5400000">
                <a:off x="3259136" y="3980499"/>
                <a:ext cx="2077088" cy="30480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/>
              <p:cNvSpPr/>
              <p:nvPr/>
            </p:nvSpPr>
            <p:spPr>
              <a:xfrm rot="16200000">
                <a:off x="5951536" y="3980499"/>
                <a:ext cx="2077088" cy="3048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3172171" y="2891278"/>
              <a:ext cx="3383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172171" y="2828097"/>
              <a:ext cx="3383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</p:cNvCxnSpPr>
            <p:nvPr/>
          </p:nvCxnSpPr>
          <p:spPr>
            <a:xfrm flipH="1">
              <a:off x="3172171" y="185273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39811" y="1852734"/>
              <a:ext cx="0" cy="9753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59742" y="2122610"/>
              <a:ext cx="1924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√(</a:t>
              </a:r>
              <a:r>
                <a:rPr lang="en-US" dirty="0" err="1" smtClean="0"/>
                <a:t>ε</a:t>
              </a:r>
              <a:r>
                <a:rPr lang="en-US" dirty="0" smtClean="0"/>
                <a:t>(β</a:t>
              </a:r>
              <a:r>
                <a:rPr lang="en-US" baseline="-25000" dirty="0" smtClean="0"/>
                <a:t>entrance</a:t>
              </a:r>
              <a:r>
                <a:rPr lang="en-US" dirty="0" smtClean="0"/>
                <a:t>-β</a:t>
              </a:r>
              <a:r>
                <a:rPr lang="en-US" baseline="-25000" dirty="0" err="1" smtClean="0"/>
                <a:t>centre</a:t>
              </a:r>
              <a:r>
                <a:rPr lang="en-US" baseline="-25000" dirty="0" smtClean="0"/>
                <a:t> 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1173" y="2660454"/>
              <a:ext cx="1580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Beam spot size</a:t>
              </a:r>
            </a:p>
            <a:p>
              <a:r>
                <a:rPr lang="en-US" dirty="0" smtClean="0"/>
                <a:t>2√</a:t>
              </a:r>
              <a:r>
                <a:rPr lang="en-US" dirty="0"/>
                <a:t>(β</a:t>
              </a:r>
              <a:r>
                <a:rPr lang="en-US" baseline="-25000" dirty="0" err="1" smtClean="0"/>
                <a:t>centre</a:t>
              </a:r>
              <a:r>
                <a:rPr lang="en-US" baseline="-25000" dirty="0" smtClean="0"/>
                <a:t> </a:t>
              </a:r>
              <a:r>
                <a:rPr lang="en-US" dirty="0" smtClean="0"/>
                <a:t>* </a:t>
              </a:r>
              <a:r>
                <a:rPr lang="en-US" dirty="0" err="1" smtClean="0"/>
                <a:t>ε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6385064" y="2688754"/>
              <a:ext cx="746" cy="1635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507451" y="2688431"/>
              <a:ext cx="746" cy="1635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07451" y="4128808"/>
              <a:ext cx="2877613" cy="309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27847" y="409235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</a:t>
              </a:r>
              <a:endParaRPr lang="en-US" i="1" dirty="0"/>
            </a:p>
          </p:txBody>
        </p:sp>
      </p:grpSp>
      <p:cxnSp>
        <p:nvCxnSpPr>
          <p:cNvPr id="28" name="Straight Connector 27"/>
          <p:cNvCxnSpPr>
            <a:stCxn id="4" idx="2"/>
          </p:cNvCxnSpPr>
          <p:nvPr/>
        </p:nvCxnSpPr>
        <p:spPr>
          <a:xfrm>
            <a:off x="3559916" y="187967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22454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beta function is parabolic in a drift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tight squeeze implies high beta peaks before in the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aperture is limited to 40 mm diameter, which means </a:t>
            </a:r>
            <a:r>
              <a:rPr lang="en-US" b="1" dirty="0" smtClean="0"/>
              <a:t>at best </a:t>
            </a:r>
            <a:br>
              <a:rPr lang="en-US" b="1" dirty="0" smtClean="0"/>
            </a:br>
            <a:r>
              <a:rPr lang="en-US" dirty="0" smtClean="0"/>
              <a:t>a 20 mm beam sigma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limits the angle quite a lot: e.g. to get a 2.95 </a:t>
            </a:r>
            <a:r>
              <a:rPr lang="en-US" dirty="0" err="1" smtClean="0"/>
              <a:t>deg</a:t>
            </a:r>
            <a:r>
              <a:rPr lang="en-US" dirty="0" smtClean="0"/>
              <a:t> angle on flat beam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Problem: beamline aperture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5708" r="9716"/>
          <a:stretch/>
        </p:blipFill>
        <p:spPr>
          <a:xfrm>
            <a:off x="2562070" y="3615362"/>
            <a:ext cx="7870784" cy="32426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448554" y="5123912"/>
            <a:ext cx="2673752" cy="99542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4348" y="46980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~3 </a:t>
            </a:r>
            <a:r>
              <a:rPr lang="en-US" dirty="0" err="1" smtClean="0"/>
              <a:t>deg</a:t>
            </a:r>
            <a:r>
              <a:rPr lang="en-US" dirty="0" smtClean="0"/>
              <a:t> angle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37144" y="4172020"/>
            <a:ext cx="3173393" cy="39998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4605681"/>
            <a:ext cx="276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Would need a 160 mm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vacuum chamber at least !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62071" y="4904654"/>
            <a:ext cx="898759" cy="14736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2245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solutions are feasible, if one accept to scrap in one plane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Also requires 190% current of the limit on quadrupole 360 </a:t>
            </a:r>
            <a:r>
              <a:rPr lang="is-IS" dirty="0" smtClean="0"/>
              <a:t>…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 2.5 </a:t>
            </a:r>
            <a:r>
              <a:rPr lang="en-US" dirty="0" err="1" smtClean="0"/>
              <a:t>deg</a:t>
            </a:r>
            <a:r>
              <a:rPr lang="en-US" dirty="0" smtClean="0"/>
              <a:t> angle: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Partial solution: scraping in one plane</a:t>
            </a:r>
            <a:endParaRPr lang="en-GB" sz="4000" dirty="0">
              <a:solidFill>
                <a:srgbClr val="C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53296" y="2709586"/>
            <a:ext cx="10069010" cy="4082602"/>
            <a:chOff x="1053296" y="2640136"/>
            <a:chExt cx="10069010" cy="40826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9" t="6239" r="8774"/>
            <a:stretch/>
          </p:blipFill>
          <p:spPr>
            <a:xfrm>
              <a:off x="1053296" y="2640136"/>
              <a:ext cx="10069010" cy="4082602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1527858" y="5208607"/>
              <a:ext cx="4282633" cy="2314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21397" y="4862424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Beam pipe</a:t>
              </a:r>
              <a:endParaRPr lang="en-US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8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2245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Let’s get back analytical: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beta function is parabolic in a drift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angle is calculated as mentioned in slide 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So wha</a:t>
            </a:r>
            <a:r>
              <a:rPr lang="en-GB" sz="4000" dirty="0" smtClean="0">
                <a:solidFill>
                  <a:srgbClr val="C00000"/>
                </a:solidFill>
              </a:rPr>
              <a:t>t can we aim for ?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7554" y="3889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09177" y="3135682"/>
            <a:ext cx="4929482" cy="224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Beam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ε</a:t>
            </a:r>
            <a:r>
              <a:rPr lang="en-US" dirty="0" smtClean="0"/>
              <a:t> = 4 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β</a:t>
            </a:r>
            <a:r>
              <a:rPr lang="en-US" baseline="-25000" dirty="0" smtClean="0"/>
              <a:t>start line</a:t>
            </a:r>
            <a:r>
              <a:rPr lang="en-US" dirty="0" smtClean="0"/>
              <a:t> = 20 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α</a:t>
            </a:r>
            <a:r>
              <a:rPr lang="en-US" baseline="-25000" dirty="0" smtClean="0"/>
              <a:t>start line </a:t>
            </a:r>
            <a:r>
              <a:rPr lang="en-US" dirty="0" smtClean="0"/>
              <a:t>= -0.5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83" y="285263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2245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1.95 degrees angle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Requires overpowering of Q510 (105%) and Q520 (130%)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story on the scraping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A feasible case: 1.95 </a:t>
            </a:r>
            <a:r>
              <a:rPr lang="en-GB" sz="4000" dirty="0" err="1" smtClean="0">
                <a:solidFill>
                  <a:srgbClr val="C00000"/>
                </a:solidFill>
              </a:rPr>
              <a:t>deg</a:t>
            </a:r>
            <a:r>
              <a:rPr lang="en-GB" sz="4000" dirty="0" smtClean="0">
                <a:solidFill>
                  <a:srgbClr val="C00000"/>
                </a:solidFill>
              </a:rPr>
              <a:t> in both planes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" t="6578" r="9389" b="2583"/>
          <a:stretch/>
        </p:blipFill>
        <p:spPr>
          <a:xfrm>
            <a:off x="1104014" y="2848583"/>
            <a:ext cx="9983972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400537"/>
            <a:ext cx="10515600" cy="2245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Requires basically overpowering of just Q520 (130%)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story on the scraping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Best feasible case: 2.6 </a:t>
            </a:r>
            <a:r>
              <a:rPr lang="en-GB" sz="4000" dirty="0" err="1" smtClean="0">
                <a:solidFill>
                  <a:srgbClr val="C00000"/>
                </a:solidFill>
              </a:rPr>
              <a:t>deg</a:t>
            </a:r>
            <a:r>
              <a:rPr lang="en-GB" sz="4000" dirty="0" smtClean="0">
                <a:solidFill>
                  <a:srgbClr val="C00000"/>
                </a:solidFill>
              </a:rPr>
              <a:t> in both planes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1045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06" y="1254751"/>
            <a:ext cx="10515600" cy="4862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angle depends on the beam size at the entrance in the box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stronger squeeze in the box means losses scraping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be checked if the losses are impressing the foils via x-rays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Scraping</a:t>
            </a:r>
            <a:r>
              <a:rPr lang="en-US" dirty="0" smtClean="0"/>
              <a:t> = smaller emittance = </a:t>
            </a:r>
            <a:r>
              <a:rPr lang="en-US" b="1" dirty="0" smtClean="0"/>
              <a:t>smaller final angle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Could make sense in one plane, not in both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does not look realistic to promise angles greater than 3 degrees.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081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The bottom line (IMO):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2286" y="4209433"/>
            <a:ext cx="4699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w.r.t</a:t>
            </a:r>
            <a:r>
              <a:rPr lang="en-US" sz="2400" dirty="0" smtClean="0"/>
              <a:t>. 200 A nominal</a:t>
            </a:r>
            <a:br>
              <a:rPr lang="en-US" sz="2400" dirty="0" smtClean="0"/>
            </a:br>
            <a:r>
              <a:rPr lang="en-US" sz="2400" dirty="0" smtClean="0"/>
              <a:t>current (k1=16.8)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72%</a:t>
            </a:r>
          </a:p>
          <a:p>
            <a:r>
              <a:rPr lang="en-US" sz="1600" dirty="0" smtClean="0">
                <a:solidFill>
                  <a:srgbClr val="008000"/>
                </a:solidFill>
              </a:rPr>
              <a:t>85%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100%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103</a:t>
            </a:r>
            <a:r>
              <a:rPr lang="en-US" sz="1600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99%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129%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5" y="4407340"/>
            <a:ext cx="9046861" cy="21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638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Optics studies for the VHEE experiment at CLEAR</vt:lpstr>
      <vt:lpstr>Beam dynamics model</vt:lpstr>
      <vt:lpstr>Angle calculation</vt:lpstr>
      <vt:lpstr>Problem: beamline aperture</vt:lpstr>
      <vt:lpstr>Partial solution: scraping in one plane</vt:lpstr>
      <vt:lpstr>So what can we aim for ?</vt:lpstr>
      <vt:lpstr>A feasible case: 1.95 deg in both planes</vt:lpstr>
      <vt:lpstr>Best feasible case: 2.6 deg in both planes</vt:lpstr>
      <vt:lpstr>The bottom line (IMO):</vt:lpstr>
      <vt:lpstr>The bottom line (IMO): (2) </vt:lpstr>
      <vt:lpstr>Trimming a behaving solution:</vt:lpstr>
      <vt:lpstr>Spares</vt:lpstr>
      <vt:lpstr>Calculations baseline</vt:lpstr>
      <vt:lpstr>PowerPoint Presentation</vt:lpstr>
    </vt:vector>
  </TitlesOfParts>
  <Company>CERN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Wilfrid Farabolini</dc:creator>
  <cp:lastModifiedBy>Eugenio Senes</cp:lastModifiedBy>
  <cp:revision>57</cp:revision>
  <dcterms:created xsi:type="dcterms:W3CDTF">2018-08-29T14:46:08Z</dcterms:created>
  <dcterms:modified xsi:type="dcterms:W3CDTF">2018-09-11T13:32:26Z</dcterms:modified>
</cp:coreProperties>
</file>