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3" r:id="rId5"/>
    <p:sldId id="25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8"/>
    <p:restoredTop sz="94690"/>
  </p:normalViewPr>
  <p:slideViewPr>
    <p:cSldViewPr snapToGrid="0" snapToObjects="1" showGuides="1">
      <p:cViewPr varScale="1">
        <p:scale>
          <a:sx n="115" d="100"/>
          <a:sy n="115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6A08-67A8-2049-AA0F-2F7B81F32D0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C8A53-BC3F-4340-A51A-D34A5AFA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AC32-9170-6F4B-BAED-199660A491F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Optics </a:t>
            </a:r>
            <a:r>
              <a:rPr lang="en-GB" dirty="0" smtClean="0">
                <a:solidFill>
                  <a:srgbClr val="C00000"/>
                </a:solidFill>
              </a:rPr>
              <a:t>for </a:t>
            </a:r>
            <a:r>
              <a:rPr lang="en-GB" dirty="0" smtClean="0">
                <a:solidFill>
                  <a:srgbClr val="C00000"/>
                </a:solidFill>
              </a:rPr>
              <a:t>the VHEE experiment at CLEAR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921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Eugenio Senes, </a:t>
            </a:r>
            <a:r>
              <a:rPr lang="en-GB" dirty="0" smtClean="0">
                <a:solidFill>
                  <a:srgbClr val="0000FF"/>
                </a:solidFill>
              </a:rPr>
              <a:t>Karolina </a:t>
            </a:r>
            <a:r>
              <a:rPr lang="en-GB" dirty="0" err="1" smtClean="0">
                <a:solidFill>
                  <a:srgbClr val="0000FF"/>
                </a:solidFill>
              </a:rPr>
              <a:t>Kokurewicz</a:t>
            </a:r>
            <a:r>
              <a:rPr lang="en-GB" dirty="0" smtClean="0">
                <a:solidFill>
                  <a:srgbClr val="0000FF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Wilfrid </a:t>
            </a:r>
            <a:r>
              <a:rPr lang="en-GB" dirty="0" err="1" smtClean="0">
                <a:solidFill>
                  <a:srgbClr val="0000FF"/>
                </a:solidFill>
              </a:rPr>
              <a:t>Farabolini</a:t>
            </a:r>
            <a:r>
              <a:rPr lang="en-GB" dirty="0" smtClean="0">
                <a:solidFill>
                  <a:srgbClr val="0000FF"/>
                </a:solidFill>
              </a:rPr>
              <a:t>, Roberto </a:t>
            </a:r>
            <a:r>
              <a:rPr lang="en-GB" dirty="0" err="1" smtClean="0">
                <a:solidFill>
                  <a:srgbClr val="0000FF"/>
                </a:solidFill>
              </a:rPr>
              <a:t>Corsini</a:t>
            </a:r>
            <a:endParaRPr lang="en-GB" dirty="0" smtClean="0">
              <a:solidFill>
                <a:srgbClr val="0000FF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13 September 2018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Beam dynamics model</a:t>
            </a:r>
            <a:endParaRPr lang="en-GB" sz="40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279810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135905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552549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90679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454310" y="33213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3166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17940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853" y="3338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59145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38132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6903" y="2629915"/>
            <a:ext cx="10519645" cy="0"/>
          </a:xfrm>
          <a:prstGeom prst="line">
            <a:avLst/>
          </a:prstGeom>
          <a:ln w="19050">
            <a:solidFill>
              <a:srgbClr val="FF99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50190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3588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6834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334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019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6834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64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08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0279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316692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3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0279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923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5053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9897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3551391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680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1391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8035" y="3770892"/>
            <a:ext cx="516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6165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7362" y="342019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2870</a:t>
            </a:r>
            <a:endParaRPr lang="en-GB" sz="1600" dirty="0"/>
          </a:p>
        </p:txBody>
      </p:sp>
      <p:sp>
        <p:nvSpPr>
          <p:cNvPr id="61" name="Rectangle 60"/>
          <p:cNvSpPr/>
          <p:nvPr/>
        </p:nvSpPr>
        <p:spPr>
          <a:xfrm>
            <a:off x="9135905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913590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5254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87623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63166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966133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355</a:t>
            </a:r>
            <a:endParaRPr lang="en-GB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7981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9539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83358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046905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350</a:t>
            </a:r>
            <a:endParaRPr lang="en-GB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100000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21603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360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519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515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383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510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12635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520</a:t>
            </a:r>
            <a:endParaRPr lang="en-GB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78333" y="2408230"/>
            <a:ext cx="452567" cy="452568"/>
            <a:chOff x="3511491" y="1795224"/>
            <a:chExt cx="194650" cy="194650"/>
          </a:xfrm>
        </p:grpSpPr>
        <p:sp>
          <p:nvSpPr>
            <p:cNvPr id="76" name="Oval 75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7099639" y="3347365"/>
            <a:ext cx="20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99639" y="2794194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1739" y="155830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MTV</a:t>
            </a:r>
          </a:p>
          <a:p>
            <a:pPr algn="ctr"/>
            <a:r>
              <a:rPr lang="en-GB" sz="1600" dirty="0" smtClean="0"/>
              <a:t> 390</a:t>
            </a:r>
            <a:endParaRPr lang="en-GB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949548" y="3018988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1130</a:t>
            </a:r>
            <a:endParaRPr lang="en-GB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79994" y="3770892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10492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200</a:t>
            </a:r>
            <a:endParaRPr lang="en-GB" sz="16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38197" y="3770892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90075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dirty="0" smtClean="0"/>
              <a:t>00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1035875" y="2354785"/>
            <a:ext cx="542321" cy="540000"/>
          </a:xfrm>
          <a:prstGeom prst="rect">
            <a:avLst/>
          </a:prstGeom>
          <a:solidFill>
            <a:srgbClr val="66FFFF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/>
          <p:nvPr/>
        </p:nvCxnSpPr>
        <p:spPr>
          <a:xfrm>
            <a:off x="195086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792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858" y="1197621"/>
            <a:ext cx="13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Movable </a:t>
            </a:r>
          </a:p>
          <a:p>
            <a:pPr algn="ctr"/>
            <a:r>
              <a:rPr lang="en-GB" sz="1600" smtClean="0"/>
              <a:t>phantom </a:t>
            </a:r>
            <a:r>
              <a:rPr lang="en-GB" sz="1600" dirty="0" smtClean="0"/>
              <a:t>and </a:t>
            </a:r>
          </a:p>
          <a:p>
            <a:pPr algn="ctr"/>
            <a:r>
              <a:rPr lang="en-GB" sz="1600" dirty="0" smtClean="0"/>
              <a:t>screen</a:t>
            </a:r>
            <a:endParaRPr lang="en-GB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02199" y="3654861"/>
            <a:ext cx="8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Magnetic </a:t>
            </a:r>
          </a:p>
          <a:p>
            <a:pPr algn="ctr"/>
            <a:r>
              <a:rPr lang="en-GB" sz="1200" dirty="0" smtClean="0"/>
              <a:t>length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1005639" y="4216611"/>
          <a:ext cx="4901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888">
                  <a:extLst>
                    <a:ext uri="{9D8B030D-6E8A-4147-A177-3AD203B41FA5}">
                      <a16:colId xmlns="" xmlns:a16="http://schemas.microsoft.com/office/drawing/2014/main" val="3195134503"/>
                    </a:ext>
                  </a:extLst>
                </a:gridCol>
                <a:gridCol w="1464660">
                  <a:extLst>
                    <a:ext uri="{9D8B030D-6E8A-4147-A177-3AD203B41FA5}">
                      <a16:colId xmlns="" xmlns:a16="http://schemas.microsoft.com/office/drawing/2014/main" val="213626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QL3 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58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gradient [T/m]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423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Inscribed radius [mm]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36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gradient [Tm/m]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26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r>
                        <a:rPr lang="en-GB" baseline="0" dirty="0" smtClean="0"/>
                        <a:t> current at 11.2 T/m [A]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rise [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41838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157975" y="4001064"/>
            <a:ext cx="54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Probably difficult to obtain a final focal length of 250 mm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(reduce energy, increase current beyond 200 A ?) 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8676" y="2152445"/>
            <a:ext cx="663975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37846" y="1999391"/>
            <a:ext cx="307405" cy="307406"/>
            <a:chOff x="3511491" y="1795224"/>
            <a:chExt cx="194650" cy="194650"/>
          </a:xfrm>
        </p:grpSpPr>
        <p:sp>
          <p:nvSpPr>
            <p:cNvPr id="100" name="Oval 99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1460873" y="1970247"/>
            <a:ext cx="0" cy="10972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25614" y="4647395"/>
            <a:ext cx="34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f = 1 / (k . l)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k [m-2] = 300. g [T/m] / p [MeV]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 = 264 mm at 200 MeV with 200 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25615" y="5841486"/>
            <a:ext cx="540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MADx</a:t>
            </a:r>
            <a:r>
              <a:rPr lang="en-GB" dirty="0" smtClean="0"/>
              <a:t> model of the line at </a:t>
            </a:r>
            <a:r>
              <a:rPr lang="en-US" dirty="0">
                <a:hlinkClick r:id="rId2"/>
              </a:rPr>
              <a:t>https://github.com/esenes/CLEAR-irradiation-water-tank.git</a:t>
            </a:r>
            <a:endParaRPr lang="en-US" dirty="0"/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6"/>
            <a:ext cx="10515600" cy="4514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the optics have been calculated for 4 um </a:t>
            </a:r>
            <a:r>
              <a:rPr lang="en-US" b="1" dirty="0" smtClean="0"/>
              <a:t>geometrical emittance </a:t>
            </a:r>
            <a:r>
              <a:rPr lang="en-US" dirty="0" smtClean="0"/>
              <a:t>at 200 MeV. So at lowe</a:t>
            </a:r>
            <a:r>
              <a:rPr lang="en-US" dirty="0" smtClean="0"/>
              <a:t>r energies the gun has to be retuned to produce a smaller emittance (laser beam spot size 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Result to be checked after: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Optics measurements for the initial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Quadrupoles overpowering possibilities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Caveats: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28" y="3998232"/>
            <a:ext cx="4511704" cy="1656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Round beam of ~9-10 mm of diameter constant along the phantom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Calibration runs: </a:t>
            </a:r>
            <a:br>
              <a:rPr lang="en-GB" sz="4000" dirty="0" smtClean="0">
                <a:solidFill>
                  <a:srgbClr val="C00000"/>
                </a:solidFill>
              </a:rPr>
            </a:br>
            <a:r>
              <a:rPr lang="en-GB" sz="4000" dirty="0" smtClean="0">
                <a:solidFill>
                  <a:srgbClr val="C00000"/>
                </a:solidFill>
              </a:rPr>
              <a:t>flat optics</a:t>
            </a:r>
            <a:endParaRPr lang="en-GB" sz="4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02898"/>
              </p:ext>
            </p:extLst>
          </p:nvPr>
        </p:nvGraphicFramePr>
        <p:xfrm>
          <a:off x="4772720" y="3425957"/>
          <a:ext cx="5093631" cy="316030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06810"/>
                <a:gridCol w="1289368"/>
                <a:gridCol w="1303912"/>
                <a:gridCol w="1293541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@200 MeV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@150</a:t>
                      </a:r>
                      <a:r>
                        <a:rPr lang="en-US" baseline="0" dirty="0" smtClean="0"/>
                        <a:t> MeV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@100</a:t>
                      </a:r>
                      <a:r>
                        <a:rPr lang="en-US" baseline="0" dirty="0" smtClean="0"/>
                        <a:t> MeV [A]</a:t>
                      </a:r>
                      <a:endParaRPr lang="en-US" dirty="0" smtClean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-85.2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62.3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-72.6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147.6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110.7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73.8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t="7783" r="8774" b="1815"/>
          <a:stretch/>
        </p:blipFill>
        <p:spPr>
          <a:xfrm>
            <a:off x="4358641" y="83812"/>
            <a:ext cx="7833360" cy="30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22" y="1969467"/>
            <a:ext cx="4511704" cy="461249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Focusing angle 5.3 </a:t>
            </a:r>
            <a:r>
              <a:rPr lang="en-US" dirty="0" err="1" smtClean="0"/>
              <a:t>deg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 discussed with Karolina, the focus will be constant to maintain the angle and the phantom will be moved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Please note that the phantom is displaced in reality </a:t>
            </a:r>
            <a:r>
              <a:rPr lang="en-US" dirty="0" err="1" smtClean="0"/>
              <a:t>w.r.t</a:t>
            </a:r>
            <a:r>
              <a:rPr lang="en-US" dirty="0" smtClean="0"/>
              <a:t>. the plot. The focal point is at ~7cm from the entrance with the present setup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Constant focus</a:t>
            </a:r>
            <a:br>
              <a:rPr lang="en-GB" sz="4000" dirty="0" smtClean="0">
                <a:solidFill>
                  <a:srgbClr val="C00000"/>
                </a:solidFill>
              </a:rPr>
            </a:br>
            <a:r>
              <a:rPr lang="en-GB" sz="4000" dirty="0" smtClean="0">
                <a:solidFill>
                  <a:srgbClr val="C00000"/>
                </a:solidFill>
              </a:rPr>
              <a:t>optics:</a:t>
            </a:r>
            <a:endParaRPr lang="en-GB" sz="4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4971"/>
              </p:ext>
            </p:extLst>
          </p:nvPr>
        </p:nvGraphicFramePr>
        <p:xfrm>
          <a:off x="5241071" y="3437109"/>
          <a:ext cx="5093631" cy="316030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06810"/>
                <a:gridCol w="1289368"/>
                <a:gridCol w="1303912"/>
                <a:gridCol w="1293541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@200 MeV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@150</a:t>
                      </a:r>
                      <a:r>
                        <a:rPr lang="en-US" baseline="0" dirty="0" smtClean="0"/>
                        <a:t> MeV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@100</a:t>
                      </a:r>
                      <a:r>
                        <a:rPr lang="en-US" baseline="0" dirty="0" smtClean="0"/>
                        <a:t> MeV [A]</a:t>
                      </a:r>
                      <a:endParaRPr lang="en-US" dirty="0" smtClean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-84.9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-92.5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252.5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189.3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126.23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4709" r="9269" b="2840"/>
          <a:stretch/>
        </p:blipFill>
        <p:spPr>
          <a:xfrm>
            <a:off x="4727942" y="1"/>
            <a:ext cx="7464058" cy="29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48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Constant focus optics: overcharging the last quad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2" y="1131046"/>
            <a:ext cx="8132958" cy="2904627"/>
          </a:xfrm>
        </p:spPr>
      </p:pic>
      <p:sp>
        <p:nvSpPr>
          <p:cNvPr id="7" name="TextBox 6"/>
          <p:cNvSpPr txBox="1"/>
          <p:nvPr/>
        </p:nvSpPr>
        <p:spPr>
          <a:xfrm>
            <a:off x="838200" y="2244893"/>
            <a:ext cx="2668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QF520 @ 280A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6.2 degrees 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Focal point 5 cm earlier</a:t>
            </a:r>
            <a:br>
              <a:rPr lang="en-US" dirty="0" smtClean="0"/>
            </a:br>
            <a:r>
              <a:rPr lang="en-US" dirty="0" smtClean="0"/>
              <a:t>than present optics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2" y="4137099"/>
            <a:ext cx="8132958" cy="2904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950922"/>
            <a:ext cx="266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QF520 @ 300A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Focal point 8 cm earlier</a:t>
            </a:r>
            <a:br>
              <a:rPr lang="en-US" dirty="0" smtClean="0"/>
            </a:br>
            <a:r>
              <a:rPr lang="en-US" dirty="0" smtClean="0"/>
              <a:t>than present optics</a:t>
            </a:r>
          </a:p>
        </p:txBody>
      </p:sp>
    </p:spTree>
    <p:extLst>
      <p:ext uri="{BB962C8B-B14F-4D97-AF65-F5344CB8AC3E}">
        <p14:creationId xmlns:p14="http://schemas.microsoft.com/office/powerpoint/2010/main" val="362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424</Words>
  <Application>Microsoft Macintosh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Optics for the VHEE experiment at CLEAR</vt:lpstr>
      <vt:lpstr>Beam dynamics model</vt:lpstr>
      <vt:lpstr>Caveats:</vt:lpstr>
      <vt:lpstr>Calibration runs:  flat optics</vt:lpstr>
      <vt:lpstr>Constant focus optics:</vt:lpstr>
      <vt:lpstr>Constant focus optics: overcharging the last quad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Optics studies for the VHEE experiment at CLEAR</dc:title>
  <dc:creator>Eugenio Senes</dc:creator>
  <cp:lastModifiedBy>Microsoft Office User</cp:lastModifiedBy>
  <cp:revision>14</cp:revision>
  <dcterms:created xsi:type="dcterms:W3CDTF">2018-09-13T15:56:39Z</dcterms:created>
  <dcterms:modified xsi:type="dcterms:W3CDTF">2018-10-17T07:48:11Z</dcterms:modified>
</cp:coreProperties>
</file>