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4690"/>
  </p:normalViewPr>
  <p:slideViewPr>
    <p:cSldViewPr snapToGrid="0" snapToObjects="1" showGuides="1">
      <p:cViewPr varScale="1">
        <p:scale>
          <a:sx n="134" d="100"/>
          <a:sy n="134" d="100"/>
        </p:scale>
        <p:origin x="43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AC32-9170-6F4B-BAED-199660A491F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69BC-A82F-414D-910E-0FF0A5A5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9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AC32-9170-6F4B-BAED-199660A491F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69BC-A82F-414D-910E-0FF0A5A5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2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AC32-9170-6F4B-BAED-199660A491F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69BC-A82F-414D-910E-0FF0A5A5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AC32-9170-6F4B-BAED-199660A491F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69BC-A82F-414D-910E-0FF0A5A5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2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AC32-9170-6F4B-BAED-199660A491F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69BC-A82F-414D-910E-0FF0A5A5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5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AC32-9170-6F4B-BAED-199660A491F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69BC-A82F-414D-910E-0FF0A5A5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7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AC32-9170-6F4B-BAED-199660A491F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69BC-A82F-414D-910E-0FF0A5A5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8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AC32-9170-6F4B-BAED-199660A491F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69BC-A82F-414D-910E-0FF0A5A5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2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AC32-9170-6F4B-BAED-199660A491F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69BC-A82F-414D-910E-0FF0A5A5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1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AC32-9170-6F4B-BAED-199660A491F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69BC-A82F-414D-910E-0FF0A5A5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7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AC32-9170-6F4B-BAED-199660A491F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69BC-A82F-414D-910E-0FF0A5A5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5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AC32-9170-6F4B-BAED-199660A491F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369BC-A82F-414D-910E-0FF0A5A5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senes/CLEAR-irradiation-water-tank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Optics studies for the VHEE experiment at CLEAR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03921"/>
            <a:ext cx="9144000" cy="1655762"/>
          </a:xfrm>
        </p:spPr>
        <p:txBody>
          <a:bodyPr/>
          <a:lstStyle/>
          <a:p>
            <a:r>
              <a:rPr lang="en-GB" dirty="0" smtClean="0">
                <a:solidFill>
                  <a:srgbClr val="0000FF"/>
                </a:solidFill>
              </a:rPr>
              <a:t>Eugenio Senes, Wilfrid </a:t>
            </a:r>
            <a:r>
              <a:rPr lang="en-GB" dirty="0" err="1" smtClean="0">
                <a:solidFill>
                  <a:srgbClr val="0000FF"/>
                </a:solidFill>
              </a:rPr>
              <a:t>Farabolini</a:t>
            </a:r>
            <a:r>
              <a:rPr lang="en-GB" dirty="0" smtClean="0">
                <a:solidFill>
                  <a:srgbClr val="0000FF"/>
                </a:solidFill>
              </a:rPr>
              <a:t>, Roberto </a:t>
            </a:r>
            <a:r>
              <a:rPr lang="en-GB" dirty="0" err="1" smtClean="0">
                <a:solidFill>
                  <a:srgbClr val="0000FF"/>
                </a:solidFill>
              </a:rPr>
              <a:t>Corsini</a:t>
            </a:r>
            <a:endParaRPr lang="en-GB" dirty="0" smtClean="0">
              <a:solidFill>
                <a:srgbClr val="0000FF"/>
              </a:solidFill>
            </a:endParaRPr>
          </a:p>
          <a:p>
            <a:r>
              <a:rPr lang="en-GB" dirty="0" smtClean="0">
                <a:solidFill>
                  <a:srgbClr val="0000FF"/>
                </a:solidFill>
              </a:rPr>
              <a:t>13 </a:t>
            </a:r>
            <a:r>
              <a:rPr lang="en-GB" dirty="0" smtClean="0">
                <a:solidFill>
                  <a:srgbClr val="0000FF"/>
                </a:solidFill>
              </a:rPr>
              <a:t>September 2018</a:t>
            </a:r>
            <a:endParaRPr lang="en-GB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1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115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C00000"/>
                </a:solidFill>
              </a:rPr>
              <a:t>Beam dynamics model</a:t>
            </a:r>
            <a:endParaRPr lang="en-GB" sz="40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0279810" y="3770892"/>
            <a:ext cx="313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9135905" y="3770892"/>
            <a:ext cx="406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9552549" y="3770892"/>
            <a:ext cx="313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090679" y="34415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226</a:t>
            </a:r>
            <a:endParaRPr lang="en-GB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9454310" y="332139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174</a:t>
            </a:r>
            <a:endParaRPr lang="en-GB" sz="16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9863166" y="3770892"/>
            <a:ext cx="406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817940" y="34415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226</a:t>
            </a:r>
            <a:endParaRPr lang="en-GB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10182853" y="333814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174</a:t>
            </a:r>
            <a:endParaRPr lang="en-GB" sz="16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0591450" y="3770892"/>
            <a:ext cx="406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538132" y="34415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226</a:t>
            </a:r>
            <a:endParaRPr lang="en-GB" sz="1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6903" y="2629915"/>
            <a:ext cx="10519645" cy="0"/>
          </a:xfrm>
          <a:prstGeom prst="line">
            <a:avLst/>
          </a:prstGeom>
          <a:ln w="19050">
            <a:solidFill>
              <a:srgbClr val="FF993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50190" y="2184853"/>
            <a:ext cx="406800" cy="900000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1035885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66834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63343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950190" y="3770892"/>
            <a:ext cx="406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366834" y="3770892"/>
            <a:ext cx="403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04964" y="34415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226</a:t>
            </a:r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2319808" y="332017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224</a:t>
            </a:r>
            <a:endParaRPr lang="en-GB" sz="1600" dirty="0"/>
          </a:p>
        </p:txBody>
      </p:sp>
      <p:sp>
        <p:nvSpPr>
          <p:cNvPr id="22" name="Rectangle 21"/>
          <p:cNvSpPr/>
          <p:nvPr/>
        </p:nvSpPr>
        <p:spPr>
          <a:xfrm>
            <a:off x="2750279" y="2184853"/>
            <a:ext cx="406800" cy="900000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3166923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563432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750279" y="3770892"/>
            <a:ext cx="406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166923" y="3770892"/>
            <a:ext cx="403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05053" y="34415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226</a:t>
            </a:r>
            <a:endParaRPr lang="en-GB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3119897" y="332017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224</a:t>
            </a:r>
            <a:endParaRPr lang="en-GB" sz="1600" dirty="0"/>
          </a:p>
        </p:txBody>
      </p:sp>
      <p:sp>
        <p:nvSpPr>
          <p:cNvPr id="32" name="Rectangle 31"/>
          <p:cNvSpPr/>
          <p:nvPr/>
        </p:nvSpPr>
        <p:spPr>
          <a:xfrm>
            <a:off x="3551391" y="2184853"/>
            <a:ext cx="406800" cy="900000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Connector 33"/>
          <p:cNvCxnSpPr/>
          <p:nvPr/>
        </p:nvCxnSpPr>
        <p:spPr>
          <a:xfrm>
            <a:off x="3968035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551391" y="3770892"/>
            <a:ext cx="406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68035" y="3770892"/>
            <a:ext cx="5166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06165" y="34415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226</a:t>
            </a:r>
            <a:endParaRPr lang="en-GB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6127362" y="3420193"/>
            <a:ext cx="601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2870</a:t>
            </a:r>
            <a:endParaRPr lang="en-GB" sz="1600" dirty="0"/>
          </a:p>
        </p:txBody>
      </p:sp>
      <p:sp>
        <p:nvSpPr>
          <p:cNvPr id="61" name="Rectangle 60"/>
          <p:cNvSpPr/>
          <p:nvPr/>
        </p:nvSpPr>
        <p:spPr>
          <a:xfrm>
            <a:off x="9135905" y="2184853"/>
            <a:ext cx="406800" cy="900000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3" name="Straight Connector 62"/>
          <p:cNvCxnSpPr/>
          <p:nvPr/>
        </p:nvCxnSpPr>
        <p:spPr>
          <a:xfrm>
            <a:off x="9135905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9552549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876230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9863166" y="2184853"/>
            <a:ext cx="406800" cy="900000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9661331" y="1341134"/>
            <a:ext cx="763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err="1" smtClean="0"/>
              <a:t>Defoc</a:t>
            </a:r>
            <a:r>
              <a:rPr lang="en-GB" sz="1600" dirty="0" smtClean="0"/>
              <a:t>. </a:t>
            </a:r>
          </a:p>
          <a:p>
            <a:pPr algn="ctr"/>
            <a:r>
              <a:rPr lang="en-GB" sz="1600" dirty="0" smtClean="0"/>
              <a:t>Quad</a:t>
            </a:r>
          </a:p>
          <a:p>
            <a:pPr algn="ctr"/>
            <a:r>
              <a:rPr lang="en-GB" sz="1600" dirty="0" smtClean="0"/>
              <a:t>355</a:t>
            </a:r>
            <a:endParaRPr lang="en-GB" sz="1600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10279810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595399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0583358" y="2184853"/>
            <a:ext cx="406800" cy="900000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10469056" y="1343981"/>
            <a:ext cx="6351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err="1" smtClean="0"/>
              <a:t>Foc</a:t>
            </a:r>
            <a:r>
              <a:rPr lang="en-GB" sz="1600" dirty="0" smtClean="0"/>
              <a:t>. </a:t>
            </a:r>
          </a:p>
          <a:p>
            <a:pPr algn="ctr"/>
            <a:r>
              <a:rPr lang="en-GB" sz="1600" dirty="0" smtClean="0"/>
              <a:t>Quad</a:t>
            </a:r>
          </a:p>
          <a:p>
            <a:pPr algn="ctr"/>
            <a:r>
              <a:rPr lang="en-GB" sz="1600" dirty="0" smtClean="0"/>
              <a:t>350</a:t>
            </a:r>
            <a:endParaRPr lang="en-GB" sz="16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11000002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021603" y="1346785"/>
            <a:ext cx="6351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err="1" smtClean="0"/>
              <a:t>Foc</a:t>
            </a:r>
            <a:r>
              <a:rPr lang="en-GB" sz="1600" dirty="0" smtClean="0"/>
              <a:t>. </a:t>
            </a:r>
          </a:p>
          <a:p>
            <a:pPr algn="ctr"/>
            <a:r>
              <a:rPr lang="en-GB" sz="1600" dirty="0" smtClean="0"/>
              <a:t>Quad</a:t>
            </a:r>
          </a:p>
          <a:p>
            <a:pPr algn="ctr"/>
            <a:r>
              <a:rPr lang="en-GB" sz="1600" dirty="0" smtClean="0"/>
              <a:t>360</a:t>
            </a:r>
            <a:endParaRPr lang="en-GB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2525191" y="1341134"/>
            <a:ext cx="763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err="1" smtClean="0"/>
              <a:t>Defoc</a:t>
            </a:r>
            <a:r>
              <a:rPr lang="en-GB" sz="1600" dirty="0" smtClean="0"/>
              <a:t>. </a:t>
            </a:r>
          </a:p>
          <a:p>
            <a:pPr algn="ctr"/>
            <a:r>
              <a:rPr lang="en-GB" sz="1600" dirty="0" smtClean="0"/>
              <a:t>Quad</a:t>
            </a:r>
          </a:p>
          <a:p>
            <a:pPr algn="ctr"/>
            <a:r>
              <a:rPr lang="en-GB" sz="1600" dirty="0" smtClean="0"/>
              <a:t>515</a:t>
            </a:r>
            <a:endParaRPr lang="en-GB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3413836" y="1343981"/>
            <a:ext cx="6351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err="1" smtClean="0"/>
              <a:t>Foc</a:t>
            </a:r>
            <a:r>
              <a:rPr lang="en-GB" sz="1600" dirty="0" smtClean="0"/>
              <a:t>. </a:t>
            </a:r>
          </a:p>
          <a:p>
            <a:pPr algn="ctr"/>
            <a:r>
              <a:rPr lang="en-GB" sz="1600" dirty="0" smtClean="0"/>
              <a:t>Quad</a:t>
            </a:r>
          </a:p>
          <a:p>
            <a:pPr algn="ctr"/>
            <a:r>
              <a:rPr lang="en-GB" sz="1600" dirty="0" smtClean="0"/>
              <a:t>510</a:t>
            </a:r>
            <a:endParaRPr lang="en-GB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1812635" y="1346785"/>
            <a:ext cx="6351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err="1" smtClean="0"/>
              <a:t>Foc</a:t>
            </a:r>
            <a:r>
              <a:rPr lang="en-GB" sz="1600" dirty="0" smtClean="0"/>
              <a:t>. </a:t>
            </a:r>
          </a:p>
          <a:p>
            <a:pPr algn="ctr"/>
            <a:r>
              <a:rPr lang="en-GB" sz="1600" dirty="0" smtClean="0"/>
              <a:t>Quad</a:t>
            </a:r>
          </a:p>
          <a:p>
            <a:pPr algn="ctr"/>
            <a:r>
              <a:rPr lang="en-GB" sz="1600" dirty="0" smtClean="0"/>
              <a:t>520</a:t>
            </a:r>
            <a:endParaRPr lang="en-GB" sz="1600" dirty="0"/>
          </a:p>
        </p:txBody>
      </p:sp>
      <p:grpSp>
        <p:nvGrpSpPr>
          <p:cNvPr id="78" name="Group 77"/>
          <p:cNvGrpSpPr/>
          <p:nvPr/>
        </p:nvGrpSpPr>
        <p:grpSpPr>
          <a:xfrm>
            <a:off x="6878333" y="2408230"/>
            <a:ext cx="452567" cy="452568"/>
            <a:chOff x="3511491" y="1795224"/>
            <a:chExt cx="194650" cy="194650"/>
          </a:xfrm>
        </p:grpSpPr>
        <p:sp>
          <p:nvSpPr>
            <p:cNvPr id="76" name="Oval 75"/>
            <p:cNvSpPr/>
            <p:nvPr/>
          </p:nvSpPr>
          <p:spPr>
            <a:xfrm>
              <a:off x="3511491" y="1795224"/>
              <a:ext cx="194650" cy="1946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579693" y="1845221"/>
              <a:ext cx="56591" cy="8488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9" name="Straight Arrow Connector 78"/>
          <p:cNvCxnSpPr/>
          <p:nvPr/>
        </p:nvCxnSpPr>
        <p:spPr>
          <a:xfrm>
            <a:off x="7099639" y="3347365"/>
            <a:ext cx="2034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099639" y="2794194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811739" y="1558307"/>
            <a:ext cx="575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MTV</a:t>
            </a:r>
          </a:p>
          <a:p>
            <a:pPr algn="ctr"/>
            <a:r>
              <a:rPr lang="en-GB" sz="1600" dirty="0" smtClean="0"/>
              <a:t> 390</a:t>
            </a:r>
            <a:endParaRPr lang="en-GB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7949548" y="3018988"/>
            <a:ext cx="601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1130</a:t>
            </a:r>
            <a:endParaRPr lang="en-GB" sz="1600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1579994" y="3770892"/>
            <a:ext cx="36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510492" y="333636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200</a:t>
            </a:r>
            <a:endParaRPr lang="en-GB" sz="1600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1038197" y="3770892"/>
            <a:ext cx="54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90075" y="333636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3</a:t>
            </a:r>
            <a:r>
              <a:rPr lang="en-GB" sz="1600" dirty="0" smtClean="0"/>
              <a:t>00</a:t>
            </a:r>
            <a:endParaRPr lang="en-GB" sz="1600" dirty="0"/>
          </a:p>
        </p:txBody>
      </p:sp>
      <p:sp>
        <p:nvSpPr>
          <p:cNvPr id="88" name="Rectangle 87"/>
          <p:cNvSpPr/>
          <p:nvPr/>
        </p:nvSpPr>
        <p:spPr>
          <a:xfrm>
            <a:off x="1035875" y="2354785"/>
            <a:ext cx="542321" cy="540000"/>
          </a:xfrm>
          <a:prstGeom prst="rect">
            <a:avLst/>
          </a:prstGeom>
          <a:solidFill>
            <a:srgbClr val="66FFFF">
              <a:alpha val="40000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9" name="Straight Connector 88"/>
          <p:cNvCxnSpPr/>
          <p:nvPr/>
        </p:nvCxnSpPr>
        <p:spPr>
          <a:xfrm>
            <a:off x="1950869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579235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61858" y="1197621"/>
            <a:ext cx="13461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Movable </a:t>
            </a:r>
          </a:p>
          <a:p>
            <a:pPr algn="ctr"/>
            <a:r>
              <a:rPr lang="en-GB" sz="1600" smtClean="0"/>
              <a:t>phantom </a:t>
            </a:r>
            <a:r>
              <a:rPr lang="en-GB" sz="1600" dirty="0" smtClean="0"/>
              <a:t>and </a:t>
            </a:r>
          </a:p>
          <a:p>
            <a:pPr algn="ctr"/>
            <a:r>
              <a:rPr lang="en-GB" sz="1600" dirty="0" smtClean="0"/>
              <a:t>screen</a:t>
            </a:r>
            <a:endParaRPr lang="en-GB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11002199" y="3654861"/>
            <a:ext cx="805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smtClean="0"/>
              <a:t>Magnetic </a:t>
            </a:r>
          </a:p>
          <a:p>
            <a:pPr algn="ctr"/>
            <a:r>
              <a:rPr lang="en-GB" sz="1200" dirty="0" smtClean="0"/>
              <a:t>length</a:t>
            </a:r>
          </a:p>
        </p:txBody>
      </p:sp>
      <p:graphicFrame>
        <p:nvGraphicFramePr>
          <p:cNvPr id="96" name="Table 95"/>
          <p:cNvGraphicFramePr>
            <a:graphicFrameLocks noGrp="1"/>
          </p:cNvGraphicFramePr>
          <p:nvPr>
            <p:extLst/>
          </p:nvPr>
        </p:nvGraphicFramePr>
        <p:xfrm>
          <a:off x="1005639" y="4216611"/>
          <a:ext cx="49015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6888">
                  <a:extLst>
                    <a:ext uri="{9D8B030D-6E8A-4147-A177-3AD203B41FA5}">
                      <a16:colId xmlns="" xmlns:a16="http://schemas.microsoft.com/office/drawing/2014/main" val="3195134503"/>
                    </a:ext>
                  </a:extLst>
                </a:gridCol>
                <a:gridCol w="1464660">
                  <a:extLst>
                    <a:ext uri="{9D8B030D-6E8A-4147-A177-3AD203B41FA5}">
                      <a16:colId xmlns="" xmlns:a16="http://schemas.microsoft.com/office/drawing/2014/main" val="2136262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QL3 characteristics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9587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Nominal gradient [T/m]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11.2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5423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Inscribed radius [mm]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43699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Integrated gradient [Tm/m]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2.53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262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Nominal</a:t>
                      </a:r>
                      <a:r>
                        <a:rPr lang="en-GB" baseline="0" dirty="0" smtClean="0"/>
                        <a:t> current at 11.2 T/m [A]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564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Temperature rise [</a:t>
                      </a:r>
                      <a:r>
                        <a:rPr lang="en-GB" baseline="30000" dirty="0" err="1" smtClean="0"/>
                        <a:t>o</a:t>
                      </a:r>
                      <a:r>
                        <a:rPr lang="en-GB" dirty="0" err="1" smtClean="0"/>
                        <a:t>C</a:t>
                      </a:r>
                      <a:r>
                        <a:rPr lang="en-GB" dirty="0" smtClean="0"/>
                        <a:t>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9418383"/>
                  </a:ext>
                </a:extLst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6157975" y="4001064"/>
            <a:ext cx="5476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</a:rPr>
              <a:t>Probably difficult to obtain a final focal length of 250 mm</a:t>
            </a:r>
          </a:p>
          <a:p>
            <a:r>
              <a:rPr lang="en-GB" dirty="0" smtClean="0">
                <a:solidFill>
                  <a:srgbClr val="0000FF"/>
                </a:solidFill>
              </a:rPr>
              <a:t>(reduce energy, increase current beyond 200 A ?) </a:t>
            </a:r>
            <a:endParaRPr lang="en-GB" dirty="0">
              <a:solidFill>
                <a:srgbClr val="0000FF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938676" y="2152445"/>
            <a:ext cx="663975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1137846" y="1999391"/>
            <a:ext cx="307405" cy="307406"/>
            <a:chOff x="3511491" y="1795224"/>
            <a:chExt cx="194650" cy="194650"/>
          </a:xfrm>
        </p:grpSpPr>
        <p:sp>
          <p:nvSpPr>
            <p:cNvPr id="100" name="Oval 99"/>
            <p:cNvSpPr/>
            <p:nvPr/>
          </p:nvSpPr>
          <p:spPr>
            <a:xfrm>
              <a:off x="3511491" y="1795224"/>
              <a:ext cx="194650" cy="1946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579693" y="1845221"/>
              <a:ext cx="56591" cy="8488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05" name="Straight Arrow Connector 104"/>
          <p:cNvCxnSpPr/>
          <p:nvPr/>
        </p:nvCxnSpPr>
        <p:spPr>
          <a:xfrm>
            <a:off x="1460873" y="1970247"/>
            <a:ext cx="0" cy="1097293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225614" y="4647395"/>
            <a:ext cx="3447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f = 1 / (k . l)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k [m-2] = 300. g [T/m] / p [MeV]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 smtClean="0">
                <a:solidFill>
                  <a:srgbClr val="0070C0"/>
                </a:solidFill>
              </a:rPr>
              <a:t>f = 264 mm at 200 MeV with 200 A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225615" y="5841486"/>
            <a:ext cx="5408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MADx</a:t>
            </a:r>
            <a:r>
              <a:rPr lang="en-GB" dirty="0" smtClean="0"/>
              <a:t> model of the line at </a:t>
            </a:r>
            <a:r>
              <a:rPr lang="en-US" dirty="0">
                <a:hlinkClick r:id="rId2"/>
              </a:rPr>
              <a:t>https://github.com/esenes/CLEAR-irradiation-water-tank.git</a:t>
            </a:r>
            <a:endParaRPr lang="en-US" dirty="0"/>
          </a:p>
          <a:p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02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706" y="1400537"/>
            <a:ext cx="10515600" cy="165698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Convergent beam in the x-plane, slightly divergent on the y-plane.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Result to be checked after: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Optics measurements for the initial parameters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Quadrupoles overpowering possibilities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C00000"/>
                </a:solidFill>
              </a:rPr>
              <a:t>Convergent case</a:t>
            </a:r>
            <a:r>
              <a:rPr lang="en-GB" sz="4000" dirty="0" smtClean="0">
                <a:solidFill>
                  <a:srgbClr val="C00000"/>
                </a:solidFill>
              </a:rPr>
              <a:t>: </a:t>
            </a:r>
            <a:r>
              <a:rPr lang="en-GB" sz="4000" dirty="0" smtClean="0">
                <a:solidFill>
                  <a:srgbClr val="C00000"/>
                </a:solidFill>
              </a:rPr>
              <a:t>5.1 </a:t>
            </a:r>
            <a:r>
              <a:rPr lang="en-GB" sz="4000" dirty="0" err="1" smtClean="0">
                <a:solidFill>
                  <a:srgbClr val="C00000"/>
                </a:solidFill>
              </a:rPr>
              <a:t>deg</a:t>
            </a:r>
            <a:r>
              <a:rPr lang="en-GB" sz="4000" dirty="0" smtClean="0">
                <a:solidFill>
                  <a:srgbClr val="C00000"/>
                </a:solidFill>
              </a:rPr>
              <a:t> beam cone aperture</a:t>
            </a:r>
            <a:endParaRPr lang="en-GB" sz="40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1" t="6199" r="9531" b="3239"/>
          <a:stretch/>
        </p:blipFill>
        <p:spPr>
          <a:xfrm>
            <a:off x="98986" y="3200400"/>
            <a:ext cx="7903563" cy="309562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439380"/>
              </p:ext>
            </p:extLst>
          </p:nvPr>
        </p:nvGraphicFramePr>
        <p:xfrm>
          <a:off x="8010526" y="3257596"/>
          <a:ext cx="4063998" cy="2885982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354666"/>
                <a:gridCol w="1354666"/>
                <a:gridCol w="1354666"/>
              </a:tblGrid>
              <a:tr h="374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Magnet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</a:t>
                      </a:r>
                      <a:r>
                        <a:rPr lang="en-US" baseline="0" dirty="0" smtClean="0"/>
                        <a:t> set on</a:t>
                      </a:r>
                      <a:r>
                        <a:rPr lang="en-US" dirty="0" smtClean="0"/>
                        <a:t> 200A</a:t>
                      </a:r>
                      <a:endParaRPr lang="en-US" dirty="0"/>
                    </a:p>
                  </a:txBody>
                  <a:tcPr/>
                </a:tc>
              </a:tr>
              <a:tr h="374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QF350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74%</a:t>
                      </a:r>
                      <a:endParaRPr lang="en-US" dirty="0"/>
                    </a:p>
                  </a:txBody>
                  <a:tcPr/>
                </a:tc>
              </a:tr>
              <a:tr h="374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QD355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-15.43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92%</a:t>
                      </a:r>
                      <a:endParaRPr lang="en-US" dirty="0"/>
                    </a:p>
                  </a:txBody>
                  <a:tcPr/>
                </a:tc>
              </a:tr>
              <a:tr h="374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QF360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101%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4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QF510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95%</a:t>
                      </a:r>
                      <a:endParaRPr lang="en-US" dirty="0"/>
                    </a:p>
                  </a:txBody>
                  <a:tcPr/>
                </a:tc>
              </a:tr>
              <a:tr h="374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QD515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-15.68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93%</a:t>
                      </a:r>
                      <a:endParaRPr lang="en-US" dirty="0"/>
                    </a:p>
                  </a:txBody>
                  <a:tcPr/>
                </a:tc>
              </a:tr>
              <a:tr h="374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QF520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130%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33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706" y="1400537"/>
            <a:ext cx="10515600" cy="16569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Not particularly challenging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Implemented with overpowering of the last quadrupole like the former solution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C00000"/>
                </a:solidFill>
              </a:rPr>
              <a:t>Flat optics:</a:t>
            </a:r>
            <a:endParaRPr lang="en-GB" sz="4000" dirty="0">
              <a:solidFill>
                <a:srgbClr val="C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898446"/>
              </p:ext>
            </p:extLst>
          </p:nvPr>
        </p:nvGraphicFramePr>
        <p:xfrm>
          <a:off x="8010526" y="3257596"/>
          <a:ext cx="4063998" cy="2885982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354666"/>
                <a:gridCol w="1354666"/>
                <a:gridCol w="1354666"/>
              </a:tblGrid>
              <a:tr h="374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Magnet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</a:t>
                      </a:r>
                      <a:r>
                        <a:rPr lang="en-US" baseline="0" dirty="0" smtClean="0"/>
                        <a:t> set on</a:t>
                      </a:r>
                      <a:r>
                        <a:rPr lang="en-US" dirty="0" smtClean="0"/>
                        <a:t> 200A</a:t>
                      </a:r>
                      <a:endParaRPr lang="en-US" dirty="0"/>
                    </a:p>
                  </a:txBody>
                  <a:tcPr/>
                </a:tc>
              </a:tr>
              <a:tr h="374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QF350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90%</a:t>
                      </a:r>
                      <a:endParaRPr lang="en-US" dirty="0"/>
                    </a:p>
                  </a:txBody>
                  <a:tcPr/>
                </a:tc>
              </a:tr>
              <a:tr h="374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QD355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-15.13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90%</a:t>
                      </a:r>
                      <a:endParaRPr lang="en-US" dirty="0"/>
                    </a:p>
                  </a:txBody>
                  <a:tcPr/>
                </a:tc>
              </a:tr>
              <a:tr h="374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QF360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79%</a:t>
                      </a:r>
                      <a:endParaRPr lang="en-US" dirty="0"/>
                    </a:p>
                  </a:txBody>
                  <a:tcPr/>
                </a:tc>
              </a:tr>
              <a:tr h="374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QF510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82%</a:t>
                      </a:r>
                      <a:endParaRPr lang="en-US" dirty="0"/>
                    </a:p>
                  </a:txBody>
                  <a:tcPr/>
                </a:tc>
              </a:tr>
              <a:tr h="374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QD515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-14.73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88%</a:t>
                      </a:r>
                      <a:endParaRPr lang="en-US" dirty="0"/>
                    </a:p>
                  </a:txBody>
                  <a:tcPr/>
                </a:tc>
              </a:tr>
              <a:tr h="374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QF520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128%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t="5541" r="9375" b="2146"/>
          <a:stretch/>
        </p:blipFill>
        <p:spPr>
          <a:xfrm>
            <a:off x="-4468" y="3090862"/>
            <a:ext cx="8014994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2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285</Words>
  <Application>Microsoft Macintosh PowerPoint</Application>
  <PresentationFormat>Widescreen</PresentationFormat>
  <Paragraphs>111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Optics studies for the VHEE experiment at CLEAR</vt:lpstr>
      <vt:lpstr>Beam dynamics model</vt:lpstr>
      <vt:lpstr>Convergent case: 5.1 deg beam cone aperture</vt:lpstr>
      <vt:lpstr>Flat optics: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Optics studies for the VHEE experiment at CLEAR</dc:title>
  <dc:creator>Eugenio Senes</dc:creator>
  <cp:lastModifiedBy>Eugenio Senes</cp:lastModifiedBy>
  <cp:revision>5</cp:revision>
  <dcterms:created xsi:type="dcterms:W3CDTF">2018-09-13T15:56:39Z</dcterms:created>
  <dcterms:modified xsi:type="dcterms:W3CDTF">2018-09-13T16:35:13Z</dcterms:modified>
</cp:coreProperties>
</file>