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66FF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2" autoAdjust="0"/>
    <p:restoredTop sz="94690"/>
  </p:normalViewPr>
  <p:slideViewPr>
    <p:cSldViewPr snapToGrid="0">
      <p:cViewPr>
        <p:scale>
          <a:sx n="110" d="100"/>
          <a:sy n="110" d="100"/>
        </p:scale>
        <p:origin x="188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7B86-C424-49C2-B3DD-2CD42DE7D2AE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B8CD-9D22-4D7D-8679-15E23D4AA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16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7B86-C424-49C2-B3DD-2CD42DE7D2AE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B8CD-9D22-4D7D-8679-15E23D4AA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83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7B86-C424-49C2-B3DD-2CD42DE7D2AE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B8CD-9D22-4D7D-8679-15E23D4AA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69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7B86-C424-49C2-B3DD-2CD42DE7D2AE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B8CD-9D22-4D7D-8679-15E23D4AA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67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7B86-C424-49C2-B3DD-2CD42DE7D2AE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B8CD-9D22-4D7D-8679-15E23D4AA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9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7B86-C424-49C2-B3DD-2CD42DE7D2AE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B8CD-9D22-4D7D-8679-15E23D4AA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06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7B86-C424-49C2-B3DD-2CD42DE7D2AE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B8CD-9D22-4D7D-8679-15E23D4AA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26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7B86-C424-49C2-B3DD-2CD42DE7D2AE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B8CD-9D22-4D7D-8679-15E23D4AA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48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7B86-C424-49C2-B3DD-2CD42DE7D2AE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B8CD-9D22-4D7D-8679-15E23D4AA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167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7B86-C424-49C2-B3DD-2CD42DE7D2AE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B8CD-9D22-4D7D-8679-15E23D4AA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50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7B86-C424-49C2-B3DD-2CD42DE7D2AE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B8CD-9D22-4D7D-8679-15E23D4AA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8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87B86-C424-49C2-B3DD-2CD42DE7D2AE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3B8CD-9D22-4D7D-8679-15E23D4AA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10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senes/CLEAR-irradiation-water-tank.git" TargetMode="External"/><Relationship Id="rId3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115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C00000"/>
                </a:solidFill>
              </a:rPr>
              <a:t>Beam dynamics model</a:t>
            </a:r>
            <a:endParaRPr lang="en-GB" sz="40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0279810" y="3770892"/>
            <a:ext cx="313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9135905" y="3770892"/>
            <a:ext cx="406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9552549" y="3770892"/>
            <a:ext cx="313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090679" y="34415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226</a:t>
            </a:r>
            <a:endParaRPr lang="en-GB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9454310" y="332139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174</a:t>
            </a:r>
            <a:endParaRPr lang="en-GB" sz="16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9863166" y="3770892"/>
            <a:ext cx="406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817940" y="34415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226</a:t>
            </a:r>
            <a:endParaRPr lang="en-GB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10182853" y="333814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174</a:t>
            </a:r>
            <a:endParaRPr lang="en-GB" sz="16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0591450" y="3770892"/>
            <a:ext cx="406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538132" y="34415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226</a:t>
            </a:r>
            <a:endParaRPr lang="en-GB" sz="1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6903" y="2629915"/>
            <a:ext cx="10519645" cy="0"/>
          </a:xfrm>
          <a:prstGeom prst="line">
            <a:avLst/>
          </a:prstGeom>
          <a:ln w="19050">
            <a:solidFill>
              <a:srgbClr val="FF993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50190" y="2184853"/>
            <a:ext cx="406800" cy="900000"/>
          </a:xfrm>
          <a:prstGeom prst="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1035885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66834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63343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950190" y="3770892"/>
            <a:ext cx="406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366834" y="3770892"/>
            <a:ext cx="403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04964" y="34415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226</a:t>
            </a:r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2319808" y="332017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224</a:t>
            </a:r>
            <a:endParaRPr lang="en-GB" sz="1600" dirty="0"/>
          </a:p>
        </p:txBody>
      </p:sp>
      <p:sp>
        <p:nvSpPr>
          <p:cNvPr id="22" name="Rectangle 21"/>
          <p:cNvSpPr/>
          <p:nvPr/>
        </p:nvSpPr>
        <p:spPr>
          <a:xfrm>
            <a:off x="2750279" y="2184853"/>
            <a:ext cx="406800" cy="900000"/>
          </a:xfrm>
          <a:prstGeom prst="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3166923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563432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750279" y="3770892"/>
            <a:ext cx="406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166923" y="3770892"/>
            <a:ext cx="403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05053" y="34415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226</a:t>
            </a:r>
            <a:endParaRPr lang="en-GB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3119897" y="332017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224</a:t>
            </a:r>
            <a:endParaRPr lang="en-GB" sz="1600" dirty="0"/>
          </a:p>
        </p:txBody>
      </p:sp>
      <p:sp>
        <p:nvSpPr>
          <p:cNvPr id="32" name="Rectangle 31"/>
          <p:cNvSpPr/>
          <p:nvPr/>
        </p:nvSpPr>
        <p:spPr>
          <a:xfrm>
            <a:off x="3551391" y="2184853"/>
            <a:ext cx="406800" cy="900000"/>
          </a:xfrm>
          <a:prstGeom prst="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Connector 33"/>
          <p:cNvCxnSpPr/>
          <p:nvPr/>
        </p:nvCxnSpPr>
        <p:spPr>
          <a:xfrm>
            <a:off x="3968035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551391" y="3770892"/>
            <a:ext cx="406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68035" y="3770892"/>
            <a:ext cx="5166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06165" y="34415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226</a:t>
            </a:r>
            <a:endParaRPr lang="en-GB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6127362" y="3420193"/>
            <a:ext cx="601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2870</a:t>
            </a:r>
            <a:endParaRPr lang="en-GB" sz="1600" dirty="0"/>
          </a:p>
        </p:txBody>
      </p:sp>
      <p:sp>
        <p:nvSpPr>
          <p:cNvPr id="61" name="Rectangle 60"/>
          <p:cNvSpPr/>
          <p:nvPr/>
        </p:nvSpPr>
        <p:spPr>
          <a:xfrm>
            <a:off x="9135905" y="2184853"/>
            <a:ext cx="406800" cy="900000"/>
          </a:xfrm>
          <a:prstGeom prst="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3" name="Straight Connector 62"/>
          <p:cNvCxnSpPr/>
          <p:nvPr/>
        </p:nvCxnSpPr>
        <p:spPr>
          <a:xfrm>
            <a:off x="9135905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9552549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876230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9863166" y="2184853"/>
            <a:ext cx="406800" cy="900000"/>
          </a:xfrm>
          <a:prstGeom prst="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9661331" y="1341134"/>
            <a:ext cx="763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err="1" smtClean="0"/>
              <a:t>Defoc</a:t>
            </a:r>
            <a:r>
              <a:rPr lang="en-GB" sz="1600" dirty="0" smtClean="0"/>
              <a:t>. </a:t>
            </a:r>
          </a:p>
          <a:p>
            <a:pPr algn="ctr"/>
            <a:r>
              <a:rPr lang="en-GB" sz="1600" dirty="0" smtClean="0"/>
              <a:t>Quad</a:t>
            </a:r>
          </a:p>
          <a:p>
            <a:pPr algn="ctr"/>
            <a:r>
              <a:rPr lang="en-GB" sz="1600" dirty="0" smtClean="0"/>
              <a:t>355</a:t>
            </a:r>
            <a:endParaRPr lang="en-GB" sz="1600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10279810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0595399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0583358" y="2184853"/>
            <a:ext cx="406800" cy="900000"/>
          </a:xfrm>
          <a:prstGeom prst="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10469056" y="1343981"/>
            <a:ext cx="6351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err="1" smtClean="0"/>
              <a:t>Foc</a:t>
            </a:r>
            <a:r>
              <a:rPr lang="en-GB" sz="1600" dirty="0" smtClean="0"/>
              <a:t>. </a:t>
            </a:r>
          </a:p>
          <a:p>
            <a:pPr algn="ctr"/>
            <a:r>
              <a:rPr lang="en-GB" sz="1600" dirty="0" smtClean="0"/>
              <a:t>Quad</a:t>
            </a:r>
          </a:p>
          <a:p>
            <a:pPr algn="ctr"/>
            <a:r>
              <a:rPr lang="en-GB" sz="1600" dirty="0" smtClean="0"/>
              <a:t>350</a:t>
            </a:r>
            <a:endParaRPr lang="en-GB" sz="16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11000002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021603" y="1346785"/>
            <a:ext cx="6351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err="1" smtClean="0"/>
              <a:t>Foc</a:t>
            </a:r>
            <a:r>
              <a:rPr lang="en-GB" sz="1600" dirty="0" smtClean="0"/>
              <a:t>. </a:t>
            </a:r>
          </a:p>
          <a:p>
            <a:pPr algn="ctr"/>
            <a:r>
              <a:rPr lang="en-GB" sz="1600" dirty="0" smtClean="0"/>
              <a:t>Quad</a:t>
            </a:r>
          </a:p>
          <a:p>
            <a:pPr algn="ctr"/>
            <a:r>
              <a:rPr lang="en-GB" sz="1600" dirty="0" smtClean="0"/>
              <a:t>360</a:t>
            </a:r>
            <a:endParaRPr lang="en-GB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2525191" y="1341134"/>
            <a:ext cx="763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err="1" smtClean="0"/>
              <a:t>Defoc</a:t>
            </a:r>
            <a:r>
              <a:rPr lang="en-GB" sz="1600" dirty="0" smtClean="0"/>
              <a:t>. </a:t>
            </a:r>
          </a:p>
          <a:p>
            <a:pPr algn="ctr"/>
            <a:r>
              <a:rPr lang="en-GB" sz="1600" dirty="0" smtClean="0"/>
              <a:t>Quad</a:t>
            </a:r>
          </a:p>
          <a:p>
            <a:pPr algn="ctr"/>
            <a:r>
              <a:rPr lang="en-GB" sz="1600" dirty="0" smtClean="0"/>
              <a:t>515</a:t>
            </a:r>
            <a:endParaRPr lang="en-GB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3413836" y="1343981"/>
            <a:ext cx="6351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err="1" smtClean="0"/>
              <a:t>Foc</a:t>
            </a:r>
            <a:r>
              <a:rPr lang="en-GB" sz="1600" dirty="0" smtClean="0"/>
              <a:t>. </a:t>
            </a:r>
          </a:p>
          <a:p>
            <a:pPr algn="ctr"/>
            <a:r>
              <a:rPr lang="en-GB" sz="1600" dirty="0" smtClean="0"/>
              <a:t>Quad</a:t>
            </a:r>
          </a:p>
          <a:p>
            <a:pPr algn="ctr"/>
            <a:r>
              <a:rPr lang="en-GB" sz="1600" dirty="0" smtClean="0"/>
              <a:t>510</a:t>
            </a:r>
            <a:endParaRPr lang="en-GB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1812635" y="1346785"/>
            <a:ext cx="6351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err="1" smtClean="0"/>
              <a:t>Foc</a:t>
            </a:r>
            <a:r>
              <a:rPr lang="en-GB" sz="1600" dirty="0" smtClean="0"/>
              <a:t>. </a:t>
            </a:r>
          </a:p>
          <a:p>
            <a:pPr algn="ctr"/>
            <a:r>
              <a:rPr lang="en-GB" sz="1600" dirty="0" smtClean="0"/>
              <a:t>Quad</a:t>
            </a:r>
          </a:p>
          <a:p>
            <a:pPr algn="ctr"/>
            <a:r>
              <a:rPr lang="en-GB" sz="1600" dirty="0" smtClean="0"/>
              <a:t>520</a:t>
            </a:r>
            <a:endParaRPr lang="en-GB" sz="1600" dirty="0"/>
          </a:p>
        </p:txBody>
      </p:sp>
      <p:grpSp>
        <p:nvGrpSpPr>
          <p:cNvPr id="78" name="Group 77"/>
          <p:cNvGrpSpPr/>
          <p:nvPr/>
        </p:nvGrpSpPr>
        <p:grpSpPr>
          <a:xfrm>
            <a:off x="6878333" y="2408230"/>
            <a:ext cx="452567" cy="452568"/>
            <a:chOff x="3511491" y="1795224"/>
            <a:chExt cx="194650" cy="194650"/>
          </a:xfrm>
        </p:grpSpPr>
        <p:sp>
          <p:nvSpPr>
            <p:cNvPr id="76" name="Oval 75"/>
            <p:cNvSpPr/>
            <p:nvPr/>
          </p:nvSpPr>
          <p:spPr>
            <a:xfrm>
              <a:off x="3511491" y="1795224"/>
              <a:ext cx="194650" cy="1946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579693" y="1845221"/>
              <a:ext cx="56591" cy="84886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79" name="Straight Arrow Connector 78"/>
          <p:cNvCxnSpPr/>
          <p:nvPr/>
        </p:nvCxnSpPr>
        <p:spPr>
          <a:xfrm>
            <a:off x="7099639" y="3347365"/>
            <a:ext cx="2034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099639" y="2794194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811739" y="1558307"/>
            <a:ext cx="575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MTV</a:t>
            </a:r>
          </a:p>
          <a:p>
            <a:pPr algn="ctr"/>
            <a:r>
              <a:rPr lang="en-GB" sz="1600" dirty="0" smtClean="0"/>
              <a:t> 390</a:t>
            </a:r>
            <a:endParaRPr lang="en-GB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7949548" y="3018988"/>
            <a:ext cx="601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1130</a:t>
            </a:r>
            <a:endParaRPr lang="en-GB" sz="1600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1579994" y="3770892"/>
            <a:ext cx="36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510492" y="333636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200</a:t>
            </a:r>
            <a:endParaRPr lang="en-GB" sz="1600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1038197" y="3770892"/>
            <a:ext cx="54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90075" y="333636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3</a:t>
            </a:r>
            <a:r>
              <a:rPr lang="en-GB" sz="1600" dirty="0" smtClean="0"/>
              <a:t>00</a:t>
            </a:r>
            <a:endParaRPr lang="en-GB" sz="1600" dirty="0"/>
          </a:p>
        </p:txBody>
      </p:sp>
      <p:sp>
        <p:nvSpPr>
          <p:cNvPr id="88" name="Rectangle 87"/>
          <p:cNvSpPr/>
          <p:nvPr/>
        </p:nvSpPr>
        <p:spPr>
          <a:xfrm>
            <a:off x="1035875" y="2354785"/>
            <a:ext cx="542321" cy="540000"/>
          </a:xfrm>
          <a:prstGeom prst="rect">
            <a:avLst/>
          </a:prstGeom>
          <a:solidFill>
            <a:srgbClr val="66FFFF">
              <a:alpha val="40000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9" name="Straight Connector 88"/>
          <p:cNvCxnSpPr/>
          <p:nvPr/>
        </p:nvCxnSpPr>
        <p:spPr>
          <a:xfrm>
            <a:off x="1950869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579235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61858" y="1197621"/>
            <a:ext cx="13461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Movable </a:t>
            </a:r>
          </a:p>
          <a:p>
            <a:pPr algn="ctr"/>
            <a:r>
              <a:rPr lang="en-GB" sz="1600" smtClean="0"/>
              <a:t>phantom </a:t>
            </a:r>
            <a:r>
              <a:rPr lang="en-GB" sz="1600" dirty="0" smtClean="0"/>
              <a:t>and </a:t>
            </a:r>
          </a:p>
          <a:p>
            <a:pPr algn="ctr"/>
            <a:r>
              <a:rPr lang="en-GB" sz="1600" dirty="0" smtClean="0"/>
              <a:t>screen</a:t>
            </a:r>
            <a:endParaRPr lang="en-GB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11002199" y="3654861"/>
            <a:ext cx="805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smtClean="0"/>
              <a:t>Magnetic </a:t>
            </a:r>
          </a:p>
          <a:p>
            <a:pPr algn="ctr"/>
            <a:r>
              <a:rPr lang="en-GB" sz="1200" dirty="0" smtClean="0"/>
              <a:t>length</a:t>
            </a:r>
          </a:p>
        </p:txBody>
      </p: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149108"/>
              </p:ext>
            </p:extLst>
          </p:nvPr>
        </p:nvGraphicFramePr>
        <p:xfrm>
          <a:off x="1005639" y="4216611"/>
          <a:ext cx="49015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6888">
                  <a:extLst>
                    <a:ext uri="{9D8B030D-6E8A-4147-A177-3AD203B41FA5}">
                      <a16:colId xmlns="" xmlns:a16="http://schemas.microsoft.com/office/drawing/2014/main" val="3195134503"/>
                    </a:ext>
                  </a:extLst>
                </a:gridCol>
                <a:gridCol w="1464660">
                  <a:extLst>
                    <a:ext uri="{9D8B030D-6E8A-4147-A177-3AD203B41FA5}">
                      <a16:colId xmlns="" xmlns:a16="http://schemas.microsoft.com/office/drawing/2014/main" val="2136262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QL3 characteristics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95875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Nominal gradient [T/m]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11.2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5423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Inscribed radius [mm]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43699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Integrated gradient [Tm/m]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2.53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262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Nominal</a:t>
                      </a:r>
                      <a:r>
                        <a:rPr lang="en-GB" baseline="0" dirty="0" smtClean="0"/>
                        <a:t> current at 11.2 T/m [A]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8564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Temperature rise [</a:t>
                      </a:r>
                      <a:r>
                        <a:rPr lang="en-GB" baseline="30000" dirty="0" err="1" smtClean="0"/>
                        <a:t>o</a:t>
                      </a:r>
                      <a:r>
                        <a:rPr lang="en-GB" dirty="0" err="1" smtClean="0"/>
                        <a:t>C</a:t>
                      </a:r>
                      <a:r>
                        <a:rPr lang="en-GB" dirty="0" smtClean="0"/>
                        <a:t>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59418383"/>
                  </a:ext>
                </a:extLst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6157975" y="4232557"/>
            <a:ext cx="5476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</a:rPr>
              <a:t>Probably difficult to obtain a final focal length of 250 mm</a:t>
            </a:r>
          </a:p>
          <a:p>
            <a:r>
              <a:rPr lang="en-GB" dirty="0" smtClean="0">
                <a:solidFill>
                  <a:srgbClr val="0000FF"/>
                </a:solidFill>
              </a:rPr>
              <a:t>(reduce energy, increase current beyond 200 A ?) </a:t>
            </a:r>
            <a:endParaRPr lang="en-GB" dirty="0">
              <a:solidFill>
                <a:srgbClr val="0000FF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938676" y="2152445"/>
            <a:ext cx="663975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1137846" y="1999391"/>
            <a:ext cx="307405" cy="307406"/>
            <a:chOff x="3511491" y="1795224"/>
            <a:chExt cx="194650" cy="194650"/>
          </a:xfrm>
        </p:grpSpPr>
        <p:sp>
          <p:nvSpPr>
            <p:cNvPr id="100" name="Oval 99"/>
            <p:cNvSpPr/>
            <p:nvPr/>
          </p:nvSpPr>
          <p:spPr>
            <a:xfrm>
              <a:off x="3511491" y="1795224"/>
              <a:ext cx="194650" cy="1946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579693" y="1845221"/>
              <a:ext cx="56591" cy="84886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05" name="Straight Arrow Connector 104"/>
          <p:cNvCxnSpPr/>
          <p:nvPr/>
        </p:nvCxnSpPr>
        <p:spPr>
          <a:xfrm>
            <a:off x="1460873" y="1970247"/>
            <a:ext cx="0" cy="1097293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157975" y="5116252"/>
            <a:ext cx="3447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f = 1 / (k . l)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k [m-2] = 300. g [T/m] / p [MeV]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 smtClean="0">
                <a:solidFill>
                  <a:srgbClr val="0070C0"/>
                </a:solidFill>
              </a:rPr>
              <a:t>f = 264 mm at 200 MeV with 200 A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8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C00000"/>
                </a:solidFill>
              </a:rPr>
              <a:t>Open beam dynamics points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4844"/>
            <a:ext cx="10515600" cy="575673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Working </a:t>
            </a:r>
            <a:r>
              <a:rPr lang="en-US" dirty="0" err="1" smtClean="0"/>
              <a:t>MADx</a:t>
            </a:r>
            <a:r>
              <a:rPr lang="en-US" dirty="0"/>
              <a:t> model at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github.com/esenes/CLEAR-irradiation-water-tank.git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Open points: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What is the acceptance of the line (in mm) ?</a:t>
            </a:r>
            <a:br>
              <a:rPr lang="en-US" dirty="0" smtClean="0"/>
            </a:br>
            <a:r>
              <a:rPr lang="en-US" dirty="0" smtClean="0"/>
              <a:t>A tight squeeze means high beta peaks before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 quadrupoles are rated for 200A. Is a current</a:t>
            </a:r>
            <a:br>
              <a:rPr lang="en-US" dirty="0" smtClean="0"/>
            </a:br>
            <a:r>
              <a:rPr lang="en-US" dirty="0" smtClean="0"/>
              <a:t>overhead really feasible or is this a strict limit 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Can we eventually think to move some quadrupoles</a:t>
            </a:r>
            <a:br>
              <a:rPr lang="en-US" dirty="0" smtClean="0"/>
            </a:br>
            <a:r>
              <a:rPr lang="en-US" dirty="0" smtClean="0"/>
              <a:t>on the line ?</a:t>
            </a:r>
            <a:r>
              <a:rPr lang="en-US" dirty="0"/>
              <a:t> </a:t>
            </a:r>
            <a:r>
              <a:rPr lang="en-US" dirty="0" smtClean="0"/>
              <a:t>Or is it too much work ? 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What are realistic beam parameters ? I assumed </a:t>
            </a:r>
            <a:br>
              <a:rPr lang="en-US" dirty="0" smtClean="0"/>
            </a:br>
            <a:r>
              <a:rPr lang="en-US" dirty="0" smtClean="0"/>
              <a:t>at the beginning of </a:t>
            </a:r>
            <a:r>
              <a:rPr lang="fr-FR" dirty="0" smtClean="0"/>
              <a:t>MQF350: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β</a:t>
            </a:r>
            <a:r>
              <a:rPr lang="en-US" baseline="-25000" dirty="0" smtClean="0"/>
              <a:t>x</a:t>
            </a:r>
            <a:r>
              <a:rPr lang="en-US" dirty="0" smtClean="0"/>
              <a:t> = β</a:t>
            </a:r>
            <a:r>
              <a:rPr lang="en-US" baseline="-25000" dirty="0" smtClean="0"/>
              <a:t>y </a:t>
            </a:r>
            <a:r>
              <a:rPr lang="en-US" dirty="0" smtClean="0"/>
              <a:t>= 10 m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l-GR" dirty="0" err="1" smtClean="0"/>
              <a:t>α</a:t>
            </a:r>
            <a:r>
              <a:rPr lang="el-GR" baseline="-25000" dirty="0" err="1" smtClean="0"/>
              <a:t>x</a:t>
            </a:r>
            <a:r>
              <a:rPr lang="en-US" dirty="0" smtClean="0"/>
              <a:t> = </a:t>
            </a:r>
            <a:r>
              <a:rPr lang="el-GR" dirty="0" smtClean="0"/>
              <a:t>α</a:t>
            </a:r>
            <a:r>
              <a:rPr lang="en-US" baseline="-25000" dirty="0" smtClean="0"/>
              <a:t>y</a:t>
            </a:r>
            <a:r>
              <a:rPr lang="en-US" dirty="0" smtClean="0"/>
              <a:t> = -0.5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l-GR" dirty="0" err="1" smtClean="0"/>
              <a:t>ε</a:t>
            </a:r>
            <a:r>
              <a:rPr lang="el-GR" baseline="-25000" dirty="0" err="1" smtClean="0"/>
              <a:t>x</a:t>
            </a:r>
            <a:r>
              <a:rPr lang="en-US" dirty="0" smtClean="0"/>
              <a:t> = 10 um</a:t>
            </a:r>
            <a:br>
              <a:rPr lang="en-US" dirty="0" smtClean="0"/>
            </a:br>
            <a:r>
              <a:rPr lang="en-US" dirty="0" smtClean="0"/>
              <a:t>Are these reasonable values ? (values in the logbook can differ quite a lot)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065207" y="2018240"/>
            <a:ext cx="5430221" cy="4707652"/>
            <a:chOff x="7238826" y="1798320"/>
            <a:chExt cx="5430221" cy="4707652"/>
          </a:xfrm>
        </p:grpSpPr>
        <p:grpSp>
          <p:nvGrpSpPr>
            <p:cNvPr id="15" name="Group 14"/>
            <p:cNvGrpSpPr/>
            <p:nvPr/>
          </p:nvGrpSpPr>
          <p:grpSpPr>
            <a:xfrm>
              <a:off x="7238826" y="1798320"/>
              <a:ext cx="5430221" cy="4707652"/>
              <a:chOff x="7249459" y="1798320"/>
              <a:chExt cx="5430221" cy="4707652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9459" y="1798320"/>
                <a:ext cx="5430221" cy="419608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11419840" y="5374640"/>
                <a:ext cx="208280" cy="76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911729" y="6136640"/>
                <a:ext cx="12245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Water tank</a:t>
                </a:r>
                <a:endParaRPr lang="en-US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7761767" y="2743110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 smtClean="0"/>
                <a:t>_x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536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solidFill>
                  <a:srgbClr val="C00000"/>
                </a:solidFill>
              </a:rPr>
              <a:t>Open beam dynamics points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856480" y="4567555"/>
            <a:ext cx="5740400" cy="2077088"/>
            <a:chOff x="2773680" y="4465955"/>
            <a:chExt cx="5740400" cy="2077088"/>
          </a:xfrm>
        </p:grpSpPr>
        <p:sp>
          <p:nvSpPr>
            <p:cNvPr id="4" name="Triangle 3"/>
            <p:cNvSpPr/>
            <p:nvPr/>
          </p:nvSpPr>
          <p:spPr>
            <a:xfrm rot="5400000">
              <a:off x="3259136" y="3980499"/>
              <a:ext cx="2077088" cy="30480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iangle 8"/>
            <p:cNvSpPr/>
            <p:nvPr/>
          </p:nvSpPr>
          <p:spPr>
            <a:xfrm rot="16200000">
              <a:off x="5951536" y="3980499"/>
              <a:ext cx="2077088" cy="3048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2720"/>
            <a:ext cx="10515600" cy="305855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More input from the user side: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Is the irradiation symmetry so important ? If we focus, say, 20 cm after the entrance instead of 15 cm is it a problem ? This would relax the strength of the last quad a bit </a:t>
            </a:r>
            <a:r>
              <a:rPr lang="is-IS" dirty="0" smtClean="0"/>
              <a:t>…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is-IS" dirty="0" smtClean="0"/>
              <a:t>Round beam is necessary or a flat beam is also accepted (we can do both as we have 6 knobs anyway)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is-IS" dirty="0" smtClean="0"/>
              <a:t>Is the spot size important ? To wich extent (in mm)? Asking a tiny spot reduces the angle possibilities quite a lot</a:t>
            </a:r>
            <a:endParaRPr lang="en-US" dirty="0" smtClean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521200" y="5606099"/>
            <a:ext cx="3383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521200" y="5542918"/>
            <a:ext cx="3383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</p:cNvCxnSpPr>
          <p:nvPr/>
        </p:nvCxnSpPr>
        <p:spPr>
          <a:xfrm flipH="1">
            <a:off x="4521200" y="4567555"/>
            <a:ext cx="335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688840" y="4567555"/>
            <a:ext cx="0" cy="9753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08771" y="4837431"/>
            <a:ext cx="226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Sqrt</a:t>
            </a:r>
            <a:r>
              <a:rPr lang="en-US" dirty="0" smtClean="0"/>
              <a:t>(</a:t>
            </a:r>
            <a:r>
              <a:rPr lang="en-US" dirty="0" err="1" smtClean="0"/>
              <a:t>ε</a:t>
            </a:r>
            <a:r>
              <a:rPr lang="en-US" dirty="0" smtClean="0"/>
              <a:t>(β</a:t>
            </a:r>
            <a:r>
              <a:rPr lang="en-US" baseline="-25000" dirty="0" smtClean="0"/>
              <a:t>entrance</a:t>
            </a:r>
            <a:r>
              <a:rPr lang="en-US" dirty="0" smtClean="0"/>
              <a:t>-β</a:t>
            </a:r>
            <a:r>
              <a:rPr lang="en-US" baseline="-25000" dirty="0" err="1" smtClean="0"/>
              <a:t>centre</a:t>
            </a:r>
            <a:r>
              <a:rPr lang="en-US" baseline="-25000" dirty="0" smtClean="0"/>
              <a:t>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90202" y="5375275"/>
            <a:ext cx="1580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Beam spot size</a:t>
            </a:r>
          </a:p>
          <a:p>
            <a:r>
              <a:rPr lang="en-US" dirty="0" err="1" smtClean="0"/>
              <a:t>Sqrt</a:t>
            </a:r>
            <a:r>
              <a:rPr lang="en-US" dirty="0" smtClean="0"/>
              <a:t>(β</a:t>
            </a:r>
            <a:r>
              <a:rPr lang="en-US" baseline="-25000" dirty="0" err="1" smtClean="0"/>
              <a:t>centre</a:t>
            </a:r>
            <a:r>
              <a:rPr lang="en-US" baseline="-25000" dirty="0" smtClean="0"/>
              <a:t> </a:t>
            </a:r>
            <a:r>
              <a:rPr lang="en-US" dirty="0" smtClean="0"/>
              <a:t>* </a:t>
            </a:r>
            <a:r>
              <a:rPr lang="en-US" dirty="0" err="1" smtClean="0"/>
              <a:t>ε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0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2881</TotalTime>
  <Words>277</Words>
  <Application>Microsoft Macintosh PowerPoint</Application>
  <PresentationFormat>Widescreen</PresentationFormat>
  <Paragraphs>77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Beam dynamics model</vt:lpstr>
      <vt:lpstr>Open beam dynamics points</vt:lpstr>
      <vt:lpstr>Open beam dynamics points</vt:lpstr>
    </vt:vector>
  </TitlesOfParts>
  <Company>CERN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Wilfrid Farabolini</dc:creator>
  <cp:lastModifiedBy>Eugenio Senes</cp:lastModifiedBy>
  <cp:revision>39</cp:revision>
  <dcterms:created xsi:type="dcterms:W3CDTF">2018-08-29T14:46:08Z</dcterms:created>
  <dcterms:modified xsi:type="dcterms:W3CDTF">2018-09-10T10:09:04Z</dcterms:modified>
</cp:coreProperties>
</file>