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90"/>
  </p:normalViewPr>
  <p:slideViewPr>
    <p:cSldViewPr snapToGrid="0" snapToObjects="1" showGuides="1">
      <p:cViewPr varScale="1">
        <p:scale>
          <a:sx n="113" d="100"/>
          <a:sy n="113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6A08-67A8-2049-AA0F-2F7B81F32D03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C8A53-BC3F-4340-A51A-D34A5AFA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AC32-9170-6F4B-BAED-199660A491F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69BC-A82F-414D-910E-0FF0A5A5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senes/CLEAR-irradiation-water-tank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Optics studies for the VHEE experiment at CLEAR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921"/>
            <a:ext cx="9144000" cy="1655762"/>
          </a:xfrm>
        </p:spPr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Eugenio Senes, Wilfrid </a:t>
            </a:r>
            <a:r>
              <a:rPr lang="en-GB" dirty="0" err="1" smtClean="0">
                <a:solidFill>
                  <a:srgbClr val="0000FF"/>
                </a:solidFill>
              </a:rPr>
              <a:t>Farabolini</a:t>
            </a:r>
            <a:r>
              <a:rPr lang="en-GB" dirty="0" smtClean="0">
                <a:solidFill>
                  <a:srgbClr val="0000FF"/>
                </a:solidFill>
              </a:rPr>
              <a:t>, Roberto </a:t>
            </a:r>
            <a:r>
              <a:rPr lang="en-GB" dirty="0" err="1" smtClean="0">
                <a:solidFill>
                  <a:srgbClr val="0000FF"/>
                </a:solidFill>
              </a:rPr>
              <a:t>Corsini</a:t>
            </a:r>
            <a:endParaRPr lang="en-GB" dirty="0" smtClean="0">
              <a:solidFill>
                <a:srgbClr val="0000FF"/>
              </a:solidFill>
            </a:endParaRPr>
          </a:p>
          <a:p>
            <a:r>
              <a:rPr lang="en-GB" dirty="0" smtClean="0">
                <a:solidFill>
                  <a:srgbClr val="0000FF"/>
                </a:solidFill>
              </a:rPr>
              <a:t>13 September 2018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15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Beam dynamics model</a:t>
            </a:r>
            <a:endParaRPr lang="en-GB" sz="40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279810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135905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552549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90679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454310" y="33213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863166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17940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82853" y="3338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59145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538132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6903" y="2629915"/>
            <a:ext cx="10519645" cy="0"/>
          </a:xfrm>
          <a:prstGeom prst="line">
            <a:avLst/>
          </a:prstGeom>
          <a:ln w="19050">
            <a:solidFill>
              <a:srgbClr val="FF99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50190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3588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6834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6334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5019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6834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64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319808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2750279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316692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6343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50279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6923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5053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9897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32" name="Rectangle 31"/>
          <p:cNvSpPr/>
          <p:nvPr/>
        </p:nvSpPr>
        <p:spPr>
          <a:xfrm>
            <a:off x="3551391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680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51391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68035" y="3770892"/>
            <a:ext cx="516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6165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127362" y="3420193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2870</a:t>
            </a:r>
            <a:endParaRPr lang="en-GB" sz="1600" dirty="0"/>
          </a:p>
        </p:txBody>
      </p:sp>
      <p:sp>
        <p:nvSpPr>
          <p:cNvPr id="61" name="Rectangle 60"/>
          <p:cNvSpPr/>
          <p:nvPr/>
        </p:nvSpPr>
        <p:spPr>
          <a:xfrm>
            <a:off x="9135905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>
            <a:off x="913590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5254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87623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863166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966133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355</a:t>
            </a:r>
            <a:endParaRPr lang="en-GB" sz="16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027981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59539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583358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1046905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350</a:t>
            </a:r>
            <a:endParaRPr lang="en-GB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100000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21603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360</a:t>
            </a:r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2519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515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41383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510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812635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520</a:t>
            </a:r>
            <a:endParaRPr lang="en-GB" sz="16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6878333" y="2408230"/>
            <a:ext cx="452567" cy="452568"/>
            <a:chOff x="3511491" y="1795224"/>
            <a:chExt cx="194650" cy="194650"/>
          </a:xfrm>
        </p:grpSpPr>
        <p:sp>
          <p:nvSpPr>
            <p:cNvPr id="76" name="Oval 75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7099639" y="3347365"/>
            <a:ext cx="203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099639" y="2794194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11739" y="1558307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MTV</a:t>
            </a:r>
          </a:p>
          <a:p>
            <a:pPr algn="ctr"/>
            <a:r>
              <a:rPr lang="en-GB" sz="1600" dirty="0" smtClean="0"/>
              <a:t> 390</a:t>
            </a:r>
            <a:endParaRPr lang="en-GB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949548" y="3018988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1130</a:t>
            </a:r>
            <a:endParaRPr lang="en-GB" sz="16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579994" y="3770892"/>
            <a:ext cx="3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10492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200</a:t>
            </a:r>
            <a:endParaRPr lang="en-GB" sz="16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38197" y="3770892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90075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dirty="0" smtClean="0"/>
              <a:t>00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1035875" y="2354785"/>
            <a:ext cx="542321" cy="540000"/>
          </a:xfrm>
          <a:prstGeom prst="rect">
            <a:avLst/>
          </a:prstGeom>
          <a:solidFill>
            <a:srgbClr val="66FFFF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/>
          <p:nvPr/>
        </p:nvCxnSpPr>
        <p:spPr>
          <a:xfrm>
            <a:off x="195086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5792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1858" y="1197621"/>
            <a:ext cx="13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Movable </a:t>
            </a:r>
          </a:p>
          <a:p>
            <a:pPr algn="ctr"/>
            <a:r>
              <a:rPr lang="en-GB" sz="1600" smtClean="0"/>
              <a:t>phantom </a:t>
            </a:r>
            <a:r>
              <a:rPr lang="en-GB" sz="1600" dirty="0" smtClean="0"/>
              <a:t>and </a:t>
            </a:r>
          </a:p>
          <a:p>
            <a:pPr algn="ctr"/>
            <a:r>
              <a:rPr lang="en-GB" sz="1600" dirty="0" smtClean="0"/>
              <a:t>screen</a:t>
            </a:r>
            <a:endParaRPr lang="en-GB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11002199" y="3654861"/>
            <a:ext cx="80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Magnetic </a:t>
            </a:r>
          </a:p>
          <a:p>
            <a:pPr algn="ctr"/>
            <a:r>
              <a:rPr lang="en-GB" sz="1200" dirty="0" smtClean="0"/>
              <a:t>length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1005639" y="4216611"/>
          <a:ext cx="4901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888">
                  <a:extLst>
                    <a:ext uri="{9D8B030D-6E8A-4147-A177-3AD203B41FA5}">
                      <a16:colId xmlns:a16="http://schemas.microsoft.com/office/drawing/2014/main" xmlns="" val="3195134503"/>
                    </a:ext>
                  </a:extLst>
                </a:gridCol>
                <a:gridCol w="1464660">
                  <a:extLst>
                    <a:ext uri="{9D8B030D-6E8A-4147-A177-3AD203B41FA5}">
                      <a16:colId xmlns:a16="http://schemas.microsoft.com/office/drawing/2014/main" xmlns="" val="213626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QL3 characteristics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8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gradient [T/m]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423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Inscribed radius [mm]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6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 gradient [Tm/m]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6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</a:t>
                      </a:r>
                      <a:r>
                        <a:rPr lang="en-GB" baseline="0" dirty="0" smtClean="0"/>
                        <a:t> current at 11.2 T/m [A]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5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 rise [</a:t>
                      </a:r>
                      <a:r>
                        <a:rPr lang="en-GB" baseline="30000" dirty="0" err="1" smtClean="0"/>
                        <a:t>o</a:t>
                      </a:r>
                      <a:r>
                        <a:rPr lang="en-GB" dirty="0" err="1" smtClean="0"/>
                        <a:t>C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9418383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157975" y="4001064"/>
            <a:ext cx="547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Probably difficult to obtain a final focal length of 250 mm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(reduce energy, increase current beyond 200 A ?) </a:t>
            </a: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938676" y="2152445"/>
            <a:ext cx="663975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37846" y="1999391"/>
            <a:ext cx="307405" cy="307406"/>
            <a:chOff x="3511491" y="1795224"/>
            <a:chExt cx="194650" cy="194650"/>
          </a:xfrm>
        </p:grpSpPr>
        <p:sp>
          <p:nvSpPr>
            <p:cNvPr id="100" name="Oval 99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1460873" y="1970247"/>
            <a:ext cx="0" cy="109729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25614" y="4647395"/>
            <a:ext cx="3447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f = 1 / (k . l)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k [m-2] = 300. g [T/m] / p [MeV]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f = 264 mm at 200 MeV with 200 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25615" y="5841486"/>
            <a:ext cx="540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MADx</a:t>
            </a:r>
            <a:r>
              <a:rPr lang="en-GB" dirty="0" smtClean="0"/>
              <a:t> model of the line at </a:t>
            </a:r>
            <a:r>
              <a:rPr lang="en-US" dirty="0">
                <a:hlinkClick r:id="rId2"/>
              </a:rPr>
              <a:t>https://github.com/esenes/CLEAR-irradiation-water-tank.git</a:t>
            </a:r>
            <a:endParaRPr lang="en-US" dirty="0"/>
          </a:p>
          <a:p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165698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Convergent beam in the x-plane, slightly divergent on the y-plane.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Result to be checked after: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Optics measurements for the initial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Quadrupoles overpowering possibilities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Convergent case: 5.1 </a:t>
            </a:r>
            <a:r>
              <a:rPr lang="en-GB" sz="4000" dirty="0" err="1" smtClean="0">
                <a:solidFill>
                  <a:srgbClr val="C00000"/>
                </a:solidFill>
              </a:rPr>
              <a:t>deg</a:t>
            </a:r>
            <a:r>
              <a:rPr lang="en-GB" sz="4000" dirty="0" smtClean="0">
                <a:solidFill>
                  <a:srgbClr val="C00000"/>
                </a:solidFill>
              </a:rPr>
              <a:t> beam cone aperture</a:t>
            </a:r>
            <a:endParaRPr lang="en-GB" sz="4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t="6199" r="9531" b="3239"/>
          <a:stretch/>
        </p:blipFill>
        <p:spPr>
          <a:xfrm>
            <a:off x="98986" y="3200400"/>
            <a:ext cx="7903563" cy="30956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39380"/>
              </p:ext>
            </p:extLst>
          </p:nvPr>
        </p:nvGraphicFramePr>
        <p:xfrm>
          <a:off x="8010526" y="3257596"/>
          <a:ext cx="4063998" cy="288598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4666"/>
                <a:gridCol w="1354666"/>
                <a:gridCol w="1354666"/>
              </a:tblGrid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set on</a:t>
                      </a:r>
                      <a:r>
                        <a:rPr lang="en-US" dirty="0" smtClean="0"/>
                        <a:t> 200A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130%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3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16569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particularly challenging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Implemented with overpowering of the last quadrupole like the former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Flat optics:</a:t>
            </a:r>
            <a:endParaRPr lang="en-GB" sz="40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98446"/>
              </p:ext>
            </p:extLst>
          </p:nvPr>
        </p:nvGraphicFramePr>
        <p:xfrm>
          <a:off x="8010526" y="3257596"/>
          <a:ext cx="4063998" cy="288598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4666"/>
                <a:gridCol w="1354666"/>
                <a:gridCol w="1354666"/>
              </a:tblGrid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set on</a:t>
                      </a:r>
                      <a:r>
                        <a:rPr lang="en-US" dirty="0" smtClean="0"/>
                        <a:t> 200A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128%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5541" r="9375" b="2146"/>
          <a:stretch/>
        </p:blipFill>
        <p:spPr>
          <a:xfrm>
            <a:off x="-4468" y="3090862"/>
            <a:ext cx="8014994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16569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Same as before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4.72 mm beam spot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 overpowering required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Flat </a:t>
            </a:r>
            <a:r>
              <a:rPr lang="en-GB" sz="4000" dirty="0" smtClean="0">
                <a:solidFill>
                  <a:srgbClr val="C00000"/>
                </a:solidFill>
              </a:rPr>
              <a:t>optics for calibration:</a:t>
            </a:r>
            <a:endParaRPr lang="en-GB" sz="40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62050"/>
              </p:ext>
            </p:extLst>
          </p:nvPr>
        </p:nvGraphicFramePr>
        <p:xfrm>
          <a:off x="8010526" y="3257596"/>
          <a:ext cx="4063998" cy="288598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54666"/>
                <a:gridCol w="1354666"/>
                <a:gridCol w="1354666"/>
              </a:tblGrid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set on</a:t>
                      </a:r>
                      <a:r>
                        <a:rPr lang="en-US" dirty="0" smtClean="0"/>
                        <a:t> 200A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4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QF520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73%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244" r="8774" b="2843"/>
          <a:stretch/>
        </p:blipFill>
        <p:spPr>
          <a:xfrm>
            <a:off x="0" y="3194038"/>
            <a:ext cx="8010526" cy="30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332</Words>
  <Application>Microsoft Macintosh PowerPoint</Application>
  <PresentationFormat>Widescreen</PresentationFormat>
  <Paragraphs>136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Optics studies for the VHEE experiment at CLEAR</vt:lpstr>
      <vt:lpstr>Beam dynamics model</vt:lpstr>
      <vt:lpstr>Convergent case: 5.1 deg beam cone aperture</vt:lpstr>
      <vt:lpstr>Flat optics:</vt:lpstr>
      <vt:lpstr>Flat optics for calibration: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Optics studies for the VHEE experiment at CLEAR</dc:title>
  <dc:creator>Eugenio Senes</dc:creator>
  <cp:lastModifiedBy>Microsoft Office User</cp:lastModifiedBy>
  <cp:revision>6</cp:revision>
  <dcterms:created xsi:type="dcterms:W3CDTF">2018-09-13T15:56:39Z</dcterms:created>
  <dcterms:modified xsi:type="dcterms:W3CDTF">2018-10-01T12:48:07Z</dcterms:modified>
</cp:coreProperties>
</file>