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2" r:id="rId1"/>
  </p:sldMasterIdLst>
  <p:notesMasterIdLst>
    <p:notesMasterId r:id="rId4"/>
  </p:notesMasterIdLst>
  <p:sldIdLst>
    <p:sldId id="269" r:id="rId2"/>
    <p:sldId id="27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33" userDrawn="1">
          <p15:clr>
            <a:srgbClr val="A4A3A4"/>
          </p15:clr>
        </p15:guide>
        <p15:guide id="2" pos="5624" userDrawn="1">
          <p15:clr>
            <a:srgbClr val="A4A3A4"/>
          </p15:clr>
        </p15:guide>
        <p15:guide id="3" pos="9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0000FF"/>
    <a:srgbClr val="9B37FF"/>
    <a:srgbClr val="8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00" autoAdjust="0"/>
    <p:restoredTop sz="90615"/>
  </p:normalViewPr>
  <p:slideViewPr>
    <p:cSldViewPr snapToGrid="0">
      <p:cViewPr>
        <p:scale>
          <a:sx n="100" d="100"/>
          <a:sy n="100" d="100"/>
        </p:scale>
        <p:origin x="2184" y="152"/>
      </p:cViewPr>
      <p:guideLst>
        <p:guide orient="horz" pos="4133"/>
        <p:guide pos="5624"/>
        <p:guide pos="9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CB4E9-9F10-445D-898A-4C7FDF6A12A9}" type="datetimeFigureOut">
              <a:rPr lang="en-US" smtClean="0"/>
              <a:t>6/21/19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1234F-1D0B-4526-934D-0A5952B7B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24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-14578" y="6813376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-14578" y="30099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9066" y="1955777"/>
            <a:ext cx="7772400" cy="1470025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66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68949"/>
            <a:ext cx="6400800" cy="1111929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0248256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0" userDrawn="1">
          <p15:clr>
            <a:srgbClr val="FBAE40"/>
          </p15:clr>
        </p15:guide>
        <p15:guide id="2" pos="220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-14578" y="6813376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-14578" y="30099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08720"/>
            <a:ext cx="8229600" cy="5217443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53336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9512" y="6460118"/>
            <a:ext cx="4248472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Status of the AWAKE eBPM studies - E. Senes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693440" cy="365125"/>
          </a:xfrm>
        </p:spPr>
        <p:txBody>
          <a:bodyPr/>
          <a:lstStyle/>
          <a:p>
            <a:fld id="{3FD93482-287C-4ADC-B7B3-79897485F0A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76064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66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11" name="Picture 4" descr="http://ictr-phe14.web.cern.ch/ictr-phe14/images/logos/cer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4" y="110496"/>
            <a:ext cx="492238" cy="42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fiu-assets-2-syitaetz61hl2sa.stackpathdns.com/static/use-media-items/53/52888/full-557x557/59355ed9/Oxford-University-ceremonial-crest.png?resolution=0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1" t="17946" r="22353" b="18233"/>
          <a:stretch/>
        </p:blipFill>
        <p:spPr bwMode="auto">
          <a:xfrm>
            <a:off x="39091" y="538640"/>
            <a:ext cx="422514" cy="48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8491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-14578" y="6813376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-14578" y="30099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53336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9512" y="6460118"/>
            <a:ext cx="4248472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Status of the AWAKE eBPM studies - E. Senes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693440" cy="365125"/>
          </a:xfrm>
        </p:spPr>
        <p:txBody>
          <a:bodyPr/>
          <a:lstStyle/>
          <a:p>
            <a:fld id="{3FD93482-287C-4ADC-B7B3-79897485F0A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4" descr="http://ictr-phe14.web.cern.ch/ictr-phe14/images/logos/cer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4" y="110496"/>
            <a:ext cx="492238" cy="42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s://fiu-assets-2-syitaetz61hl2sa.stackpathdns.com/static/use-media-items/53/52888/full-557x557/59355ed9/Oxford-University-ceremonial-crest.png?resolution=0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1" t="17946" r="22353" b="18233"/>
          <a:stretch/>
        </p:blipFill>
        <p:spPr bwMode="auto">
          <a:xfrm>
            <a:off x="39091" y="538640"/>
            <a:ext cx="422514" cy="48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509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-14578" y="6813376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-14578" y="30099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14996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66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648"/>
            <a:ext cx="8229600" cy="516551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53336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9512" y="6460118"/>
            <a:ext cx="5878016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Status of the AWAKE eBPM studies - E. Senes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693440" cy="365125"/>
          </a:xfrm>
        </p:spPr>
        <p:txBody>
          <a:bodyPr/>
          <a:lstStyle/>
          <a:p>
            <a:fld id="{3FD93482-287C-4ADC-B7B3-79897485F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88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-14578" y="6813376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-14578" y="30099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836665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66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53336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9512" y="6460118"/>
            <a:ext cx="4248472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Status of the AWAKE eBPM studies - E. Senes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693440" cy="365125"/>
          </a:xfrm>
        </p:spPr>
        <p:txBody>
          <a:bodyPr/>
          <a:lstStyle/>
          <a:p>
            <a:fld id="{3FD93482-287C-4ADC-B7B3-79897485F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1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-14578" y="6813376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-14578" y="30099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36712"/>
            <a:ext cx="4038600" cy="52894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712"/>
            <a:ext cx="4038600" cy="52894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53336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9512" y="6460118"/>
            <a:ext cx="4248472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Status of the AWAKE eBPM studies - E. Senes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693440" cy="365125"/>
          </a:xfrm>
        </p:spPr>
        <p:txBody>
          <a:bodyPr/>
          <a:lstStyle/>
          <a:p>
            <a:fld id="{3FD93482-287C-4ADC-B7B3-79897485F0A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76064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66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16" name="Picture 4" descr="http://ictr-phe14.web.cern.ch/ictr-phe14/images/logos/cer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4" y="110496"/>
            <a:ext cx="492238" cy="42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s://fiu-assets-2-syitaetz61hl2sa.stackpathdns.com/static/use-media-items/53/52888/full-557x557/59355ed9/Oxford-University-ceremonial-crest.png?resolution=0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1" t="17946" r="22353" b="18233"/>
          <a:stretch/>
        </p:blipFill>
        <p:spPr bwMode="auto">
          <a:xfrm>
            <a:off x="39091" y="538640"/>
            <a:ext cx="422514" cy="48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423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-14578" y="6813376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-14578" y="30099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36712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76474"/>
            <a:ext cx="4040188" cy="4760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836712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76474"/>
            <a:ext cx="4041775" cy="4760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53336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9512" y="6460118"/>
            <a:ext cx="4248472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Status of the AWAKE eBPM studies - E. Senes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693440" cy="365125"/>
          </a:xfrm>
        </p:spPr>
        <p:txBody>
          <a:bodyPr/>
          <a:lstStyle/>
          <a:p>
            <a:fld id="{3FD93482-287C-4ADC-B7B3-79897485F0A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76064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66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18" name="Picture 4" descr="http://ictr-phe14.web.cern.ch/ictr-phe14/images/logos/cer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4" y="110496"/>
            <a:ext cx="492238" cy="42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s://fiu-assets-2-syitaetz61hl2sa.stackpathdns.com/static/use-media-items/53/52888/full-557x557/59355ed9/Oxford-University-ceremonial-crest.png?resolution=0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1" t="17946" r="22353" b="18233"/>
          <a:stretch/>
        </p:blipFill>
        <p:spPr bwMode="auto">
          <a:xfrm>
            <a:off x="39091" y="538640"/>
            <a:ext cx="422514" cy="48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48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-14578" y="6813376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-14578" y="30099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53336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9512" y="6460118"/>
            <a:ext cx="4248472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Status of the AWAKE eBPM studies - E. Senes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693440" cy="365125"/>
          </a:xfrm>
        </p:spPr>
        <p:txBody>
          <a:bodyPr/>
          <a:lstStyle/>
          <a:p>
            <a:fld id="{3FD93482-287C-4ADC-B7B3-79897485F0A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76064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66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14" name="Picture 4" descr="http://ictr-phe14.web.cern.ch/ictr-phe14/images/logos/cer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4" y="110496"/>
            <a:ext cx="492238" cy="42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fiu-assets-2-syitaetz61hl2sa.stackpathdns.com/static/use-media-items/53/52888/full-557x557/59355ed9/Oxford-University-ceremonial-crest.png?resolution=0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1" t="17946" r="22353" b="18233"/>
          <a:stretch/>
        </p:blipFill>
        <p:spPr bwMode="auto">
          <a:xfrm>
            <a:off x="39091" y="538640"/>
            <a:ext cx="422514" cy="48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221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-14578" y="6813376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-14578" y="30099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53336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9512" y="6460118"/>
            <a:ext cx="4248472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Status of the AWAKE eBPM studies - E. Senes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693440" cy="365125"/>
          </a:xfrm>
        </p:spPr>
        <p:txBody>
          <a:bodyPr/>
          <a:lstStyle/>
          <a:p>
            <a:fld id="{3FD93482-287C-4ADC-B7B3-79897485F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73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-14578" y="6813376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-14578" y="30099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53336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9512" y="6460118"/>
            <a:ext cx="4248472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Status of the AWAKE eBPM studies - E. Senes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693440" cy="365125"/>
          </a:xfrm>
        </p:spPr>
        <p:txBody>
          <a:bodyPr/>
          <a:lstStyle/>
          <a:p>
            <a:fld id="{3FD93482-287C-4ADC-B7B3-79897485F0A9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4" descr="http://ictr-phe14.web.cern.ch/ictr-phe14/images/logos/cer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4" y="110496"/>
            <a:ext cx="492238" cy="42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fiu-assets-2-syitaetz61hl2sa.stackpathdns.com/static/use-media-items/53/52888/full-557x557/59355ed9/Oxford-University-ceremonial-crest.png?resolution=0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1" t="17946" r="22353" b="18233"/>
          <a:stretch/>
        </p:blipFill>
        <p:spPr bwMode="auto">
          <a:xfrm>
            <a:off x="39091" y="538640"/>
            <a:ext cx="422514" cy="48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70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-14578" y="6813376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-14578" y="30099"/>
            <a:ext cx="9158578" cy="0"/>
          </a:xfrm>
          <a:prstGeom prst="line">
            <a:avLst/>
          </a:prstGeom>
          <a:ln w="76200">
            <a:gradFill flip="none" rotWithShape="1">
              <a:gsLst>
                <a:gs pos="100000">
                  <a:srgbClr val="F57E1B"/>
                </a:gs>
                <a:gs pos="0">
                  <a:srgbClr val="FE3802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53336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9512" y="6460118"/>
            <a:ext cx="4248472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Status of the AWAKE eBPM studies - E. Senes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53336"/>
            <a:ext cx="693440" cy="365125"/>
          </a:xfrm>
        </p:spPr>
        <p:txBody>
          <a:bodyPr/>
          <a:lstStyle/>
          <a:p>
            <a:fld id="{3FD93482-287C-4ADC-B7B3-79897485F0A9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4" descr="http://ictr-phe14.web.cern.ch/ictr-phe14/images/logos/cer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4" y="110496"/>
            <a:ext cx="492238" cy="42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fiu-assets-2-syitaetz61hl2sa.stackpathdns.com/static/use-media-items/53/52888/full-557x557/59355ed9/Oxford-University-ceremonial-crest.png?resolution=0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1" t="17946" r="22353" b="18233"/>
          <a:stretch/>
        </p:blipFill>
        <p:spPr bwMode="auto">
          <a:xfrm>
            <a:off x="39091" y="538640"/>
            <a:ext cx="422514" cy="48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801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Status of the AWAKE eBPM studies - E. Senes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93482-287C-4ADC-B7B3-79897485F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1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parameters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rerun the model for the prism with a 1 cm bore </a:t>
            </a:r>
            <a:endParaRPr lang="en-US" dirty="0" smtClean="0"/>
          </a:p>
          <a:p>
            <a:r>
              <a:rPr lang="en-US" dirty="0" smtClean="0"/>
              <a:t>1.5 </a:t>
            </a:r>
            <a:r>
              <a:rPr lang="en-US" dirty="0" smtClean="0"/>
              <a:t>ns sigma 100 </a:t>
            </a:r>
            <a:r>
              <a:rPr lang="en-US" dirty="0" err="1" smtClean="0"/>
              <a:t>pC</a:t>
            </a:r>
            <a:r>
              <a:rPr lang="en-US" dirty="0" smtClean="0"/>
              <a:t> electron </a:t>
            </a:r>
            <a:r>
              <a:rPr lang="en-US" dirty="0" smtClean="0"/>
              <a:t>beam</a:t>
            </a:r>
          </a:p>
          <a:p>
            <a:r>
              <a:rPr lang="en-US" dirty="0" smtClean="0"/>
              <a:t>Field probe as Konstantin</a:t>
            </a:r>
          </a:p>
          <a:p>
            <a:r>
              <a:rPr lang="en-US" dirty="0" smtClean="0"/>
              <a:t>Beam position x=0 at the pipe center</a:t>
            </a:r>
          </a:p>
          <a:p>
            <a:r>
              <a:rPr lang="en-US" dirty="0" smtClean="0"/>
              <a:t>Delta/sigma calculated as in the experiment:</a:t>
            </a:r>
          </a:p>
          <a:p>
            <a:pPr lvl="1"/>
            <a:r>
              <a:rPr lang="en-US" dirty="0" smtClean="0"/>
              <a:t>Delta = E</a:t>
            </a:r>
            <a:r>
              <a:rPr lang="en-US" baseline="30000" dirty="0"/>
              <a:t>2</a:t>
            </a:r>
            <a:r>
              <a:rPr lang="en-US" baseline="-25000" dirty="0" smtClean="0"/>
              <a:t>abs_right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E</a:t>
            </a:r>
            <a:r>
              <a:rPr lang="en-US" baseline="30000" dirty="0" smtClean="0"/>
              <a:t>2</a:t>
            </a:r>
            <a:r>
              <a:rPr lang="en-US" baseline="-25000" dirty="0" smtClean="0"/>
              <a:t>abs_left</a:t>
            </a:r>
          </a:p>
          <a:p>
            <a:pPr lvl="1"/>
            <a:r>
              <a:rPr lang="en-US" dirty="0" smtClean="0"/>
              <a:t>Sigma= </a:t>
            </a:r>
            <a:r>
              <a:rPr lang="en-US" dirty="0"/>
              <a:t>E</a:t>
            </a:r>
            <a:r>
              <a:rPr lang="en-US" baseline="30000" dirty="0"/>
              <a:t>2</a:t>
            </a:r>
            <a:r>
              <a:rPr lang="en-US" baseline="-25000" dirty="0"/>
              <a:t>abs_right</a:t>
            </a:r>
            <a:r>
              <a:rPr lang="en-US" dirty="0"/>
              <a:t> </a:t>
            </a:r>
            <a:r>
              <a:rPr lang="en-US" dirty="0" smtClean="0"/>
              <a:t>+ E</a:t>
            </a:r>
            <a:r>
              <a:rPr lang="en-US" baseline="30000" dirty="0" smtClean="0"/>
              <a:t>2</a:t>
            </a:r>
            <a:r>
              <a:rPr lang="en-US" baseline="-25000" dirty="0" smtClean="0"/>
              <a:t>abs_left</a:t>
            </a:r>
          </a:p>
          <a:p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9949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" y="109063"/>
            <a:ext cx="8229600" cy="509047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Status of the AWAKE eBPM studies - E. Senes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5938" y="5598995"/>
            <a:ext cx="8039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Beam_position_mm</a:t>
            </a:r>
            <a:r>
              <a:rPr lang="en-US" sz="1200" dirty="0" smtClean="0"/>
              <a:t> = </a:t>
            </a:r>
            <a:r>
              <a:rPr lang="pt-BR" sz="1200" dirty="0" smtClean="0"/>
              <a:t>[</a:t>
            </a:r>
            <a:r>
              <a:rPr lang="pt-BR" sz="1200" dirty="0"/>
              <a:t>0. , 0.5, 1. , 1.5, 2. , 2.5</a:t>
            </a:r>
            <a:r>
              <a:rPr lang="pt-BR" sz="1200" dirty="0" smtClean="0"/>
              <a:t>]</a:t>
            </a:r>
            <a:endParaRPr lang="en-US" sz="1200" dirty="0" smtClean="0"/>
          </a:p>
          <a:p>
            <a:r>
              <a:rPr lang="en-US" sz="1200" dirty="0" err="1" smtClean="0"/>
              <a:t>Delta_sigma</a:t>
            </a:r>
            <a:r>
              <a:rPr lang="en-US" sz="1200" dirty="0" smtClean="0"/>
              <a:t> = </a:t>
            </a:r>
            <a:r>
              <a:rPr lang="mr-IN" sz="1200" dirty="0" smtClean="0"/>
              <a:t>[ </a:t>
            </a:r>
            <a:r>
              <a:rPr lang="mr-IN" sz="1200" dirty="0"/>
              <a:t>2.75802803e-05, -2.62488492e-01, -4.90373815e-01, -6.65479220e-01, -7.87680393e-01, -8.67708763e-01]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97401572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ThemeJGN2015_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PersonalThemeJGN2015_v2</Template>
  <TotalTime>23589</TotalTime>
  <Words>107</Words>
  <Application>Microsoft Macintosh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Mangal</vt:lpstr>
      <vt:lpstr>Arial</vt:lpstr>
      <vt:lpstr>PersonalThemeJGN2015_v2</vt:lpstr>
      <vt:lpstr>Simulation parameters</vt:lpstr>
      <vt:lpstr>PowerPoint Presentation</vt:lpstr>
    </vt:vector>
  </TitlesOfParts>
  <Company>CERN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Recent rf high-gradient testing results</dc:title>
  <dc:creator>Jorge Giner Navarro</dc:creator>
  <cp:lastModifiedBy>Eugenio Senes</cp:lastModifiedBy>
  <cp:revision>252</cp:revision>
  <cp:lastPrinted>2018-12-11T16:09:26Z</cp:lastPrinted>
  <dcterms:created xsi:type="dcterms:W3CDTF">2016-03-10T12:25:48Z</dcterms:created>
  <dcterms:modified xsi:type="dcterms:W3CDTF">2019-06-21T13:34:35Z</dcterms:modified>
</cp:coreProperties>
</file>