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70" r:id="rId15"/>
    <p:sldId id="271" r:id="rId16"/>
    <p:sldId id="272" r:id="rId17"/>
    <p:sldId id="277" r:id="rId18"/>
    <p:sldId id="269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90630"/>
  </p:normalViewPr>
  <p:slideViewPr>
    <p:cSldViewPr snapToGrid="0">
      <p:cViewPr>
        <p:scale>
          <a:sx n="100" d="100"/>
          <a:sy n="100" d="100"/>
        </p:scale>
        <p:origin x="2200" y="152"/>
      </p:cViewPr>
      <p:guideLst>
        <p:guide orient="horz" pos="4133"/>
        <p:guide pos="5624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dirty="0" smtClean="0"/>
              <a:t>CST tests status for the Cherenkov electron BPMs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E. </a:t>
            </a:r>
            <a:r>
              <a:rPr lang="es-ES" dirty="0" smtClean="0">
                <a:solidFill>
                  <a:schemeClr val="tx1"/>
                </a:solidFill>
              </a:rPr>
              <a:t>Senes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useful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discussions</a:t>
            </a:r>
            <a:r>
              <a:rPr lang="es-ES" dirty="0" smtClean="0">
                <a:solidFill>
                  <a:schemeClr val="tx1"/>
                </a:solidFill>
              </a:rPr>
              <a:t>  and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 to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M. </a:t>
            </a:r>
            <a:r>
              <a:rPr lang="es-ES" dirty="0" err="1" smtClean="0">
                <a:solidFill>
                  <a:schemeClr val="tx1"/>
                </a:solidFill>
              </a:rPr>
              <a:t>Bergamaschi</a:t>
            </a:r>
            <a:r>
              <a:rPr lang="es-ES" dirty="0" smtClean="0">
                <a:solidFill>
                  <a:schemeClr val="tx1"/>
                </a:solidFill>
              </a:rPr>
              <a:t>, A. </a:t>
            </a:r>
            <a:r>
              <a:rPr lang="es-ES" dirty="0" err="1" smtClean="0">
                <a:solidFill>
                  <a:schemeClr val="tx1"/>
                </a:solidFill>
              </a:rPr>
              <a:t>Curcio</a:t>
            </a:r>
            <a:r>
              <a:rPr lang="es-ES" dirty="0" smtClean="0">
                <a:solidFill>
                  <a:schemeClr val="tx1"/>
                </a:solidFill>
              </a:rPr>
              <a:t>, S. </a:t>
            </a:r>
            <a:r>
              <a:rPr lang="es-ES" dirty="0" err="1" smtClean="0">
                <a:solidFill>
                  <a:schemeClr val="tx1"/>
                </a:solidFill>
              </a:rPr>
              <a:t>Sandovich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T. </a:t>
            </a:r>
            <a:r>
              <a:rPr lang="es-ES" dirty="0" err="1" smtClean="0">
                <a:solidFill>
                  <a:schemeClr val="tx1"/>
                </a:solidFill>
              </a:rPr>
              <a:t>Lefevre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Harrach</a:t>
            </a:r>
            <a:r>
              <a:rPr lang="es-ES" dirty="0" smtClean="0">
                <a:solidFill>
                  <a:schemeClr val="tx1"/>
                </a:solidFill>
              </a:rPr>
              <a:t> (CST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853"/>
            <a:ext cx="4514850" cy="300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3817545"/>
            <a:ext cx="4514850" cy="3009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11700" y="5080000"/>
            <a:ext cx="4305300" cy="62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8473"/>
            <a:ext cx="8229600" cy="4114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9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4261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9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495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Konstantin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908"/>
            <a:ext cx="9144000" cy="54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3" b="29125"/>
          <a:stretch/>
        </p:blipFill>
        <p:spPr>
          <a:xfrm>
            <a:off x="0" y="1130301"/>
            <a:ext cx="9144000" cy="1447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810000"/>
            <a:ext cx="3949700" cy="2369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75" y="3810000"/>
            <a:ext cx="3958167" cy="2374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01" y="7609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vSIM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1" y="3440668"/>
            <a:ext cx="52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83781"/>
            <a:ext cx="4940300" cy="2061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5" b="2833"/>
          <a:stretch/>
        </p:blipFill>
        <p:spPr>
          <a:xfrm>
            <a:off x="0" y="1168400"/>
            <a:ext cx="9144000" cy="144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01" y="7609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vSIM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1" y="3440668"/>
            <a:ext cx="52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74" y="3968234"/>
            <a:ext cx="5247826" cy="22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Delta/sigma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62100"/>
            <a:ext cx="4686300" cy="312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62100"/>
            <a:ext cx="4686300" cy="3124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5384800"/>
            <a:ext cx="491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peak to peak voltage at the field 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2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region of interest goes up to ~450 </a:t>
            </a:r>
            <a:r>
              <a:rPr lang="en-US" dirty="0" err="1" smtClean="0"/>
              <a:t>ps</a:t>
            </a:r>
            <a:r>
              <a:rPr lang="en-US" dirty="0" smtClean="0"/>
              <a:t> with the present geometry. </a:t>
            </a:r>
            <a:r>
              <a:rPr lang="en-US" dirty="0" err="1" smtClean="0"/>
              <a:t>Konstatin</a:t>
            </a:r>
            <a:r>
              <a:rPr lang="en-US" dirty="0" smtClean="0"/>
              <a:t> was looking at ~150 ps. The region of interest is the peak around 270 ps.</a:t>
            </a:r>
          </a:p>
          <a:p>
            <a:r>
              <a:rPr lang="en-US" dirty="0" smtClean="0"/>
              <a:t>No field pictures due to CST fail in handling big files</a:t>
            </a:r>
          </a:p>
          <a:p>
            <a:r>
              <a:rPr lang="en-US" dirty="0" smtClean="0"/>
              <a:t>The vacuum around the prism seems to not to influence the region of interest. What comes after are reflections (?)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steering the beam</a:t>
            </a:r>
            <a:r>
              <a:rPr lang="en-US" dirty="0" smtClean="0"/>
              <a:t>, the signal depends on the position as expected</a:t>
            </a:r>
          </a:p>
          <a:p>
            <a:r>
              <a:rPr lang="en-US" dirty="0" smtClean="0"/>
              <a:t>The differences with </a:t>
            </a:r>
            <a:r>
              <a:rPr lang="en-US" dirty="0" err="1" smtClean="0"/>
              <a:t>vSIM</a:t>
            </a:r>
            <a:r>
              <a:rPr lang="en-US" dirty="0" smtClean="0"/>
              <a:t> come from ? </a:t>
            </a:r>
          </a:p>
          <a:p>
            <a:pPr lvl="1"/>
            <a:r>
              <a:rPr lang="en-US" dirty="0" smtClean="0"/>
              <a:t>Same beam and same geometry</a:t>
            </a:r>
          </a:p>
          <a:p>
            <a:pPr lvl="1"/>
            <a:r>
              <a:rPr lang="en-US" dirty="0" smtClean="0"/>
              <a:t>Material properties ? </a:t>
            </a:r>
          </a:p>
          <a:p>
            <a:pPr lvl="1"/>
            <a:r>
              <a:rPr lang="en-US" dirty="0" smtClean="0"/>
              <a:t>Slight difference in the field probe position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attempt GDFIDL instead </a:t>
            </a:r>
          </a:p>
          <a:p>
            <a:pPr lvl="1"/>
            <a:r>
              <a:rPr lang="en-US" dirty="0" smtClean="0"/>
              <a:t>Still 3D simulation to be compared to the 2D </a:t>
            </a:r>
            <a:r>
              <a:rPr lang="en-US" dirty="0" err="1" smtClean="0"/>
              <a:t>vSIM</a:t>
            </a:r>
            <a:endParaRPr lang="en-US" dirty="0" smtClean="0"/>
          </a:p>
          <a:p>
            <a:r>
              <a:rPr lang="en-US" dirty="0" smtClean="0"/>
              <a:t>If we reduce the vacuum, we could keep using CST</a:t>
            </a:r>
          </a:p>
          <a:p>
            <a:pPr lvl="1"/>
            <a:r>
              <a:rPr lang="en-US" dirty="0" smtClean="0"/>
              <a:t>But we have the field monitor problem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Diffraction Cherenkov</a:t>
            </a:r>
            <a:r>
              <a:rPr lang="en-US" sz="2800" dirty="0"/>
              <a:t> </a:t>
            </a:r>
            <a:r>
              <a:rPr lang="en-US" sz="2800" dirty="0" smtClean="0"/>
              <a:t>simulations with CST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en-US" dirty="0" smtClean="0"/>
              <a:t>Generalities and limitations</a:t>
            </a:r>
          </a:p>
          <a:p>
            <a:pPr lvl="1"/>
            <a:r>
              <a:rPr lang="en-US" dirty="0" smtClean="0"/>
              <a:t>Effect of the vacuum volume </a:t>
            </a:r>
          </a:p>
          <a:p>
            <a:pPr lvl="1"/>
            <a:r>
              <a:rPr lang="en-US" dirty="0" smtClean="0"/>
              <a:t>Beam steering </a:t>
            </a:r>
            <a:endParaRPr lang="en-US" dirty="0" smtClean="0"/>
          </a:p>
          <a:p>
            <a:r>
              <a:rPr lang="en-US" sz="2800" dirty="0" smtClean="0"/>
              <a:t>Comparison to </a:t>
            </a:r>
            <a:r>
              <a:rPr lang="en-US" sz="2800" dirty="0" err="1" smtClean="0"/>
              <a:t>Kostantin</a:t>
            </a:r>
            <a:endParaRPr lang="en-US" sz="2800" dirty="0" smtClean="0"/>
          </a:p>
          <a:p>
            <a:r>
              <a:rPr lang="en-US" sz="2800" dirty="0" smtClean="0"/>
              <a:t>Next steps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4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monitor crash problem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54046"/>
            <a:ext cx="6057900" cy="293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887293"/>
            <a:ext cx="6057900" cy="29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632"/>
            <a:ext cx="8229600" cy="3991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0" y="4559300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</a:t>
            </a:r>
            <a:r>
              <a:rPr lang="en-US" smtClean="0"/>
              <a:t>successful frame over ~800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Generalities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23" y="1011448"/>
            <a:ext cx="4114800" cy="5960852"/>
          </a:xfrm>
        </p:spPr>
        <p:txBody>
          <a:bodyPr>
            <a:normAutofit/>
          </a:bodyPr>
          <a:lstStyle/>
          <a:p>
            <a:r>
              <a:rPr lang="en-US" dirty="0" smtClean="0"/>
              <a:t>Simple CST 3D model of a triangular prism</a:t>
            </a:r>
          </a:p>
          <a:p>
            <a:pPr lvl="1"/>
            <a:r>
              <a:rPr lang="en-US" dirty="0" smtClean="0"/>
              <a:t>Dimensions</a:t>
            </a:r>
          </a:p>
          <a:p>
            <a:pPr lvl="2"/>
            <a:r>
              <a:rPr lang="en-US" dirty="0" smtClean="0"/>
              <a:t>70x40x45 mm</a:t>
            </a:r>
          </a:p>
          <a:p>
            <a:pPr lvl="2"/>
            <a:r>
              <a:rPr lang="en-US" dirty="0" smtClean="0"/>
              <a:t>Bore diameter 5 mm</a:t>
            </a:r>
          </a:p>
          <a:p>
            <a:pPr lvl="1"/>
            <a:r>
              <a:rPr lang="en-US" dirty="0" smtClean="0"/>
              <a:t>400 GHz bandwidth simulation</a:t>
            </a:r>
          </a:p>
          <a:p>
            <a:endParaRPr lang="en-US" dirty="0" smtClean="0"/>
          </a:p>
          <a:p>
            <a:r>
              <a:rPr lang="en-US" dirty="0" smtClean="0"/>
              <a:t>Wakefield simulation</a:t>
            </a:r>
          </a:p>
          <a:p>
            <a:pPr lvl="1"/>
            <a:r>
              <a:rPr lang="en-US" dirty="0" smtClean="0"/>
              <a:t>Beam sigma 1 </a:t>
            </a:r>
            <a:r>
              <a:rPr lang="en-US" dirty="0" err="1" smtClean="0"/>
              <a:t>ps</a:t>
            </a:r>
            <a:r>
              <a:rPr lang="en-US" dirty="0" smtClean="0"/>
              <a:t>, 100 </a:t>
            </a:r>
            <a:r>
              <a:rPr lang="en-US" dirty="0" err="1" smtClean="0"/>
              <a:t>nC</a:t>
            </a:r>
            <a:endParaRPr lang="en-US" dirty="0" smtClean="0"/>
          </a:p>
          <a:p>
            <a:pPr lvl="1"/>
            <a:r>
              <a:rPr lang="en-US" dirty="0" smtClean="0"/>
              <a:t>Electric boundaries in </a:t>
            </a:r>
            <a:r>
              <a:rPr lang="en-US" dirty="0" err="1" smtClean="0"/>
              <a:t>x,y</a:t>
            </a:r>
            <a:endParaRPr lang="en-US" dirty="0" smtClean="0"/>
          </a:p>
          <a:p>
            <a:pPr lvl="1"/>
            <a:r>
              <a:rPr lang="en-US" dirty="0" smtClean="0"/>
              <a:t>Open boundaries in 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8" y="677247"/>
            <a:ext cx="4232752" cy="296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99" y="3556000"/>
            <a:ext cx="369593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Generalities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MPI not available on CERN clusters </a:t>
            </a:r>
            <a:r>
              <a:rPr lang="en-US" dirty="0">
                <a:sym typeface="Wingdings"/>
              </a:rPr>
              <a:t> max 2^31 cells</a:t>
            </a:r>
          </a:p>
          <a:p>
            <a:pPr lvl="1"/>
            <a:r>
              <a:rPr lang="en-US" dirty="0"/>
              <a:t>3D field monitor produce huge output. Saving the y=0 plane only is 40 GB. Broken frames from CST error. Support is taking care of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No GPU acceleration for </a:t>
            </a:r>
            <a:r>
              <a:rPr lang="en-US" dirty="0" err="1" smtClean="0"/>
              <a:t>wakefield</a:t>
            </a:r>
            <a:r>
              <a:rPr lang="en-US" dirty="0" smtClean="0"/>
              <a:t> simulations. </a:t>
            </a:r>
            <a:br>
              <a:rPr lang="en-US" dirty="0" smtClean="0"/>
            </a:br>
            <a:r>
              <a:rPr lang="en-US" dirty="0" smtClean="0"/>
              <a:t>Max 8 cores and 96 threads. Anyway in general ~18h run time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vacuum</a:t>
            </a:r>
          </a:p>
          <a:p>
            <a:pPr lvl="1"/>
            <a:r>
              <a:rPr lang="en-US" dirty="0" smtClean="0"/>
              <a:t>10 or 20 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21700" y="1205244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289299"/>
            <a:ext cx="4513805" cy="30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vacuum</a:t>
            </a:r>
          </a:p>
          <a:p>
            <a:pPr lvl="1"/>
            <a:r>
              <a:rPr lang="en-US" dirty="0" smtClean="0"/>
              <a:t>10 or 20 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" y="614756"/>
            <a:ext cx="4625907" cy="3083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51"/>
            <a:ext cx="4631235" cy="3087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11700" y="1206500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21700" y="1205244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305300" cy="1041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504"/>
            <a:ext cx="47117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305300" cy="1041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87"/>
            <a:ext cx="4648200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200"/>
            <a:ext cx="4648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after the radiator</a:t>
            </a:r>
          </a:p>
          <a:p>
            <a:pPr lvl="1"/>
            <a:r>
              <a:rPr lang="en-US" dirty="0" smtClean="0"/>
              <a:t>30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5080000"/>
            <a:ext cx="4305300" cy="62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8" y="3721100"/>
            <a:ext cx="470535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23560</TotalTime>
  <Words>585</Words>
  <Application>Microsoft Macintosh PowerPoint</Application>
  <PresentationFormat>On-screen Show (4:3)</PresentationFormat>
  <Paragraphs>114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Mangal</vt:lpstr>
      <vt:lpstr>Wingdings</vt:lpstr>
      <vt:lpstr>Arial</vt:lpstr>
      <vt:lpstr>PersonalThemeJGN2015_v2</vt:lpstr>
      <vt:lpstr>CST tests status for the Cherenkov electron BPMs</vt:lpstr>
      <vt:lpstr>Outline</vt:lpstr>
      <vt:lpstr>Generalities and limitations</vt:lpstr>
      <vt:lpstr>Generalities and limitations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Beam steering</vt:lpstr>
      <vt:lpstr>Beam steering</vt:lpstr>
      <vt:lpstr>Beam steering</vt:lpstr>
      <vt:lpstr>Results of Konstantin</vt:lpstr>
      <vt:lpstr>PowerPoint Presentation</vt:lpstr>
      <vt:lpstr>PowerPoint Presentation</vt:lpstr>
      <vt:lpstr>Delta/sigma</vt:lpstr>
      <vt:lpstr>Summary</vt:lpstr>
      <vt:lpstr>What comes next ?</vt:lpstr>
      <vt:lpstr>Spare</vt:lpstr>
      <vt:lpstr>Field monitor crash problem 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248</cp:revision>
  <cp:lastPrinted>2018-12-11T16:09:26Z</cp:lastPrinted>
  <dcterms:created xsi:type="dcterms:W3CDTF">2016-03-10T12:25:48Z</dcterms:created>
  <dcterms:modified xsi:type="dcterms:W3CDTF">2019-03-12T14:22:32Z</dcterms:modified>
</cp:coreProperties>
</file>