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2844" autoAdjust="0"/>
  </p:normalViewPr>
  <p:slideViewPr>
    <p:cSldViewPr snapToGrid="0">
      <p:cViewPr varScale="1">
        <p:scale>
          <a:sx n="66" d="100"/>
          <a:sy n="66" d="100"/>
        </p:scale>
        <p:origin x="63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954F8C-07A3-4B51-B728-E588A8D32527}" type="datetimeFigureOut">
              <a:rPr lang="en-US" smtClean="0"/>
              <a:t>6/25/2014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FD1256-D4F1-4824-9AB6-2911453C5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477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>
                <a:latin typeface="Times" panose="02020603050405020304" pitchFamily="18" charset="0"/>
                <a:ea typeface="ＭＳ Ｐゴシック" panose="020B0600070205080204" pitchFamily="34" charset="-128"/>
              </a:rPr>
              <a:t>SOA = Service-Oriented Architecture: New software engineering architecture where services expose their functionality via XML messages and standard protocols. Successor to Object Orientation and Component-Orientation approaches; SOA is not tied to language or platform.</a:t>
            </a:r>
          </a:p>
          <a:p>
            <a:r>
              <a:rPr lang="en-US" altLang="en-US" smtClean="0">
                <a:latin typeface="Times" panose="02020603050405020304" pitchFamily="18" charset="0"/>
                <a:ea typeface="ＭＳ Ｐゴシック" panose="020B0600070205080204" pitchFamily="34" charset="-128"/>
              </a:rPr>
              <a:t>NSTAR example application: we wrapped the NSTAR electric utility web page with a web service that lets us extract rate information for each town and display it in an interactive 3D map.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FD1256-D4F1-4824-9AB6-2911453C5B1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388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366C0-43EA-4063-A69D-DE7FD7FF79B1}" type="datetimeFigureOut">
              <a:rPr lang="en-US" smtClean="0"/>
              <a:t>6/25/2014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BDDE1-442C-4BAB-9415-A8FF54206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606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366C0-43EA-4063-A69D-DE7FD7FF79B1}" type="datetimeFigureOut">
              <a:rPr lang="en-US" smtClean="0"/>
              <a:t>6/25/2014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BDDE1-442C-4BAB-9415-A8FF54206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676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366C0-43EA-4063-A69D-DE7FD7FF79B1}" type="datetimeFigureOut">
              <a:rPr lang="en-US" smtClean="0"/>
              <a:t>6/25/2014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BDDE1-442C-4BAB-9415-A8FF54206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084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366C0-43EA-4063-A69D-DE7FD7FF79B1}" type="datetimeFigureOut">
              <a:rPr lang="en-US" smtClean="0"/>
              <a:t>6/25/2014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BDDE1-442C-4BAB-9415-A8FF54206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35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366C0-43EA-4063-A69D-DE7FD7FF79B1}" type="datetimeFigureOut">
              <a:rPr lang="en-US" smtClean="0"/>
              <a:t>6/25/2014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BDDE1-442C-4BAB-9415-A8FF54206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211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366C0-43EA-4063-A69D-DE7FD7FF79B1}" type="datetimeFigureOut">
              <a:rPr lang="en-US" smtClean="0"/>
              <a:t>6/25/2014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BDDE1-442C-4BAB-9415-A8FF54206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493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366C0-43EA-4063-A69D-DE7FD7FF79B1}" type="datetimeFigureOut">
              <a:rPr lang="en-US" smtClean="0"/>
              <a:t>6/25/2014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BDDE1-442C-4BAB-9415-A8FF54206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519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366C0-43EA-4063-A69D-DE7FD7FF79B1}" type="datetimeFigureOut">
              <a:rPr lang="en-US" smtClean="0"/>
              <a:t>6/25/2014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BDDE1-442C-4BAB-9415-A8FF54206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790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366C0-43EA-4063-A69D-DE7FD7FF79B1}" type="datetimeFigureOut">
              <a:rPr lang="en-US" smtClean="0"/>
              <a:t>6/25/2014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BDDE1-442C-4BAB-9415-A8FF54206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198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366C0-43EA-4063-A69D-DE7FD7FF79B1}" type="datetimeFigureOut">
              <a:rPr lang="en-US" smtClean="0"/>
              <a:t>6/25/2014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BDDE1-442C-4BAB-9415-A8FF54206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752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366C0-43EA-4063-A69D-DE7FD7FF79B1}" type="datetimeFigureOut">
              <a:rPr lang="en-US" smtClean="0"/>
              <a:t>6/25/2014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BDDE1-442C-4BAB-9415-A8FF54206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8366C0-43EA-4063-A69D-DE7FD7FF79B1}" type="datetimeFigureOut">
              <a:rPr lang="en-US" smtClean="0"/>
              <a:t>6/25/2014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BDDE1-442C-4BAB-9415-A8FF54206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130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772602" y="838200"/>
            <a:ext cx="8411155" cy="5334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>
                <a:ea typeface="ＭＳ Ｐゴシック" panose="020B0600070205080204" pitchFamily="34" charset="-128"/>
              </a:rPr>
              <a:t>SOA Integration Technology Project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153603" y="1331913"/>
            <a:ext cx="8382000" cy="4495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600" b="1" smtClean="0"/>
              <a:t>Objective:</a:t>
            </a:r>
            <a:r>
              <a:rPr lang="en-US" sz="1600" smtClean="0"/>
              <a:t> develop technology for “servicizing” existing enterprise web applications</a:t>
            </a:r>
          </a:p>
          <a:p>
            <a:pPr lvl="1">
              <a:defRPr/>
            </a:pPr>
            <a:r>
              <a:rPr lang="en-US" sz="1200" smtClean="0"/>
              <a:t>convert existing web applications used by humans to standard web services to be used by computers in an enterprise software framework.</a:t>
            </a:r>
          </a:p>
          <a:p>
            <a:pPr marL="342900" lvl="1" indent="-342900">
              <a:buFontTx/>
              <a:buChar char="•"/>
              <a:defRPr/>
            </a:pPr>
            <a:r>
              <a:rPr lang="en-US" sz="1600" b="1" smtClean="0"/>
              <a:t>Deliverable: </a:t>
            </a:r>
            <a:r>
              <a:rPr lang="en-US" sz="1600" smtClean="0"/>
              <a:t>The Wrapper Design Tool is a Firefox extension for converting existing web applications to web services for use in an SOA framework</a:t>
            </a:r>
          </a:p>
          <a:p>
            <a:pPr marL="342900" lvl="1" indent="-342900">
              <a:buFontTx/>
              <a:buChar char="•"/>
              <a:defRPr/>
            </a:pPr>
            <a:r>
              <a:rPr lang="en-US" sz="1600" smtClean="0"/>
              <a:t>The software backbone of the Smart Grid will be based on SOA/Web Services</a:t>
            </a:r>
          </a:p>
          <a:p>
            <a:pPr marL="742950" lvl="2" indent="-342900">
              <a:defRPr/>
            </a:pPr>
            <a:r>
              <a:rPr lang="en-US" sz="1200" smtClean="0">
                <a:ea typeface="ＭＳ Ｐゴシック" pitchFamily="-108" charset="-128"/>
              </a:rPr>
              <a:t>W3C SOAP 1.2, WSDL 2.0, UDDI, XML 1.0, WS-I Basic Profile 1.1,  WS-Addressing, WS-Security, WS-Reliability, WS-Transaction, HTTP 1.1 , HTML 4</a:t>
            </a:r>
            <a:endParaRPr lang="en-US" sz="1200" smtClean="0"/>
          </a:p>
          <a:p>
            <a:pPr marL="742950" lvl="2" indent="-342900">
              <a:defRPr/>
            </a:pPr>
            <a:r>
              <a:rPr lang="en-US" sz="1600" smtClean="0"/>
              <a:t/>
            </a:r>
            <a:br>
              <a:rPr lang="en-US" sz="1600" smtClean="0"/>
            </a:br>
            <a:endParaRPr lang="en-US" smtClean="0"/>
          </a:p>
          <a:p>
            <a:pPr marL="342900" lvl="1" indent="-342900">
              <a:buFontTx/>
              <a:buChar char="•"/>
              <a:defRPr/>
            </a:pPr>
            <a:endParaRPr lang="en-US" sz="1600" smtClean="0"/>
          </a:p>
          <a:p>
            <a:pPr marL="342900" lvl="1" indent="-342900">
              <a:buFontTx/>
              <a:buChar char="•"/>
              <a:defRPr/>
            </a:pPr>
            <a:endParaRPr lang="en-US" sz="1600" smtClean="0"/>
          </a:p>
          <a:p>
            <a:pPr marL="342900" lvl="1" indent="-342900">
              <a:buFontTx/>
              <a:buNone/>
              <a:defRPr/>
            </a:pPr>
            <a:endParaRPr lang="en-US" sz="1600" smtClean="0"/>
          </a:p>
          <a:p>
            <a:pPr marL="342900" lvl="1" indent="-342900">
              <a:buFontTx/>
              <a:buChar char="•"/>
              <a:defRPr/>
            </a:pPr>
            <a:endParaRPr lang="en-US" sz="1600" smtClean="0"/>
          </a:p>
          <a:p>
            <a:pPr marL="342900" lvl="1" indent="-342900">
              <a:buFontTx/>
              <a:buChar char="•"/>
              <a:defRPr/>
            </a:pPr>
            <a:endParaRPr lang="en-US" sz="1600" smtClean="0"/>
          </a:p>
          <a:p>
            <a:pPr marL="342900" lvl="1" indent="-342900">
              <a:buFontTx/>
              <a:buChar char="•"/>
              <a:defRPr/>
            </a:pPr>
            <a:endParaRPr lang="en-US" sz="1600" smtClean="0"/>
          </a:p>
          <a:p>
            <a:pPr marL="342900" lvl="1" indent="-342900">
              <a:buFontTx/>
              <a:buNone/>
              <a:defRPr/>
            </a:pPr>
            <a:endParaRPr lang="en-US" sz="1600" smtClean="0"/>
          </a:p>
          <a:p>
            <a:pPr marL="342900" lvl="1" indent="-342900">
              <a:buFontTx/>
              <a:buChar char="•"/>
              <a:defRPr/>
            </a:pPr>
            <a:r>
              <a:rPr lang="en-US" sz="1200" smtClean="0"/>
              <a:t>Paper: "Semi-Supervised Information Extraction from Variable-Length Web-Page Lists", International Conference on Enterprise Information Systems, Milan, Italy, Daniel Nikovski and Alan Esenther</a:t>
            </a:r>
            <a:br>
              <a:rPr lang="en-US" sz="1200" smtClean="0"/>
            </a:br>
            <a:r>
              <a:rPr lang="en-US" sz="1200" smtClean="0"/>
              <a:t>Patent Application: "Method for Extracting Data from Web Pages" Nikovski, Esenther</a:t>
            </a:r>
            <a:endParaRPr lang="en-US" sz="1600" smtClean="0"/>
          </a:p>
          <a:p>
            <a:pPr marL="342900" lvl="1" indent="-342900">
              <a:buFontTx/>
              <a:buChar char="•"/>
              <a:defRPr/>
            </a:pPr>
            <a:endParaRPr lang="en-US" sz="1600" smtClean="0"/>
          </a:p>
          <a:p>
            <a:pPr>
              <a:defRPr/>
            </a:pPr>
            <a:endParaRPr lang="en-US" smtClean="0"/>
          </a:p>
          <a:p>
            <a:pPr>
              <a:defRPr/>
            </a:pPr>
            <a:endParaRPr lang="en-US" dirty="0"/>
          </a:p>
        </p:txBody>
      </p:sp>
      <p:grpSp>
        <p:nvGrpSpPr>
          <p:cNvPr id="7" name="Group 192"/>
          <p:cNvGrpSpPr>
            <a:grpSpLocks/>
          </p:cNvGrpSpPr>
          <p:nvPr/>
        </p:nvGrpSpPr>
        <p:grpSpPr bwMode="auto">
          <a:xfrm>
            <a:off x="5535103" y="3538538"/>
            <a:ext cx="3511550" cy="2233612"/>
            <a:chOff x="803275" y="1893888"/>
            <a:chExt cx="7172325" cy="4562475"/>
          </a:xfrm>
        </p:grpSpPr>
        <p:pic>
          <p:nvPicPr>
            <p:cNvPr id="8" name="Picture 4" descr="NSTAR Rates screenshot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60500" y="1893888"/>
              <a:ext cx="6515100" cy="4070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3275" y="4043363"/>
              <a:ext cx="2317750" cy="1447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4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2975" y="5083175"/>
              <a:ext cx="2197100" cy="1373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1" name="Picture 197" descr="WDT Architecture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753" y="3273425"/>
            <a:ext cx="4197350" cy="2630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0556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7" descr="WDT Architectur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787400"/>
            <a:ext cx="8416925" cy="527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3690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92"/>
          <p:cNvGrpSpPr>
            <a:grpSpLocks/>
          </p:cNvGrpSpPr>
          <p:nvPr/>
        </p:nvGrpSpPr>
        <p:grpSpPr bwMode="auto">
          <a:xfrm>
            <a:off x="196850" y="733425"/>
            <a:ext cx="8512175" cy="5338763"/>
            <a:chOff x="803275" y="1893888"/>
            <a:chExt cx="7172325" cy="4562475"/>
          </a:xfrm>
        </p:grpSpPr>
        <p:pic>
          <p:nvPicPr>
            <p:cNvPr id="3" name="Picture 4" descr="NSTAR Rates screenshot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60500" y="1893888"/>
              <a:ext cx="6515100" cy="4070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3275" y="4043363"/>
              <a:ext cx="2317750" cy="1447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2975" y="5083175"/>
              <a:ext cx="2197100" cy="1373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07241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178</Words>
  <Application>Microsoft Office PowerPoint</Application>
  <PresentationFormat>Widescreen</PresentationFormat>
  <Paragraphs>19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ＭＳ Ｐゴシック</vt:lpstr>
      <vt:lpstr>Arial</vt:lpstr>
      <vt:lpstr>Calibri</vt:lpstr>
      <vt:lpstr>Calibri Light</vt:lpstr>
      <vt:lpstr>Times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 Esenther</dc:creator>
  <cp:lastModifiedBy>Alan Esenther</cp:lastModifiedBy>
  <cp:revision>1</cp:revision>
  <dcterms:created xsi:type="dcterms:W3CDTF">2014-06-25T04:08:27Z</dcterms:created>
  <dcterms:modified xsi:type="dcterms:W3CDTF">2014-06-25T04:12:08Z</dcterms:modified>
</cp:coreProperties>
</file>