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2D7-59B6-4696-B02C-1B6B383CE034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B8E8-23A0-4DB4-A105-99E7D558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2D7-59B6-4696-B02C-1B6B383CE034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B8E8-23A0-4DB4-A105-99E7D558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2D7-59B6-4696-B02C-1B6B383CE034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B8E8-23A0-4DB4-A105-99E7D558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2D7-59B6-4696-B02C-1B6B383CE034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B8E8-23A0-4DB4-A105-99E7D558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2D7-59B6-4696-B02C-1B6B383CE034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B8E8-23A0-4DB4-A105-99E7D558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2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2D7-59B6-4696-B02C-1B6B383CE034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B8E8-23A0-4DB4-A105-99E7D558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2D7-59B6-4696-B02C-1B6B383CE034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B8E8-23A0-4DB4-A105-99E7D558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2D7-59B6-4696-B02C-1B6B383CE034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B8E8-23A0-4DB4-A105-99E7D558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2D7-59B6-4696-B02C-1B6B383CE034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B8E8-23A0-4DB4-A105-99E7D558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2D7-59B6-4696-B02C-1B6B383CE034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B8E8-23A0-4DB4-A105-99E7D558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2D7-59B6-4696-B02C-1B6B383CE034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B8E8-23A0-4DB4-A105-99E7D558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B2D7-59B6-4696-B02C-1B6B383CE034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B8E8-23A0-4DB4-A105-99E7D558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wmf"/><Relationship Id="rId5" Type="http://schemas.openxmlformats.org/officeDocument/2006/relationships/image" Target="../media/image5.png"/><Relationship Id="rId10" Type="http://schemas.openxmlformats.org/officeDocument/2006/relationships/image" Target="../media/image6.wmf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838200"/>
            <a:ext cx="77724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Integration Navigator: Goal + Solution</a:t>
            </a:r>
            <a:endParaRPr lang="en-US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536700"/>
            <a:ext cx="83820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smtClean="0">
                <a:ea typeface="ＭＳ Ｐゴシック" panose="020B0600070205080204" pitchFamily="34" charset="-128"/>
              </a:rPr>
              <a:t>Goal</a:t>
            </a:r>
          </a:p>
          <a:p>
            <a:r>
              <a:rPr lang="en-US" altLang="ja-JP" smtClean="0">
                <a:ea typeface="ＭＳ Ｐゴシック" panose="020B0600070205080204" pitchFamily="34" charset="-128"/>
              </a:rPr>
              <a:t>To make easy to analyze the existing system.</a:t>
            </a:r>
          </a:p>
          <a:p>
            <a:r>
              <a:rPr lang="en-US" altLang="ja-JP" smtClean="0">
                <a:ea typeface="ＭＳ Ｐゴシック" panose="020B0600070205080204" pitchFamily="34" charset="-128"/>
              </a:rPr>
              <a:t>To increase the efficiency of an integration project, and to share the integration effect.</a:t>
            </a:r>
          </a:p>
          <a:p>
            <a:pPr>
              <a:buFontTx/>
              <a:buNone/>
            </a:pPr>
            <a:r>
              <a:rPr lang="en-US" altLang="ja-JP" sz="3200" smtClean="0">
                <a:ea typeface="ＭＳ Ｐゴシック" panose="020B0600070205080204" pitchFamily="34" charset="-128"/>
              </a:rPr>
              <a:t>Solution</a:t>
            </a:r>
          </a:p>
          <a:p>
            <a:r>
              <a:rPr lang="en-US" altLang="ja-JP" smtClean="0">
                <a:ea typeface="ＭＳ Ｐゴシック" panose="020B0600070205080204" pitchFamily="34" charset="-128"/>
              </a:rPr>
              <a:t>By visualizing the metadata of the existing system, the issues are discovered intuitively, collecting the essentials interactively.</a:t>
            </a:r>
          </a:p>
          <a:p>
            <a:r>
              <a:rPr lang="en-US" altLang="ja-JP" smtClean="0">
                <a:ea typeface="ＭＳ Ｐゴシック" panose="020B0600070205080204" pitchFamily="34" charset="-128"/>
              </a:rPr>
              <a:t>By simulating integration on metadata level, an integration project is promoted, sharing impact and effect of the integration among all the members.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5943600"/>
            <a:ext cx="609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2pPr>
            <a:lvl3pPr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3pPr>
            <a:lvl4pPr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4pPr>
            <a:lvl5pPr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ja-JP"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ja-JP">
                <a:ea typeface="ＭＳ Ｐゴシック" panose="020B0600070205080204" pitchFamily="34" charset="-128"/>
              </a:rPr>
              <a:t>Exploit a “Data Centric Solution”</a:t>
            </a:r>
          </a:p>
        </p:txBody>
      </p:sp>
    </p:spTree>
    <p:extLst>
      <p:ext uri="{BB962C8B-B14F-4D97-AF65-F5344CB8AC3E}">
        <p14:creationId xmlns:p14="http://schemas.microsoft.com/office/powerpoint/2010/main" val="934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838200"/>
            <a:ext cx="77724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Boolean Operators:</a:t>
            </a:r>
            <a:endParaRPr lang="en-US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536700"/>
            <a:ext cx="41148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smtClean="0"/>
              <a:t>Allows set-theoretic functions on nodes</a:t>
            </a:r>
          </a:p>
          <a:p>
            <a:pPr lvl="1"/>
            <a:r>
              <a:rPr lang="en-US" altLang="en-US" sz="1800" smtClean="0"/>
              <a:t>New set</a:t>
            </a:r>
          </a:p>
          <a:p>
            <a:pPr lvl="1"/>
            <a:r>
              <a:rPr lang="en-US" altLang="en-US" sz="1800" smtClean="0"/>
              <a:t>And set</a:t>
            </a:r>
          </a:p>
          <a:p>
            <a:pPr lvl="1"/>
            <a:r>
              <a:rPr lang="en-US" altLang="en-US" sz="1800" smtClean="0"/>
              <a:t>Or set</a:t>
            </a:r>
          </a:p>
          <a:p>
            <a:pPr lvl="1"/>
            <a:r>
              <a:rPr lang="en-US" altLang="en-US" sz="1800" smtClean="0"/>
              <a:t>Reset current selected</a:t>
            </a:r>
          </a:p>
          <a:p>
            <a:pPr lvl="1"/>
            <a:r>
              <a:rPr lang="en-US" altLang="en-US" sz="1800" smtClean="0"/>
              <a:t>Reset all current and highlighted</a:t>
            </a:r>
          </a:p>
          <a:p>
            <a:pPr lvl="1"/>
            <a:r>
              <a:rPr lang="en-US" altLang="en-US" sz="1800" smtClean="0"/>
              <a:t>Cancel current selected</a:t>
            </a:r>
          </a:p>
          <a:p>
            <a:pPr lvl="1"/>
            <a:endParaRPr lang="en-US" altLang="en-US" sz="180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886200" y="1993900"/>
          <a:ext cx="28194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Bitmap Image" r:id="rId3" imgW="5095238" imgH="3067478" progId="Paint.Picture">
                  <p:embed/>
                </p:oleObj>
              </mc:Choice>
              <mc:Fallback>
                <p:oleObj name="Bitmap Image" r:id="rId3" imgW="5095238" imgH="306747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93900"/>
                        <a:ext cx="2819400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33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838200"/>
            <a:ext cx="77724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Comparison:</a:t>
            </a:r>
            <a:endParaRPr lang="en-US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536700"/>
            <a:ext cx="41148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smtClean="0"/>
              <a:t>Compares the data in two nodes,</a:t>
            </a:r>
            <a:endParaRPr lang="en-US" altLang="en-US" sz="200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57400" y="2146300"/>
          <a:ext cx="25908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Bitmap Image" r:id="rId3" imgW="5390476" imgH="4142857" progId="Paint.Picture">
                  <p:embed/>
                </p:oleObj>
              </mc:Choice>
              <mc:Fallback>
                <p:oleObj name="Bitmap Image" r:id="rId3" imgW="5390476" imgH="4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46300"/>
                        <a:ext cx="25908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3600" y="2362200"/>
            <a:ext cx="1219200" cy="1447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2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838200"/>
            <a:ext cx="77724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Future Capabilities…</a:t>
            </a:r>
            <a:endParaRPr lang="en-US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536700"/>
            <a:ext cx="83820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Edit Node Information,</a:t>
            </a:r>
          </a:p>
          <a:p>
            <a:r>
              <a:rPr lang="en-US" altLang="en-US" smtClean="0"/>
              <a:t>Save Editing back to repository,</a:t>
            </a:r>
          </a:p>
          <a:p>
            <a:r>
              <a:rPr lang="en-US" altLang="en-US" smtClean="0"/>
              <a:t>Export saved graphs,</a:t>
            </a:r>
          </a:p>
          <a:p>
            <a:r>
              <a:rPr lang="en-US" altLang="en-US" smtClean="0"/>
              <a:t>Improved Initial Layouts ( VOFs ),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12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609600"/>
            <a:ext cx="77724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Block Diagram of Integration Navigator:</a:t>
            </a:r>
            <a:endParaRPr lang="en-US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06563" y="1089025"/>
            <a:ext cx="5975350" cy="2447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5338" y="1304925"/>
            <a:ext cx="2520950" cy="574675"/>
          </a:xfrm>
          <a:prstGeom prst="rect">
            <a:avLst/>
          </a:prstGeom>
          <a:solidFill>
            <a:srgbClr val="FF99CC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Visualization</a:t>
            </a:r>
            <a:b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</a:b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（</a:t>
            </a:r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MERL</a:t>
            </a: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）</a:t>
            </a:r>
            <a:endParaRPr kumimoji="1" lang="ja-JP" alt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30750" y="1304925"/>
            <a:ext cx="2592388" cy="574675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Virtual Integration</a:t>
            </a:r>
            <a:b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</a:b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（</a:t>
            </a:r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MERL</a:t>
            </a: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）</a:t>
            </a:r>
            <a:endParaRPr kumimoji="1" lang="ja-JP" alt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65338" y="2024063"/>
            <a:ext cx="5257800" cy="576262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Metadata Identification / Analysis + API</a:t>
            </a: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（</a:t>
            </a:r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BP</a:t>
            </a: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）</a:t>
            </a:r>
            <a:endParaRPr kumimoji="1" lang="ja-JP" alt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65563" y="2747963"/>
            <a:ext cx="1873250" cy="5715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Metadata Extraction</a:t>
            </a:r>
            <a:b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</a:b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（</a:t>
            </a:r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BP</a:t>
            </a: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）</a:t>
            </a:r>
            <a:endParaRPr kumimoji="1" lang="ja-JP" alt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810250" y="2747963"/>
            <a:ext cx="1512888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Language Process</a:t>
            </a:r>
            <a:b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</a:b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（</a:t>
            </a:r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Ongen</a:t>
            </a: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）</a:t>
            </a:r>
            <a:endParaRPr kumimoji="1" lang="ja-JP" alt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65338" y="2744788"/>
            <a:ext cx="1728787" cy="57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Data Profiling</a:t>
            </a:r>
            <a:b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</a:b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（</a:t>
            </a:r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BP</a:t>
            </a: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）</a:t>
            </a:r>
            <a:endParaRPr kumimoji="1" lang="ja-JP" alt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636838" y="5365750"/>
            <a:ext cx="1714500" cy="8001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DB, DWH</a:t>
            </a:r>
            <a:endParaRPr kumimoji="1" lang="en-US" altLang="ja-JP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621338" y="2887663"/>
            <a:ext cx="3429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3678238" y="2874963"/>
            <a:ext cx="342900" cy="2286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408738" y="2528888"/>
            <a:ext cx="228600" cy="2286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694238" y="2528888"/>
            <a:ext cx="228600" cy="2286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865438" y="2528888"/>
            <a:ext cx="228600" cy="2286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4808538" y="5365750"/>
            <a:ext cx="1714500" cy="8001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ETL</a:t>
            </a:r>
            <a:endParaRPr kumimoji="1" lang="en-US" altLang="ja-JP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5380038" y="1797050"/>
            <a:ext cx="228600" cy="2286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3779838" y="1797050"/>
            <a:ext cx="228600" cy="2286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2979738" y="3536950"/>
            <a:ext cx="228600" cy="1828800"/>
          </a:xfrm>
          <a:prstGeom prst="upArrow">
            <a:avLst>
              <a:gd name="adj1" fmla="val 50000"/>
              <a:gd name="adj2" fmla="val 7222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6408738" y="3536950"/>
            <a:ext cx="228600" cy="571500"/>
          </a:xfrm>
          <a:prstGeom prst="upArrow">
            <a:avLst>
              <a:gd name="adj1" fmla="val 50000"/>
              <a:gd name="adj2" fmla="val 5034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551238" y="3879850"/>
            <a:ext cx="2400300" cy="1028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Metadata Management</a:t>
            </a: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（</a:t>
            </a:r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SuperGlue</a:t>
            </a:r>
            <a: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）</a:t>
            </a:r>
            <a:br>
              <a:rPr kumimoji="1" lang="ja-JP" altLang="en-US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</a:br>
            <a:endParaRPr kumimoji="1" lang="ja-JP" alt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3894138" y="4337050"/>
            <a:ext cx="1714500" cy="4572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0"/>
          <a:lstStyle/>
          <a:p>
            <a:pPr algn="ctr" eaLnBrk="1" hangingPunct="1"/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Integrated Repository</a:t>
            </a:r>
            <a:endParaRPr kumimoji="1" lang="en-US" altLang="ja-JP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5151438" y="4908550"/>
            <a:ext cx="228600" cy="457200"/>
          </a:xfrm>
          <a:prstGeom prst="upArrow">
            <a:avLst>
              <a:gd name="adj1" fmla="val 50000"/>
              <a:gd name="adj2" fmla="val 4027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4008438" y="4908550"/>
            <a:ext cx="228600" cy="457200"/>
          </a:xfrm>
          <a:prstGeom prst="upArrow">
            <a:avLst>
              <a:gd name="adj1" fmla="val 50000"/>
              <a:gd name="adj2" fmla="val 4027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4694238" y="3536950"/>
            <a:ext cx="228600" cy="342900"/>
          </a:xfrm>
          <a:prstGeom prst="upArrow">
            <a:avLst>
              <a:gd name="adj1" fmla="val 61111"/>
              <a:gd name="adj2" fmla="val 5805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6026150" y="4113213"/>
            <a:ext cx="1714500" cy="8001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ja-JP" sz="1200">
                <a:solidFill>
                  <a:schemeClr val="tx1"/>
                </a:solidFill>
                <a:latin typeface="Century" panose="02040604050505020304" pitchFamily="18" charset="0"/>
                <a:ea typeface="ＭＳ 明朝" panose="02020609040205080304" pitchFamily="49" charset="-128"/>
              </a:rPr>
              <a:t>Content Management</a:t>
            </a:r>
            <a:endParaRPr kumimoji="1" lang="en-US" altLang="ja-JP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27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4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4768850"/>
            <a:ext cx="8713787" cy="1050925"/>
          </a:xfrm>
          <a:prstGeom prst="rect">
            <a:avLst/>
          </a:prstGeom>
          <a:solidFill>
            <a:srgbClr val="CCFFCC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388" y="4092575"/>
            <a:ext cx="8713787" cy="576263"/>
          </a:xfrm>
          <a:prstGeom prst="rect">
            <a:avLst/>
          </a:prstGeom>
          <a:solidFill>
            <a:srgbClr val="FF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388" y="995363"/>
            <a:ext cx="1368425" cy="3024187"/>
          </a:xfrm>
          <a:prstGeom prst="rect">
            <a:avLst/>
          </a:prstGeom>
          <a:solidFill>
            <a:srgbClr val="FFFFCC"/>
          </a:solidFill>
          <a:ln w="9525">
            <a:solidFill>
              <a:srgbClr val="99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19250" y="995363"/>
            <a:ext cx="1008063" cy="3024187"/>
          </a:xfrm>
          <a:prstGeom prst="rect">
            <a:avLst/>
          </a:prstGeom>
          <a:solidFill>
            <a:srgbClr val="FFFFCC"/>
          </a:solidFill>
          <a:ln w="9525">
            <a:solidFill>
              <a:srgbClr val="99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00338" y="995363"/>
            <a:ext cx="1439862" cy="3024187"/>
          </a:xfrm>
          <a:prstGeom prst="rect">
            <a:avLst/>
          </a:prstGeom>
          <a:solidFill>
            <a:srgbClr val="FFFFCC"/>
          </a:solidFill>
          <a:ln w="9525">
            <a:solidFill>
              <a:srgbClr val="99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211638" y="995363"/>
            <a:ext cx="1512887" cy="3024187"/>
          </a:xfrm>
          <a:prstGeom prst="rect">
            <a:avLst/>
          </a:prstGeom>
          <a:solidFill>
            <a:srgbClr val="FFFFCC"/>
          </a:solidFill>
          <a:ln w="9525">
            <a:solidFill>
              <a:srgbClr val="99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388" y="923925"/>
            <a:ext cx="129698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Source </a:t>
            </a:r>
          </a:p>
          <a:p>
            <a:pPr algn="ctr" eaLnBrk="1" hangingPunct="1">
              <a:lnSpc>
                <a:spcPct val="75000"/>
              </a:lnSpc>
            </a:pPr>
            <a:r>
              <a:rPr kumimoji="1"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Systems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619250" y="995363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ETL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627313" y="995363"/>
            <a:ext cx="1584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</a:pPr>
            <a:r>
              <a:rPr kumimoji="1"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Data Warehouse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1638" y="995363"/>
            <a:ext cx="1584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</a:pPr>
            <a:r>
              <a:rPr kumimoji="1"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Business Intelligence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1547813" y="3155950"/>
            <a:ext cx="1079500" cy="720725"/>
            <a:chOff x="930" y="1480"/>
            <a:chExt cx="680" cy="454"/>
          </a:xfrm>
        </p:grpSpPr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930" y="1480"/>
              <a:ext cx="680" cy="45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17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930" y="1570"/>
              <a:ext cx="63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1400" b="1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ETL Repository</a:t>
              </a:r>
            </a:p>
          </p:txBody>
        </p:sp>
      </p:grp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1908175" y="1484313"/>
            <a:ext cx="863600" cy="1009650"/>
          </a:xfrm>
          <a:custGeom>
            <a:avLst/>
            <a:gdLst>
              <a:gd name="G0" fmla="+- 13635 0 0"/>
              <a:gd name="G1" fmla="+- 5094 0 0"/>
              <a:gd name="G2" fmla="+- 21600 0 5094"/>
              <a:gd name="G3" fmla="+- 10800 0 5094"/>
              <a:gd name="G4" fmla="+- 21600 0 13635"/>
              <a:gd name="G5" fmla="*/ G4 G3 10800"/>
              <a:gd name="G6" fmla="+- 21600 0 G5"/>
              <a:gd name="T0" fmla="*/ 13635 w 21600"/>
              <a:gd name="T1" fmla="*/ 0 h 21600"/>
              <a:gd name="T2" fmla="*/ 0 w 21600"/>
              <a:gd name="T3" fmla="*/ 10800 h 21600"/>
              <a:gd name="T4" fmla="*/ 1363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635" y="0"/>
                </a:moveTo>
                <a:lnTo>
                  <a:pt x="13635" y="5094"/>
                </a:lnTo>
                <a:lnTo>
                  <a:pt x="3375" y="5094"/>
                </a:lnTo>
                <a:lnTo>
                  <a:pt x="3375" y="16506"/>
                </a:lnTo>
                <a:lnTo>
                  <a:pt x="13635" y="16506"/>
                </a:lnTo>
                <a:lnTo>
                  <a:pt x="1363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094"/>
                </a:moveTo>
                <a:lnTo>
                  <a:pt x="1350" y="16506"/>
                </a:lnTo>
                <a:lnTo>
                  <a:pt x="2700" y="16506"/>
                </a:lnTo>
                <a:lnTo>
                  <a:pt x="2700" y="5094"/>
                </a:lnTo>
                <a:close/>
              </a:path>
              <a:path w="21600" h="21600">
                <a:moveTo>
                  <a:pt x="0" y="5094"/>
                </a:moveTo>
                <a:lnTo>
                  <a:pt x="0" y="16506"/>
                </a:lnTo>
                <a:lnTo>
                  <a:pt x="675" y="16506"/>
                </a:lnTo>
                <a:lnTo>
                  <a:pt x="675" y="5094"/>
                </a:lnTo>
                <a:close/>
              </a:path>
            </a:pathLst>
          </a:custGeom>
          <a:gradFill rotWithShape="1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2916238" y="3155950"/>
            <a:ext cx="1081087" cy="720725"/>
            <a:chOff x="1791" y="1888"/>
            <a:chExt cx="681" cy="454"/>
          </a:xfrm>
        </p:grpSpPr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791" y="1888"/>
              <a:ext cx="681" cy="45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17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17" y="2001"/>
              <a:ext cx="63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1400" b="1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DWH Repository</a:t>
              </a: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2843213" y="1643063"/>
            <a:ext cx="1223962" cy="714375"/>
            <a:chOff x="3107" y="935"/>
            <a:chExt cx="907" cy="454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3107" y="935"/>
              <a:ext cx="907" cy="45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186" y="1048"/>
              <a:ext cx="7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1200" b="1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Data Warehouse</a:t>
              </a:r>
            </a:p>
          </p:txBody>
        </p:sp>
      </p:grp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419475" y="2363788"/>
            <a:ext cx="0" cy="863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4427538" y="3155950"/>
            <a:ext cx="1081087" cy="720725"/>
            <a:chOff x="2789" y="1888"/>
            <a:chExt cx="681" cy="454"/>
          </a:xfrm>
        </p:grpSpPr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789" y="1888"/>
              <a:ext cx="681" cy="45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17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815" y="2001"/>
              <a:ext cx="63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1400" b="1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BI Repository</a:t>
              </a:r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4186238" y="1630363"/>
            <a:ext cx="792162" cy="574675"/>
            <a:chOff x="4361" y="941"/>
            <a:chExt cx="499" cy="362"/>
          </a:xfrm>
        </p:grpSpPr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4361" y="941"/>
              <a:ext cx="499" cy="36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404" y="995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1200" b="1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Data Mart</a:t>
              </a: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4787900" y="1787525"/>
            <a:ext cx="936625" cy="574675"/>
            <a:chOff x="4724" y="1077"/>
            <a:chExt cx="681" cy="362"/>
          </a:xfrm>
        </p:grpSpPr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4724" y="1077"/>
              <a:ext cx="681" cy="36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4812" y="1144"/>
              <a:ext cx="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1200" b="1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OLPA Cube</a:t>
              </a:r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4402138" y="2560638"/>
            <a:ext cx="1152525" cy="466725"/>
            <a:chOff x="2773" y="1513"/>
            <a:chExt cx="726" cy="294"/>
          </a:xfrm>
        </p:grpSpPr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773" y="1513"/>
              <a:ext cx="726" cy="294"/>
            </a:xfrm>
            <a:prstGeom prst="rect">
              <a:avLst/>
            </a:prstGeom>
            <a:gradFill rotWithShape="1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en-US" altLang="en-US">
                <a:solidFill>
                  <a:schemeClr val="tx1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835" y="1570"/>
              <a:ext cx="6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1400" b="1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BI Tool</a:t>
              </a:r>
            </a:p>
          </p:txBody>
        </p:sp>
      </p:grpSp>
      <p:sp>
        <p:nvSpPr>
          <p:cNvPr id="35" name="Line 35"/>
          <p:cNvSpPr>
            <a:spLocks noChangeShapeType="1"/>
          </p:cNvSpPr>
          <p:nvPr/>
        </p:nvSpPr>
        <p:spPr bwMode="auto">
          <a:xfrm flipH="1" flipV="1">
            <a:off x="4473575" y="2219325"/>
            <a:ext cx="288925" cy="358775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5076825" y="2363788"/>
            <a:ext cx="260350" cy="144462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4978400" y="2940050"/>
            <a:ext cx="0" cy="360363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250825" y="1627188"/>
            <a:ext cx="647700" cy="476250"/>
            <a:chOff x="567" y="754"/>
            <a:chExt cx="544" cy="391"/>
          </a:xfrm>
        </p:grpSpPr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567" y="754"/>
              <a:ext cx="544" cy="36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578" y="819"/>
              <a:ext cx="53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100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Data Source</a:t>
              </a:r>
            </a:p>
          </p:txBody>
        </p:sp>
      </p:grpSp>
      <p:sp>
        <p:nvSpPr>
          <p:cNvPr id="41" name="Line 41"/>
          <p:cNvSpPr>
            <a:spLocks noChangeShapeType="1"/>
          </p:cNvSpPr>
          <p:nvPr/>
        </p:nvSpPr>
        <p:spPr bwMode="auto">
          <a:xfrm flipH="1" flipV="1">
            <a:off x="3779838" y="2363788"/>
            <a:ext cx="720725" cy="144462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1835150" y="4033838"/>
            <a:ext cx="576263" cy="720725"/>
          </a:xfrm>
          <a:prstGeom prst="upDownArrow">
            <a:avLst>
              <a:gd name="adj1" fmla="val 42648"/>
              <a:gd name="adj2" fmla="val 35262"/>
            </a:avLst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323850" y="5172075"/>
            <a:ext cx="8208963" cy="496888"/>
            <a:chOff x="2154" y="3430"/>
            <a:chExt cx="1588" cy="454"/>
          </a:xfrm>
        </p:grpSpPr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2154" y="3430"/>
              <a:ext cx="1588" cy="45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17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2426" y="3521"/>
              <a:ext cx="1029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200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Integrated Metadata Repository</a:t>
              </a:r>
            </a:p>
          </p:txBody>
        </p:sp>
      </p:grp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395288" y="1771650"/>
            <a:ext cx="647700" cy="476250"/>
            <a:chOff x="567" y="754"/>
            <a:chExt cx="544" cy="391"/>
          </a:xfrm>
        </p:grpSpPr>
        <p:sp>
          <p:nvSpPr>
            <p:cNvPr id="47" name="AutoShape 47"/>
            <p:cNvSpPr>
              <a:spLocks noChangeArrowheads="1"/>
            </p:cNvSpPr>
            <p:nvPr/>
          </p:nvSpPr>
          <p:spPr bwMode="auto">
            <a:xfrm>
              <a:off x="567" y="754"/>
              <a:ext cx="544" cy="36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578" y="819"/>
              <a:ext cx="53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100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Data Source</a:t>
              </a:r>
            </a:p>
          </p:txBody>
        </p: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539750" y="1916113"/>
            <a:ext cx="647700" cy="476250"/>
            <a:chOff x="567" y="754"/>
            <a:chExt cx="544" cy="391"/>
          </a:xfrm>
        </p:grpSpPr>
        <p:sp>
          <p:nvSpPr>
            <p:cNvPr id="50" name="AutoShape 50"/>
            <p:cNvSpPr>
              <a:spLocks noChangeArrowheads="1"/>
            </p:cNvSpPr>
            <p:nvPr/>
          </p:nvSpPr>
          <p:spPr bwMode="auto">
            <a:xfrm>
              <a:off x="567" y="754"/>
              <a:ext cx="544" cy="36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578" y="819"/>
              <a:ext cx="53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1000" b="1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Data Source</a:t>
              </a:r>
            </a:p>
          </p:txBody>
        </p:sp>
      </p:grpSp>
      <p:sp>
        <p:nvSpPr>
          <p:cNvPr id="52" name="Line 52"/>
          <p:cNvSpPr>
            <a:spLocks noChangeShapeType="1"/>
          </p:cNvSpPr>
          <p:nvPr/>
        </p:nvSpPr>
        <p:spPr bwMode="auto">
          <a:xfrm flipV="1">
            <a:off x="2124075" y="2074863"/>
            <a:ext cx="0" cy="1152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323850" y="2435225"/>
            <a:ext cx="663575" cy="441325"/>
            <a:chOff x="4558" y="1253"/>
            <a:chExt cx="418" cy="278"/>
          </a:xfrm>
        </p:grpSpPr>
        <p:sp>
          <p:nvSpPr>
            <p:cNvPr id="54" name="AutoShape 54"/>
            <p:cNvSpPr>
              <a:spLocks noChangeArrowheads="1"/>
            </p:cNvSpPr>
            <p:nvPr/>
          </p:nvSpPr>
          <p:spPr bwMode="auto">
            <a:xfrm>
              <a:off x="4558" y="1253"/>
              <a:ext cx="408" cy="278"/>
            </a:xfrm>
            <a:prstGeom prst="flowChartPunchedTap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4577" y="1271"/>
              <a:ext cx="3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1000" b="1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Data Source</a:t>
              </a:r>
            </a:p>
          </p:txBody>
        </p:sp>
      </p:grp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539750" y="2579688"/>
            <a:ext cx="663575" cy="441325"/>
            <a:chOff x="4558" y="1253"/>
            <a:chExt cx="418" cy="278"/>
          </a:xfrm>
        </p:grpSpPr>
        <p:sp>
          <p:nvSpPr>
            <p:cNvPr id="57" name="AutoShape 57"/>
            <p:cNvSpPr>
              <a:spLocks noChangeArrowheads="1"/>
            </p:cNvSpPr>
            <p:nvPr/>
          </p:nvSpPr>
          <p:spPr bwMode="auto">
            <a:xfrm>
              <a:off x="4558" y="1253"/>
              <a:ext cx="408" cy="278"/>
            </a:xfrm>
            <a:prstGeom prst="flowChartPunchedTap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4577" y="1271"/>
              <a:ext cx="3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1000" b="1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Data Source</a:t>
              </a:r>
            </a:p>
          </p:txBody>
        </p:sp>
      </p:grpSp>
      <p:sp>
        <p:nvSpPr>
          <p:cNvPr id="59" name="AutoShape 59"/>
          <p:cNvSpPr>
            <a:spLocks noChangeArrowheads="1"/>
          </p:cNvSpPr>
          <p:nvPr/>
        </p:nvSpPr>
        <p:spPr bwMode="auto">
          <a:xfrm>
            <a:off x="3132138" y="4019550"/>
            <a:ext cx="576262" cy="720725"/>
          </a:xfrm>
          <a:prstGeom prst="upDownArrow">
            <a:avLst>
              <a:gd name="adj1" fmla="val 42648"/>
              <a:gd name="adj2" fmla="val 35263"/>
            </a:avLst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AutoShape 60"/>
          <p:cNvSpPr>
            <a:spLocks noChangeArrowheads="1"/>
          </p:cNvSpPr>
          <p:nvPr/>
        </p:nvSpPr>
        <p:spPr bwMode="auto">
          <a:xfrm>
            <a:off x="1331913" y="1427163"/>
            <a:ext cx="503237" cy="504825"/>
          </a:xfrm>
          <a:custGeom>
            <a:avLst/>
            <a:gdLst>
              <a:gd name="G0" fmla="+- 14294 0 0"/>
              <a:gd name="G1" fmla="+- 5400 0 0"/>
              <a:gd name="G2" fmla="+- 21600 0 5400"/>
              <a:gd name="G3" fmla="+- 10800 0 5400"/>
              <a:gd name="G4" fmla="+- 21600 0 14294"/>
              <a:gd name="G5" fmla="*/ G4 G3 10800"/>
              <a:gd name="G6" fmla="+- 21600 0 G5"/>
              <a:gd name="T0" fmla="*/ 14294 w 21600"/>
              <a:gd name="T1" fmla="*/ 0 h 21600"/>
              <a:gd name="T2" fmla="*/ 0 w 21600"/>
              <a:gd name="T3" fmla="*/ 10800 h 21600"/>
              <a:gd name="T4" fmla="*/ 14294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294" y="0"/>
                </a:moveTo>
                <a:lnTo>
                  <a:pt x="14294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4294" y="16200"/>
                </a:lnTo>
                <a:lnTo>
                  <a:pt x="14294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AutoShape 61"/>
          <p:cNvSpPr>
            <a:spLocks noChangeArrowheads="1"/>
          </p:cNvSpPr>
          <p:nvPr/>
        </p:nvSpPr>
        <p:spPr bwMode="auto">
          <a:xfrm>
            <a:off x="1331913" y="2003425"/>
            <a:ext cx="503237" cy="504825"/>
          </a:xfrm>
          <a:custGeom>
            <a:avLst/>
            <a:gdLst>
              <a:gd name="G0" fmla="+- 14294 0 0"/>
              <a:gd name="G1" fmla="+- 5400 0 0"/>
              <a:gd name="G2" fmla="+- 21600 0 5400"/>
              <a:gd name="G3" fmla="+- 10800 0 5400"/>
              <a:gd name="G4" fmla="+- 21600 0 14294"/>
              <a:gd name="G5" fmla="*/ G4 G3 10800"/>
              <a:gd name="G6" fmla="+- 21600 0 G5"/>
              <a:gd name="T0" fmla="*/ 14294 w 21600"/>
              <a:gd name="T1" fmla="*/ 0 h 21600"/>
              <a:gd name="T2" fmla="*/ 0 w 21600"/>
              <a:gd name="T3" fmla="*/ 10800 h 21600"/>
              <a:gd name="T4" fmla="*/ 14294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294" y="0"/>
                </a:moveTo>
                <a:lnTo>
                  <a:pt x="14294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4294" y="16200"/>
                </a:lnTo>
                <a:lnTo>
                  <a:pt x="14294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6011863" y="1673225"/>
            <a:ext cx="2881312" cy="2346325"/>
          </a:xfrm>
          <a:prstGeom prst="rect">
            <a:avLst/>
          </a:prstGeom>
          <a:solidFill>
            <a:srgbClr val="CCFFCC"/>
          </a:solidFill>
          <a:ln w="9525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6084888" y="3184525"/>
            <a:ext cx="1081087" cy="720725"/>
            <a:chOff x="4195" y="1888"/>
            <a:chExt cx="681" cy="454"/>
          </a:xfrm>
        </p:grpSpPr>
        <p:sp>
          <p:nvSpPr>
            <p:cNvPr id="64" name="AutoShape 64"/>
            <p:cNvSpPr>
              <a:spLocks noChangeArrowheads="1"/>
            </p:cNvSpPr>
            <p:nvPr/>
          </p:nvSpPr>
          <p:spPr bwMode="auto">
            <a:xfrm>
              <a:off x="4195" y="1888"/>
              <a:ext cx="681" cy="45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FF99">
                    <a:gamma/>
                    <a:shade val="63529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3175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4221" y="2001"/>
              <a:ext cx="63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1400" b="1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Contents Repository</a:t>
              </a:r>
            </a:p>
          </p:txBody>
        </p:sp>
      </p:grpSp>
      <p:sp>
        <p:nvSpPr>
          <p:cNvPr id="66" name="AutoShape 66"/>
          <p:cNvSpPr>
            <a:spLocks noChangeArrowheads="1"/>
          </p:cNvSpPr>
          <p:nvPr/>
        </p:nvSpPr>
        <p:spPr bwMode="auto">
          <a:xfrm>
            <a:off x="6372225" y="4049713"/>
            <a:ext cx="576263" cy="720725"/>
          </a:xfrm>
          <a:prstGeom prst="upDownArrow">
            <a:avLst>
              <a:gd name="adj1" fmla="val 42648"/>
              <a:gd name="adj2" fmla="val 35262"/>
            </a:avLst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67"/>
          <p:cNvSpPr>
            <a:spLocks noChangeArrowheads="1"/>
          </p:cNvSpPr>
          <p:nvPr/>
        </p:nvSpPr>
        <p:spPr bwMode="auto">
          <a:xfrm>
            <a:off x="6084888" y="2139950"/>
            <a:ext cx="2663825" cy="8128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rgbClr val="FF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6335713" y="1781175"/>
            <a:ext cx="21605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</a:pPr>
            <a:r>
              <a:rPr kumimoji="1"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Contents Manager</a:t>
            </a:r>
          </a:p>
        </p:txBody>
      </p:sp>
      <p:pic>
        <p:nvPicPr>
          <p:cNvPr id="69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2392363"/>
            <a:ext cx="307975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7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2428875"/>
            <a:ext cx="4095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2392363"/>
            <a:ext cx="392112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Group 72"/>
          <p:cNvGrpSpPr>
            <a:grpSpLocks/>
          </p:cNvGrpSpPr>
          <p:nvPr/>
        </p:nvGrpSpPr>
        <p:grpSpPr bwMode="auto">
          <a:xfrm>
            <a:off x="179388" y="5921375"/>
            <a:ext cx="3271837" cy="936625"/>
            <a:chOff x="113" y="3657"/>
            <a:chExt cx="2061" cy="590"/>
          </a:xfrm>
        </p:grpSpPr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113" y="3657"/>
              <a:ext cx="2061" cy="590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4" name="Object 74"/>
            <p:cNvGraphicFramePr>
              <a:graphicFrameLocks noChangeAspect="1"/>
            </p:cNvGraphicFramePr>
            <p:nvPr/>
          </p:nvGraphicFramePr>
          <p:xfrm>
            <a:off x="264" y="3706"/>
            <a:ext cx="1808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Bitmap Image" r:id="rId6" imgW="9514286" imgH="2723810" progId="Paint.Picture">
                    <p:embed/>
                  </p:oleObj>
                </mc:Choice>
                <mc:Fallback>
                  <p:oleObj name="Bitmap Image" r:id="rId6" imgW="9514286" imgH="272381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" y="3706"/>
                          <a:ext cx="1808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 cap="flat" cmpd="sng" algn="ctr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Group 75"/>
          <p:cNvGrpSpPr>
            <a:grpSpLocks/>
          </p:cNvGrpSpPr>
          <p:nvPr/>
        </p:nvGrpSpPr>
        <p:grpSpPr bwMode="auto">
          <a:xfrm>
            <a:off x="5580063" y="5921375"/>
            <a:ext cx="3271837" cy="936625"/>
            <a:chOff x="3334" y="3648"/>
            <a:chExt cx="2061" cy="590"/>
          </a:xfrm>
        </p:grpSpPr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3334" y="3648"/>
              <a:ext cx="2061" cy="590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7" name="Object 77"/>
            <p:cNvGraphicFramePr>
              <a:graphicFrameLocks noChangeAspect="1"/>
            </p:cNvGraphicFramePr>
            <p:nvPr/>
          </p:nvGraphicFramePr>
          <p:xfrm>
            <a:off x="3424" y="3702"/>
            <a:ext cx="1856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Bitmap Image" r:id="rId8" imgW="8907118" imgH="1886213" progId="Paint.Picture">
                    <p:embed/>
                  </p:oleObj>
                </mc:Choice>
                <mc:Fallback>
                  <p:oleObj name="Bitmap Image" r:id="rId8" imgW="8907118" imgH="188621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702"/>
                          <a:ext cx="1856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 cap="flat" cmpd="sng" algn="ctr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" name="Text Box 78"/>
          <p:cNvSpPr txBox="1">
            <a:spLocks noChangeArrowheads="1"/>
          </p:cNvSpPr>
          <p:nvPr/>
        </p:nvSpPr>
        <p:spPr bwMode="auto">
          <a:xfrm>
            <a:off x="3708400" y="6137275"/>
            <a:ext cx="1584325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ja-JP" sz="1800" b="1">
                <a:ea typeface="ＭＳ Ｐゴシック" panose="020B0600070205080204" pitchFamily="34" charset="-128"/>
              </a:rPr>
              <a:t>Visualization</a:t>
            </a:r>
            <a:br>
              <a:rPr kumimoji="1" lang="en-US" altLang="ja-JP" sz="1800" b="1">
                <a:ea typeface="ＭＳ Ｐゴシック" panose="020B0600070205080204" pitchFamily="34" charset="-128"/>
              </a:rPr>
            </a:br>
            <a:r>
              <a:rPr kumimoji="1" lang="en-US" altLang="ja-JP" sz="1800" b="1">
                <a:ea typeface="ＭＳ Ｐゴシック" panose="020B0600070205080204" pitchFamily="34" charset="-128"/>
              </a:rPr>
              <a:t>(MERL)</a:t>
            </a:r>
          </a:p>
        </p:txBody>
      </p:sp>
      <p:sp>
        <p:nvSpPr>
          <p:cNvPr id="79" name="AutoShape 79"/>
          <p:cNvSpPr>
            <a:spLocks noChangeArrowheads="1"/>
          </p:cNvSpPr>
          <p:nvPr/>
        </p:nvSpPr>
        <p:spPr bwMode="auto">
          <a:xfrm rot="5400000">
            <a:off x="6408738" y="2860675"/>
            <a:ext cx="431800" cy="504825"/>
          </a:xfrm>
          <a:custGeom>
            <a:avLst/>
            <a:gdLst>
              <a:gd name="G0" fmla="+- 14135 0 0"/>
              <a:gd name="G1" fmla="+- 5433 0 0"/>
              <a:gd name="G2" fmla="+- 21600 0 5433"/>
              <a:gd name="G3" fmla="+- 10800 0 5433"/>
              <a:gd name="G4" fmla="+- 21600 0 14135"/>
              <a:gd name="G5" fmla="*/ G4 G3 10800"/>
              <a:gd name="G6" fmla="+- 21600 0 G5"/>
              <a:gd name="T0" fmla="*/ 14135 w 21600"/>
              <a:gd name="T1" fmla="*/ 0 h 21600"/>
              <a:gd name="T2" fmla="*/ 0 w 21600"/>
              <a:gd name="T3" fmla="*/ 10800 h 21600"/>
              <a:gd name="T4" fmla="*/ 1413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135" y="0"/>
                </a:moveTo>
                <a:lnTo>
                  <a:pt x="14135" y="5433"/>
                </a:lnTo>
                <a:lnTo>
                  <a:pt x="3375" y="5433"/>
                </a:lnTo>
                <a:lnTo>
                  <a:pt x="3375" y="16167"/>
                </a:lnTo>
                <a:lnTo>
                  <a:pt x="14135" y="16167"/>
                </a:lnTo>
                <a:lnTo>
                  <a:pt x="1413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33"/>
                </a:moveTo>
                <a:lnTo>
                  <a:pt x="1350" y="16167"/>
                </a:lnTo>
                <a:lnTo>
                  <a:pt x="2700" y="16167"/>
                </a:lnTo>
                <a:lnTo>
                  <a:pt x="2700" y="5433"/>
                </a:lnTo>
                <a:close/>
              </a:path>
              <a:path w="21600" h="21600">
                <a:moveTo>
                  <a:pt x="0" y="5433"/>
                </a:moveTo>
                <a:lnTo>
                  <a:pt x="0" y="16167"/>
                </a:lnTo>
                <a:lnTo>
                  <a:pt x="675" y="16167"/>
                </a:lnTo>
                <a:lnTo>
                  <a:pt x="675" y="543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100013" y="881063"/>
            <a:ext cx="5695950" cy="3168650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AutoShape 81"/>
          <p:cNvSpPr>
            <a:spLocks noChangeArrowheads="1"/>
          </p:cNvSpPr>
          <p:nvPr/>
        </p:nvSpPr>
        <p:spPr bwMode="auto">
          <a:xfrm>
            <a:off x="1476375" y="5632450"/>
            <a:ext cx="574675" cy="431800"/>
          </a:xfrm>
          <a:prstGeom prst="downArrow">
            <a:avLst>
              <a:gd name="adj1" fmla="val 49722"/>
              <a:gd name="adj2" fmla="val 41176"/>
            </a:avLst>
          </a:prstGeom>
          <a:gradFill rotWithShape="1">
            <a:gsLst>
              <a:gs pos="0">
                <a:srgbClr val="FF6699"/>
              </a:gs>
              <a:gs pos="100000">
                <a:srgbClr val="FF66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AutoShape 82"/>
          <p:cNvSpPr>
            <a:spLocks noChangeArrowheads="1"/>
          </p:cNvSpPr>
          <p:nvPr/>
        </p:nvSpPr>
        <p:spPr bwMode="auto">
          <a:xfrm>
            <a:off x="6948488" y="5632450"/>
            <a:ext cx="574675" cy="431800"/>
          </a:xfrm>
          <a:prstGeom prst="downArrow">
            <a:avLst>
              <a:gd name="adj1" fmla="val 49722"/>
              <a:gd name="adj2" fmla="val 41176"/>
            </a:avLst>
          </a:prstGeom>
          <a:gradFill rotWithShape="1">
            <a:gsLst>
              <a:gs pos="0">
                <a:srgbClr val="FF6699"/>
              </a:gs>
              <a:gs pos="100000">
                <a:srgbClr val="FF66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83"/>
          <p:cNvSpPr txBox="1">
            <a:spLocks noChangeArrowheads="1"/>
          </p:cNvSpPr>
          <p:nvPr/>
        </p:nvSpPr>
        <p:spPr bwMode="auto">
          <a:xfrm>
            <a:off x="7451725" y="3184525"/>
            <a:ext cx="1331913" cy="590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ja-JP" sz="1600" b="1">
                <a:solidFill>
                  <a:schemeClr val="tx1"/>
                </a:solidFill>
                <a:ea typeface="ＭＳ Ｐゴシック" panose="020B0600070205080204" pitchFamily="34" charset="-128"/>
              </a:rPr>
              <a:t>Metadata Extraction</a:t>
            </a:r>
          </a:p>
        </p:txBody>
      </p:sp>
      <p:sp>
        <p:nvSpPr>
          <p:cNvPr id="84" name="Line 84"/>
          <p:cNvSpPr>
            <a:spLocks noChangeShapeType="1"/>
          </p:cNvSpPr>
          <p:nvPr/>
        </p:nvSpPr>
        <p:spPr bwMode="auto">
          <a:xfrm>
            <a:off x="8027988" y="2895600"/>
            <a:ext cx="0" cy="2889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" name="Line 85"/>
          <p:cNvSpPr>
            <a:spLocks noChangeShapeType="1"/>
          </p:cNvSpPr>
          <p:nvPr/>
        </p:nvSpPr>
        <p:spPr bwMode="auto">
          <a:xfrm flipH="1">
            <a:off x="7092950" y="3544888"/>
            <a:ext cx="287338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" name="AutoShape 86"/>
          <p:cNvSpPr>
            <a:spLocks noChangeArrowheads="1"/>
          </p:cNvSpPr>
          <p:nvPr/>
        </p:nvSpPr>
        <p:spPr bwMode="auto">
          <a:xfrm>
            <a:off x="4787900" y="4019550"/>
            <a:ext cx="576263" cy="720725"/>
          </a:xfrm>
          <a:prstGeom prst="upDownArrow">
            <a:avLst>
              <a:gd name="adj1" fmla="val 42648"/>
              <a:gd name="adj2" fmla="val 35262"/>
            </a:avLst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87"/>
          <p:cNvSpPr txBox="1">
            <a:spLocks noChangeArrowheads="1"/>
          </p:cNvSpPr>
          <p:nvPr/>
        </p:nvSpPr>
        <p:spPr bwMode="auto">
          <a:xfrm>
            <a:off x="287338" y="4049713"/>
            <a:ext cx="122396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Metadata</a:t>
            </a:r>
          </a:p>
          <a:p>
            <a:pPr algn="ctr" eaLnBrk="1" hangingPunct="1">
              <a:lnSpc>
                <a:spcPct val="75000"/>
              </a:lnSpc>
            </a:pPr>
            <a:r>
              <a:rPr kumimoji="1"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 Bridge</a:t>
            </a:r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V="1">
            <a:off x="5472113" y="2644775"/>
            <a:ext cx="936625" cy="144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" name="AutoShape 89"/>
          <p:cNvSpPr>
            <a:spLocks noChangeArrowheads="1"/>
          </p:cNvSpPr>
          <p:nvPr/>
        </p:nvSpPr>
        <p:spPr bwMode="auto">
          <a:xfrm>
            <a:off x="6192838" y="915988"/>
            <a:ext cx="2520950" cy="603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0" name="Picture 90" descr="j029202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950913"/>
            <a:ext cx="546100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1" descr="MCj03609360000[1]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952500"/>
            <a:ext cx="531812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Line 92"/>
          <p:cNvSpPr>
            <a:spLocks noChangeShapeType="1"/>
          </p:cNvSpPr>
          <p:nvPr/>
        </p:nvSpPr>
        <p:spPr bwMode="auto">
          <a:xfrm rot="16200000" flipV="1">
            <a:off x="7827963" y="973138"/>
            <a:ext cx="0" cy="3175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93" name="Picture 93" descr="MCj02366960000[1]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987425"/>
            <a:ext cx="527050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Line 94"/>
          <p:cNvSpPr>
            <a:spLocks noChangeShapeType="1"/>
          </p:cNvSpPr>
          <p:nvPr/>
        </p:nvSpPr>
        <p:spPr bwMode="auto">
          <a:xfrm rot="16200000" flipV="1">
            <a:off x="6927850" y="973138"/>
            <a:ext cx="0" cy="3175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5" name="Line 95"/>
          <p:cNvSpPr>
            <a:spLocks noChangeShapeType="1"/>
          </p:cNvSpPr>
          <p:nvPr/>
        </p:nvSpPr>
        <p:spPr bwMode="auto">
          <a:xfrm rot="16200000">
            <a:off x="6967538" y="1185863"/>
            <a:ext cx="0" cy="32385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6" name="Line 96"/>
          <p:cNvSpPr>
            <a:spLocks noChangeShapeType="1"/>
          </p:cNvSpPr>
          <p:nvPr/>
        </p:nvSpPr>
        <p:spPr bwMode="auto">
          <a:xfrm rot="16200000">
            <a:off x="7867650" y="1185863"/>
            <a:ext cx="0" cy="32385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 flipV="1">
            <a:off x="7380288" y="1443038"/>
            <a:ext cx="0" cy="395287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 flipV="1">
            <a:off x="6551613" y="1435100"/>
            <a:ext cx="0" cy="395288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9" name="Line 99"/>
          <p:cNvSpPr>
            <a:spLocks noChangeShapeType="1"/>
          </p:cNvSpPr>
          <p:nvPr/>
        </p:nvSpPr>
        <p:spPr bwMode="auto">
          <a:xfrm flipV="1">
            <a:off x="8316913" y="1441450"/>
            <a:ext cx="0" cy="395288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0" name="Text Box 100"/>
          <p:cNvSpPr txBox="1">
            <a:spLocks noChangeArrowheads="1"/>
          </p:cNvSpPr>
          <p:nvPr/>
        </p:nvSpPr>
        <p:spPr bwMode="auto">
          <a:xfrm>
            <a:off x="431800" y="4764088"/>
            <a:ext cx="2616200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ja-JP" sz="1800" b="1">
                <a:ea typeface="ＭＳ Ｐゴシック" panose="020B0600070205080204" pitchFamily="34" charset="-128"/>
              </a:rPr>
              <a:t>Metadata Identification</a:t>
            </a:r>
            <a:br>
              <a:rPr kumimoji="1" lang="en-US" altLang="ja-JP" sz="1800" b="1">
                <a:ea typeface="ＭＳ Ｐゴシック" panose="020B0600070205080204" pitchFamily="34" charset="-128"/>
              </a:rPr>
            </a:br>
            <a:r>
              <a:rPr kumimoji="1" lang="en-US" altLang="ja-JP" sz="1800" b="1">
                <a:ea typeface="ＭＳ Ｐゴシック" panose="020B0600070205080204" pitchFamily="34" charset="-128"/>
              </a:rPr>
              <a:t>(Johosoken/DM)</a:t>
            </a: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1524000" y="457200"/>
            <a:ext cx="609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2pPr>
            <a:lvl3pPr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3pPr>
            <a:lvl4pPr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4pPr>
            <a:lvl5pPr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24242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Data Centric Solution</a:t>
            </a:r>
          </a:p>
        </p:txBody>
      </p:sp>
      <p:sp>
        <p:nvSpPr>
          <p:cNvPr id="102" name="AutoShape 102"/>
          <p:cNvSpPr>
            <a:spLocks noChangeArrowheads="1"/>
          </p:cNvSpPr>
          <p:nvPr/>
        </p:nvSpPr>
        <p:spPr bwMode="auto">
          <a:xfrm>
            <a:off x="3657600" y="4687888"/>
            <a:ext cx="2133600" cy="609600"/>
          </a:xfrm>
          <a:prstGeom prst="wedgeRoundRectCallout">
            <a:avLst>
              <a:gd name="adj1" fmla="val -85269"/>
              <a:gd name="adj2" fmla="val 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en-US" altLang="ja-JP" sz="1600">
                <a:solidFill>
                  <a:schemeClr val="tx1"/>
                </a:solidFill>
                <a:ea typeface="ＭＳ Ｐゴシック" panose="020B0600070205080204" pitchFamily="34" charset="-128"/>
              </a:rPr>
              <a:t>Extract metadata and calculate relevance</a:t>
            </a:r>
          </a:p>
        </p:txBody>
      </p:sp>
      <p:sp>
        <p:nvSpPr>
          <p:cNvPr id="103" name="AutoShape 103"/>
          <p:cNvSpPr>
            <a:spLocks noChangeArrowheads="1"/>
          </p:cNvSpPr>
          <p:nvPr/>
        </p:nvSpPr>
        <p:spPr bwMode="auto">
          <a:xfrm>
            <a:off x="5715000" y="5830888"/>
            <a:ext cx="2133600" cy="609600"/>
          </a:xfrm>
          <a:prstGeom prst="wedgeRoundRectCallout">
            <a:avLst>
              <a:gd name="adj1" fmla="val -75745"/>
              <a:gd name="adj2" fmla="val 437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en-US" altLang="ja-JP" sz="1600">
                <a:solidFill>
                  <a:schemeClr val="tx1"/>
                </a:solidFill>
                <a:ea typeface="ＭＳ Ｐゴシック" panose="020B0600070205080204" pitchFamily="34" charset="-128"/>
              </a:rPr>
              <a:t>Visualize relevance between data items</a:t>
            </a:r>
          </a:p>
        </p:txBody>
      </p:sp>
    </p:spTree>
    <p:extLst>
      <p:ext uri="{BB962C8B-B14F-4D97-AF65-F5344CB8AC3E}">
        <p14:creationId xmlns:p14="http://schemas.microsoft.com/office/powerpoint/2010/main" val="389764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 autoUpdateAnimBg="0"/>
      <p:bldP spid="10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52400" y="838200"/>
            <a:ext cx="77724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Integration Navigator: Visualization</a:t>
            </a:r>
            <a:endParaRPr lang="en-US" altLang="en-US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533400" y="1536700"/>
            <a:ext cx="83820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>
                <a:ea typeface="ＭＳ Ｐゴシック" panose="020B0600070205080204" pitchFamily="34" charset="-128"/>
              </a:rPr>
              <a:t>Objective of Visualization</a:t>
            </a:r>
          </a:p>
          <a:p>
            <a:pPr lvl="1"/>
            <a:r>
              <a:rPr lang="en-US" altLang="en-US" smtClean="0"/>
              <a:t>develop new technology to manage large-scale data repositories </a:t>
            </a:r>
          </a:p>
          <a:p>
            <a:pPr lvl="1"/>
            <a:r>
              <a:rPr lang="en-US" altLang="en-US" smtClean="0"/>
              <a:t>focus on interactive exploration of  meta-data information</a:t>
            </a:r>
            <a:r>
              <a:rPr lang="en-US" altLang="ja-JP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ja-JP" smtClean="0">
                <a:ea typeface="ＭＳ Ｐゴシック" panose="020B0600070205080204" pitchFamily="34" charset="-128"/>
              </a:rPr>
              <a:t>Provide real-time, interactive support for data integration</a:t>
            </a:r>
          </a:p>
          <a:p>
            <a:r>
              <a:rPr lang="en-US" altLang="ja-JP" smtClean="0">
                <a:ea typeface="ＭＳ Ｐゴシック" panose="020B0600070205080204" pitchFamily="34" charset="-128"/>
              </a:rPr>
              <a:t>Effectiveness and Suitability of Visualization</a:t>
            </a:r>
          </a:p>
          <a:p>
            <a:pPr lvl="1"/>
            <a:r>
              <a:rPr lang="en-US" altLang="ja-JP" smtClean="0">
                <a:ea typeface="ＭＳ Ｐゴシック" panose="020B0600070205080204" pitchFamily="34" charset="-128"/>
              </a:rPr>
              <a:t>Interactive visualization is a useful tool </a:t>
            </a:r>
          </a:p>
          <a:p>
            <a:pPr lvl="2"/>
            <a:r>
              <a:rPr lang="en-US" altLang="ja-JP" smtClean="0">
                <a:ea typeface="ＭＳ Ｐゴシック" panose="020B0600070205080204" pitchFamily="34" charset="-128"/>
              </a:rPr>
              <a:t>Visual interfaces easier to follow and understand</a:t>
            </a:r>
          </a:p>
          <a:p>
            <a:pPr lvl="1"/>
            <a:r>
              <a:rPr lang="en-US" altLang="ja-JP" smtClean="0">
                <a:ea typeface="ＭＳ Ｐゴシック" panose="020B0600070205080204" pitchFamily="34" charset="-128"/>
              </a:rPr>
              <a:t>Visualization leverages and showcases other underlying technologies (from MELCO, MERL, etc….)</a:t>
            </a:r>
          </a:p>
          <a:p>
            <a:pPr lvl="2"/>
            <a:r>
              <a:rPr lang="en-US" altLang="ja-JP" smtClean="0">
                <a:ea typeface="ＭＳ Ｐゴシック" panose="020B0600070205080204" pitchFamily="34" charset="-128"/>
              </a:rPr>
              <a:t>NLP-based methods for identifying similar names/entries</a:t>
            </a:r>
          </a:p>
          <a:p>
            <a:pPr lvl="2"/>
            <a:r>
              <a:rPr lang="en-US" altLang="ja-JP" smtClean="0">
                <a:ea typeface="ＭＳ Ｐゴシック" panose="020B0600070205080204" pitchFamily="34" charset="-128"/>
              </a:rPr>
              <a:t>Data-mining/learning techniques to aid in integration efforts</a:t>
            </a:r>
          </a:p>
          <a:p>
            <a:pPr lvl="2"/>
            <a:r>
              <a:rPr lang="en-US" altLang="ja-JP" smtClean="0">
                <a:ea typeface="ＭＳ Ｐゴシック" panose="020B0600070205080204" pitchFamily="34" charset="-128"/>
              </a:rPr>
              <a:t>Pattern classification and topology extraction algorithms</a:t>
            </a:r>
            <a:endParaRPr lang="en-US" altLang="ja-JP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3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52400" y="838200"/>
            <a:ext cx="77724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Difficulty of Visualizing Meta-Data</a:t>
            </a:r>
            <a:endParaRPr lang="en-US" altLang="en-US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533400" y="1536700"/>
            <a:ext cx="83820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>
                <a:ea typeface="ＭＳ Ｐゴシック" panose="020B0600070205080204" pitchFamily="34" charset="-128"/>
              </a:rPr>
              <a:t>Cannot fully automate the process</a:t>
            </a:r>
          </a:p>
          <a:p>
            <a:pPr lvl="1"/>
            <a:r>
              <a:rPr lang="en-US" altLang="ja-JP" smtClean="0">
                <a:ea typeface="ＭＳ Ｐゴシック" panose="020B0600070205080204" pitchFamily="34" charset="-128"/>
              </a:rPr>
              <a:t>User drives the exploration</a:t>
            </a:r>
          </a:p>
          <a:p>
            <a:pPr lvl="1"/>
            <a:r>
              <a:rPr lang="en-US" altLang="ja-JP" smtClean="0">
                <a:ea typeface="ＭＳ Ｐゴシック" panose="020B0600070205080204" pitchFamily="34" charset="-128"/>
              </a:rPr>
              <a:t>User brings domain-specific knowledge to the process</a:t>
            </a:r>
          </a:p>
          <a:p>
            <a:r>
              <a:rPr lang="en-US" altLang="ja-JP" smtClean="0">
                <a:ea typeface="ＭＳ Ｐゴシック" panose="020B0600070205080204" pitchFamily="34" charset="-128"/>
              </a:rPr>
              <a:t>Data contains multiple structures</a:t>
            </a:r>
          </a:p>
          <a:p>
            <a:pPr lvl="1"/>
            <a:r>
              <a:rPr lang="en-US" altLang="ja-JP" smtClean="0">
                <a:ea typeface="ＭＳ Ｐゴシック" panose="020B0600070205080204" pitchFamily="34" charset="-128"/>
              </a:rPr>
              <a:t>Complicated relationships</a:t>
            </a:r>
          </a:p>
          <a:p>
            <a:pPr lvl="1"/>
            <a:r>
              <a:rPr lang="en-US" altLang="ja-JP" smtClean="0">
                <a:ea typeface="ＭＳ Ｐゴシック" panose="020B0600070205080204" pitchFamily="34" charset="-128"/>
              </a:rPr>
              <a:t>Large volume of data </a:t>
            </a:r>
          </a:p>
          <a:p>
            <a:r>
              <a:rPr lang="en-US" altLang="ja-JP" smtClean="0">
                <a:ea typeface="ＭＳ Ｐゴシック" panose="020B0600070205080204" pitchFamily="34" charset="-128"/>
              </a:rPr>
              <a:t>Multiple views of data possible/needed</a:t>
            </a:r>
          </a:p>
          <a:p>
            <a:pPr lvl="1"/>
            <a:r>
              <a:rPr lang="en-US" altLang="ja-JP" smtClean="0">
                <a:ea typeface="ＭＳ Ｐゴシック" panose="020B0600070205080204" pitchFamily="34" charset="-128"/>
              </a:rPr>
              <a:t>E.g., database structure, data lineage,  table similarity, etc.</a:t>
            </a:r>
          </a:p>
          <a:p>
            <a:r>
              <a:rPr lang="en-US" altLang="ja-JP" smtClean="0">
                <a:ea typeface="ＭＳ Ｐゴシック" panose="020B0600070205080204" pitchFamily="34" charset="-128"/>
              </a:rPr>
              <a:t>Different end users</a:t>
            </a:r>
          </a:p>
          <a:p>
            <a:pPr lvl="1"/>
            <a:r>
              <a:rPr lang="en-US" altLang="ja-JP" smtClean="0">
                <a:ea typeface="ＭＳ Ｐゴシック" panose="020B0600070205080204" pitchFamily="34" charset="-128"/>
              </a:rPr>
              <a:t>developers (spreadsheets/macros) vs. business users (reports)</a:t>
            </a:r>
            <a:endParaRPr lang="en-US" altLang="ja-JP">
              <a:ea typeface="ＭＳ Ｐゴシック" panose="020B0600070205080204" pitchFamily="34" charset="-128"/>
            </a:endParaRPr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00688"/>
            <a:ext cx="164465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500688"/>
            <a:ext cx="1644650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83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52400" y="838200"/>
            <a:ext cx="77724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MERL’s Approach to Meta-Data Visualization</a:t>
            </a:r>
            <a:endParaRPr lang="en-US" altLang="en-US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533400" y="1536700"/>
            <a:ext cx="83820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sz="1800" smtClean="0">
                <a:ea typeface="ＭＳ Ｐゴシック" panose="020B0600070205080204" pitchFamily="34" charset="-128"/>
              </a:rPr>
              <a:t>Interactive GUI</a:t>
            </a:r>
          </a:p>
          <a:p>
            <a:pPr lvl="1">
              <a:lnSpc>
                <a:spcPct val="80000"/>
              </a:lnSpc>
            </a:pPr>
            <a:r>
              <a:rPr lang="en-US" altLang="ja-JP" sz="1600" smtClean="0">
                <a:ea typeface="ＭＳ Ｐゴシック" panose="020B0600070205080204" pitchFamily="34" charset="-128"/>
              </a:rPr>
              <a:t>Emphasis on visual layouts and real-time exploration</a:t>
            </a:r>
          </a:p>
          <a:p>
            <a:pPr>
              <a:lnSpc>
                <a:spcPct val="80000"/>
              </a:lnSpc>
            </a:pPr>
            <a:r>
              <a:rPr lang="en-US" altLang="ja-JP" sz="1800" smtClean="0">
                <a:ea typeface="ＭＳ Ｐゴシック" panose="020B0600070205080204" pitchFamily="34" charset="-128"/>
              </a:rPr>
              <a:t>Provide multiple linked views of the data</a:t>
            </a:r>
          </a:p>
          <a:p>
            <a:pPr lvl="1">
              <a:lnSpc>
                <a:spcPct val="80000"/>
              </a:lnSpc>
            </a:pPr>
            <a:r>
              <a:rPr lang="en-US" altLang="ja-JP" sz="1600" smtClean="0">
                <a:ea typeface="ＭＳ Ｐゴシック" panose="020B0600070205080204" pitchFamily="34" charset="-128"/>
              </a:rPr>
              <a:t>Each view uses a specialized layout algorithm to highlight salient points</a:t>
            </a:r>
          </a:p>
          <a:p>
            <a:pPr lvl="1">
              <a:lnSpc>
                <a:spcPct val="80000"/>
              </a:lnSpc>
            </a:pPr>
            <a:r>
              <a:rPr lang="en-US" altLang="ja-JP" sz="1600" smtClean="0">
                <a:ea typeface="ＭＳ Ｐゴシック" panose="020B0600070205080204" pitchFamily="34" charset="-128"/>
              </a:rPr>
              <a:t>Linked views so that user’s actions are visible in all layouts</a:t>
            </a:r>
          </a:p>
          <a:p>
            <a:pPr lvl="2">
              <a:lnSpc>
                <a:spcPct val="80000"/>
              </a:lnSpc>
            </a:pPr>
            <a:r>
              <a:rPr lang="en-US" altLang="ja-JP" sz="1400" smtClean="0">
                <a:ea typeface="ＭＳ Ｐゴシック" panose="020B0600070205080204" pitchFamily="34" charset="-128"/>
              </a:rPr>
              <a:t>Changes in one layout influence other layout</a:t>
            </a:r>
          </a:p>
          <a:p>
            <a:pPr lvl="2">
              <a:lnSpc>
                <a:spcPct val="80000"/>
              </a:lnSpc>
            </a:pPr>
            <a:r>
              <a:rPr lang="en-US" altLang="ja-JP" sz="1400" smtClean="0">
                <a:ea typeface="ＭＳ Ｐゴシック" panose="020B0600070205080204" pitchFamily="34" charset="-128"/>
              </a:rPr>
              <a:t>Continuous layout management </a:t>
            </a:r>
          </a:p>
          <a:p>
            <a:pPr lvl="1">
              <a:lnSpc>
                <a:spcPct val="80000"/>
              </a:lnSpc>
            </a:pPr>
            <a:r>
              <a:rPr lang="en-US" altLang="ja-JP" sz="1600" smtClean="0">
                <a:ea typeface="ＭＳ Ｐゴシック" panose="020B0600070205080204" pitchFamily="34" charset="-128"/>
              </a:rPr>
              <a:t>Layouts are interactive and dynamic to support user exploration</a:t>
            </a:r>
          </a:p>
          <a:p>
            <a:pPr>
              <a:lnSpc>
                <a:spcPct val="80000"/>
              </a:lnSpc>
            </a:pPr>
            <a:r>
              <a:rPr lang="en-US" altLang="ja-JP" sz="1800" smtClean="0">
                <a:ea typeface="ＭＳ Ｐゴシック" panose="020B0600070205080204" pitchFamily="34" charset="-128"/>
              </a:rPr>
              <a:t>Utilize a mass-spring model for interactivity</a:t>
            </a:r>
          </a:p>
          <a:p>
            <a:pPr lvl="1">
              <a:lnSpc>
                <a:spcPct val="80000"/>
              </a:lnSpc>
            </a:pPr>
            <a:r>
              <a:rPr lang="en-US" altLang="ja-JP" sz="1600" smtClean="0">
                <a:ea typeface="ＭＳ Ｐゴシック" panose="020B0600070205080204" pitchFamily="34" charset="-128"/>
              </a:rPr>
              <a:t>Intuitive, easy-to-understand navigation and interactions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ja-JP" sz="160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u="sng" smtClean="0">
                <a:ea typeface="ＭＳ Ｐゴシック" panose="020B0600070205080204" pitchFamily="34" charset="-128"/>
              </a:rPr>
              <a:t>MERL’s Technical Advantage</a:t>
            </a:r>
          </a:p>
          <a:p>
            <a:pPr>
              <a:lnSpc>
                <a:spcPct val="80000"/>
              </a:lnSpc>
            </a:pPr>
            <a:r>
              <a:rPr lang="en-US" altLang="ja-JP" sz="1800" smtClean="0">
                <a:ea typeface="ＭＳ Ｐゴシック" panose="020B0600070205080204" pitchFamily="34" charset="-128"/>
              </a:rPr>
              <a:t>Expertise in interactive graph layout problems</a:t>
            </a:r>
          </a:p>
          <a:p>
            <a:pPr lvl="1">
              <a:lnSpc>
                <a:spcPct val="80000"/>
              </a:lnSpc>
            </a:pPr>
            <a:r>
              <a:rPr lang="en-US" altLang="ja-JP" sz="1600" smtClean="0">
                <a:ea typeface="ＭＳ Ｐゴシック" panose="020B0600070205080204" pitchFamily="34" charset="-128"/>
              </a:rPr>
              <a:t>GLIDE [MERL TR1997-015]</a:t>
            </a:r>
          </a:p>
          <a:p>
            <a:pPr>
              <a:lnSpc>
                <a:spcPct val="80000"/>
              </a:lnSpc>
            </a:pPr>
            <a:r>
              <a:rPr lang="en-US" altLang="ja-JP" sz="1800" smtClean="0">
                <a:ea typeface="ＭＳ Ｐゴシック" panose="020B0600070205080204" pitchFamily="34" charset="-128"/>
              </a:rPr>
              <a:t>More recent work in other visualization techniques</a:t>
            </a:r>
          </a:p>
          <a:p>
            <a:pPr lvl="1">
              <a:lnSpc>
                <a:spcPct val="80000"/>
              </a:lnSpc>
            </a:pPr>
            <a:r>
              <a:rPr lang="en-US" altLang="ja-JP" sz="1600" smtClean="0">
                <a:ea typeface="ＭＳ Ｐゴシック" panose="020B0600070205080204" pitchFamily="34" charset="-128"/>
              </a:rPr>
              <a:t>RSVP/Timetunnel, MPV/Movie Recommender, </a:t>
            </a:r>
          </a:p>
          <a:p>
            <a:pPr lvl="1">
              <a:lnSpc>
                <a:spcPct val="80000"/>
              </a:lnSpc>
            </a:pPr>
            <a:r>
              <a:rPr lang="en-US" altLang="ja-JP" sz="1600" smtClean="0">
                <a:ea typeface="ＭＳ Ｐゴシック" panose="020B0600070205080204" pitchFamily="34" charset="-128"/>
              </a:rPr>
              <a:t>	QueryLines, Temporal Magic Lens, HUGS</a:t>
            </a:r>
            <a:endParaRPr lang="en-US" altLang="ja-JP" sz="16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896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838200"/>
            <a:ext cx="77724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Small Set of Nodes ( About 72 Nodes ) :</a:t>
            </a:r>
            <a:endParaRPr lang="en-US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33400" y="1536700"/>
          <a:ext cx="761365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3" imgW="11095238" imgH="6552381" progId="Paint.Picture">
                  <p:embed/>
                </p:oleObj>
              </mc:Choice>
              <mc:Fallback>
                <p:oleObj name="Bitmap Image" r:id="rId3" imgW="11095238" imgH="65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36700"/>
                        <a:ext cx="761365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2895600"/>
            <a:ext cx="1905000" cy="1066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828800"/>
            <a:ext cx="29718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29400" y="4800600"/>
            <a:ext cx="1447800" cy="1295400"/>
          </a:xfrm>
          <a:prstGeom prst="rect">
            <a:avLst/>
          </a:prstGeom>
          <a:noFill/>
          <a:ln w="2857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31925" y="2403475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" panose="02020603050405020304" pitchFamily="18" charset="0"/>
              </a:rPr>
              <a:t>Nodes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4600" y="2057400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  <a:latin typeface="Times" panose="02020603050405020304" pitchFamily="18" charset="0"/>
              </a:rPr>
              <a:t>Layout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76800" y="5562600"/>
            <a:ext cx="163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00"/>
                </a:solidFill>
                <a:latin typeface="Times" panose="020206030504050203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04000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838200"/>
            <a:ext cx="77724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Large Set of Nodes ( About 300 Nodes )</a:t>
            </a:r>
            <a:endParaRPr lang="en-US" altLang="en-US"/>
          </a:p>
        </p:txBody>
      </p:sp>
      <p:pic>
        <p:nvPicPr>
          <p:cNvPr id="3" name="Picture 3" descr="PowerPoint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24000"/>
            <a:ext cx="6629400" cy="4300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638800" y="3255963"/>
            <a:ext cx="1363663" cy="1239837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38800" y="2819400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" panose="020206030504050203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8167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838200"/>
            <a:ext cx="77724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Very Large Set of Nodes (11000)</a:t>
            </a:r>
            <a:endParaRPr lang="en-US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947863" y="1536700"/>
          <a:ext cx="555307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hoto Editor Photo" r:id="rId3" imgW="6811326" imgH="5514286" progId="MSPhotoEd.3">
                  <p:embed/>
                </p:oleObj>
              </mc:Choice>
              <mc:Fallback>
                <p:oleObj name="Photo Editor Photo" r:id="rId3" imgW="6811326" imgH="55142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1536700"/>
                        <a:ext cx="555307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64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838200"/>
            <a:ext cx="77724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Layout:</a:t>
            </a:r>
            <a:endParaRPr lang="en-US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536700"/>
            <a:ext cx="41148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smtClean="0"/>
              <a:t>Data Lineage Layout</a:t>
            </a:r>
          </a:p>
          <a:p>
            <a:pPr lvl="1"/>
            <a:r>
              <a:rPr lang="en-US" altLang="en-US" sz="1800" smtClean="0"/>
              <a:t>Gives temporal relationship between meta-data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Database Layout</a:t>
            </a:r>
          </a:p>
          <a:p>
            <a:pPr lvl="1"/>
            <a:r>
              <a:rPr lang="en-US" altLang="en-US" sz="1800" smtClean="0"/>
              <a:t>Gives full overview of entire database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Similar Column, Structure, Key Layout</a:t>
            </a:r>
          </a:p>
          <a:p>
            <a:pPr lvl="1"/>
            <a:r>
              <a:rPr lang="en-US" altLang="en-US" sz="1800" smtClean="0"/>
              <a:t>Gives grouped relationship between nodes based on variable parameters</a:t>
            </a:r>
          </a:p>
          <a:p>
            <a:pPr>
              <a:buFontTx/>
              <a:buNone/>
            </a:pPr>
            <a:endParaRPr lang="en-US" altLang="en-US" sz="200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648200" y="4495800"/>
          <a:ext cx="1981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3" imgW="7923810" imgH="6601746" progId="Paint.Picture">
                  <p:embed/>
                </p:oleObj>
              </mc:Choice>
              <mc:Fallback>
                <p:oleObj name="Bitmap Image" r:id="rId3" imgW="7923810" imgH="66017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19812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648200" y="2603500"/>
          <a:ext cx="1981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5" imgW="7942857" imgH="6620799" progId="Paint.Picture">
                  <p:embed/>
                </p:oleObj>
              </mc:Choice>
              <mc:Fallback>
                <p:oleObj name="Bitmap Image" r:id="rId5" imgW="7942857" imgH="66207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03500"/>
                        <a:ext cx="1981200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648200" y="914400"/>
          <a:ext cx="19812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itmap Image" r:id="rId7" imgW="7923810" imgH="6582694" progId="Paint.Picture">
                  <p:embed/>
                </p:oleObj>
              </mc:Choice>
              <mc:Fallback>
                <p:oleObj name="Bitmap Image" r:id="rId7" imgW="7923810" imgH="65826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914400"/>
                        <a:ext cx="19812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33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ＭＳ 明朝</vt:lpstr>
      <vt:lpstr>ＭＳ Ｐゴシック</vt:lpstr>
      <vt:lpstr>Arial</vt:lpstr>
      <vt:lpstr>Arial Black</vt:lpstr>
      <vt:lpstr>Calibri</vt:lpstr>
      <vt:lpstr>Calibri Light</vt:lpstr>
      <vt:lpstr>Century</vt:lpstr>
      <vt:lpstr>Times</vt:lpstr>
      <vt:lpstr>Wingdings</vt:lpstr>
      <vt:lpstr>Office Theme</vt:lpstr>
      <vt:lpstr>Bitmap Image</vt:lpstr>
      <vt:lpstr>Microsoft Photo Editor 3.0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Esenther</dc:creator>
  <cp:lastModifiedBy>Alan Esenther</cp:lastModifiedBy>
  <cp:revision>1</cp:revision>
  <dcterms:created xsi:type="dcterms:W3CDTF">2014-06-25T04:18:42Z</dcterms:created>
  <dcterms:modified xsi:type="dcterms:W3CDTF">2014-06-25T04:19:16Z</dcterms:modified>
</cp:coreProperties>
</file>