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png" ContentType="image/pn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5"/>
              <a:t>https://colab.research.google.com/drive/1mwFpRATNrSgD6xX8SqTe0H_V6Wm-LJLc#scrollTo=pGolILywlOI4&amp;printMode=true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#</a:t>
            </a:fld>
            <a:r>
              <a:rPr dirty="0" spc="-5"/>
              <a:t>/</a:t>
            </a:r>
            <a:r>
              <a:rPr dirty="0"/>
              <a:t>37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5"/>
              <a:t>https://colab.research.google.com/drive/1mwFpRATNrSgD6xX8SqTe0H_V6Wm-LJLc#scrollTo=pGolILywlOI4&amp;printMode=true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#</a:t>
            </a:fld>
            <a:r>
              <a:rPr dirty="0" spc="-5"/>
              <a:t>/</a:t>
            </a:r>
            <a:r>
              <a:rPr dirty="0"/>
              <a:t>37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5"/>
              <a:t>https://colab.research.google.com/drive/1mwFpRATNrSgD6xX8SqTe0H_V6Wm-LJLc#scrollTo=pGolILywlOI4&amp;printMode=true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#</a:t>
            </a:fld>
            <a:r>
              <a:rPr dirty="0" spc="-5"/>
              <a:t>/</a:t>
            </a:r>
            <a:r>
              <a:rPr dirty="0"/>
              <a:t>37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5"/>
              <a:t>https://colab.research.google.com/drive/1mwFpRATNrSgD6xX8SqTe0H_V6Wm-LJLc#scrollTo=pGolILywlOI4&amp;printMode=true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#</a:t>
            </a:fld>
            <a:r>
              <a:rPr dirty="0" spc="-5"/>
              <a:t>/</a:t>
            </a:r>
            <a:r>
              <a:rPr dirty="0"/>
              <a:t>37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5"/>
              <a:t>https://colab.research.google.com/drive/1mwFpRATNrSgD6xX8SqTe0H_V6Wm-LJLc#scrollTo=pGolILywlOI4&amp;printMode=true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#</a:t>
            </a:fld>
            <a:r>
              <a:rPr dirty="0" spc="-5"/>
              <a:t>/</a:t>
            </a:r>
            <a:r>
              <a:rPr dirty="0"/>
              <a:t>37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23254" y="9737824"/>
            <a:ext cx="5683885" cy="139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5"/>
              <a:t>https://colab.research.google.com/drive/1mwFpRATNrSgD6xX8SqTe0H_V6Wm-LJLc#scrollTo=pGolILywlOI4&amp;printMode=true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143750" y="9737824"/>
            <a:ext cx="305434" cy="139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#</a:t>
            </a:fld>
            <a:r>
              <a:rPr dirty="0" spc="-5"/>
              <a:t>/</a:t>
            </a:r>
            <a:r>
              <a:rPr dirty="0"/>
              <a:t>37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jpg"/><Relationship Id="rId3" Type="http://schemas.openxmlformats.org/officeDocument/2006/relationships/image" Target="../media/image21.jp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jpg"/><Relationship Id="rId3" Type="http://schemas.openxmlformats.org/officeDocument/2006/relationships/image" Target="../media/image23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Relationship Id="rId3" Type="http://schemas.openxmlformats.org/officeDocument/2006/relationships/image" Target="../media/image25.jp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jpg"/><Relationship Id="rId3" Type="http://schemas.openxmlformats.org/officeDocument/2006/relationships/hyperlink" Target="http://jalammar.github.io/illustrated-bert/" TargetMode="External"/><Relationship Id="rId4" Type="http://schemas.openxmlformats.org/officeDocument/2006/relationships/hyperlink" Target="https://www.tensorflow.org/text/tutorials/classify_text_with_bert" TargetMode="External"/><Relationship Id="rId5" Type="http://schemas.openxmlformats.org/officeDocument/2006/relationships/hyperlink" Target="http://jalammar.github.io/a-visual-guide-to-using-bert-for-the-first-time/" TargetMode="External"/><Relationship Id="rId6" Type="http://schemas.openxmlformats.org/officeDocument/2006/relationships/hyperlink" Target="https://cloud.google.com/natural-language/automl/docs" TargetMode="Externa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searchengineland.com/google-bert-used-on-almost-every-english-query-342193" TargetMode="External"/><Relationship Id="rId3" Type="http://schemas.openxmlformats.org/officeDocument/2006/relationships/image" Target="../media/image27.jpg"/><Relationship Id="rId4" Type="http://schemas.openxmlformats.org/officeDocument/2006/relationships/image" Target="../media/image28.png"/><Relationship Id="rId5" Type="http://schemas.openxmlformats.org/officeDocument/2006/relationships/image" Target="../media/image29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100"/>
            <a:ext cx="47752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6/15/2021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99792" y="165100"/>
            <a:ext cx="240855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twitter_analyis_classification_v1.ipynb</a:t>
            </a:r>
            <a:r>
              <a:rPr dirty="0" sz="800" spc="-4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-</a:t>
            </a:r>
            <a:r>
              <a:rPr dirty="0" sz="800" spc="-4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Colaboratory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2300" y="591819"/>
            <a:ext cx="6775450" cy="91122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#Mount</a:t>
            </a:r>
            <a:r>
              <a:rPr dirty="0" sz="1050" spc="-4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google</a:t>
            </a:r>
            <a:r>
              <a:rPr dirty="0" sz="1050" spc="-4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drive</a:t>
            </a:r>
            <a:endParaRPr sz="1050">
              <a:latin typeface="Consolas"/>
              <a:cs typeface="Consolas"/>
            </a:endParaRPr>
          </a:p>
          <a:p>
            <a:pPr marL="12700" marR="4555490">
              <a:lnSpc>
                <a:spcPct val="113100"/>
              </a:lnSpc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from</a:t>
            </a:r>
            <a:r>
              <a:rPr dirty="0" sz="1050" spc="-4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google.colab</a:t>
            </a:r>
            <a:r>
              <a:rPr dirty="0" sz="1050" spc="-4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import</a:t>
            </a:r>
            <a:r>
              <a:rPr dirty="0" sz="1050" spc="-3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drive </a:t>
            </a:r>
            <a:r>
              <a:rPr dirty="0" sz="1050" spc="-56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drive.mount('</a:t>
            </a:r>
            <a:r>
              <a:rPr dirty="0" u="sng" sz="1050" spc="-5">
                <a:solidFill>
                  <a:srgbClr val="202020"/>
                </a:solidFill>
                <a:uFill>
                  <a:solidFill>
                    <a:srgbClr val="202020"/>
                  </a:solidFill>
                </a:uFill>
                <a:latin typeface="Consolas"/>
                <a:cs typeface="Consolas"/>
              </a:rPr>
              <a:t>/content/drive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')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Consolas"/>
              <a:cs typeface="Consolas"/>
            </a:endParaRPr>
          </a:p>
          <a:p>
            <a:pPr marL="383540">
              <a:lnSpc>
                <a:spcPct val="100000"/>
              </a:lnSpc>
              <a:spcBef>
                <a:spcPts val="5"/>
              </a:spcBef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Drive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already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mounted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at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/content/drive;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to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attempt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to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forcibly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remount,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call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drive.mou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58850" y="1597024"/>
            <a:ext cx="6410325" cy="200025"/>
            <a:chOff x="958850" y="1597024"/>
            <a:chExt cx="6410325" cy="200025"/>
          </a:xfrm>
        </p:grpSpPr>
        <p:sp>
          <p:nvSpPr>
            <p:cNvPr id="6" name="object 6"/>
            <p:cNvSpPr/>
            <p:nvPr/>
          </p:nvSpPr>
          <p:spPr>
            <a:xfrm>
              <a:off x="958850" y="1597024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200024" y="200024"/>
                  </a:moveTo>
                  <a:lnTo>
                    <a:pt x="0" y="200024"/>
                  </a:lnTo>
                  <a:lnTo>
                    <a:pt x="0" y="0"/>
                  </a:lnTo>
                  <a:lnTo>
                    <a:pt x="200024" y="0"/>
                  </a:lnTo>
                  <a:lnTo>
                    <a:pt x="200024" y="200024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035049" y="1654174"/>
              <a:ext cx="47625" cy="85725"/>
            </a:xfrm>
            <a:custGeom>
              <a:avLst/>
              <a:gdLst/>
              <a:ahLst/>
              <a:cxnLst/>
              <a:rect l="l" t="t" r="r" b="b"/>
              <a:pathLst>
                <a:path w="47625" h="85725">
                  <a:moveTo>
                    <a:pt x="47624" y="85724"/>
                  </a:moveTo>
                  <a:lnTo>
                    <a:pt x="0" y="42862"/>
                  </a:lnTo>
                  <a:lnTo>
                    <a:pt x="47624" y="0"/>
                  </a:lnTo>
                  <a:lnTo>
                    <a:pt x="47624" y="85724"/>
                  </a:lnTo>
                  <a:close/>
                </a:path>
              </a:pathLst>
            </a:custGeom>
            <a:solidFill>
              <a:srgbClr val="A2A2A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169149" y="1597024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200024" y="200024"/>
                  </a:moveTo>
                  <a:lnTo>
                    <a:pt x="0" y="200024"/>
                  </a:lnTo>
                  <a:lnTo>
                    <a:pt x="0" y="0"/>
                  </a:lnTo>
                  <a:lnTo>
                    <a:pt x="200024" y="0"/>
                  </a:lnTo>
                  <a:lnTo>
                    <a:pt x="200024" y="200024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245349" y="1654174"/>
              <a:ext cx="47625" cy="85725"/>
            </a:xfrm>
            <a:custGeom>
              <a:avLst/>
              <a:gdLst/>
              <a:ahLst/>
              <a:cxnLst/>
              <a:rect l="l" t="t" r="r" b="b"/>
              <a:pathLst>
                <a:path w="47625" h="85725">
                  <a:moveTo>
                    <a:pt x="0" y="85724"/>
                  </a:moveTo>
                  <a:lnTo>
                    <a:pt x="0" y="0"/>
                  </a:lnTo>
                  <a:lnTo>
                    <a:pt x="47624" y="42862"/>
                  </a:lnTo>
                  <a:lnTo>
                    <a:pt x="0" y="85724"/>
                  </a:lnTo>
                  <a:close/>
                </a:path>
              </a:pathLst>
            </a:custGeom>
            <a:solidFill>
              <a:srgbClr val="4F4F4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158874" y="1597024"/>
              <a:ext cx="6010275" cy="200025"/>
            </a:xfrm>
            <a:custGeom>
              <a:avLst/>
              <a:gdLst/>
              <a:ahLst/>
              <a:cxnLst/>
              <a:rect l="l" t="t" r="r" b="b"/>
              <a:pathLst>
                <a:path w="6010275" h="200025">
                  <a:moveTo>
                    <a:pt x="6010274" y="200024"/>
                  </a:moveTo>
                  <a:lnTo>
                    <a:pt x="0" y="200024"/>
                  </a:lnTo>
                  <a:lnTo>
                    <a:pt x="0" y="0"/>
                  </a:lnTo>
                  <a:lnTo>
                    <a:pt x="6010274" y="0"/>
                  </a:lnTo>
                  <a:lnTo>
                    <a:pt x="6010274" y="200024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158874" y="1616074"/>
              <a:ext cx="4086225" cy="161925"/>
            </a:xfrm>
            <a:custGeom>
              <a:avLst/>
              <a:gdLst/>
              <a:ahLst/>
              <a:cxnLst/>
              <a:rect l="l" t="t" r="r" b="b"/>
              <a:pathLst>
                <a:path w="4086225" h="161925">
                  <a:moveTo>
                    <a:pt x="4086224" y="161924"/>
                  </a:moveTo>
                  <a:lnTo>
                    <a:pt x="0" y="161924"/>
                  </a:lnTo>
                  <a:lnTo>
                    <a:pt x="0" y="0"/>
                  </a:lnTo>
                  <a:lnTo>
                    <a:pt x="4086224" y="0"/>
                  </a:lnTo>
                  <a:lnTo>
                    <a:pt x="4086224" y="161924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654049" y="2549524"/>
            <a:ext cx="6686550" cy="19050"/>
            <a:chOff x="654049" y="2549524"/>
            <a:chExt cx="6686550" cy="19050"/>
          </a:xfrm>
        </p:grpSpPr>
        <p:sp>
          <p:nvSpPr>
            <p:cNvPr id="13" name="object 13"/>
            <p:cNvSpPr/>
            <p:nvPr/>
          </p:nvSpPr>
          <p:spPr>
            <a:xfrm>
              <a:off x="654049" y="2549524"/>
              <a:ext cx="6686550" cy="9525"/>
            </a:xfrm>
            <a:custGeom>
              <a:avLst/>
              <a:gdLst/>
              <a:ahLst/>
              <a:cxnLst/>
              <a:rect l="l" t="t" r="r" b="b"/>
              <a:pathLst>
                <a:path w="6686550" h="9525">
                  <a:moveTo>
                    <a:pt x="6686549" y="9524"/>
                  </a:moveTo>
                  <a:lnTo>
                    <a:pt x="0" y="9524"/>
                  </a:lnTo>
                  <a:lnTo>
                    <a:pt x="0" y="0"/>
                  </a:lnTo>
                  <a:lnTo>
                    <a:pt x="6686549" y="0"/>
                  </a:lnTo>
                  <a:lnTo>
                    <a:pt x="6686549" y="9524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54037" y="2549524"/>
              <a:ext cx="6686550" cy="19050"/>
            </a:xfrm>
            <a:custGeom>
              <a:avLst/>
              <a:gdLst/>
              <a:ahLst/>
              <a:cxnLst/>
              <a:rect l="l" t="t" r="r" b="b"/>
              <a:pathLst>
                <a:path w="6686550" h="19050">
                  <a:moveTo>
                    <a:pt x="6686550" y="0"/>
                  </a:moveTo>
                  <a:lnTo>
                    <a:pt x="6677025" y="9525"/>
                  </a:lnTo>
                  <a:lnTo>
                    <a:pt x="0" y="9525"/>
                  </a:lnTo>
                  <a:lnTo>
                    <a:pt x="0" y="19050"/>
                  </a:lnTo>
                  <a:lnTo>
                    <a:pt x="6677025" y="19050"/>
                  </a:lnTo>
                  <a:lnTo>
                    <a:pt x="6686550" y="19050"/>
                  </a:lnTo>
                  <a:lnTo>
                    <a:pt x="6686550" y="9525"/>
                  </a:lnTo>
                  <a:lnTo>
                    <a:pt x="6686550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54049" y="2549524"/>
              <a:ext cx="9525" cy="19050"/>
            </a:xfrm>
            <a:custGeom>
              <a:avLst/>
              <a:gdLst/>
              <a:ahLst/>
              <a:cxnLst/>
              <a:rect l="l" t="t" r="r" b="b"/>
              <a:pathLst>
                <a:path w="9525" h="19050">
                  <a:moveTo>
                    <a:pt x="0" y="19049"/>
                  </a:moveTo>
                  <a:lnTo>
                    <a:pt x="0" y="0"/>
                  </a:lnTo>
                  <a:lnTo>
                    <a:pt x="9524" y="0"/>
                  </a:lnTo>
                  <a:lnTo>
                    <a:pt x="9524" y="9524"/>
                  </a:lnTo>
                  <a:lnTo>
                    <a:pt x="0" y="19049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641350" y="2051050"/>
            <a:ext cx="2416810" cy="322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50" spc="-35" b="1">
                <a:solidFill>
                  <a:srgbClr val="202020"/>
                </a:solidFill>
                <a:latin typeface="Trebuchet MS"/>
                <a:cs typeface="Trebuchet MS"/>
              </a:rPr>
              <a:t>T</a:t>
            </a:r>
            <a:r>
              <a:rPr dirty="0" sz="1950" spc="-40" b="1">
                <a:solidFill>
                  <a:srgbClr val="202020"/>
                </a:solidFill>
                <a:latin typeface="Trebuchet MS"/>
                <a:cs typeface="Trebuchet MS"/>
              </a:rPr>
              <a:t>weets</a:t>
            </a:r>
            <a:r>
              <a:rPr dirty="0" sz="1950" spc="-105" b="1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950" spc="-5" b="1">
                <a:solidFill>
                  <a:srgbClr val="202020"/>
                </a:solidFill>
                <a:latin typeface="Trebuchet MS"/>
                <a:cs typeface="Trebuchet MS"/>
              </a:rPr>
              <a:t>Classification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40531" y="2224087"/>
            <a:ext cx="103505" cy="52069"/>
          </a:xfrm>
          <a:custGeom>
            <a:avLst/>
            <a:gdLst/>
            <a:ahLst/>
            <a:cxnLst/>
            <a:rect l="l" t="t" r="r" b="b"/>
            <a:pathLst>
              <a:path w="103504" h="52069">
                <a:moveTo>
                  <a:pt x="51593" y="51593"/>
                </a:moveTo>
                <a:lnTo>
                  <a:pt x="0" y="0"/>
                </a:lnTo>
                <a:lnTo>
                  <a:pt x="103187" y="0"/>
                </a:lnTo>
                <a:lnTo>
                  <a:pt x="51593" y="51593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4050" y="2863849"/>
            <a:ext cx="6686549" cy="5019674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654049" y="8797924"/>
            <a:ext cx="6686550" cy="19050"/>
            <a:chOff x="654049" y="8797924"/>
            <a:chExt cx="6686550" cy="19050"/>
          </a:xfrm>
        </p:grpSpPr>
        <p:sp>
          <p:nvSpPr>
            <p:cNvPr id="20" name="object 20"/>
            <p:cNvSpPr/>
            <p:nvPr/>
          </p:nvSpPr>
          <p:spPr>
            <a:xfrm>
              <a:off x="654049" y="8797924"/>
              <a:ext cx="6686550" cy="9525"/>
            </a:xfrm>
            <a:custGeom>
              <a:avLst/>
              <a:gdLst/>
              <a:ahLst/>
              <a:cxnLst/>
              <a:rect l="l" t="t" r="r" b="b"/>
              <a:pathLst>
                <a:path w="6686550" h="9525">
                  <a:moveTo>
                    <a:pt x="6686549" y="9524"/>
                  </a:moveTo>
                  <a:lnTo>
                    <a:pt x="0" y="9524"/>
                  </a:lnTo>
                  <a:lnTo>
                    <a:pt x="0" y="0"/>
                  </a:lnTo>
                  <a:lnTo>
                    <a:pt x="6686549" y="0"/>
                  </a:lnTo>
                  <a:lnTo>
                    <a:pt x="6686549" y="9524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54037" y="8797924"/>
              <a:ext cx="6686550" cy="19050"/>
            </a:xfrm>
            <a:custGeom>
              <a:avLst/>
              <a:gdLst/>
              <a:ahLst/>
              <a:cxnLst/>
              <a:rect l="l" t="t" r="r" b="b"/>
              <a:pathLst>
                <a:path w="6686550" h="19050">
                  <a:moveTo>
                    <a:pt x="6686550" y="0"/>
                  </a:moveTo>
                  <a:lnTo>
                    <a:pt x="6677025" y="9525"/>
                  </a:lnTo>
                  <a:lnTo>
                    <a:pt x="0" y="9525"/>
                  </a:lnTo>
                  <a:lnTo>
                    <a:pt x="0" y="19050"/>
                  </a:lnTo>
                  <a:lnTo>
                    <a:pt x="6677025" y="19050"/>
                  </a:lnTo>
                  <a:lnTo>
                    <a:pt x="6686550" y="19050"/>
                  </a:lnTo>
                  <a:lnTo>
                    <a:pt x="6686550" y="9525"/>
                  </a:lnTo>
                  <a:lnTo>
                    <a:pt x="6686550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54049" y="8797924"/>
              <a:ext cx="9525" cy="19050"/>
            </a:xfrm>
            <a:custGeom>
              <a:avLst/>
              <a:gdLst/>
              <a:ahLst/>
              <a:cxnLst/>
              <a:rect l="l" t="t" r="r" b="b"/>
              <a:pathLst>
                <a:path w="9525" h="19050">
                  <a:moveTo>
                    <a:pt x="0" y="19049"/>
                  </a:moveTo>
                  <a:lnTo>
                    <a:pt x="0" y="0"/>
                  </a:lnTo>
                  <a:lnTo>
                    <a:pt x="9524" y="0"/>
                  </a:lnTo>
                  <a:lnTo>
                    <a:pt x="9524" y="9524"/>
                  </a:lnTo>
                  <a:lnTo>
                    <a:pt x="0" y="19049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/>
          <p:nvPr/>
        </p:nvSpPr>
        <p:spPr>
          <a:xfrm>
            <a:off x="873124" y="898842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19"/>
                </a:lnTo>
                <a:lnTo>
                  <a:pt x="0" y="26969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69"/>
                </a:lnTo>
                <a:lnTo>
                  <a:pt x="26970" y="47624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1022350" y="8844279"/>
            <a:ext cx="1741170" cy="739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0200"/>
              </a:lnSpc>
              <a:spcBef>
                <a:spcPts val="100"/>
              </a:spcBef>
            </a:pPr>
            <a:r>
              <a:rPr dirty="0" sz="1200" spc="-30" b="1" i="1">
                <a:solidFill>
                  <a:srgbClr val="202020"/>
                </a:solidFill>
                <a:latin typeface="Trebuchet MS"/>
                <a:cs typeface="Trebuchet MS"/>
              </a:rPr>
              <a:t>P</a:t>
            </a:r>
            <a:r>
              <a:rPr dirty="0" sz="1200" spc="-50" b="1" i="1">
                <a:solidFill>
                  <a:srgbClr val="202020"/>
                </a:solidFill>
                <a:latin typeface="Trebuchet MS"/>
                <a:cs typeface="Trebuchet MS"/>
              </a:rPr>
              <a:t>r</a:t>
            </a:r>
            <a:r>
              <a:rPr dirty="0" sz="1200" spc="-30" b="1" i="1">
                <a:solidFill>
                  <a:srgbClr val="202020"/>
                </a:solidFill>
                <a:latin typeface="Trebuchet MS"/>
                <a:cs typeface="Trebuchet MS"/>
              </a:rPr>
              <a:t>oblem</a:t>
            </a:r>
            <a:r>
              <a:rPr dirty="0" sz="1200" spc="-70" b="1" i="1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45" b="1" i="1">
                <a:solidFill>
                  <a:srgbClr val="202020"/>
                </a:solidFill>
                <a:latin typeface="Trebuchet MS"/>
                <a:cs typeface="Trebuchet MS"/>
              </a:rPr>
              <a:t>Statement </a:t>
            </a:r>
            <a:r>
              <a:rPr dirty="0" sz="1200" spc="-25" b="1" i="1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35" b="1" i="1">
                <a:solidFill>
                  <a:srgbClr val="202020"/>
                </a:solidFill>
                <a:latin typeface="Trebuchet MS"/>
                <a:cs typeface="Trebuchet MS"/>
              </a:rPr>
              <a:t>About</a:t>
            </a:r>
            <a:r>
              <a:rPr dirty="0" sz="1200" spc="-70" b="1" i="1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60" b="1" i="1">
                <a:solidFill>
                  <a:srgbClr val="202020"/>
                </a:solidFill>
                <a:latin typeface="Trebuchet MS"/>
                <a:cs typeface="Trebuchet MS"/>
              </a:rPr>
              <a:t>the</a:t>
            </a:r>
            <a:r>
              <a:rPr dirty="0" sz="1200" spc="-70" b="1" i="1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60" b="1" i="1">
                <a:solidFill>
                  <a:srgbClr val="202020"/>
                </a:solidFill>
                <a:latin typeface="Trebuchet MS"/>
                <a:cs typeface="Trebuchet MS"/>
              </a:rPr>
              <a:t>dataset  </a:t>
            </a:r>
            <a:r>
              <a:rPr dirty="0" sz="1200" spc="-70" b="1" i="1">
                <a:solidFill>
                  <a:srgbClr val="202020"/>
                </a:solidFill>
                <a:latin typeface="Trebuchet MS"/>
                <a:cs typeface="Trebuchet MS"/>
              </a:rPr>
              <a:t>Explo</a:t>
            </a:r>
            <a:r>
              <a:rPr dirty="0" sz="1200" spc="-80" b="1" i="1">
                <a:solidFill>
                  <a:srgbClr val="202020"/>
                </a:solidFill>
                <a:latin typeface="Trebuchet MS"/>
                <a:cs typeface="Trebuchet MS"/>
              </a:rPr>
              <a:t>r</a:t>
            </a:r>
            <a:r>
              <a:rPr dirty="0" sz="1200" spc="-120" b="1" i="1">
                <a:solidFill>
                  <a:srgbClr val="202020"/>
                </a:solidFill>
                <a:latin typeface="Trebuchet MS"/>
                <a:cs typeface="Trebuchet MS"/>
              </a:rPr>
              <a:t>a</a:t>
            </a:r>
            <a:r>
              <a:rPr dirty="0" sz="1200" spc="-110" b="1" i="1">
                <a:solidFill>
                  <a:srgbClr val="202020"/>
                </a:solidFill>
                <a:latin typeface="Trebuchet MS"/>
                <a:cs typeface="Trebuchet MS"/>
              </a:rPr>
              <a:t>t</a:t>
            </a:r>
            <a:r>
              <a:rPr dirty="0" sz="1200" spc="-75" b="1" i="1">
                <a:solidFill>
                  <a:srgbClr val="202020"/>
                </a:solidFill>
                <a:latin typeface="Trebuchet MS"/>
                <a:cs typeface="Trebuchet MS"/>
              </a:rPr>
              <a:t>o</a:t>
            </a:r>
            <a:r>
              <a:rPr dirty="0" sz="1200" spc="-50" b="1" i="1">
                <a:solidFill>
                  <a:srgbClr val="202020"/>
                </a:solidFill>
                <a:latin typeface="Trebuchet MS"/>
                <a:cs typeface="Trebuchet MS"/>
              </a:rPr>
              <a:t>r</a:t>
            </a:r>
            <a:r>
              <a:rPr dirty="0" sz="1200" spc="-90" b="1" i="1">
                <a:solidFill>
                  <a:srgbClr val="202020"/>
                </a:solidFill>
                <a:latin typeface="Trebuchet MS"/>
                <a:cs typeface="Trebuchet MS"/>
              </a:rPr>
              <a:t>y</a:t>
            </a:r>
            <a:r>
              <a:rPr dirty="0" sz="1200" spc="-70" b="1" i="1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75" b="1" i="1">
                <a:solidFill>
                  <a:srgbClr val="202020"/>
                </a:solidFill>
                <a:latin typeface="Trebuchet MS"/>
                <a:cs typeface="Trebuchet MS"/>
              </a:rPr>
              <a:t>Data</a:t>
            </a:r>
            <a:r>
              <a:rPr dirty="0" sz="1200" spc="-70" b="1" i="1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20" b="1" i="1">
                <a:solidFill>
                  <a:srgbClr val="202020"/>
                </a:solidFill>
                <a:latin typeface="Trebuchet MS"/>
                <a:cs typeface="Trebuchet MS"/>
              </a:rPr>
              <a:t>A</a:t>
            </a:r>
            <a:r>
              <a:rPr dirty="0" sz="1200" spc="-35" b="1" i="1">
                <a:solidFill>
                  <a:srgbClr val="202020"/>
                </a:solidFill>
                <a:latin typeface="Trebuchet MS"/>
                <a:cs typeface="Trebuchet MS"/>
              </a:rPr>
              <a:t>nalysis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73124" y="9226549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19"/>
                </a:lnTo>
                <a:lnTo>
                  <a:pt x="0" y="26969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69"/>
                </a:lnTo>
                <a:lnTo>
                  <a:pt x="26970" y="47624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73124" y="946467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19"/>
                </a:lnTo>
                <a:lnTo>
                  <a:pt x="0" y="26969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69"/>
                </a:lnTo>
                <a:lnTo>
                  <a:pt x="26970" y="47624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641350" y="8299450"/>
            <a:ext cx="1103630" cy="322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50" spc="-40" b="1">
                <a:solidFill>
                  <a:srgbClr val="202020"/>
                </a:solidFill>
                <a:latin typeface="Trebuchet MS"/>
                <a:cs typeface="Trebuchet MS"/>
              </a:rPr>
              <a:t>Contents: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5"/>
              <a:t>https://colab.research.google.com/drive/1mwFpRATNrSgD6xX8SqTe0H_V6Wm-LJLc#scrollTo=pGolILywlOI4&amp;printMode=true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10</a:t>
            </a:fld>
            <a:r>
              <a:rPr dirty="0" spc="-5"/>
              <a:t>/</a:t>
            </a:r>
            <a:r>
              <a:rPr dirty="0"/>
              <a:t>37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100"/>
            <a:ext cx="47752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6/15/2021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99792" y="165100"/>
            <a:ext cx="240855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twitter_analyis_classification_v1.ipynb</a:t>
            </a:r>
            <a:r>
              <a:rPr dirty="0" sz="800" spc="-4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-</a:t>
            </a:r>
            <a:r>
              <a:rPr dirty="0" sz="800" spc="-4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Colaboratory</a:t>
            </a:r>
            <a:endParaRPr sz="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2657" y="484195"/>
            <a:ext cx="6278425" cy="345234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22300" y="4032251"/>
            <a:ext cx="4057650" cy="23380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115">
              <a:lnSpc>
                <a:spcPct val="100000"/>
              </a:lnSpc>
              <a:spcBef>
                <a:spcPts val="100"/>
              </a:spcBef>
            </a:pPr>
            <a:r>
              <a:rPr dirty="0" sz="1200" spc="20" b="1">
                <a:solidFill>
                  <a:srgbClr val="202020"/>
                </a:solidFill>
                <a:latin typeface="Trebuchet MS"/>
                <a:cs typeface="Trebuchet MS"/>
              </a:rPr>
              <a:t>No</a:t>
            </a:r>
            <a:r>
              <a:rPr dirty="0" sz="1200" spc="-65" b="1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10" b="1">
                <a:solidFill>
                  <a:srgbClr val="202020"/>
                </a:solidFill>
                <a:latin typeface="Trebuchet MS"/>
                <a:cs typeface="Trebuchet MS"/>
              </a:rPr>
              <a:t>of</a:t>
            </a:r>
            <a:r>
              <a:rPr dirty="0" sz="1200" spc="-65" b="1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30" b="1">
                <a:solidFill>
                  <a:srgbClr val="202020"/>
                </a:solidFill>
                <a:latin typeface="Trebuchet MS"/>
                <a:cs typeface="Trebuchet MS"/>
              </a:rPr>
              <a:t>cha</a:t>
            </a:r>
            <a:r>
              <a:rPr dirty="0" sz="1200" spc="-45" b="1">
                <a:solidFill>
                  <a:srgbClr val="202020"/>
                </a:solidFill>
                <a:latin typeface="Trebuchet MS"/>
                <a:cs typeface="Trebuchet MS"/>
              </a:rPr>
              <a:t>r</a:t>
            </a:r>
            <a:r>
              <a:rPr dirty="0" sz="1200" spc="-15" b="1">
                <a:solidFill>
                  <a:srgbClr val="202020"/>
                </a:solidFill>
                <a:latin typeface="Trebuchet MS"/>
                <a:cs typeface="Trebuchet MS"/>
              </a:rPr>
              <a:t>acters</a:t>
            </a:r>
            <a:r>
              <a:rPr dirty="0" sz="1200" spc="-65" b="1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40" b="1">
                <a:solidFill>
                  <a:srgbClr val="202020"/>
                </a:solidFill>
                <a:latin typeface="Trebuchet MS"/>
                <a:cs typeface="Trebuchet MS"/>
              </a:rPr>
              <a:t>in</a:t>
            </a:r>
            <a:r>
              <a:rPr dirty="0" sz="1200" spc="-65" b="1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202020"/>
                </a:solidFill>
                <a:latin typeface="Trebuchet MS"/>
                <a:cs typeface="Trebuchet MS"/>
              </a:rPr>
              <a:t>a</a:t>
            </a:r>
            <a:r>
              <a:rPr dirty="0" sz="1200" spc="-65" b="1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35" b="1">
                <a:solidFill>
                  <a:srgbClr val="202020"/>
                </a:solidFill>
                <a:latin typeface="Trebuchet MS"/>
                <a:cs typeface="Trebuchet MS"/>
              </a:rPr>
              <a:t>tweets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400">
              <a:latin typeface="Trebuchet MS"/>
              <a:cs typeface="Trebuchet MS"/>
            </a:endParaRPr>
          </a:p>
          <a:p>
            <a:pPr marL="12700" marR="5080">
              <a:lnSpc>
                <a:spcPct val="113100"/>
              </a:lnSpc>
              <a:spcBef>
                <a:spcPts val="895"/>
              </a:spcBef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#No of characters in a tweets </a:t>
            </a:r>
            <a:r>
              <a:rPr dirty="0" sz="1050" spc="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fig,(ax1,ax2)=plt.subplots(1,2,figsize=(14,8))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tweet_len=tweets[tweets['target']==1]['text'].str.len() </a:t>
            </a:r>
            <a:r>
              <a:rPr dirty="0" sz="1050" spc="-56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ax1.hist(tweet_len,color='orange')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ax1.set_title('disaster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tweets')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tweet_len=tweets[tweets['target']==0]['text'].str.len() </a:t>
            </a:r>
            <a:r>
              <a:rPr dirty="0" sz="1050" spc="-56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ax2.hist(tweet_len,color='blue')</a:t>
            </a:r>
            <a:endParaRPr sz="1050">
              <a:latin typeface="Consolas"/>
              <a:cs typeface="Consolas"/>
            </a:endParaRPr>
          </a:p>
          <a:p>
            <a:pPr algn="just" marL="12700" marR="1397000">
              <a:lnSpc>
                <a:spcPct val="113100"/>
              </a:lnSpc>
            </a:pP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ax2.set_title('Not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disaster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tweets') </a:t>
            </a:r>
            <a:r>
              <a:rPr dirty="0" sz="1050" spc="-56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fig.suptitle('Characters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in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tweets') </a:t>
            </a:r>
            <a:r>
              <a:rPr dirty="0" sz="1050" spc="-56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plt.show()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5"/>
              <a:t>https://colab.research.google.com/drive/1mwFpRATNrSgD6xX8SqTe0H_V6Wm-LJLc#scrollTo=pGolILywlOI4&amp;printMode=true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10</a:t>
            </a:fld>
            <a:r>
              <a:rPr dirty="0" spc="-5"/>
              <a:t>/</a:t>
            </a:r>
            <a:r>
              <a:rPr dirty="0"/>
              <a:t>37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100"/>
            <a:ext cx="47752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6/15/2021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99792" y="165100"/>
            <a:ext cx="240855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twitter_analyis_classification_v1.ipynb</a:t>
            </a:r>
            <a:r>
              <a:rPr dirty="0" sz="800" spc="-4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-</a:t>
            </a:r>
            <a:r>
              <a:rPr dirty="0" sz="800" spc="-4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Colaboratory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77850" y="488849"/>
            <a:ext cx="6800850" cy="9214485"/>
            <a:chOff x="577850" y="488849"/>
            <a:chExt cx="6800850" cy="921448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8099" y="488849"/>
              <a:ext cx="6262560" cy="392498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77837" y="2435224"/>
              <a:ext cx="6800850" cy="7267575"/>
            </a:xfrm>
            <a:custGeom>
              <a:avLst/>
              <a:gdLst/>
              <a:ahLst/>
              <a:cxnLst/>
              <a:rect l="l" t="t" r="r" b="b"/>
              <a:pathLst>
                <a:path w="6800850" h="7267575">
                  <a:moveTo>
                    <a:pt x="6800850" y="1524012"/>
                  </a:moveTo>
                  <a:lnTo>
                    <a:pt x="0" y="1524012"/>
                  </a:lnTo>
                  <a:lnTo>
                    <a:pt x="0" y="7267575"/>
                  </a:lnTo>
                  <a:lnTo>
                    <a:pt x="6800850" y="7267575"/>
                  </a:lnTo>
                  <a:lnTo>
                    <a:pt x="6800850" y="1524012"/>
                  </a:lnTo>
                  <a:close/>
                </a:path>
                <a:path w="6800850" h="7267575">
                  <a:moveTo>
                    <a:pt x="6800850" y="1000125"/>
                  </a:moveTo>
                  <a:lnTo>
                    <a:pt x="0" y="1000125"/>
                  </a:lnTo>
                  <a:lnTo>
                    <a:pt x="0" y="1409700"/>
                  </a:lnTo>
                  <a:lnTo>
                    <a:pt x="6800850" y="1409700"/>
                  </a:lnTo>
                  <a:lnTo>
                    <a:pt x="6800850" y="1000125"/>
                  </a:lnTo>
                  <a:close/>
                </a:path>
                <a:path w="6800850" h="7267575">
                  <a:moveTo>
                    <a:pt x="6800850" y="0"/>
                  </a:moveTo>
                  <a:lnTo>
                    <a:pt x="0" y="0"/>
                  </a:lnTo>
                  <a:lnTo>
                    <a:pt x="0" y="885825"/>
                  </a:lnTo>
                  <a:lnTo>
                    <a:pt x="6800850" y="885825"/>
                  </a:lnTo>
                  <a:lnTo>
                    <a:pt x="68008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622300" y="2462531"/>
            <a:ext cx="6281420" cy="3393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1115" marR="5080">
              <a:lnSpc>
                <a:spcPct val="130200"/>
              </a:lnSpc>
              <a:spcBef>
                <a:spcPts val="100"/>
              </a:spcBef>
            </a:pPr>
            <a:r>
              <a:rPr dirty="0" sz="1200">
                <a:solidFill>
                  <a:srgbClr val="202020"/>
                </a:solidFill>
                <a:latin typeface="Trebuchet MS"/>
                <a:cs typeface="Trebuchet MS"/>
              </a:rPr>
              <a:t>The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20">
                <a:solidFill>
                  <a:srgbClr val="202020"/>
                </a:solidFill>
                <a:latin typeface="Trebuchet MS"/>
                <a:cs typeface="Trebuchet MS"/>
              </a:rPr>
              <a:t>no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5">
                <a:solidFill>
                  <a:srgbClr val="202020"/>
                </a:solidFill>
                <a:latin typeface="Trebuchet MS"/>
                <a:cs typeface="Trebuchet MS"/>
              </a:rPr>
              <a:t>of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02020"/>
                </a:solidFill>
                <a:latin typeface="Trebuchet MS"/>
                <a:cs typeface="Trebuchet MS"/>
              </a:rPr>
              <a:t>characters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Trebuchet MS"/>
                <a:cs typeface="Trebuchet MS"/>
              </a:rPr>
              <a:t>for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202020"/>
                </a:solidFill>
                <a:latin typeface="Trebuchet MS"/>
                <a:cs typeface="Trebuchet MS"/>
              </a:rPr>
              <a:t>disaster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Trebuchet MS"/>
                <a:cs typeface="Trebuchet MS"/>
              </a:rPr>
              <a:t>tweets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25">
                <a:solidFill>
                  <a:srgbClr val="202020"/>
                </a:solidFill>
                <a:latin typeface="Trebuchet MS"/>
                <a:cs typeface="Trebuchet MS"/>
              </a:rPr>
              <a:t>are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20">
                <a:solidFill>
                  <a:srgbClr val="202020"/>
                </a:solidFill>
                <a:latin typeface="Trebuchet MS"/>
                <a:cs typeface="Trebuchet MS"/>
              </a:rPr>
              <a:t>120-140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30">
                <a:solidFill>
                  <a:srgbClr val="202020"/>
                </a:solidFill>
                <a:latin typeface="Trebuchet MS"/>
                <a:cs typeface="Trebuchet MS"/>
              </a:rPr>
              <a:t>approximately.</a:t>
            </a:r>
            <a:r>
              <a:rPr dirty="0" sz="1200" spc="-8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02020"/>
                </a:solidFill>
                <a:latin typeface="Trebuchet MS"/>
                <a:cs typeface="Trebuchet MS"/>
              </a:rPr>
              <a:t>The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20">
                <a:solidFill>
                  <a:srgbClr val="202020"/>
                </a:solidFill>
                <a:latin typeface="Trebuchet MS"/>
                <a:cs typeface="Trebuchet MS"/>
              </a:rPr>
              <a:t>no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5">
                <a:solidFill>
                  <a:srgbClr val="202020"/>
                </a:solidFill>
                <a:latin typeface="Trebuchet MS"/>
                <a:cs typeface="Trebuchet MS"/>
              </a:rPr>
              <a:t>of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02020"/>
                </a:solidFill>
                <a:latin typeface="Trebuchet MS"/>
                <a:cs typeface="Trebuchet MS"/>
              </a:rPr>
              <a:t>characters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Trebuchet MS"/>
                <a:cs typeface="Trebuchet MS"/>
              </a:rPr>
              <a:t>for </a:t>
            </a:r>
            <a:r>
              <a:rPr dirty="0" sz="1200" spc="-35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02020"/>
                </a:solidFill>
                <a:latin typeface="Trebuchet MS"/>
                <a:cs typeface="Trebuchet MS"/>
              </a:rPr>
              <a:t>normal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Trebuchet MS"/>
                <a:cs typeface="Trebuchet MS"/>
              </a:rPr>
              <a:t>tweets</a:t>
            </a:r>
            <a:r>
              <a:rPr dirty="0" sz="1200" spc="-5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25">
                <a:solidFill>
                  <a:srgbClr val="202020"/>
                </a:solidFill>
                <a:latin typeface="Trebuchet MS"/>
                <a:cs typeface="Trebuchet MS"/>
              </a:rPr>
              <a:t>are</a:t>
            </a:r>
            <a:r>
              <a:rPr dirty="0" sz="1200" spc="-5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20">
                <a:solidFill>
                  <a:srgbClr val="202020"/>
                </a:solidFill>
                <a:latin typeface="Trebuchet MS"/>
                <a:cs typeface="Trebuchet MS"/>
              </a:rPr>
              <a:t>140-160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30">
                <a:solidFill>
                  <a:srgbClr val="202020"/>
                </a:solidFill>
                <a:latin typeface="Trebuchet MS"/>
                <a:cs typeface="Trebuchet MS"/>
              </a:rPr>
              <a:t>approximately.</a:t>
            </a:r>
            <a:r>
              <a:rPr dirty="0" sz="1200" spc="-8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02020"/>
                </a:solidFill>
                <a:latin typeface="Trebuchet MS"/>
                <a:cs typeface="Trebuchet MS"/>
              </a:rPr>
              <a:t>The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Trebuchet MS"/>
                <a:cs typeface="Trebuchet MS"/>
              </a:rPr>
              <a:t>distribution</a:t>
            </a:r>
            <a:r>
              <a:rPr dirty="0" sz="1200" spc="-5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30">
                <a:solidFill>
                  <a:srgbClr val="202020"/>
                </a:solidFill>
                <a:latin typeface="Trebuchet MS"/>
                <a:cs typeface="Trebuchet MS"/>
              </a:rPr>
              <a:t>looks</a:t>
            </a:r>
            <a:r>
              <a:rPr dirty="0" sz="1200" spc="-5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15">
                <a:solidFill>
                  <a:srgbClr val="202020"/>
                </a:solidFill>
                <a:latin typeface="Trebuchet MS"/>
                <a:cs typeface="Trebuchet MS"/>
              </a:rPr>
              <a:t>almost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45">
                <a:solidFill>
                  <a:srgbClr val="202020"/>
                </a:solidFill>
                <a:latin typeface="Trebuchet MS"/>
                <a:cs typeface="Trebuchet MS"/>
              </a:rPr>
              <a:t>same</a:t>
            </a:r>
            <a:r>
              <a:rPr dirty="0" sz="1200" spc="-5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202020"/>
                </a:solidFill>
                <a:latin typeface="Trebuchet MS"/>
                <a:cs typeface="Trebuchet MS"/>
              </a:rPr>
              <a:t>and</a:t>
            </a:r>
            <a:r>
              <a:rPr dirty="0" sz="1200" spc="-5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Trebuchet MS"/>
                <a:cs typeface="Trebuchet MS"/>
              </a:rPr>
              <a:t>not</a:t>
            </a:r>
            <a:r>
              <a:rPr dirty="0" sz="1200" spc="-5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25">
                <a:solidFill>
                  <a:srgbClr val="202020"/>
                </a:solidFill>
                <a:latin typeface="Trebuchet MS"/>
                <a:cs typeface="Trebuchet MS"/>
              </a:rPr>
              <a:t>much </a:t>
            </a:r>
            <a:r>
              <a:rPr dirty="0" sz="1200" spc="-35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30">
                <a:solidFill>
                  <a:srgbClr val="202020"/>
                </a:solidFill>
                <a:latin typeface="Trebuchet MS"/>
                <a:cs typeface="Trebuchet MS"/>
              </a:rPr>
              <a:t>difference.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400">
              <a:latin typeface="Trebuchet MS"/>
              <a:cs typeface="Trebuchet MS"/>
            </a:endParaRPr>
          </a:p>
          <a:p>
            <a:pPr algn="just" marL="31115">
              <a:lnSpc>
                <a:spcPct val="100000"/>
              </a:lnSpc>
              <a:spcBef>
                <a:spcPts val="1060"/>
              </a:spcBef>
            </a:pPr>
            <a:r>
              <a:rPr dirty="0" sz="1200" spc="20" b="1">
                <a:solidFill>
                  <a:srgbClr val="202020"/>
                </a:solidFill>
                <a:latin typeface="Trebuchet MS"/>
                <a:cs typeface="Trebuchet MS"/>
              </a:rPr>
              <a:t>No</a:t>
            </a:r>
            <a:r>
              <a:rPr dirty="0" sz="1200" spc="-65" b="1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10" b="1">
                <a:solidFill>
                  <a:srgbClr val="202020"/>
                </a:solidFill>
                <a:latin typeface="Trebuchet MS"/>
                <a:cs typeface="Trebuchet MS"/>
              </a:rPr>
              <a:t>of</a:t>
            </a:r>
            <a:r>
              <a:rPr dirty="0" sz="1200" spc="-65" b="1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55" b="1">
                <a:solidFill>
                  <a:srgbClr val="202020"/>
                </a:solidFill>
                <a:latin typeface="Trebuchet MS"/>
                <a:cs typeface="Trebuchet MS"/>
              </a:rPr>
              <a:t>wo</a:t>
            </a:r>
            <a:r>
              <a:rPr dirty="0" sz="1200" spc="-50" b="1">
                <a:solidFill>
                  <a:srgbClr val="202020"/>
                </a:solidFill>
                <a:latin typeface="Trebuchet MS"/>
                <a:cs typeface="Trebuchet MS"/>
              </a:rPr>
              <a:t>r</a:t>
            </a:r>
            <a:r>
              <a:rPr dirty="0" sz="1200" spc="35" b="1">
                <a:solidFill>
                  <a:srgbClr val="202020"/>
                </a:solidFill>
                <a:latin typeface="Trebuchet MS"/>
                <a:cs typeface="Trebuchet MS"/>
              </a:rPr>
              <a:t>ds</a:t>
            </a:r>
            <a:r>
              <a:rPr dirty="0" sz="1200" spc="-65" b="1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40" b="1">
                <a:solidFill>
                  <a:srgbClr val="202020"/>
                </a:solidFill>
                <a:latin typeface="Trebuchet MS"/>
                <a:cs typeface="Trebuchet MS"/>
              </a:rPr>
              <a:t>in</a:t>
            </a:r>
            <a:r>
              <a:rPr dirty="0" sz="1200" spc="-65" b="1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202020"/>
                </a:solidFill>
                <a:latin typeface="Trebuchet MS"/>
                <a:cs typeface="Trebuchet MS"/>
              </a:rPr>
              <a:t>a</a:t>
            </a:r>
            <a:r>
              <a:rPr dirty="0" sz="1200" spc="-65" b="1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60" b="1">
                <a:solidFill>
                  <a:srgbClr val="202020"/>
                </a:solidFill>
                <a:latin typeface="Trebuchet MS"/>
                <a:cs typeface="Trebuchet MS"/>
              </a:rPr>
              <a:t>tweet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400">
              <a:latin typeface="Trebuchet MS"/>
              <a:cs typeface="Trebuchet MS"/>
            </a:endParaRPr>
          </a:p>
          <a:p>
            <a:pPr marL="12700" marR="2888615">
              <a:lnSpc>
                <a:spcPct val="113100"/>
              </a:lnSpc>
              <a:spcBef>
                <a:spcPts val="890"/>
              </a:spcBef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#No of words in a tweet </a:t>
            </a:r>
            <a:r>
              <a:rPr dirty="0" sz="1050" spc="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fig,(ax1,ax2)=plt.subplots(1,2,figsize=(14,8))</a:t>
            </a:r>
            <a:endParaRPr sz="1050">
              <a:latin typeface="Consolas"/>
              <a:cs typeface="Consolas"/>
            </a:endParaRPr>
          </a:p>
          <a:p>
            <a:pPr marL="12700" marR="469265">
              <a:lnSpc>
                <a:spcPct val="113100"/>
              </a:lnSpc>
            </a:pP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tweet_len=tweets[tweets['target']==1]['text'].str.split().map(lambda</a:t>
            </a:r>
            <a:r>
              <a:rPr dirty="0" sz="1050" spc="10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x:</a:t>
            </a:r>
            <a:r>
              <a:rPr dirty="0" sz="1050" spc="10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len(x)) </a:t>
            </a:r>
            <a:r>
              <a:rPr dirty="0" sz="1050" spc="-56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ax1.hist(tweet_len,color='orange')</a:t>
            </a:r>
            <a:endParaRPr sz="1050">
              <a:latin typeface="Consolas"/>
              <a:cs typeface="Consolas"/>
            </a:endParaRPr>
          </a:p>
          <a:p>
            <a:pPr marL="12700" marR="469265">
              <a:lnSpc>
                <a:spcPct val="113100"/>
              </a:lnSpc>
            </a:pP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ax1.set_title('disaster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tweets')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tweet_len=tweets[tweets['target']==0]['text'].str.split().map(lambda</a:t>
            </a:r>
            <a:r>
              <a:rPr dirty="0" sz="1050" spc="10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x:</a:t>
            </a:r>
            <a:r>
              <a:rPr dirty="0" sz="1050" spc="10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len(x)) </a:t>
            </a:r>
            <a:r>
              <a:rPr dirty="0" sz="1050" spc="-56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ax2.hist(tweet_len,color='blue')</a:t>
            </a:r>
            <a:endParaRPr sz="1050">
              <a:latin typeface="Consolas"/>
              <a:cs typeface="Consolas"/>
            </a:endParaRPr>
          </a:p>
          <a:p>
            <a:pPr marL="12700" marR="3621404">
              <a:lnSpc>
                <a:spcPct val="113100"/>
              </a:lnSpc>
            </a:pP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ax2.set_title('Not</a:t>
            </a:r>
            <a:r>
              <a:rPr dirty="0" sz="1050" spc="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disaster</a:t>
            </a:r>
            <a:r>
              <a:rPr dirty="0" sz="1050" spc="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tweets') </a:t>
            </a:r>
            <a:r>
              <a:rPr dirty="0" sz="1050" spc="-56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fig.suptitle('Words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 in</a:t>
            </a:r>
            <a:r>
              <a:rPr dirty="0" sz="1050" spc="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tweet')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 plt.show()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5"/>
              <a:t>https://colab.research.google.com/drive/1mwFpRATNrSgD6xX8SqTe0H_V6Wm-LJLc#scrollTo=pGolILywlOI4&amp;printMode=true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10</a:t>
            </a:fld>
            <a:r>
              <a:rPr dirty="0" spc="-5"/>
              <a:t>/</a:t>
            </a:r>
            <a:r>
              <a:rPr dirty="0"/>
              <a:t>37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100"/>
            <a:ext cx="47752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6/15/2021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99792" y="165100"/>
            <a:ext cx="240855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twitter_analyis_classification_v1.ipynb</a:t>
            </a:r>
            <a:r>
              <a:rPr dirty="0" sz="800" spc="-4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-</a:t>
            </a:r>
            <a:r>
              <a:rPr dirty="0" sz="800" spc="-4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Colaboratory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77850" y="488843"/>
            <a:ext cx="6800850" cy="6623684"/>
            <a:chOff x="577850" y="488843"/>
            <a:chExt cx="6800850" cy="6623684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8099" y="488843"/>
              <a:ext cx="6262560" cy="392498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77837" y="1920874"/>
              <a:ext cx="6800850" cy="5191125"/>
            </a:xfrm>
            <a:custGeom>
              <a:avLst/>
              <a:gdLst/>
              <a:ahLst/>
              <a:cxnLst/>
              <a:rect l="l" t="t" r="r" b="b"/>
              <a:pathLst>
                <a:path w="6800850" h="5191125">
                  <a:moveTo>
                    <a:pt x="6800850" y="1362075"/>
                  </a:moveTo>
                  <a:lnTo>
                    <a:pt x="0" y="1362075"/>
                  </a:lnTo>
                  <a:lnTo>
                    <a:pt x="0" y="5191125"/>
                  </a:lnTo>
                  <a:lnTo>
                    <a:pt x="6800850" y="5191125"/>
                  </a:lnTo>
                  <a:lnTo>
                    <a:pt x="6800850" y="1362075"/>
                  </a:lnTo>
                  <a:close/>
                </a:path>
                <a:path w="6800850" h="5191125">
                  <a:moveTo>
                    <a:pt x="6800850" y="523875"/>
                  </a:moveTo>
                  <a:lnTo>
                    <a:pt x="0" y="523875"/>
                  </a:lnTo>
                  <a:lnTo>
                    <a:pt x="0" y="1247775"/>
                  </a:lnTo>
                  <a:lnTo>
                    <a:pt x="6800850" y="1247775"/>
                  </a:lnTo>
                  <a:lnTo>
                    <a:pt x="6800850" y="523875"/>
                  </a:lnTo>
                  <a:close/>
                </a:path>
                <a:path w="6800850" h="5191125">
                  <a:moveTo>
                    <a:pt x="6800850" y="0"/>
                  </a:moveTo>
                  <a:lnTo>
                    <a:pt x="0" y="0"/>
                  </a:lnTo>
                  <a:lnTo>
                    <a:pt x="0" y="409575"/>
                  </a:lnTo>
                  <a:lnTo>
                    <a:pt x="6800850" y="409575"/>
                  </a:lnTo>
                  <a:lnTo>
                    <a:pt x="68008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006475" y="4003059"/>
          <a:ext cx="1924050" cy="30835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0150"/>
                <a:gridCol w="723264"/>
              </a:tblGrid>
              <a:tr h="2082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9690">
                        <a:lnSpc>
                          <a:spcPts val="990"/>
                        </a:lnSpc>
                      </a:pPr>
                      <a:r>
                        <a:rPr dirty="0" sz="1050" b="1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location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2965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050" b="1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USA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61594"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58419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82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61594"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050" b="1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New</a:t>
                      </a:r>
                      <a:r>
                        <a:rPr dirty="0" sz="1050" spc="-50" b="1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 spc="-20" b="1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York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60325"/>
                </a:tc>
                <a:tc>
                  <a:txBody>
                    <a:bodyPr/>
                    <a:lstStyle/>
                    <a:p>
                      <a:pPr algn="r" marR="58419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66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60325"/>
                </a:tc>
              </a:tr>
              <a:tr h="294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050" b="1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United</a:t>
                      </a:r>
                      <a:r>
                        <a:rPr dirty="0" sz="1050" spc="-50" b="1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 b="1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States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60325"/>
                </a:tc>
                <a:tc>
                  <a:txBody>
                    <a:bodyPr/>
                    <a:lstStyle/>
                    <a:p>
                      <a:pPr algn="r" marR="58419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43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60325"/>
                </a:tc>
              </a:tr>
              <a:tr h="294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050" b="1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London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60325"/>
                </a:tc>
                <a:tc>
                  <a:txBody>
                    <a:bodyPr/>
                    <a:lstStyle/>
                    <a:p>
                      <a:pPr algn="r" marR="58419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41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60325"/>
                </a:tc>
              </a:tr>
              <a:tr h="294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050" b="1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Nigeria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60325"/>
                </a:tc>
                <a:tc>
                  <a:txBody>
                    <a:bodyPr/>
                    <a:lstStyle/>
                    <a:p>
                      <a:pPr algn="r" marR="58419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26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60325"/>
                </a:tc>
              </a:tr>
              <a:tr h="294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050" b="1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UK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60325"/>
                </a:tc>
                <a:tc>
                  <a:txBody>
                    <a:bodyPr/>
                    <a:lstStyle/>
                    <a:p>
                      <a:pPr algn="r" marR="58419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24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60325"/>
                </a:tc>
              </a:tr>
              <a:tr h="294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050" b="1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Los</a:t>
                      </a:r>
                      <a:r>
                        <a:rPr dirty="0" sz="1050" spc="-35" b="1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 b="1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Angeles,</a:t>
                      </a:r>
                      <a:r>
                        <a:rPr dirty="0" sz="1050" spc="-30" b="1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 b="1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CA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60325"/>
                </a:tc>
                <a:tc>
                  <a:txBody>
                    <a:bodyPr/>
                    <a:lstStyle/>
                    <a:p>
                      <a:pPr algn="r" marR="58419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23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60325"/>
                </a:tc>
              </a:tr>
              <a:tr h="294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050" b="1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India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60325"/>
                </a:tc>
                <a:tc>
                  <a:txBody>
                    <a:bodyPr/>
                    <a:lstStyle/>
                    <a:p>
                      <a:pPr algn="r" marR="58419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23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60325"/>
                </a:tc>
              </a:tr>
              <a:tr h="294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050" b="1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Mumbai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60325"/>
                </a:tc>
                <a:tc>
                  <a:txBody>
                    <a:bodyPr/>
                    <a:lstStyle/>
                    <a:p>
                      <a:pPr algn="r" marR="58419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21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60325"/>
                </a:tc>
              </a:tr>
              <a:tr h="221615">
                <a:tc>
                  <a:txBody>
                    <a:bodyPr/>
                    <a:lstStyle/>
                    <a:p>
                      <a:pPr algn="ctr">
                        <a:lnSpc>
                          <a:spcPts val="1175"/>
                        </a:lnSpc>
                        <a:spcBef>
                          <a:spcPts val="475"/>
                        </a:spcBef>
                      </a:pPr>
                      <a:r>
                        <a:rPr dirty="0" sz="1050" b="1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Canada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60325"/>
                </a:tc>
                <a:tc>
                  <a:txBody>
                    <a:bodyPr/>
                    <a:lstStyle/>
                    <a:p>
                      <a:pPr algn="r" marR="58419">
                        <a:lnSpc>
                          <a:spcPts val="1175"/>
                        </a:lnSpc>
                        <a:spcBef>
                          <a:spcPts val="475"/>
                        </a:spcBef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60325"/>
                </a:tc>
              </a:tr>
            </a:tbl>
          </a:graphicData>
        </a:graphic>
      </p:graphicFrame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5"/>
              <a:t>https://colab.research.google.com/drive/1mwFpRATNrSgD6xX8SqTe0H_V6Wm-LJLc#scrollTo=pGolILywlOI4&amp;printMode=true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10</a:t>
            </a:fld>
            <a:r>
              <a:rPr dirty="0" spc="-5"/>
              <a:t>/</a:t>
            </a:r>
            <a:r>
              <a:rPr dirty="0"/>
              <a:t>37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22300" y="2003421"/>
            <a:ext cx="4819015" cy="1728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115">
              <a:lnSpc>
                <a:spcPct val="100000"/>
              </a:lnSpc>
              <a:spcBef>
                <a:spcPts val="100"/>
              </a:spcBef>
            </a:pPr>
            <a:r>
              <a:rPr dirty="0" sz="1200" spc="20">
                <a:solidFill>
                  <a:srgbClr val="202020"/>
                </a:solidFill>
                <a:latin typeface="Trebuchet MS"/>
                <a:cs typeface="Trebuchet MS"/>
              </a:rPr>
              <a:t>Again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35">
                <a:solidFill>
                  <a:srgbClr val="202020"/>
                </a:solidFill>
                <a:latin typeface="Trebuchet MS"/>
                <a:cs typeface="Trebuchet MS"/>
              </a:rPr>
              <a:t>the</a:t>
            </a:r>
            <a:r>
              <a:rPr dirty="0" sz="1200" spc="-5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Trebuchet MS"/>
                <a:cs typeface="Trebuchet MS"/>
              </a:rPr>
              <a:t>distribution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02020"/>
                </a:solidFill>
                <a:latin typeface="Trebuchet MS"/>
                <a:cs typeface="Trebuchet MS"/>
              </a:rPr>
              <a:t>normal</a:t>
            </a:r>
            <a:r>
              <a:rPr dirty="0" sz="1200" spc="-5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Trebuchet MS"/>
                <a:cs typeface="Trebuchet MS"/>
              </a:rPr>
              <a:t>tweets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202020"/>
                </a:solidFill>
                <a:latin typeface="Trebuchet MS"/>
                <a:cs typeface="Trebuchet MS"/>
              </a:rPr>
              <a:t>and</a:t>
            </a:r>
            <a:r>
              <a:rPr dirty="0" sz="1200" spc="-5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202020"/>
                </a:solidFill>
                <a:latin typeface="Trebuchet MS"/>
                <a:cs typeface="Trebuchet MS"/>
              </a:rPr>
              <a:t>disaster</a:t>
            </a:r>
            <a:r>
              <a:rPr dirty="0" sz="1200" spc="-5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Trebuchet MS"/>
                <a:cs typeface="Trebuchet MS"/>
              </a:rPr>
              <a:t>tweets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25">
                <a:solidFill>
                  <a:srgbClr val="202020"/>
                </a:solidFill>
                <a:latin typeface="Trebuchet MS"/>
                <a:cs typeface="Trebuchet MS"/>
              </a:rPr>
              <a:t>are</a:t>
            </a:r>
            <a:r>
              <a:rPr dirty="0" sz="1200" spc="-5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35">
                <a:solidFill>
                  <a:srgbClr val="202020"/>
                </a:solidFill>
                <a:latin typeface="Trebuchet MS"/>
                <a:cs typeface="Trebuchet MS"/>
              </a:rPr>
              <a:t>the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202020"/>
                </a:solidFill>
                <a:latin typeface="Trebuchet MS"/>
                <a:cs typeface="Trebuchet MS"/>
              </a:rPr>
              <a:t>same.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400">
              <a:latin typeface="Trebuchet MS"/>
              <a:cs typeface="Trebuchet MS"/>
            </a:endParaRPr>
          </a:p>
          <a:p>
            <a:pPr marL="31115">
              <a:lnSpc>
                <a:spcPct val="100000"/>
              </a:lnSpc>
              <a:spcBef>
                <a:spcPts val="1060"/>
              </a:spcBef>
            </a:pPr>
            <a:r>
              <a:rPr dirty="0" sz="1200" spc="-20" b="1">
                <a:solidFill>
                  <a:srgbClr val="202020"/>
                </a:solidFill>
                <a:latin typeface="Trebuchet MS"/>
                <a:cs typeface="Trebuchet MS"/>
              </a:rPr>
              <a:t>Location</a:t>
            </a:r>
            <a:r>
              <a:rPr dirty="0" sz="1200" spc="-65" b="1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60" b="1">
                <a:solidFill>
                  <a:srgbClr val="202020"/>
                </a:solidFill>
                <a:latin typeface="Trebuchet MS"/>
                <a:cs typeface="Trebuchet MS"/>
              </a:rPr>
              <a:t>b</a:t>
            </a:r>
            <a:r>
              <a:rPr dirty="0" sz="1200" spc="-60" b="1">
                <a:solidFill>
                  <a:srgbClr val="202020"/>
                </a:solidFill>
                <a:latin typeface="Trebuchet MS"/>
                <a:cs typeface="Trebuchet MS"/>
              </a:rPr>
              <a:t>r</a:t>
            </a:r>
            <a:r>
              <a:rPr dirty="0" sz="1200" spc="-15" b="1">
                <a:solidFill>
                  <a:srgbClr val="202020"/>
                </a:solidFill>
                <a:latin typeface="Trebuchet MS"/>
                <a:cs typeface="Trebuchet MS"/>
              </a:rPr>
              <a:t>eak-up</a:t>
            </a:r>
            <a:r>
              <a:rPr dirty="0" sz="1200" spc="-65" b="1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5" b="1">
                <a:solidFill>
                  <a:srgbClr val="202020"/>
                </a:solidFill>
                <a:latin typeface="Trebuchet MS"/>
                <a:cs typeface="Trebuchet MS"/>
              </a:rPr>
              <a:t>analysis</a:t>
            </a:r>
            <a:endParaRPr sz="1200">
              <a:latin typeface="Trebuchet MS"/>
              <a:cs typeface="Trebuchet MS"/>
            </a:endParaRPr>
          </a:p>
          <a:p>
            <a:pPr marL="31115">
              <a:lnSpc>
                <a:spcPct val="100000"/>
              </a:lnSpc>
              <a:spcBef>
                <a:spcPts val="1035"/>
              </a:spcBef>
            </a:pPr>
            <a:r>
              <a:rPr dirty="0" sz="1200" spc="-20">
                <a:solidFill>
                  <a:srgbClr val="202020"/>
                </a:solidFill>
                <a:latin typeface="Trebuchet MS"/>
                <a:cs typeface="Trebuchet MS"/>
              </a:rPr>
              <a:t>There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25">
                <a:solidFill>
                  <a:srgbClr val="202020"/>
                </a:solidFill>
                <a:latin typeface="Trebuchet MS"/>
                <a:cs typeface="Trebuchet MS"/>
              </a:rPr>
              <a:t>are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40">
                <a:solidFill>
                  <a:srgbClr val="202020"/>
                </a:solidFill>
                <a:latin typeface="Trebuchet MS"/>
                <a:cs typeface="Trebuchet MS"/>
              </a:rPr>
              <a:t>lot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5">
                <a:solidFill>
                  <a:srgbClr val="202020"/>
                </a:solidFill>
                <a:latin typeface="Trebuchet MS"/>
                <a:cs typeface="Trebuchet MS"/>
              </a:rPr>
              <a:t>of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65">
                <a:solidFill>
                  <a:srgbClr val="202020"/>
                </a:solidFill>
                <a:latin typeface="Trebuchet MS"/>
                <a:cs typeface="Trebuchet MS"/>
              </a:rPr>
              <a:t>NaN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202020"/>
                </a:solidFill>
                <a:latin typeface="Trebuchet MS"/>
                <a:cs typeface="Trebuchet MS"/>
              </a:rPr>
              <a:t>values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125">
                <a:solidFill>
                  <a:srgbClr val="202020"/>
                </a:solidFill>
                <a:latin typeface="Trebuchet MS"/>
                <a:cs typeface="Trebuchet MS"/>
              </a:rPr>
              <a:t>.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02020"/>
                </a:solidFill>
                <a:latin typeface="Trebuchet MS"/>
                <a:cs typeface="Trebuchet MS"/>
              </a:rPr>
              <a:t>The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35">
                <a:solidFill>
                  <a:srgbClr val="202020"/>
                </a:solidFill>
                <a:latin typeface="Trebuchet MS"/>
                <a:cs typeface="Trebuchet MS"/>
              </a:rPr>
              <a:t>majority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5">
                <a:solidFill>
                  <a:srgbClr val="202020"/>
                </a:solidFill>
                <a:latin typeface="Trebuchet MS"/>
                <a:cs typeface="Trebuchet MS"/>
              </a:rPr>
              <a:t>of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35">
                <a:solidFill>
                  <a:srgbClr val="202020"/>
                </a:solidFill>
                <a:latin typeface="Trebuchet MS"/>
                <a:cs typeface="Trebuchet MS"/>
              </a:rPr>
              <a:t>the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Trebuchet MS"/>
                <a:cs typeface="Trebuchet MS"/>
              </a:rPr>
              <a:t>tweets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25">
                <a:solidFill>
                  <a:srgbClr val="202020"/>
                </a:solidFill>
                <a:latin typeface="Trebuchet MS"/>
                <a:cs typeface="Trebuchet MS"/>
              </a:rPr>
              <a:t>are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rebuchet MS"/>
                <a:cs typeface="Trebuchet MS"/>
              </a:rPr>
              <a:t>from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20">
                <a:solidFill>
                  <a:srgbClr val="202020"/>
                </a:solidFill>
                <a:latin typeface="Trebuchet MS"/>
                <a:cs typeface="Trebuchet MS"/>
              </a:rPr>
              <a:t>USA.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400">
              <a:latin typeface="Trebuchet MS"/>
              <a:cs typeface="Trebuchet MS"/>
            </a:endParaRPr>
          </a:p>
          <a:p>
            <a:pPr marL="12700" marR="1425575">
              <a:lnSpc>
                <a:spcPct val="113100"/>
              </a:lnSpc>
              <a:spcBef>
                <a:spcPts val="890"/>
              </a:spcBef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#Location break-up analysis </a:t>
            </a:r>
            <a:r>
              <a:rPr dirty="0" sz="1050" spc="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tweets.location.value_counts()[:10].to_frame()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2300" y="7308845"/>
            <a:ext cx="6257290" cy="16141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115">
              <a:lnSpc>
                <a:spcPct val="100000"/>
              </a:lnSpc>
              <a:spcBef>
                <a:spcPts val="100"/>
              </a:spcBef>
            </a:pPr>
            <a:r>
              <a:rPr dirty="0" sz="1200" spc="45" b="1">
                <a:solidFill>
                  <a:srgbClr val="202020"/>
                </a:solidFill>
                <a:latin typeface="Trebuchet MS"/>
                <a:cs typeface="Trebuchet MS"/>
              </a:rPr>
              <a:t>Most</a:t>
            </a:r>
            <a:r>
              <a:rPr dirty="0" sz="1200" spc="-85" b="1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5" b="1">
                <a:solidFill>
                  <a:srgbClr val="202020"/>
                </a:solidFill>
                <a:latin typeface="Trebuchet MS"/>
                <a:cs typeface="Trebuchet MS"/>
              </a:rPr>
              <a:t>common</a:t>
            </a:r>
            <a:r>
              <a:rPr dirty="0" sz="1200" spc="-85" b="1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10" b="1">
                <a:solidFill>
                  <a:srgbClr val="202020"/>
                </a:solidFill>
                <a:latin typeface="Trebuchet MS"/>
                <a:cs typeface="Trebuchet MS"/>
              </a:rPr>
              <a:t>Words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400">
              <a:latin typeface="Trebuchet MS"/>
              <a:cs typeface="Trebuchet MS"/>
            </a:endParaRPr>
          </a:p>
          <a:p>
            <a:pPr marL="12700" marR="1544320">
              <a:lnSpc>
                <a:spcPct val="113100"/>
              </a:lnSpc>
              <a:spcBef>
                <a:spcPts val="895"/>
              </a:spcBef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#Most common Words </a:t>
            </a:r>
            <a:r>
              <a:rPr dirty="0" sz="1050" spc="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common_keywords=tweets["keyword"].value_counts()[:20].to_frame() </a:t>
            </a:r>
            <a:r>
              <a:rPr dirty="0" sz="1050" spc="-56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fig=plt.figure(figsize=(15,6))</a:t>
            </a:r>
            <a:endParaRPr sz="1050">
              <a:latin typeface="Consolas"/>
              <a:cs typeface="Consolas"/>
            </a:endParaRPr>
          </a:p>
          <a:p>
            <a:pPr marL="12700" marR="5080">
              <a:lnSpc>
                <a:spcPct val="113100"/>
              </a:lnSpc>
            </a:pP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sns.barplot(data=common_keywords,x=common_keywords.index,y="keyword",palette="magma") </a:t>
            </a:r>
            <a:r>
              <a:rPr dirty="0" sz="1050" spc="-56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plt.title("Most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 common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keywords",size=16)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plt.xticks(rotation=70,size=12);</a:t>
            </a:r>
            <a:endParaRPr sz="10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100"/>
            <a:ext cx="47752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6/15/2021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99792" y="165100"/>
            <a:ext cx="240855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twitter_analyis_classification_v1.ipynb</a:t>
            </a:r>
            <a:r>
              <a:rPr dirty="0" sz="800" spc="-4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-</a:t>
            </a:r>
            <a:r>
              <a:rPr dirty="0" sz="800" spc="-4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Colaboratory</a:t>
            </a:r>
            <a:endParaRPr sz="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6462" y="484977"/>
            <a:ext cx="6284148" cy="312896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22300" y="4365620"/>
            <a:ext cx="178498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common_keywords.head(20)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5"/>
              <a:t>https://colab.research.google.com/drive/1mwFpRATNrSgD6xX8SqTe0H_V6Wm-LJLc#scrollTo=pGolILywlOI4&amp;printMode=true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10</a:t>
            </a:fld>
            <a:r>
              <a:rPr dirty="0" spc="-5"/>
              <a:t>/</a:t>
            </a:r>
            <a:r>
              <a:rPr dirty="0"/>
              <a:t>37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100"/>
            <a:ext cx="47752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6/15/2021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99792" y="165100"/>
            <a:ext cx="240855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twitter_analyis_classification_v1.ipynb</a:t>
            </a:r>
            <a:r>
              <a:rPr dirty="0" sz="800" spc="-4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-</a:t>
            </a:r>
            <a:r>
              <a:rPr dirty="0" sz="800" spc="-4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Colaboratory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06462" y="730249"/>
            <a:ext cx="1685925" cy="9525"/>
          </a:xfrm>
          <a:custGeom>
            <a:avLst/>
            <a:gdLst/>
            <a:ahLst/>
            <a:cxnLst/>
            <a:rect l="l" t="t" r="r" b="b"/>
            <a:pathLst>
              <a:path w="1685925" h="9525">
                <a:moveTo>
                  <a:pt x="1685925" y="0"/>
                </a:moveTo>
                <a:lnTo>
                  <a:pt x="1038225" y="0"/>
                </a:lnTo>
                <a:lnTo>
                  <a:pt x="0" y="0"/>
                </a:lnTo>
                <a:lnTo>
                  <a:pt x="0" y="9525"/>
                </a:lnTo>
                <a:lnTo>
                  <a:pt x="1038225" y="9525"/>
                </a:lnTo>
                <a:lnTo>
                  <a:pt x="1685925" y="9525"/>
                </a:lnTo>
                <a:lnTo>
                  <a:pt x="168592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099865" y="479421"/>
            <a:ext cx="53911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b="1">
                <a:solidFill>
                  <a:srgbClr val="202020"/>
                </a:solidFill>
                <a:latin typeface="Consolas"/>
                <a:cs typeface="Consolas"/>
              </a:rPr>
              <a:t>keyword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42317" y="784221"/>
            <a:ext cx="56642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b="1">
                <a:solidFill>
                  <a:srgbClr val="202020"/>
                </a:solidFill>
                <a:latin typeface="Arial"/>
                <a:cs typeface="Arial"/>
              </a:rPr>
              <a:t>fatalities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64792" y="784221"/>
            <a:ext cx="17399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42</a:t>
            </a:r>
            <a:endParaRPr sz="10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97979" y="1079496"/>
            <a:ext cx="45529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b="1">
                <a:solidFill>
                  <a:srgbClr val="202020"/>
                </a:solidFill>
                <a:latin typeface="Arial"/>
                <a:cs typeface="Arial"/>
              </a:rPr>
              <a:t>deluge</a:t>
            </a:r>
            <a:endParaRPr sz="10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64792" y="1079496"/>
            <a:ext cx="17399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39</a:t>
            </a:r>
            <a:endParaRPr sz="10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77317" y="1695377"/>
            <a:ext cx="1548765" cy="444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60"/>
              </a:lnSpc>
              <a:tabLst>
                <a:tab pos="1399540" algn="l"/>
              </a:tabLst>
            </a:pPr>
            <a:r>
              <a:rPr dirty="0" sz="1050" b="1">
                <a:solidFill>
                  <a:srgbClr val="202020"/>
                </a:solidFill>
                <a:latin typeface="Arial"/>
                <a:cs typeface="Arial"/>
              </a:rPr>
              <a:t>body%20bags	</a:t>
            </a: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39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00">
              <a:latin typeface="Arial"/>
              <a:cs typeface="Arial"/>
            </a:endParaRPr>
          </a:p>
          <a:p>
            <a:pPr marL="214629">
              <a:lnSpc>
                <a:spcPct val="100000"/>
              </a:lnSpc>
              <a:tabLst>
                <a:tab pos="1399540" algn="l"/>
              </a:tabLst>
            </a:pPr>
            <a:r>
              <a:rPr dirty="0" sz="1050" b="1">
                <a:solidFill>
                  <a:srgbClr val="202020"/>
                </a:solidFill>
                <a:latin typeface="Arial"/>
                <a:cs typeface="Arial"/>
              </a:rPr>
              <a:t>sinking	</a:t>
            </a: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39</a:t>
            </a:r>
            <a:endParaRPr sz="10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81050" y="2285927"/>
            <a:ext cx="1445260" cy="398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985">
              <a:lnSpc>
                <a:spcPts val="1160"/>
              </a:lnSpc>
              <a:tabLst>
                <a:tab pos="1296035" algn="l"/>
              </a:tabLst>
            </a:pPr>
            <a:r>
              <a:rPr dirty="0" sz="1050" b="1">
                <a:solidFill>
                  <a:srgbClr val="202020"/>
                </a:solidFill>
                <a:latin typeface="Arial"/>
                <a:cs typeface="Arial"/>
              </a:rPr>
              <a:t>windstorm	</a:t>
            </a: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39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00">
              <a:latin typeface="Arial"/>
              <a:cs typeface="Arial"/>
            </a:endParaRPr>
          </a:p>
          <a:p>
            <a:pPr algn="r">
              <a:lnSpc>
                <a:spcPct val="100000"/>
              </a:lnSpc>
              <a:tabLst>
                <a:tab pos="1236980" algn="l"/>
              </a:tabLst>
            </a:pPr>
            <a:r>
              <a:rPr dirty="0" sz="1050" b="1">
                <a:solidFill>
                  <a:srgbClr val="202020"/>
                </a:solidFill>
                <a:latin typeface="Arial"/>
                <a:cs typeface="Arial"/>
              </a:rPr>
              <a:t>weapons	</a:t>
            </a: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39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00">
              <a:latin typeface="Arial"/>
              <a:cs typeface="Arial"/>
            </a:endParaRPr>
          </a:p>
          <a:p>
            <a:pPr algn="r">
              <a:lnSpc>
                <a:spcPct val="100000"/>
              </a:lnSpc>
              <a:tabLst>
                <a:tab pos="1114425" algn="l"/>
              </a:tabLst>
            </a:pPr>
            <a:r>
              <a:rPr dirty="0" sz="1050" b="1">
                <a:solidFill>
                  <a:srgbClr val="202020"/>
                </a:solidFill>
                <a:latin typeface="Arial"/>
                <a:cs typeface="Arial"/>
              </a:rPr>
              <a:t>harm	</a:t>
            </a: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39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00">
              <a:latin typeface="Arial"/>
              <a:cs typeface="Arial"/>
            </a:endParaRPr>
          </a:p>
          <a:p>
            <a:pPr algn="r">
              <a:lnSpc>
                <a:spcPct val="100000"/>
              </a:lnSpc>
              <a:tabLst>
                <a:tab pos="1203325" algn="l"/>
              </a:tabLst>
            </a:pPr>
            <a:r>
              <a:rPr dirty="0" sz="1050" b="1">
                <a:solidFill>
                  <a:srgbClr val="202020"/>
                </a:solidFill>
                <a:latin typeface="Arial"/>
                <a:cs typeface="Arial"/>
              </a:rPr>
              <a:t>collided	</a:t>
            </a: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38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00">
              <a:latin typeface="Arial"/>
              <a:cs typeface="Arial"/>
            </a:endParaRPr>
          </a:p>
          <a:p>
            <a:pPr algn="r">
              <a:lnSpc>
                <a:spcPct val="100000"/>
              </a:lnSpc>
              <a:tabLst>
                <a:tab pos="1218565" algn="l"/>
              </a:tabLst>
            </a:pPr>
            <a:r>
              <a:rPr dirty="0" sz="1050" b="1">
                <a:solidFill>
                  <a:srgbClr val="202020"/>
                </a:solidFill>
                <a:latin typeface="Arial"/>
                <a:cs typeface="Arial"/>
              </a:rPr>
              <a:t>wrecked	</a:t>
            </a: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38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00">
              <a:latin typeface="Arial"/>
              <a:cs typeface="Arial"/>
            </a:endParaRPr>
          </a:p>
          <a:p>
            <a:pPr algn="r">
              <a:lnSpc>
                <a:spcPct val="100000"/>
              </a:lnSpc>
              <a:tabLst>
                <a:tab pos="1199515" algn="l"/>
              </a:tabLst>
            </a:pPr>
            <a:r>
              <a:rPr dirty="0" sz="1050" b="1">
                <a:solidFill>
                  <a:srgbClr val="202020"/>
                </a:solidFill>
                <a:latin typeface="Arial"/>
                <a:cs typeface="Arial"/>
              </a:rPr>
              <a:t>weapon	</a:t>
            </a: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38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00">
              <a:latin typeface="Arial"/>
              <a:cs typeface="Arial"/>
            </a:endParaRPr>
          </a:p>
          <a:p>
            <a:pPr algn="r">
              <a:lnSpc>
                <a:spcPct val="100000"/>
              </a:lnSpc>
              <a:tabLst>
                <a:tab pos="1263015" algn="l"/>
              </a:tabLst>
            </a:pPr>
            <a:r>
              <a:rPr dirty="0" sz="1050" b="1">
                <a:solidFill>
                  <a:srgbClr val="202020"/>
                </a:solidFill>
                <a:latin typeface="Arial"/>
                <a:cs typeface="Arial"/>
              </a:rPr>
              <a:t>explosion	</a:t>
            </a: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37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00">
              <a:latin typeface="Arial"/>
              <a:cs typeface="Arial"/>
            </a:endParaRPr>
          </a:p>
          <a:p>
            <a:pPr algn="r">
              <a:lnSpc>
                <a:spcPct val="100000"/>
              </a:lnSpc>
              <a:tabLst>
                <a:tab pos="1214755" algn="l"/>
              </a:tabLst>
            </a:pPr>
            <a:r>
              <a:rPr dirty="0" sz="1050" b="1">
                <a:solidFill>
                  <a:srgbClr val="202020"/>
                </a:solidFill>
                <a:latin typeface="Arial"/>
                <a:cs typeface="Arial"/>
              </a:rPr>
              <a:t>typhoon	</a:t>
            </a: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37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00">
              <a:latin typeface="Arial"/>
              <a:cs typeface="Arial"/>
            </a:endParaRPr>
          </a:p>
          <a:p>
            <a:pPr algn="r">
              <a:lnSpc>
                <a:spcPct val="100000"/>
              </a:lnSpc>
              <a:tabLst>
                <a:tab pos="1285240" algn="l"/>
              </a:tabLst>
            </a:pPr>
            <a:r>
              <a:rPr dirty="0" sz="1050" b="1">
                <a:solidFill>
                  <a:srgbClr val="202020"/>
                </a:solidFill>
                <a:latin typeface="Arial"/>
                <a:cs typeface="Arial"/>
              </a:rPr>
              <a:t>screaming	</a:t>
            </a: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36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00">
              <a:latin typeface="Arial"/>
              <a:cs typeface="Arial"/>
            </a:endParaRPr>
          </a:p>
          <a:p>
            <a:pPr algn="r">
              <a:lnSpc>
                <a:spcPct val="100000"/>
              </a:lnSpc>
              <a:tabLst>
                <a:tab pos="1207135" algn="l"/>
              </a:tabLst>
            </a:pPr>
            <a:r>
              <a:rPr dirty="0" sz="1050" b="1">
                <a:solidFill>
                  <a:srgbClr val="202020"/>
                </a:solidFill>
                <a:latin typeface="Arial"/>
                <a:cs typeface="Arial"/>
              </a:rPr>
              <a:t>derailed	</a:t>
            </a: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36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00">
              <a:latin typeface="Arial"/>
              <a:cs typeface="Arial"/>
            </a:endParaRPr>
          </a:p>
          <a:p>
            <a:pPr algn="r">
              <a:lnSpc>
                <a:spcPct val="100000"/>
              </a:lnSpc>
              <a:tabLst>
                <a:tab pos="1255395" algn="l"/>
              </a:tabLst>
            </a:pPr>
            <a:r>
              <a:rPr dirty="0" sz="1050" b="1">
                <a:solidFill>
                  <a:srgbClr val="202020"/>
                </a:solidFill>
                <a:latin typeface="Arial"/>
                <a:cs typeface="Arial"/>
              </a:rPr>
              <a:t>wreckage	</a:t>
            </a: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36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00">
              <a:latin typeface="Arial"/>
              <a:cs typeface="Arial"/>
            </a:endParaRPr>
          </a:p>
          <a:p>
            <a:pPr algn="r">
              <a:lnSpc>
                <a:spcPct val="100000"/>
              </a:lnSpc>
              <a:tabLst>
                <a:tab pos="1166495" algn="l"/>
              </a:tabLst>
            </a:pPr>
            <a:r>
              <a:rPr dirty="0" sz="1050" b="1">
                <a:solidFill>
                  <a:srgbClr val="202020"/>
                </a:solidFill>
                <a:latin typeface="Arial"/>
                <a:cs typeface="Arial"/>
              </a:rPr>
              <a:t>twister	</a:t>
            </a: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36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00">
              <a:latin typeface="Arial"/>
              <a:cs typeface="Arial"/>
            </a:endParaRPr>
          </a:p>
          <a:p>
            <a:pPr algn="r">
              <a:lnSpc>
                <a:spcPct val="100000"/>
              </a:lnSpc>
              <a:tabLst>
                <a:tab pos="1296035" algn="l"/>
              </a:tabLst>
            </a:pPr>
            <a:r>
              <a:rPr dirty="0" sz="1050" b="1">
                <a:solidFill>
                  <a:srgbClr val="202020"/>
                </a:solidFill>
                <a:latin typeface="Arial"/>
                <a:cs typeface="Arial"/>
              </a:rPr>
              <a:t>oil%20spill	</a:t>
            </a: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36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00">
              <a:latin typeface="Arial"/>
              <a:cs typeface="Arial"/>
            </a:endParaRPr>
          </a:p>
          <a:p>
            <a:pPr algn="r">
              <a:lnSpc>
                <a:spcPct val="100000"/>
              </a:lnSpc>
              <a:tabLst>
                <a:tab pos="1243965" algn="l"/>
              </a:tabLst>
            </a:pPr>
            <a:r>
              <a:rPr dirty="0" sz="1050" b="1">
                <a:solidFill>
                  <a:srgbClr val="202020"/>
                </a:solidFill>
                <a:latin typeface="Arial"/>
                <a:cs typeface="Arial"/>
              </a:rPr>
              <a:t>mudslide	</a:t>
            </a: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36</a:t>
            </a:r>
            <a:endParaRPr sz="10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77850" y="1530341"/>
            <a:ext cx="6800850" cy="552450"/>
          </a:xfrm>
          <a:custGeom>
            <a:avLst/>
            <a:gdLst/>
            <a:ahLst/>
            <a:cxnLst/>
            <a:rect l="l" t="t" r="r" b="b"/>
            <a:pathLst>
              <a:path w="6800850" h="552450">
                <a:moveTo>
                  <a:pt x="6800849" y="552449"/>
                </a:moveTo>
                <a:lnTo>
                  <a:pt x="0" y="552449"/>
                </a:lnTo>
                <a:lnTo>
                  <a:pt x="0" y="0"/>
                </a:lnTo>
                <a:lnTo>
                  <a:pt x="6800849" y="0"/>
                </a:lnTo>
                <a:lnTo>
                  <a:pt x="6800849" y="5524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77850" y="2197096"/>
            <a:ext cx="6800850" cy="7505700"/>
          </a:xfrm>
          <a:custGeom>
            <a:avLst/>
            <a:gdLst/>
            <a:ahLst/>
            <a:cxnLst/>
            <a:rect l="l" t="t" r="r" b="b"/>
            <a:pathLst>
              <a:path w="6800850" h="7505700">
                <a:moveTo>
                  <a:pt x="0" y="0"/>
                </a:moveTo>
                <a:lnTo>
                  <a:pt x="6800849" y="0"/>
                </a:lnTo>
                <a:lnTo>
                  <a:pt x="6800849" y="7505701"/>
                </a:lnTo>
                <a:lnTo>
                  <a:pt x="0" y="750570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22300" y="1296666"/>
            <a:ext cx="6844030" cy="1530350"/>
          </a:xfrm>
          <a:prstGeom prst="rect">
            <a:avLst/>
          </a:prstGeom>
        </p:spPr>
        <p:txBody>
          <a:bodyPr wrap="square" lIns="0" tIns="90805" rIns="0" bIns="0" rtlCol="0" vert="horz">
            <a:spAutoFit/>
          </a:bodyPr>
          <a:lstStyle/>
          <a:p>
            <a:pPr marL="780415">
              <a:lnSpc>
                <a:spcPct val="100000"/>
              </a:lnSpc>
              <a:spcBef>
                <a:spcPts val="715"/>
              </a:spcBef>
              <a:tabLst>
                <a:tab pos="1854835" algn="l"/>
              </a:tabLst>
            </a:pPr>
            <a:r>
              <a:rPr dirty="0" sz="1050" b="1">
                <a:solidFill>
                  <a:srgbClr val="202020"/>
                </a:solidFill>
                <a:latin typeface="Arial"/>
                <a:cs typeface="Arial"/>
              </a:rPr>
              <a:t>fear	</a:t>
            </a: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39</a:t>
            </a:r>
            <a:endParaRPr sz="1050">
              <a:latin typeface="Arial"/>
              <a:cs typeface="Arial"/>
            </a:endParaRPr>
          </a:p>
          <a:p>
            <a:pPr marL="12700" marR="2644140">
              <a:lnSpc>
                <a:spcPct val="113100"/>
              </a:lnSpc>
              <a:spcBef>
                <a:spcPts val="450"/>
              </a:spcBef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disaster_tweets</a:t>
            </a:r>
            <a:r>
              <a:rPr dirty="0" sz="1050" spc="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dirty="0" sz="1050" spc="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tweets[tweets['target']==1]['text']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 non_disaster_tweets</a:t>
            </a:r>
            <a:r>
              <a:rPr dirty="0" sz="1050" spc="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dirty="0" sz="1050" spc="2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tweets[tweets['target']==0]['text']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#</a:t>
            </a:r>
            <a:r>
              <a:rPr dirty="0" sz="1050" spc="-2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keyword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to</a:t>
            </a:r>
            <a:r>
              <a:rPr dirty="0" sz="1050" spc="-2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target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counts</a:t>
            </a:r>
            <a:endParaRPr sz="1050">
              <a:latin typeface="Consolas"/>
              <a:cs typeface="Consolas"/>
            </a:endParaRPr>
          </a:p>
          <a:p>
            <a:pPr marL="12700" marR="5080">
              <a:lnSpc>
                <a:spcPct val="113100"/>
              </a:lnSpc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keyword_count_df</a:t>
            </a:r>
            <a:r>
              <a:rPr dirty="0" sz="1050" spc="8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dirty="0" sz="1050" spc="8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pd.DataFrame(tweets.groupby(["keyword",</a:t>
            </a:r>
            <a:r>
              <a:rPr dirty="0" sz="1050" spc="8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"target"])["text"].count()).rename </a:t>
            </a:r>
            <a:r>
              <a:rPr dirty="0" sz="1050" spc="-56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keyword_count_df.head(50)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5"/>
              <a:t>https://colab.research.google.com/drive/1mwFpRATNrSgD6xX8SqTe0H_V6Wm-LJLc#scrollTo=pGolILywlOI4&amp;printMode=true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10</a:t>
            </a:fld>
            <a:r>
              <a:rPr dirty="0" spc="-5"/>
              <a:t>/</a:t>
            </a:r>
            <a:r>
              <a:rPr dirty="0"/>
              <a:t>37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100"/>
            <a:ext cx="47752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6/15/2021</a:t>
            </a:r>
            <a:endParaRPr sz="8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06475" y="187424"/>
          <a:ext cx="4521200" cy="8137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1135"/>
                <a:gridCol w="577215"/>
                <a:gridCol w="2481579"/>
              </a:tblGrid>
              <a:tr h="8426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r" marR="628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50" b="1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keyword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 marL="31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50" b="1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target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885"/>
                        </a:lnSpc>
                      </a:pPr>
                      <a:r>
                        <a:rPr dirty="0" sz="800">
                          <a:latin typeface="Arial"/>
                          <a:cs typeface="Arial"/>
                        </a:rPr>
                        <a:t>twitter_analyis_classification_v1.ipynb</a:t>
                      </a:r>
                      <a:r>
                        <a:rPr dirty="0" sz="80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8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Colaboratory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70485">
                        <a:lnSpc>
                          <a:spcPct val="100000"/>
                        </a:lnSpc>
                      </a:pPr>
                      <a:r>
                        <a:rPr dirty="0" sz="1050" b="1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count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2965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050" b="1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ablaze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61594"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050" b="1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61594"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19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61594"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050" b="1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60325"/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60325"/>
                </a:tc>
              </a:tr>
              <a:tr h="294640">
                <a:tc>
                  <a:txBody>
                    <a:bodyPr/>
                    <a:lstStyle/>
                    <a:p>
                      <a:pPr marL="457834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050" b="1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accident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603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050" b="1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60325"/>
                </a:tc>
                <a:tc>
                  <a:txBody>
                    <a:bodyPr/>
                    <a:lstStyle/>
                    <a:p>
                      <a:pPr marL="29908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050" spc="-4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60325"/>
                </a:tc>
              </a:tr>
              <a:tr h="294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050" b="1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60325"/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21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60325"/>
                </a:tc>
              </a:tr>
              <a:tr h="294640">
                <a:tc>
                  <a:txBody>
                    <a:bodyPr/>
                    <a:lstStyle/>
                    <a:p>
                      <a:pPr marL="39116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050" b="1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aftershock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603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050" b="1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60325"/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31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60325"/>
                </a:tc>
              </a:tr>
              <a:tr h="294640">
                <a:tc>
                  <a:txBody>
                    <a:bodyPr/>
                    <a:lstStyle/>
                    <a:p>
                      <a:pPr algn="r" marR="64769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050" b="1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airplane%20accident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603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050" b="1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60325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60325"/>
                </a:tc>
              </a:tr>
              <a:tr h="294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050" b="1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60325"/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28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60325"/>
                </a:tc>
              </a:tr>
              <a:tr h="294640">
                <a:tc>
                  <a:txBody>
                    <a:bodyPr/>
                    <a:lstStyle/>
                    <a:p>
                      <a:pPr marL="38036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050" b="1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ambulance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603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050" b="1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60325"/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60325"/>
                </a:tc>
              </a:tr>
              <a:tr h="294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050" b="1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60325"/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19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60325"/>
                </a:tc>
              </a:tr>
              <a:tr h="294640">
                <a:tc>
                  <a:txBody>
                    <a:bodyPr/>
                    <a:lstStyle/>
                    <a:p>
                      <a:pPr marL="37655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050" b="1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annihilated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603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050" b="1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60325"/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21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60325"/>
                </a:tc>
              </a:tr>
              <a:tr h="294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050" b="1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60325"/>
                </a:tc>
                <a:tc>
                  <a:txBody>
                    <a:bodyPr/>
                    <a:lstStyle/>
                    <a:p>
                      <a:pPr marL="29908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050" spc="-4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60325"/>
                </a:tc>
              </a:tr>
              <a:tr h="294640">
                <a:tc>
                  <a:txBody>
                    <a:bodyPr/>
                    <a:lstStyle/>
                    <a:p>
                      <a:pPr marL="35433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050" b="1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annihilation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603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050" b="1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60325"/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60325"/>
                </a:tc>
              </a:tr>
              <a:tr h="294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050" b="1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60325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60325"/>
                </a:tc>
              </a:tr>
              <a:tr h="294640">
                <a:tc>
                  <a:txBody>
                    <a:bodyPr/>
                    <a:lstStyle/>
                    <a:p>
                      <a:pPr marL="36512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050" b="1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apocalypse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603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050" b="1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60325"/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19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60325"/>
                </a:tc>
              </a:tr>
              <a:tr h="294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050" b="1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60325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60325"/>
                </a:tc>
              </a:tr>
              <a:tr h="294640">
                <a:tc>
                  <a:txBody>
                    <a:bodyPr/>
                    <a:lstStyle/>
                    <a:p>
                      <a:pPr marL="32829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050" b="1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armageddon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603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050" b="1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60325"/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28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60325"/>
                </a:tc>
              </a:tr>
              <a:tr h="294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050" b="1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60325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60325"/>
                </a:tc>
              </a:tr>
              <a:tr h="294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050" b="1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army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603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050" b="1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60325"/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28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60325"/>
                </a:tc>
              </a:tr>
              <a:tr h="294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050" b="1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60325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60325"/>
                </a:tc>
              </a:tr>
              <a:tr h="294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050" b="1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arson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603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050" b="1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60325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60325"/>
                </a:tc>
              </a:tr>
              <a:tr h="294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050" b="1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60325"/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17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60325"/>
                </a:tc>
              </a:tr>
              <a:tr h="294640">
                <a:tc>
                  <a:txBody>
                    <a:bodyPr/>
                    <a:lstStyle/>
                    <a:p>
                      <a:pPr marL="46863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050" b="1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arsonist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603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050" b="1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60325"/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23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60325"/>
                </a:tc>
              </a:tr>
              <a:tr h="294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050" b="1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60325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60325"/>
                </a:tc>
              </a:tr>
              <a:tr h="294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050" b="1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attack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603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050" b="1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60325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60325"/>
                </a:tc>
              </a:tr>
              <a:tr h="2216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5"/>
                        </a:lnSpc>
                        <a:spcBef>
                          <a:spcPts val="475"/>
                        </a:spcBef>
                      </a:pPr>
                      <a:r>
                        <a:rPr dirty="0" sz="1050" b="1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60325"/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ts val="1175"/>
                        </a:lnSpc>
                        <a:spcBef>
                          <a:spcPts val="475"/>
                        </a:spcBef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22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60325"/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412626" y="8486702"/>
            <a:ext cx="2070735" cy="1035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1435">
              <a:lnSpc>
                <a:spcPts val="1160"/>
              </a:lnSpc>
              <a:tabLst>
                <a:tab pos="1304290" algn="l"/>
                <a:tab pos="1921510" algn="l"/>
              </a:tabLst>
            </a:pPr>
            <a:r>
              <a:rPr dirty="0" sz="1050" b="1">
                <a:solidFill>
                  <a:srgbClr val="202020"/>
                </a:solidFill>
                <a:latin typeface="Arial"/>
                <a:cs typeface="Arial"/>
              </a:rPr>
              <a:t>attacked	0	</a:t>
            </a: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12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00">
              <a:latin typeface="Arial"/>
              <a:cs typeface="Arial"/>
            </a:endParaRPr>
          </a:p>
          <a:p>
            <a:pPr algn="r">
              <a:lnSpc>
                <a:spcPct val="100000"/>
              </a:lnSpc>
              <a:tabLst>
                <a:tab pos="617220" algn="l"/>
              </a:tabLst>
            </a:pPr>
            <a:r>
              <a:rPr dirty="0" sz="1050" b="1">
                <a:solidFill>
                  <a:srgbClr val="202020"/>
                </a:solidFill>
                <a:latin typeface="Arial"/>
                <a:cs typeface="Arial"/>
              </a:rPr>
              <a:t>1	</a:t>
            </a: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19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00">
              <a:latin typeface="Arial"/>
              <a:cs typeface="Arial"/>
            </a:endParaRPr>
          </a:p>
          <a:p>
            <a:pPr algn="r">
              <a:lnSpc>
                <a:spcPct val="100000"/>
              </a:lnSpc>
              <a:tabLst>
                <a:tab pos="1304290" algn="l"/>
                <a:tab pos="1921510" algn="l"/>
              </a:tabLst>
            </a:pPr>
            <a:r>
              <a:rPr dirty="0" sz="1050" b="1">
                <a:solidFill>
                  <a:srgbClr val="202020"/>
                </a:solidFill>
                <a:latin typeface="Arial"/>
                <a:cs typeface="Arial"/>
              </a:rPr>
              <a:t>avalanche	0	</a:t>
            </a: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23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00">
              <a:latin typeface="Arial"/>
              <a:cs typeface="Arial"/>
            </a:endParaRPr>
          </a:p>
          <a:p>
            <a:pPr algn="r">
              <a:lnSpc>
                <a:spcPct val="100000"/>
              </a:lnSpc>
              <a:tabLst>
                <a:tab pos="691515" algn="l"/>
              </a:tabLst>
            </a:pPr>
            <a:r>
              <a:rPr dirty="0" sz="1050" b="1">
                <a:solidFill>
                  <a:srgbClr val="202020"/>
                </a:solidFill>
                <a:latin typeface="Arial"/>
                <a:cs typeface="Arial"/>
              </a:rPr>
              <a:t>1	</a:t>
            </a: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4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7850" y="8550271"/>
            <a:ext cx="6800850" cy="1152525"/>
          </a:xfrm>
          <a:custGeom>
            <a:avLst/>
            <a:gdLst/>
            <a:ahLst/>
            <a:cxnLst/>
            <a:rect l="l" t="t" r="r" b="b"/>
            <a:pathLst>
              <a:path w="6800850" h="1152525">
                <a:moveTo>
                  <a:pt x="0" y="0"/>
                </a:moveTo>
                <a:lnTo>
                  <a:pt x="6800849" y="0"/>
                </a:lnTo>
                <a:lnTo>
                  <a:pt x="6800849" y="1152519"/>
                </a:lnTo>
                <a:lnTo>
                  <a:pt x="0" y="115251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41350" y="8632820"/>
            <a:ext cx="6706870" cy="998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35" b="1">
                <a:solidFill>
                  <a:srgbClr val="202020"/>
                </a:solidFill>
                <a:latin typeface="Trebuchet MS"/>
                <a:cs typeface="Trebuchet MS"/>
              </a:rPr>
              <a:t>W</a:t>
            </a:r>
            <a:r>
              <a:rPr dirty="0" sz="1200" spc="-45" b="1">
                <a:solidFill>
                  <a:srgbClr val="202020"/>
                </a:solidFill>
                <a:latin typeface="Trebuchet MS"/>
                <a:cs typeface="Trebuchet MS"/>
              </a:rPr>
              <a:t>o</a:t>
            </a:r>
            <a:r>
              <a:rPr dirty="0" sz="1200" spc="-50" b="1">
                <a:solidFill>
                  <a:srgbClr val="202020"/>
                </a:solidFill>
                <a:latin typeface="Trebuchet MS"/>
                <a:cs typeface="Trebuchet MS"/>
              </a:rPr>
              <a:t>r</a:t>
            </a:r>
            <a:r>
              <a:rPr dirty="0" sz="1200" spc="-25" b="1">
                <a:solidFill>
                  <a:srgbClr val="202020"/>
                </a:solidFill>
                <a:latin typeface="Trebuchet MS"/>
                <a:cs typeface="Trebuchet MS"/>
              </a:rPr>
              <a:t>d</a:t>
            </a:r>
            <a:r>
              <a:rPr dirty="0" sz="1200" spc="-65" b="1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10" b="1">
                <a:solidFill>
                  <a:srgbClr val="202020"/>
                </a:solidFill>
                <a:latin typeface="Trebuchet MS"/>
                <a:cs typeface="Trebuchet MS"/>
              </a:rPr>
              <a:t>Cloud</a:t>
            </a:r>
            <a:endParaRPr sz="1200">
              <a:latin typeface="Trebuchet MS"/>
              <a:cs typeface="Trebuchet MS"/>
            </a:endParaRPr>
          </a:p>
          <a:p>
            <a:pPr marL="12700" marR="5080">
              <a:lnSpc>
                <a:spcPct val="130200"/>
              </a:lnSpc>
              <a:spcBef>
                <a:spcPts val="600"/>
              </a:spcBef>
            </a:pPr>
            <a:r>
              <a:rPr dirty="0" sz="1200" spc="10">
                <a:solidFill>
                  <a:srgbClr val="202020"/>
                </a:solidFill>
                <a:latin typeface="Trebuchet MS"/>
                <a:cs typeface="Trebuchet MS"/>
              </a:rPr>
              <a:t>Google </a:t>
            </a:r>
            <a:r>
              <a:rPr dirty="0" sz="1200" spc="60">
                <a:solidFill>
                  <a:srgbClr val="202020"/>
                </a:solidFill>
                <a:latin typeface="Trebuchet MS"/>
                <a:cs typeface="Trebuchet MS"/>
              </a:rPr>
              <a:t>says </a:t>
            </a:r>
            <a:r>
              <a:rPr dirty="0" sz="1200" spc="20">
                <a:solidFill>
                  <a:srgbClr val="202020"/>
                </a:solidFill>
                <a:latin typeface="Trebuchet MS"/>
                <a:cs typeface="Trebuchet MS"/>
              </a:rPr>
              <a:t>a </a:t>
            </a:r>
            <a:r>
              <a:rPr dirty="0" sz="1200" spc="-5">
                <a:solidFill>
                  <a:srgbClr val="202020"/>
                </a:solidFill>
                <a:latin typeface="Trebuchet MS"/>
                <a:cs typeface="Trebuchet MS"/>
              </a:rPr>
              <a:t>word </a:t>
            </a:r>
            <a:r>
              <a:rPr dirty="0" sz="1200" spc="5">
                <a:solidFill>
                  <a:srgbClr val="202020"/>
                </a:solidFill>
                <a:latin typeface="Trebuchet MS"/>
                <a:cs typeface="Trebuchet MS"/>
              </a:rPr>
              <a:t>cloud </a:t>
            </a:r>
            <a:r>
              <a:rPr dirty="0" sz="1200" spc="40">
                <a:solidFill>
                  <a:srgbClr val="202020"/>
                </a:solidFill>
                <a:latin typeface="Trebuchet MS"/>
                <a:cs typeface="Trebuchet MS"/>
              </a:rPr>
              <a:t>is </a:t>
            </a:r>
            <a:r>
              <a:rPr dirty="0" sz="1200" spc="-70">
                <a:solidFill>
                  <a:srgbClr val="202020"/>
                </a:solidFill>
                <a:latin typeface="Trebuchet MS"/>
                <a:cs typeface="Trebuchet MS"/>
              </a:rPr>
              <a:t>“an </a:t>
            </a:r>
            <a:r>
              <a:rPr dirty="0" sz="1200" spc="15">
                <a:solidFill>
                  <a:srgbClr val="202020"/>
                </a:solidFill>
                <a:latin typeface="Trebuchet MS"/>
                <a:cs typeface="Trebuchet MS"/>
              </a:rPr>
              <a:t>image </a:t>
            </a:r>
            <a:r>
              <a:rPr dirty="0" sz="1200" spc="35">
                <a:solidFill>
                  <a:srgbClr val="202020"/>
                </a:solidFill>
                <a:latin typeface="Trebuchet MS"/>
                <a:cs typeface="Trebuchet MS"/>
              </a:rPr>
              <a:t>composed </a:t>
            </a:r>
            <a:r>
              <a:rPr dirty="0" sz="1200" spc="5">
                <a:solidFill>
                  <a:srgbClr val="202020"/>
                </a:solidFill>
                <a:latin typeface="Trebuchet MS"/>
                <a:cs typeface="Trebuchet MS"/>
              </a:rPr>
              <a:t>of </a:t>
            </a:r>
            <a:r>
              <a:rPr dirty="0" sz="1200" spc="20">
                <a:solidFill>
                  <a:srgbClr val="202020"/>
                </a:solidFill>
                <a:latin typeface="Trebuchet MS"/>
                <a:cs typeface="Trebuchet MS"/>
              </a:rPr>
              <a:t>words </a:t>
            </a:r>
            <a:r>
              <a:rPr dirty="0" sz="1200" spc="30">
                <a:solidFill>
                  <a:srgbClr val="202020"/>
                </a:solidFill>
                <a:latin typeface="Trebuchet MS"/>
                <a:cs typeface="Trebuchet MS"/>
              </a:rPr>
              <a:t>used </a:t>
            </a:r>
            <a:r>
              <a:rPr dirty="0" sz="1200" spc="-25">
                <a:solidFill>
                  <a:srgbClr val="202020"/>
                </a:solidFill>
                <a:latin typeface="Trebuchet MS"/>
                <a:cs typeface="Trebuchet MS"/>
              </a:rPr>
              <a:t>in </a:t>
            </a:r>
            <a:r>
              <a:rPr dirty="0" sz="1200" spc="20">
                <a:solidFill>
                  <a:srgbClr val="202020"/>
                </a:solidFill>
                <a:latin typeface="Trebuchet MS"/>
                <a:cs typeface="Trebuchet MS"/>
              </a:rPr>
              <a:t>a </a:t>
            </a:r>
            <a:r>
              <a:rPr dirty="0" sz="1200" spc="-25">
                <a:solidFill>
                  <a:srgbClr val="202020"/>
                </a:solidFill>
                <a:latin typeface="Trebuchet MS"/>
                <a:cs typeface="Trebuchet MS"/>
              </a:rPr>
              <a:t>particular </a:t>
            </a:r>
            <a:r>
              <a:rPr dirty="0" sz="1200" spc="-50">
                <a:solidFill>
                  <a:srgbClr val="202020"/>
                </a:solidFill>
                <a:latin typeface="Trebuchet MS"/>
                <a:cs typeface="Trebuchet MS"/>
              </a:rPr>
              <a:t>text </a:t>
            </a:r>
            <a:r>
              <a:rPr dirty="0" sz="1200" spc="-10">
                <a:solidFill>
                  <a:srgbClr val="202020"/>
                </a:solidFill>
                <a:latin typeface="Trebuchet MS"/>
                <a:cs typeface="Trebuchet MS"/>
              </a:rPr>
              <a:t>or </a:t>
            </a:r>
            <a:r>
              <a:rPr dirty="0" sz="1200" spc="-40">
                <a:solidFill>
                  <a:srgbClr val="202020"/>
                </a:solidFill>
                <a:latin typeface="Trebuchet MS"/>
                <a:cs typeface="Trebuchet MS"/>
              </a:rPr>
              <a:t>subject, </a:t>
            </a:r>
            <a:r>
              <a:rPr dirty="0" sz="1200" spc="-25">
                <a:solidFill>
                  <a:srgbClr val="202020"/>
                </a:solidFill>
                <a:latin typeface="Trebuchet MS"/>
                <a:cs typeface="Trebuchet MS"/>
              </a:rPr>
              <a:t>in </a:t>
            </a:r>
            <a:r>
              <a:rPr dirty="0" sz="1200" spc="-35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02020"/>
                </a:solidFill>
                <a:latin typeface="Trebuchet MS"/>
                <a:cs typeface="Trebuchet MS"/>
              </a:rPr>
              <a:t>which </a:t>
            </a:r>
            <a:r>
              <a:rPr dirty="0" sz="1200" spc="-35">
                <a:solidFill>
                  <a:srgbClr val="202020"/>
                </a:solidFill>
                <a:latin typeface="Trebuchet MS"/>
                <a:cs typeface="Trebuchet MS"/>
              </a:rPr>
              <a:t>the </a:t>
            </a:r>
            <a:r>
              <a:rPr dirty="0" sz="1200" spc="15">
                <a:solidFill>
                  <a:srgbClr val="202020"/>
                </a:solidFill>
                <a:latin typeface="Trebuchet MS"/>
                <a:cs typeface="Trebuchet MS"/>
              </a:rPr>
              <a:t>size </a:t>
            </a:r>
            <a:r>
              <a:rPr dirty="0" sz="1200" spc="5">
                <a:solidFill>
                  <a:srgbClr val="202020"/>
                </a:solidFill>
                <a:latin typeface="Trebuchet MS"/>
                <a:cs typeface="Trebuchet MS"/>
              </a:rPr>
              <a:t>of </a:t>
            </a:r>
            <a:r>
              <a:rPr dirty="0" sz="1200" spc="10">
                <a:solidFill>
                  <a:srgbClr val="202020"/>
                </a:solidFill>
                <a:latin typeface="Trebuchet MS"/>
                <a:cs typeface="Trebuchet MS"/>
              </a:rPr>
              <a:t>each </a:t>
            </a:r>
            <a:r>
              <a:rPr dirty="0" sz="1200" spc="-5">
                <a:solidFill>
                  <a:srgbClr val="202020"/>
                </a:solidFill>
                <a:latin typeface="Trebuchet MS"/>
                <a:cs typeface="Trebuchet MS"/>
              </a:rPr>
              <a:t>word indicates its </a:t>
            </a:r>
            <a:r>
              <a:rPr dirty="0" sz="1200" spc="-15">
                <a:solidFill>
                  <a:srgbClr val="202020"/>
                </a:solidFill>
                <a:latin typeface="Trebuchet MS"/>
                <a:cs typeface="Trebuchet MS"/>
              </a:rPr>
              <a:t>frequency </a:t>
            </a:r>
            <a:r>
              <a:rPr dirty="0" sz="1200" spc="-10">
                <a:solidFill>
                  <a:srgbClr val="202020"/>
                </a:solidFill>
                <a:latin typeface="Trebuchet MS"/>
                <a:cs typeface="Trebuchet MS"/>
              </a:rPr>
              <a:t>or </a:t>
            </a:r>
            <a:r>
              <a:rPr dirty="0" sz="1200" spc="-35">
                <a:solidFill>
                  <a:srgbClr val="202020"/>
                </a:solidFill>
                <a:latin typeface="Trebuchet MS"/>
                <a:cs typeface="Trebuchet MS"/>
              </a:rPr>
              <a:t>importance.”So, the </a:t>
            </a:r>
            <a:r>
              <a:rPr dirty="0" sz="1200">
                <a:solidFill>
                  <a:srgbClr val="202020"/>
                </a:solidFill>
                <a:latin typeface="Trebuchet MS"/>
                <a:cs typeface="Trebuchet MS"/>
              </a:rPr>
              <a:t>more </a:t>
            </a:r>
            <a:r>
              <a:rPr dirty="0" sz="1200" spc="-20">
                <a:solidFill>
                  <a:srgbClr val="202020"/>
                </a:solidFill>
                <a:latin typeface="Trebuchet MS"/>
                <a:cs typeface="Trebuchet MS"/>
              </a:rPr>
              <a:t>often </a:t>
            </a:r>
            <a:r>
              <a:rPr dirty="0" sz="1200" spc="20">
                <a:solidFill>
                  <a:srgbClr val="202020"/>
                </a:solidFill>
                <a:latin typeface="Trebuchet MS"/>
                <a:cs typeface="Trebuchet MS"/>
              </a:rPr>
              <a:t>a </a:t>
            </a:r>
            <a:r>
              <a:rPr dirty="0" sz="1200">
                <a:solidFill>
                  <a:srgbClr val="202020"/>
                </a:solidFill>
                <a:latin typeface="Trebuchet MS"/>
                <a:cs typeface="Trebuchet MS"/>
              </a:rPr>
              <a:t>specific </a:t>
            </a:r>
            <a:r>
              <a:rPr dirty="0" sz="1200" spc="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rebuchet MS"/>
                <a:cs typeface="Trebuchet MS"/>
              </a:rPr>
              <a:t>word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15">
                <a:solidFill>
                  <a:srgbClr val="202020"/>
                </a:solidFill>
                <a:latin typeface="Trebuchet MS"/>
                <a:cs typeface="Trebuchet MS"/>
              </a:rPr>
              <a:t>appears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25">
                <a:solidFill>
                  <a:srgbClr val="202020"/>
                </a:solidFill>
                <a:latin typeface="Trebuchet MS"/>
                <a:cs typeface="Trebuchet MS"/>
              </a:rPr>
              <a:t>in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Trebuchet MS"/>
                <a:cs typeface="Trebuchet MS"/>
              </a:rPr>
              <a:t>your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80">
                <a:solidFill>
                  <a:srgbClr val="202020"/>
                </a:solidFill>
                <a:latin typeface="Trebuchet MS"/>
                <a:cs typeface="Trebuchet MS"/>
              </a:rPr>
              <a:t>text,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35">
                <a:solidFill>
                  <a:srgbClr val="202020"/>
                </a:solidFill>
                <a:latin typeface="Trebuchet MS"/>
                <a:cs typeface="Trebuchet MS"/>
              </a:rPr>
              <a:t>the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02020"/>
                </a:solidFill>
                <a:latin typeface="Trebuchet MS"/>
                <a:cs typeface="Trebuchet MS"/>
              </a:rPr>
              <a:t>bigger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202020"/>
                </a:solidFill>
                <a:latin typeface="Trebuchet MS"/>
                <a:cs typeface="Trebuchet MS"/>
              </a:rPr>
              <a:t>and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Trebuchet MS"/>
                <a:cs typeface="Trebuchet MS"/>
              </a:rPr>
              <a:t>bolder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70">
                <a:solidFill>
                  <a:srgbClr val="202020"/>
                </a:solidFill>
                <a:latin typeface="Trebuchet MS"/>
                <a:cs typeface="Trebuchet MS"/>
              </a:rPr>
              <a:t>it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15">
                <a:solidFill>
                  <a:srgbClr val="202020"/>
                </a:solidFill>
                <a:latin typeface="Trebuchet MS"/>
                <a:cs typeface="Trebuchet MS"/>
              </a:rPr>
              <a:t>appears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25">
                <a:solidFill>
                  <a:srgbClr val="202020"/>
                </a:solidFill>
                <a:latin typeface="Trebuchet MS"/>
                <a:cs typeface="Trebuchet MS"/>
              </a:rPr>
              <a:t>in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Trebuchet MS"/>
                <a:cs typeface="Trebuchet MS"/>
              </a:rPr>
              <a:t>your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rebuchet MS"/>
                <a:cs typeface="Trebuchet MS"/>
              </a:rPr>
              <a:t>word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Trebuchet MS"/>
                <a:cs typeface="Trebuchet MS"/>
              </a:rPr>
              <a:t>cloud.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02020"/>
                </a:solidFill>
                <a:latin typeface="Trebuchet MS"/>
                <a:cs typeface="Trebuchet MS"/>
              </a:rPr>
              <a:t>Wordcloud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40">
                <a:solidFill>
                  <a:srgbClr val="202020"/>
                </a:solidFill>
                <a:latin typeface="Trebuchet MS"/>
                <a:cs typeface="Trebuchet MS"/>
              </a:rPr>
              <a:t>is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30">
                <a:solidFill>
                  <a:srgbClr val="202020"/>
                </a:solidFill>
                <a:latin typeface="Trebuchet MS"/>
                <a:cs typeface="Trebuchet MS"/>
              </a:rPr>
              <a:t>used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25">
                <a:solidFill>
                  <a:srgbClr val="202020"/>
                </a:solidFill>
                <a:latin typeface="Trebuchet MS"/>
                <a:cs typeface="Trebuchet MS"/>
              </a:rPr>
              <a:t>in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5"/>
              <a:t>https://colab.research.google.com/drive/1mwFpRATNrSgD6xX8SqTe0H_V6Wm-LJLc#scrollTo=pGolILywlOI4&amp;printMode=true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10</a:t>
            </a:fld>
            <a:r>
              <a:rPr dirty="0" spc="-5"/>
              <a:t>/</a:t>
            </a:r>
            <a:r>
              <a:rPr dirty="0"/>
              <a:t>37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7275" y="333302"/>
            <a:ext cx="2026285" cy="7397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99695">
              <a:lnSpc>
                <a:spcPts val="1160"/>
              </a:lnSpc>
              <a:tabLst>
                <a:tab pos="1259840" algn="l"/>
                <a:tab pos="1877060" algn="l"/>
              </a:tabLst>
            </a:pPr>
            <a:r>
              <a:rPr dirty="0" sz="1050" b="1">
                <a:solidFill>
                  <a:srgbClr val="202020"/>
                </a:solidFill>
                <a:latin typeface="Arial"/>
                <a:cs typeface="Arial"/>
              </a:rPr>
              <a:t>battle	0	</a:t>
            </a: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21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00">
              <a:latin typeface="Arial"/>
              <a:cs typeface="Arial"/>
            </a:endParaRPr>
          </a:p>
          <a:p>
            <a:pPr algn="r">
              <a:lnSpc>
                <a:spcPct val="100000"/>
              </a:lnSpc>
              <a:tabLst>
                <a:tab pos="691515" algn="l"/>
              </a:tabLst>
            </a:pPr>
            <a:r>
              <a:rPr dirty="0" sz="1050" b="1">
                <a:solidFill>
                  <a:srgbClr val="202020"/>
                </a:solidFill>
                <a:latin typeface="Arial"/>
                <a:cs typeface="Arial"/>
              </a:rPr>
              <a:t>1	</a:t>
            </a: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4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00">
              <a:latin typeface="Arial"/>
              <a:cs typeface="Arial"/>
            </a:endParaRPr>
          </a:p>
          <a:p>
            <a:pPr algn="r">
              <a:lnSpc>
                <a:spcPct val="100000"/>
              </a:lnSpc>
              <a:tabLst>
                <a:tab pos="1259840" algn="l"/>
                <a:tab pos="1877060" algn="l"/>
              </a:tabLst>
            </a:pPr>
            <a:r>
              <a:rPr dirty="0" sz="1050" b="1">
                <a:solidFill>
                  <a:srgbClr val="202020"/>
                </a:solidFill>
                <a:latin typeface="Arial"/>
                <a:cs typeface="Arial"/>
              </a:rPr>
              <a:t>bioterror	0	</a:t>
            </a: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13</a:t>
            </a:r>
            <a:endParaRPr sz="10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2380" y="1219127"/>
            <a:ext cx="2141220" cy="45783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374775">
              <a:lnSpc>
                <a:spcPts val="1160"/>
              </a:lnSpc>
              <a:tabLst>
                <a:tab pos="1991995" algn="l"/>
              </a:tabLst>
            </a:pPr>
            <a:r>
              <a:rPr dirty="0" sz="1050" b="1">
                <a:solidFill>
                  <a:srgbClr val="202020"/>
                </a:solidFill>
                <a:latin typeface="Arial"/>
                <a:cs typeface="Arial"/>
              </a:rPr>
              <a:t>1	</a:t>
            </a: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21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00">
              <a:latin typeface="Arial"/>
              <a:cs typeface="Arial"/>
            </a:endParaRPr>
          </a:p>
          <a:p>
            <a:pPr algn="r">
              <a:lnSpc>
                <a:spcPct val="100000"/>
              </a:lnSpc>
              <a:tabLst>
                <a:tab pos="1374775" algn="l"/>
                <a:tab pos="2066289" algn="l"/>
              </a:tabLst>
            </a:pPr>
            <a:r>
              <a:rPr dirty="0" sz="1050" b="1">
                <a:solidFill>
                  <a:srgbClr val="202020"/>
                </a:solidFill>
                <a:latin typeface="Arial"/>
                <a:cs typeface="Arial"/>
              </a:rPr>
              <a:t>bioterrorism	0	</a:t>
            </a: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8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00">
              <a:latin typeface="Arial"/>
              <a:cs typeface="Arial"/>
            </a:endParaRPr>
          </a:p>
          <a:p>
            <a:pPr algn="r">
              <a:lnSpc>
                <a:spcPct val="100000"/>
              </a:lnSpc>
              <a:tabLst>
                <a:tab pos="617220" algn="l"/>
              </a:tabLst>
            </a:pPr>
            <a:r>
              <a:rPr dirty="0" sz="1050" b="1">
                <a:solidFill>
                  <a:srgbClr val="202020"/>
                </a:solidFill>
                <a:latin typeface="Arial"/>
                <a:cs typeface="Arial"/>
              </a:rPr>
              <a:t>1	</a:t>
            </a: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20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00">
              <a:latin typeface="Arial"/>
              <a:cs typeface="Arial"/>
            </a:endParaRPr>
          </a:p>
          <a:p>
            <a:pPr algn="r">
              <a:lnSpc>
                <a:spcPct val="100000"/>
              </a:lnSpc>
              <a:tabLst>
                <a:tab pos="1148715" algn="l"/>
                <a:tab pos="1765935" algn="l"/>
              </a:tabLst>
            </a:pPr>
            <a:r>
              <a:rPr dirty="0" sz="1050" b="1">
                <a:solidFill>
                  <a:srgbClr val="202020"/>
                </a:solidFill>
                <a:latin typeface="Arial"/>
                <a:cs typeface="Arial"/>
              </a:rPr>
              <a:t>blaze	0	</a:t>
            </a: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31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00">
              <a:latin typeface="Arial"/>
              <a:cs typeface="Arial"/>
            </a:endParaRPr>
          </a:p>
          <a:p>
            <a:pPr algn="r">
              <a:lnSpc>
                <a:spcPct val="100000"/>
              </a:lnSpc>
              <a:tabLst>
                <a:tab pos="691515" algn="l"/>
              </a:tabLst>
            </a:pPr>
            <a:r>
              <a:rPr dirty="0" sz="1050" b="1">
                <a:solidFill>
                  <a:srgbClr val="202020"/>
                </a:solidFill>
                <a:latin typeface="Arial"/>
                <a:cs typeface="Arial"/>
              </a:rPr>
              <a:t>1	</a:t>
            </a: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4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00">
              <a:latin typeface="Arial"/>
              <a:cs typeface="Arial"/>
            </a:endParaRPr>
          </a:p>
          <a:p>
            <a:pPr algn="r">
              <a:lnSpc>
                <a:spcPct val="100000"/>
              </a:lnSpc>
              <a:tabLst>
                <a:tab pos="1211580" algn="l"/>
                <a:tab pos="1828800" algn="l"/>
              </a:tabLst>
            </a:pPr>
            <a:r>
              <a:rPr dirty="0" sz="1050" b="1">
                <a:solidFill>
                  <a:srgbClr val="202020"/>
                </a:solidFill>
                <a:latin typeface="Arial"/>
                <a:cs typeface="Arial"/>
              </a:rPr>
              <a:t>blazing	0	</a:t>
            </a: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33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00">
              <a:latin typeface="Arial"/>
              <a:cs typeface="Arial"/>
            </a:endParaRPr>
          </a:p>
          <a:p>
            <a:pPr algn="r">
              <a:lnSpc>
                <a:spcPct val="100000"/>
              </a:lnSpc>
              <a:tabLst>
                <a:tab pos="691515" algn="l"/>
              </a:tabLst>
            </a:pPr>
            <a:r>
              <a:rPr dirty="0" sz="1050" b="1">
                <a:solidFill>
                  <a:srgbClr val="202020"/>
                </a:solidFill>
                <a:latin typeface="Arial"/>
                <a:cs typeface="Arial"/>
              </a:rPr>
              <a:t>1	</a:t>
            </a: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1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00">
              <a:latin typeface="Arial"/>
              <a:cs typeface="Arial"/>
            </a:endParaRPr>
          </a:p>
          <a:p>
            <a:pPr algn="r">
              <a:lnSpc>
                <a:spcPct val="100000"/>
              </a:lnSpc>
              <a:tabLst>
                <a:tab pos="1256030" algn="l"/>
                <a:tab pos="1873250" algn="l"/>
              </a:tabLst>
            </a:pPr>
            <a:r>
              <a:rPr dirty="0" sz="1050" b="1">
                <a:solidFill>
                  <a:srgbClr val="202020"/>
                </a:solidFill>
                <a:latin typeface="Arial"/>
                <a:cs typeface="Arial"/>
              </a:rPr>
              <a:t>bleeding	0	</a:t>
            </a: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26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00">
              <a:latin typeface="Arial"/>
              <a:cs typeface="Arial"/>
            </a:endParaRPr>
          </a:p>
          <a:p>
            <a:pPr algn="r">
              <a:lnSpc>
                <a:spcPct val="100000"/>
              </a:lnSpc>
              <a:tabLst>
                <a:tab pos="691515" algn="l"/>
              </a:tabLst>
            </a:pPr>
            <a:r>
              <a:rPr dirty="0" sz="1050" b="1">
                <a:solidFill>
                  <a:srgbClr val="202020"/>
                </a:solidFill>
                <a:latin typeface="Arial"/>
                <a:cs typeface="Arial"/>
              </a:rPr>
              <a:t>1	</a:t>
            </a: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5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00">
              <a:latin typeface="Arial"/>
              <a:cs typeface="Arial"/>
            </a:endParaRPr>
          </a:p>
          <a:p>
            <a:pPr algn="r">
              <a:lnSpc>
                <a:spcPct val="100000"/>
              </a:lnSpc>
              <a:tabLst>
                <a:tab pos="1344930" algn="l"/>
                <a:tab pos="1962150" algn="l"/>
              </a:tabLst>
            </a:pPr>
            <a:r>
              <a:rPr dirty="0" sz="1050" b="1">
                <a:solidFill>
                  <a:srgbClr val="202020"/>
                </a:solidFill>
                <a:latin typeface="Arial"/>
                <a:cs typeface="Arial"/>
              </a:rPr>
              <a:t>blew%20up	0	</a:t>
            </a: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28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00">
              <a:latin typeface="Arial"/>
              <a:cs typeface="Arial"/>
            </a:endParaRPr>
          </a:p>
          <a:p>
            <a:pPr algn="r">
              <a:lnSpc>
                <a:spcPct val="100000"/>
              </a:lnSpc>
              <a:tabLst>
                <a:tab pos="691515" algn="l"/>
              </a:tabLst>
            </a:pPr>
            <a:r>
              <a:rPr dirty="0" sz="1050" b="1">
                <a:solidFill>
                  <a:srgbClr val="202020"/>
                </a:solidFill>
                <a:latin typeface="Arial"/>
                <a:cs typeface="Arial"/>
              </a:rPr>
              <a:t>1	</a:t>
            </a: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1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00">
              <a:latin typeface="Arial"/>
              <a:cs typeface="Arial"/>
            </a:endParaRPr>
          </a:p>
          <a:p>
            <a:pPr algn="r">
              <a:lnSpc>
                <a:spcPct val="100000"/>
              </a:lnSpc>
              <a:tabLst>
                <a:tab pos="1163320" algn="l"/>
                <a:tab pos="1780539" algn="l"/>
              </a:tabLst>
            </a:pPr>
            <a:r>
              <a:rPr dirty="0" sz="1050" b="1">
                <a:solidFill>
                  <a:srgbClr val="202020"/>
                </a:solidFill>
                <a:latin typeface="Arial"/>
                <a:cs typeface="Arial"/>
              </a:rPr>
              <a:t>blight	0	</a:t>
            </a: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25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00">
              <a:latin typeface="Arial"/>
              <a:cs typeface="Arial"/>
            </a:endParaRPr>
          </a:p>
          <a:p>
            <a:pPr algn="r">
              <a:lnSpc>
                <a:spcPct val="100000"/>
              </a:lnSpc>
              <a:tabLst>
                <a:tab pos="691515" algn="l"/>
              </a:tabLst>
            </a:pPr>
            <a:r>
              <a:rPr dirty="0" sz="1050" b="1">
                <a:solidFill>
                  <a:srgbClr val="202020"/>
                </a:solidFill>
                <a:latin typeface="Arial"/>
                <a:cs typeface="Arial"/>
              </a:rPr>
              <a:t>1	</a:t>
            </a: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2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00">
              <a:latin typeface="Arial"/>
              <a:cs typeface="Arial"/>
            </a:endParaRPr>
          </a:p>
          <a:p>
            <a:pPr algn="r">
              <a:lnSpc>
                <a:spcPct val="100000"/>
              </a:lnSpc>
              <a:tabLst>
                <a:tab pos="1229995" algn="l"/>
                <a:tab pos="1847214" algn="l"/>
              </a:tabLst>
            </a:pPr>
            <a:r>
              <a:rPr dirty="0" sz="1050" b="1">
                <a:solidFill>
                  <a:srgbClr val="202020"/>
                </a:solidFill>
                <a:latin typeface="Arial"/>
                <a:cs typeface="Arial"/>
              </a:rPr>
              <a:t>blizzard	0	</a:t>
            </a: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30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00">
              <a:latin typeface="Arial"/>
              <a:cs typeface="Arial"/>
            </a:endParaRPr>
          </a:p>
          <a:p>
            <a:pPr algn="r">
              <a:lnSpc>
                <a:spcPct val="100000"/>
              </a:lnSpc>
              <a:tabLst>
                <a:tab pos="691515" algn="l"/>
              </a:tabLst>
            </a:pPr>
            <a:r>
              <a:rPr dirty="0" sz="1050" b="1">
                <a:solidFill>
                  <a:srgbClr val="202020"/>
                </a:solidFill>
                <a:latin typeface="Arial"/>
                <a:cs typeface="Arial"/>
              </a:rPr>
              <a:t>1	</a:t>
            </a: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4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00">
              <a:latin typeface="Arial"/>
              <a:cs typeface="Arial"/>
            </a:endParaRPr>
          </a:p>
          <a:p>
            <a:pPr algn="r">
              <a:lnSpc>
                <a:spcPct val="100000"/>
              </a:lnSpc>
              <a:tabLst>
                <a:tab pos="1163320" algn="l"/>
                <a:tab pos="1780539" algn="l"/>
              </a:tabLst>
            </a:pPr>
            <a:r>
              <a:rPr dirty="0" sz="1050" b="1">
                <a:solidFill>
                  <a:srgbClr val="202020"/>
                </a:solidFill>
                <a:latin typeface="Arial"/>
                <a:cs typeface="Arial"/>
              </a:rPr>
              <a:t>blood	0	</a:t>
            </a: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26</a:t>
            </a:r>
            <a:endParaRPr sz="10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7850" y="368285"/>
            <a:ext cx="6800850" cy="733425"/>
          </a:xfrm>
          <a:custGeom>
            <a:avLst/>
            <a:gdLst/>
            <a:ahLst/>
            <a:cxnLst/>
            <a:rect l="l" t="t" r="r" b="b"/>
            <a:pathLst>
              <a:path w="6800850" h="733425">
                <a:moveTo>
                  <a:pt x="6800849" y="733429"/>
                </a:moveTo>
                <a:lnTo>
                  <a:pt x="0" y="733429"/>
                </a:lnTo>
                <a:lnTo>
                  <a:pt x="0" y="0"/>
                </a:lnTo>
                <a:lnTo>
                  <a:pt x="6800849" y="0"/>
                </a:lnTo>
                <a:lnTo>
                  <a:pt x="6800849" y="7334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23254" y="106682"/>
            <a:ext cx="6492875" cy="714375"/>
          </a:xfrm>
          <a:prstGeom prst="rect">
            <a:avLst/>
          </a:prstGeom>
        </p:spPr>
        <p:txBody>
          <a:bodyPr wrap="square" lIns="0" tIns="711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  <a:tabLst>
                <a:tab pos="2788920" algn="l"/>
              </a:tabLst>
            </a:pPr>
            <a:r>
              <a:rPr dirty="0" sz="800">
                <a:latin typeface="Arial"/>
                <a:cs typeface="Arial"/>
              </a:rPr>
              <a:t>6/15/2021	twitter_analyis_classification_v1.ipynb</a:t>
            </a:r>
            <a:r>
              <a:rPr dirty="0" sz="800" spc="-3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-</a:t>
            </a:r>
            <a:r>
              <a:rPr dirty="0" sz="800" spc="-3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Colaboratory</a:t>
            </a:r>
            <a:endParaRPr sz="800">
              <a:latin typeface="Arial"/>
              <a:cs typeface="Arial"/>
            </a:endParaRPr>
          </a:p>
          <a:p>
            <a:pPr marL="330200" marR="5080">
              <a:lnSpc>
                <a:spcPct val="130200"/>
              </a:lnSpc>
              <a:spcBef>
                <a:spcPts val="254"/>
              </a:spcBef>
            </a:pPr>
            <a:r>
              <a:rPr dirty="0" sz="1200" spc="20">
                <a:solidFill>
                  <a:srgbClr val="202020"/>
                </a:solidFill>
                <a:latin typeface="Trebuchet MS"/>
                <a:cs typeface="Trebuchet MS"/>
              </a:rPr>
              <a:t>a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40">
                <a:solidFill>
                  <a:srgbClr val="202020"/>
                </a:solidFill>
                <a:latin typeface="Trebuchet MS"/>
                <a:cs typeface="Trebuchet MS"/>
              </a:rPr>
              <a:t>lot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5">
                <a:solidFill>
                  <a:srgbClr val="202020"/>
                </a:solidFill>
                <a:latin typeface="Trebuchet MS"/>
                <a:cs typeface="Trebuchet MS"/>
              </a:rPr>
              <a:t>of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02020"/>
                </a:solidFill>
                <a:latin typeface="Trebuchet MS"/>
                <a:cs typeface="Trebuchet MS"/>
              </a:rPr>
              <a:t>applications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40">
                <a:solidFill>
                  <a:srgbClr val="202020"/>
                </a:solidFill>
                <a:latin typeface="Trebuchet MS"/>
                <a:cs typeface="Trebuchet MS"/>
              </a:rPr>
              <a:t>like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25">
                <a:solidFill>
                  <a:srgbClr val="202020"/>
                </a:solidFill>
                <a:latin typeface="Trebuchet MS"/>
                <a:cs typeface="Trebuchet MS"/>
              </a:rPr>
              <a:t>in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35">
                <a:solidFill>
                  <a:srgbClr val="202020"/>
                </a:solidFill>
                <a:latin typeface="Trebuchet MS"/>
                <a:cs typeface="Trebuchet MS"/>
              </a:rPr>
              <a:t>the</a:t>
            </a:r>
            <a:r>
              <a:rPr dirty="0" sz="1200" spc="-5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15">
                <a:solidFill>
                  <a:srgbClr val="202020"/>
                </a:solidFill>
                <a:latin typeface="Trebuchet MS"/>
                <a:cs typeface="Trebuchet MS"/>
              </a:rPr>
              <a:t>company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30">
                <a:solidFill>
                  <a:srgbClr val="202020"/>
                </a:solidFill>
                <a:latin typeface="Trebuchet MS"/>
                <a:cs typeface="Trebuchet MS"/>
              </a:rPr>
              <a:t>website,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55">
                <a:solidFill>
                  <a:srgbClr val="202020"/>
                </a:solidFill>
                <a:latin typeface="Trebuchet MS"/>
                <a:cs typeface="Trebuchet MS"/>
              </a:rPr>
              <a:t>try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30">
                <a:solidFill>
                  <a:srgbClr val="202020"/>
                </a:solidFill>
                <a:latin typeface="Trebuchet MS"/>
                <a:cs typeface="Trebuchet MS"/>
              </a:rPr>
              <a:t>to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35">
                <a:solidFill>
                  <a:srgbClr val="202020"/>
                </a:solidFill>
                <a:latin typeface="Trebuchet MS"/>
                <a:cs typeface="Trebuchet MS"/>
              </a:rPr>
              <a:t>extract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rebuchet MS"/>
                <a:cs typeface="Trebuchet MS"/>
              </a:rPr>
              <a:t>from</a:t>
            </a:r>
            <a:r>
              <a:rPr dirty="0" sz="1200" spc="-5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35">
                <a:solidFill>
                  <a:srgbClr val="202020"/>
                </a:solidFill>
                <a:latin typeface="Trebuchet MS"/>
                <a:cs typeface="Trebuchet MS"/>
              </a:rPr>
              <a:t>the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202020"/>
                </a:solidFill>
                <a:latin typeface="Trebuchet MS"/>
                <a:cs typeface="Trebuchet MS"/>
              </a:rPr>
              <a:t>customer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25">
                <a:solidFill>
                  <a:srgbClr val="202020"/>
                </a:solidFill>
                <a:latin typeface="Trebuchet MS"/>
                <a:cs typeface="Trebuchet MS"/>
              </a:rPr>
              <a:t>feedback, </a:t>
            </a:r>
            <a:r>
              <a:rPr dirty="0" sz="1200" spc="-34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rebuchet MS"/>
                <a:cs typeface="Trebuchet MS"/>
              </a:rPr>
              <a:t>employee</a:t>
            </a:r>
            <a:r>
              <a:rPr dirty="0" sz="1200" spc="-7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25">
                <a:solidFill>
                  <a:srgbClr val="202020"/>
                </a:solidFill>
                <a:latin typeface="Trebuchet MS"/>
                <a:cs typeface="Trebuchet MS"/>
              </a:rPr>
              <a:t>feedback,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50">
                <a:solidFill>
                  <a:srgbClr val="202020"/>
                </a:solidFill>
                <a:latin typeface="Trebuchet MS"/>
                <a:cs typeface="Trebuchet MS"/>
              </a:rPr>
              <a:t>etc.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77850" y="1216015"/>
            <a:ext cx="6800850" cy="6477000"/>
            <a:chOff x="577850" y="1216015"/>
            <a:chExt cx="6800850" cy="6477000"/>
          </a:xfrm>
        </p:grpSpPr>
        <p:sp>
          <p:nvSpPr>
            <p:cNvPr id="7" name="object 7"/>
            <p:cNvSpPr/>
            <p:nvPr/>
          </p:nvSpPr>
          <p:spPr>
            <a:xfrm>
              <a:off x="577850" y="1216015"/>
              <a:ext cx="6800850" cy="6477000"/>
            </a:xfrm>
            <a:custGeom>
              <a:avLst/>
              <a:gdLst/>
              <a:ahLst/>
              <a:cxnLst/>
              <a:rect l="l" t="t" r="r" b="b"/>
              <a:pathLst>
                <a:path w="6800850" h="6477000">
                  <a:moveTo>
                    <a:pt x="6800849" y="6476999"/>
                  </a:moveTo>
                  <a:lnTo>
                    <a:pt x="0" y="6476999"/>
                  </a:lnTo>
                  <a:lnTo>
                    <a:pt x="0" y="0"/>
                  </a:lnTo>
                  <a:lnTo>
                    <a:pt x="6800849" y="0"/>
                  </a:lnTo>
                  <a:lnTo>
                    <a:pt x="6800849" y="6476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6475" y="4016370"/>
              <a:ext cx="6362699" cy="2143124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22300" y="1277616"/>
            <a:ext cx="5523865" cy="2559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544320">
              <a:lnSpc>
                <a:spcPct val="113100"/>
              </a:lnSpc>
              <a:spcBef>
                <a:spcPts val="100"/>
              </a:spcBef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fig, (ax1,</a:t>
            </a:r>
            <a:r>
              <a:rPr dirty="0" sz="1050" spc="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ax2)</a:t>
            </a:r>
            <a:r>
              <a:rPr dirty="0" sz="1050" spc="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dirty="0" sz="1050" spc="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plt.subplots(1,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2,</a:t>
            </a:r>
            <a:r>
              <a:rPr dirty="0" sz="1050" spc="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figsize=[20,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10]) </a:t>
            </a:r>
            <a:r>
              <a:rPr dirty="0" sz="1050" spc="-56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wordcloud1 = WordCloud(</a:t>
            </a:r>
            <a:r>
              <a:rPr dirty="0" sz="1050" spc="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background_color='white',</a:t>
            </a:r>
            <a:endParaRPr sz="1050">
              <a:latin typeface="Consolas"/>
              <a:cs typeface="Consolas"/>
            </a:endParaRPr>
          </a:p>
          <a:p>
            <a:pPr marL="1772285">
              <a:lnSpc>
                <a:spcPct val="100000"/>
              </a:lnSpc>
              <a:spcBef>
                <a:spcPts val="165"/>
              </a:spcBef>
            </a:pP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width=600,</a:t>
            </a:r>
            <a:endParaRPr sz="1050">
              <a:latin typeface="Consolas"/>
              <a:cs typeface="Consolas"/>
            </a:endParaRPr>
          </a:p>
          <a:p>
            <a:pPr marL="1772285">
              <a:lnSpc>
                <a:spcPct val="100000"/>
              </a:lnSpc>
              <a:spcBef>
                <a:spcPts val="165"/>
              </a:spcBef>
            </a:pP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height=400).generate("</a:t>
            </a:r>
            <a:r>
              <a:rPr dirty="0" sz="1050" spc="6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".join(disaster_tweets))</a:t>
            </a:r>
            <a:endParaRPr sz="1050">
              <a:latin typeface="Consolas"/>
              <a:cs typeface="Consolas"/>
            </a:endParaRPr>
          </a:p>
          <a:p>
            <a:pPr marL="12700" marR="3890010">
              <a:lnSpc>
                <a:spcPct val="113100"/>
              </a:lnSpc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ax1.imshow(wordcloud1) 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ax1.axis('off')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ax1.set_title('Disaster</a:t>
            </a:r>
            <a:r>
              <a:rPr dirty="0" sz="1050" spc="6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Tweets',fontsize=30);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wordcloud2</a:t>
            </a:r>
            <a:r>
              <a:rPr dirty="0" sz="1050" spc="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dirty="0" sz="1050" spc="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WordCloud(</a:t>
            </a:r>
            <a:r>
              <a:rPr dirty="0" sz="1050" spc="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background_color='silver',</a:t>
            </a:r>
            <a:endParaRPr sz="1050">
              <a:latin typeface="Consolas"/>
              <a:cs typeface="Consolas"/>
            </a:endParaRPr>
          </a:p>
          <a:p>
            <a:pPr marL="1772285">
              <a:lnSpc>
                <a:spcPct val="100000"/>
              </a:lnSpc>
              <a:spcBef>
                <a:spcPts val="165"/>
              </a:spcBef>
            </a:pP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width=600,</a:t>
            </a:r>
            <a:endParaRPr sz="1050">
              <a:latin typeface="Consolas"/>
              <a:cs typeface="Consolas"/>
            </a:endParaRPr>
          </a:p>
          <a:p>
            <a:pPr marL="1772285">
              <a:lnSpc>
                <a:spcPct val="100000"/>
              </a:lnSpc>
              <a:spcBef>
                <a:spcPts val="165"/>
              </a:spcBef>
            </a:pP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height=400).generate("</a:t>
            </a:r>
            <a:r>
              <a:rPr dirty="0" sz="1050" spc="1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".join(non_disaster_tweets))</a:t>
            </a:r>
            <a:endParaRPr sz="1050">
              <a:latin typeface="Consolas"/>
              <a:cs typeface="Consolas"/>
            </a:endParaRPr>
          </a:p>
          <a:p>
            <a:pPr marL="12700" marR="3890010">
              <a:lnSpc>
                <a:spcPct val="113100"/>
              </a:lnSpc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ax2.imshow(wordcloud2) 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ax2.axis('off')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ax2.set_title('Non</a:t>
            </a:r>
            <a:r>
              <a:rPr dirty="0" sz="1050" spc="2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Disaster</a:t>
            </a:r>
            <a:r>
              <a:rPr dirty="0" sz="1050" spc="3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Tweets',fontsize=30);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5"/>
              <a:t>https://colab.research.google.com/drive/1mwFpRATNrSgD6xX8SqTe0H_V6Wm-LJLc#scrollTo=pGolILywlOI4&amp;printMode=true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17</a:t>
            </a:fld>
            <a:r>
              <a:rPr dirty="0" spc="-5"/>
              <a:t>/</a:t>
            </a:r>
            <a:r>
              <a:rPr dirty="0"/>
              <a:t>37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22300" y="7868915"/>
            <a:ext cx="4863465" cy="1778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5435" marR="2936875" indent="-293370">
              <a:lnSpc>
                <a:spcPct val="113100"/>
              </a:lnSpc>
              <a:spcBef>
                <a:spcPts val="100"/>
              </a:spcBef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def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create_corpus(target): </a:t>
            </a:r>
            <a:r>
              <a:rPr dirty="0" sz="1050" spc="-56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corpus=[]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Consolas"/>
              <a:cs typeface="Consolas"/>
            </a:endParaRPr>
          </a:p>
          <a:p>
            <a:pPr marL="598805" marR="5080" indent="-293370">
              <a:lnSpc>
                <a:spcPct val="113100"/>
              </a:lnSpc>
              <a:spcBef>
                <a:spcPts val="5"/>
              </a:spcBef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for</a:t>
            </a:r>
            <a:r>
              <a:rPr dirty="0" sz="1050" spc="4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x</a:t>
            </a:r>
            <a:r>
              <a:rPr dirty="0" sz="1050" spc="4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in</a:t>
            </a:r>
            <a:r>
              <a:rPr dirty="0" sz="1050" spc="4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tweets[tweets['target']==target]['text'].str.split(): </a:t>
            </a:r>
            <a:r>
              <a:rPr dirty="0" sz="1050" spc="-56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for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in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x:</a:t>
            </a:r>
            <a:endParaRPr sz="1050">
              <a:latin typeface="Consolas"/>
              <a:cs typeface="Consolas"/>
            </a:endParaRPr>
          </a:p>
          <a:p>
            <a:pPr marL="305435" marR="2790190" indent="586105">
              <a:lnSpc>
                <a:spcPct val="113100"/>
              </a:lnSpc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corpus.append(i) 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return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corpus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corpus=create_corpus(0)</a:t>
            </a:r>
            <a:endParaRPr sz="10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100"/>
            <a:ext cx="47752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6/15/2021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99792" y="165100"/>
            <a:ext cx="240855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twitter_analyis_classification_v1.ipynb</a:t>
            </a:r>
            <a:r>
              <a:rPr dirty="0" sz="800" spc="-4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-</a:t>
            </a:r>
            <a:r>
              <a:rPr dirty="0" sz="800" spc="-4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Colaboratory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2300" y="467991"/>
            <a:ext cx="4424045" cy="2825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936875">
              <a:lnSpc>
                <a:spcPct val="113100"/>
              </a:lnSpc>
              <a:spcBef>
                <a:spcPts val="100"/>
              </a:spcBef>
            </a:pP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dic=defaultdict(int) </a:t>
            </a:r>
            <a:r>
              <a:rPr dirty="0" sz="1050" spc="-57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for</a:t>
            </a:r>
            <a:r>
              <a:rPr dirty="0" sz="1050" spc="-3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word</a:t>
            </a:r>
            <a:r>
              <a:rPr dirty="0" sz="1050" spc="-3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in</a:t>
            </a:r>
            <a:r>
              <a:rPr dirty="0" sz="1050" spc="-3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corpus:</a:t>
            </a:r>
            <a:endParaRPr sz="1050">
              <a:latin typeface="Consolas"/>
              <a:cs typeface="Consolas"/>
            </a:endParaRPr>
          </a:p>
          <a:p>
            <a:pPr marL="598805" marR="2936875" indent="-293370">
              <a:lnSpc>
                <a:spcPct val="113100"/>
              </a:lnSpc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if</a:t>
            </a:r>
            <a:r>
              <a:rPr dirty="0" sz="1050" spc="-4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word</a:t>
            </a:r>
            <a:r>
              <a:rPr dirty="0" sz="1050" spc="-4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in</a:t>
            </a:r>
            <a:r>
              <a:rPr dirty="0" sz="1050" spc="-3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stop: </a:t>
            </a:r>
            <a:r>
              <a:rPr dirty="0" sz="1050" spc="-56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dic[word]+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1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top=sorted(dic.items(),</a:t>
            </a:r>
            <a:r>
              <a:rPr dirty="0" sz="1050" spc="6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key=lambda</a:t>
            </a:r>
            <a:r>
              <a:rPr dirty="0" sz="1050" spc="6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x:x[1],reverse=True)[:10]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Consolas"/>
              <a:cs typeface="Consolas"/>
            </a:endParaRPr>
          </a:p>
          <a:p>
            <a:pPr marL="31115">
              <a:lnSpc>
                <a:spcPct val="100000"/>
              </a:lnSpc>
            </a:pPr>
            <a:r>
              <a:rPr dirty="0" sz="1200" b="1">
                <a:solidFill>
                  <a:srgbClr val="202020"/>
                </a:solidFill>
                <a:latin typeface="Trebuchet MS"/>
                <a:cs typeface="Trebuchet MS"/>
              </a:rPr>
              <a:t>Common</a:t>
            </a:r>
            <a:r>
              <a:rPr dirty="0" sz="1200" spc="-65" b="1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30" b="1">
                <a:solidFill>
                  <a:srgbClr val="202020"/>
                </a:solidFill>
                <a:latin typeface="Trebuchet MS"/>
                <a:cs typeface="Trebuchet MS"/>
              </a:rPr>
              <a:t>S</a:t>
            </a:r>
            <a:r>
              <a:rPr dirty="0" sz="1200" b="1">
                <a:solidFill>
                  <a:srgbClr val="202020"/>
                </a:solidFill>
                <a:latin typeface="Trebuchet MS"/>
                <a:cs typeface="Trebuchet MS"/>
              </a:rPr>
              <a:t>t</a:t>
            </a:r>
            <a:r>
              <a:rPr dirty="0" sz="1200" spc="-15" b="1">
                <a:solidFill>
                  <a:srgbClr val="202020"/>
                </a:solidFill>
                <a:latin typeface="Trebuchet MS"/>
                <a:cs typeface="Trebuchet MS"/>
              </a:rPr>
              <a:t>op</a:t>
            </a:r>
            <a:r>
              <a:rPr dirty="0" sz="1200" spc="-65" b="1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35" b="1">
                <a:solidFill>
                  <a:srgbClr val="202020"/>
                </a:solidFill>
                <a:latin typeface="Trebuchet MS"/>
                <a:cs typeface="Trebuchet MS"/>
              </a:rPr>
              <a:t>W</a:t>
            </a:r>
            <a:r>
              <a:rPr dirty="0" sz="1200" spc="-45" b="1">
                <a:solidFill>
                  <a:srgbClr val="202020"/>
                </a:solidFill>
                <a:latin typeface="Trebuchet MS"/>
                <a:cs typeface="Trebuchet MS"/>
              </a:rPr>
              <a:t>o</a:t>
            </a:r>
            <a:r>
              <a:rPr dirty="0" sz="1200" spc="-50" b="1">
                <a:solidFill>
                  <a:srgbClr val="202020"/>
                </a:solidFill>
                <a:latin typeface="Trebuchet MS"/>
                <a:cs typeface="Trebuchet MS"/>
              </a:rPr>
              <a:t>r</a:t>
            </a:r>
            <a:r>
              <a:rPr dirty="0" sz="1200" spc="35" b="1">
                <a:solidFill>
                  <a:srgbClr val="202020"/>
                </a:solidFill>
                <a:latin typeface="Trebuchet MS"/>
                <a:cs typeface="Trebuchet MS"/>
              </a:rPr>
              <a:t>ds</a:t>
            </a:r>
            <a:r>
              <a:rPr dirty="0" sz="1200" spc="-65" b="1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202020"/>
                </a:solidFill>
                <a:latin typeface="Trebuchet MS"/>
                <a:cs typeface="Trebuchet MS"/>
              </a:rPr>
              <a:t>used</a:t>
            </a:r>
            <a:r>
              <a:rPr dirty="0" sz="1200" spc="-65" b="1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40" b="1">
                <a:solidFill>
                  <a:srgbClr val="202020"/>
                </a:solidFill>
                <a:latin typeface="Trebuchet MS"/>
                <a:cs typeface="Trebuchet MS"/>
              </a:rPr>
              <a:t>in</a:t>
            </a:r>
            <a:r>
              <a:rPr dirty="0" sz="1200" spc="-65" b="1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55" b="1">
                <a:solidFill>
                  <a:srgbClr val="202020"/>
                </a:solidFill>
                <a:latin typeface="Trebuchet MS"/>
                <a:cs typeface="Trebuchet MS"/>
              </a:rPr>
              <a:t>the</a:t>
            </a:r>
            <a:r>
              <a:rPr dirty="0" sz="1200" spc="-65" b="1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25" b="1">
                <a:solidFill>
                  <a:srgbClr val="202020"/>
                </a:solidFill>
                <a:latin typeface="Trebuchet MS"/>
                <a:cs typeface="Trebuchet MS"/>
              </a:rPr>
              <a:t>T</a:t>
            </a:r>
            <a:r>
              <a:rPr dirty="0" sz="1200" spc="-40" b="1">
                <a:solidFill>
                  <a:srgbClr val="202020"/>
                </a:solidFill>
                <a:latin typeface="Trebuchet MS"/>
                <a:cs typeface="Trebuchet MS"/>
              </a:rPr>
              <a:t>weets: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#</a:t>
            </a:r>
            <a:endParaRPr sz="1050">
              <a:latin typeface="Consolas"/>
              <a:cs typeface="Consolas"/>
            </a:endParaRPr>
          </a:p>
          <a:p>
            <a:pPr marL="12700" marR="2496820">
              <a:lnSpc>
                <a:spcPct val="113100"/>
              </a:lnSpc>
            </a:pP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x,y=zip(*top)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plt.bar(x,y,color='green')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Consolas"/>
              <a:cs typeface="Consolas"/>
            </a:endParaRPr>
          </a:p>
          <a:p>
            <a:pPr marL="383540">
              <a:lnSpc>
                <a:spcPct val="100000"/>
              </a:lnSpc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&lt;BarContainer</a:t>
            </a:r>
            <a:r>
              <a:rPr dirty="0" sz="1050" spc="-2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object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of</a:t>
            </a:r>
            <a:r>
              <a:rPr dirty="0" sz="1050" spc="-2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10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artists&gt;</a:t>
            </a:r>
            <a:endParaRPr sz="1050">
              <a:latin typeface="Consolas"/>
              <a:cs typeface="Consola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0092" y="3325156"/>
            <a:ext cx="6297273" cy="307243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22300" y="8823320"/>
            <a:ext cx="1711960" cy="9093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corpus=create_corpus(1)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Consolas"/>
              <a:cs typeface="Consolas"/>
            </a:endParaRPr>
          </a:p>
          <a:p>
            <a:pPr marL="12700" marR="224790">
              <a:lnSpc>
                <a:spcPct val="113100"/>
              </a:lnSpc>
              <a:spcBef>
                <a:spcPts val="5"/>
              </a:spcBef>
            </a:pP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dic=defaultdict(int) </a:t>
            </a:r>
            <a:r>
              <a:rPr dirty="0" sz="1050" spc="-57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for</a:t>
            </a:r>
            <a:r>
              <a:rPr dirty="0" sz="1050" spc="-3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word</a:t>
            </a:r>
            <a:r>
              <a:rPr dirty="0" sz="1050" spc="-3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in</a:t>
            </a:r>
            <a:r>
              <a:rPr dirty="0" sz="1050" spc="-3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corpus:</a:t>
            </a:r>
            <a:endParaRPr sz="1050">
              <a:latin typeface="Consolas"/>
              <a:cs typeface="Consolas"/>
            </a:endParaRPr>
          </a:p>
          <a:p>
            <a:pPr marL="305435">
              <a:lnSpc>
                <a:spcPct val="100000"/>
              </a:lnSpc>
              <a:spcBef>
                <a:spcPts val="165"/>
              </a:spcBef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if</a:t>
            </a:r>
            <a:r>
              <a:rPr dirty="0" sz="1050" spc="-3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word</a:t>
            </a:r>
            <a:r>
              <a:rPr dirty="0" sz="1050" spc="-3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in</a:t>
            </a:r>
            <a:r>
              <a:rPr dirty="0" sz="1050" spc="-3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stop: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5"/>
              <a:t>https://colab.research.google.com/drive/1mwFpRATNrSgD6xX8SqTe0H_V6Wm-LJLc#scrollTo=pGolILywlOI4&amp;printMode=true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17</a:t>
            </a:fld>
            <a:r>
              <a:rPr dirty="0" spc="-5"/>
              <a:t>/</a:t>
            </a:r>
            <a:r>
              <a:rPr dirty="0"/>
              <a:t>37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100"/>
            <a:ext cx="47752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6/15/2021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99792" y="165100"/>
            <a:ext cx="240855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twitter_analyis_classification_v1.ipynb</a:t>
            </a:r>
            <a:r>
              <a:rPr dirty="0" sz="800" spc="-4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-</a:t>
            </a:r>
            <a:r>
              <a:rPr dirty="0" sz="800" spc="-4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Colaboratory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2300" y="1458591"/>
            <a:ext cx="2963545" cy="7302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962660">
              <a:lnSpc>
                <a:spcPct val="113100"/>
              </a:lnSpc>
              <a:spcBef>
                <a:spcPts val="100"/>
              </a:spcBef>
            </a:pP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x,y=zip(*top)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plt.bar(x,y,color='yellow')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Consolas"/>
              <a:cs typeface="Consolas"/>
            </a:endParaRPr>
          </a:p>
          <a:p>
            <a:pPr marL="383540">
              <a:lnSpc>
                <a:spcPct val="100000"/>
              </a:lnSpc>
              <a:spcBef>
                <a:spcPts val="5"/>
              </a:spcBef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&lt;BarContainer</a:t>
            </a:r>
            <a:r>
              <a:rPr dirty="0" sz="1050" spc="-2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object</a:t>
            </a:r>
            <a:r>
              <a:rPr dirty="0" sz="1050" spc="-2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of</a:t>
            </a:r>
            <a:r>
              <a:rPr dirty="0" sz="1050" spc="-2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10</a:t>
            </a:r>
            <a:r>
              <a:rPr dirty="0" sz="1050" spc="-2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artists&gt;</a:t>
            </a:r>
            <a:endParaRPr sz="1050">
              <a:latin typeface="Consolas"/>
              <a:cs typeface="Consola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0355" y="2220454"/>
            <a:ext cx="6296878" cy="308009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22300" y="393696"/>
            <a:ext cx="4424045" cy="5473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98805">
              <a:lnSpc>
                <a:spcPct val="100000"/>
              </a:lnSpc>
              <a:spcBef>
                <a:spcPts val="100"/>
              </a:spcBef>
            </a:pP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dic[word]+=1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top=sorted(dic.items(),</a:t>
            </a:r>
            <a:r>
              <a:rPr dirty="0" sz="1050" spc="6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key=lambda</a:t>
            </a:r>
            <a:r>
              <a:rPr dirty="0" sz="1050" spc="6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x:x[1],reverse=True)[:10]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73124" y="902651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05"/>
                </a:moveTo>
                <a:lnTo>
                  <a:pt x="20654" y="47605"/>
                </a:lnTo>
                <a:lnTo>
                  <a:pt x="17617" y="47015"/>
                </a:lnTo>
                <a:lnTo>
                  <a:pt x="0" y="26955"/>
                </a:lnTo>
                <a:lnTo>
                  <a:pt x="0" y="20650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55"/>
                </a:lnTo>
                <a:lnTo>
                  <a:pt x="26970" y="47605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73124" y="9264639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05"/>
                </a:moveTo>
                <a:lnTo>
                  <a:pt x="20654" y="47605"/>
                </a:lnTo>
                <a:lnTo>
                  <a:pt x="17617" y="46996"/>
                </a:lnTo>
                <a:lnTo>
                  <a:pt x="0" y="26955"/>
                </a:lnTo>
                <a:lnTo>
                  <a:pt x="0" y="20650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55"/>
                </a:lnTo>
                <a:lnTo>
                  <a:pt x="26970" y="47605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73124" y="950276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05"/>
                </a:moveTo>
                <a:lnTo>
                  <a:pt x="20654" y="47605"/>
                </a:lnTo>
                <a:lnTo>
                  <a:pt x="17617" y="47015"/>
                </a:lnTo>
                <a:lnTo>
                  <a:pt x="0" y="26955"/>
                </a:lnTo>
                <a:lnTo>
                  <a:pt x="0" y="20650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55"/>
                </a:lnTo>
                <a:lnTo>
                  <a:pt x="26970" y="47605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41350" y="7756520"/>
            <a:ext cx="6346825" cy="1865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45" b="1">
                <a:solidFill>
                  <a:srgbClr val="202020"/>
                </a:solidFill>
                <a:latin typeface="Trebuchet MS"/>
                <a:cs typeface="Trebuchet MS"/>
              </a:rPr>
              <a:t>N</a:t>
            </a:r>
            <a:r>
              <a:rPr dirty="0" sz="1200" spc="-65" b="1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40" b="1">
                <a:solidFill>
                  <a:srgbClr val="202020"/>
                </a:solidFill>
                <a:latin typeface="Trebuchet MS"/>
                <a:cs typeface="Trebuchet MS"/>
              </a:rPr>
              <a:t>G</a:t>
            </a:r>
            <a:r>
              <a:rPr dirty="0" sz="1200" spc="-45" b="1">
                <a:solidFill>
                  <a:srgbClr val="202020"/>
                </a:solidFill>
                <a:latin typeface="Trebuchet MS"/>
                <a:cs typeface="Trebuchet MS"/>
              </a:rPr>
              <a:t>r</a:t>
            </a:r>
            <a:r>
              <a:rPr dirty="0" sz="1200" spc="35" b="1">
                <a:solidFill>
                  <a:srgbClr val="202020"/>
                </a:solidFill>
                <a:latin typeface="Trebuchet MS"/>
                <a:cs typeface="Trebuchet MS"/>
              </a:rPr>
              <a:t>ams</a:t>
            </a:r>
            <a:r>
              <a:rPr dirty="0" sz="1200" spc="-65" b="1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15" b="1">
                <a:solidFill>
                  <a:srgbClr val="202020"/>
                </a:solidFill>
                <a:latin typeface="Trebuchet MS"/>
                <a:cs typeface="Trebuchet MS"/>
              </a:rPr>
              <a:t>A</a:t>
            </a:r>
            <a:r>
              <a:rPr dirty="0" sz="1200" spc="-10" b="1">
                <a:solidFill>
                  <a:srgbClr val="202020"/>
                </a:solidFill>
                <a:latin typeface="Trebuchet MS"/>
                <a:cs typeface="Trebuchet MS"/>
              </a:rPr>
              <a:t>nalysis:</a:t>
            </a:r>
            <a:r>
              <a:rPr dirty="0" sz="1200" spc="-65" b="1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5">
                <a:solidFill>
                  <a:srgbClr val="202020"/>
                </a:solidFill>
                <a:latin typeface="Trebuchet MS"/>
                <a:cs typeface="Trebuchet MS"/>
              </a:rPr>
              <a:t>Bi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5">
                <a:solidFill>
                  <a:srgbClr val="202020"/>
                </a:solidFill>
                <a:latin typeface="Trebuchet MS"/>
                <a:cs typeface="Trebuchet MS"/>
              </a:rPr>
              <a:t>g</a:t>
            </a:r>
            <a:r>
              <a:rPr dirty="0" sz="1200" spc="-25">
                <a:solidFill>
                  <a:srgbClr val="202020"/>
                </a:solidFill>
                <a:latin typeface="Trebuchet MS"/>
                <a:cs typeface="Trebuchet MS"/>
              </a:rPr>
              <a:t>r</a:t>
            </a:r>
            <a:r>
              <a:rPr dirty="0" sz="1200" spc="70">
                <a:solidFill>
                  <a:srgbClr val="202020"/>
                </a:solidFill>
                <a:latin typeface="Trebuchet MS"/>
                <a:cs typeface="Trebuchet MS"/>
              </a:rPr>
              <a:t>ams</a:t>
            </a:r>
            <a:r>
              <a:rPr dirty="0" sz="1200" spc="-9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30">
                <a:solidFill>
                  <a:srgbClr val="202020"/>
                </a:solidFill>
                <a:latin typeface="Trebuchet MS"/>
                <a:cs typeface="Trebuchet MS"/>
              </a:rPr>
              <a:t>T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ri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5">
                <a:solidFill>
                  <a:srgbClr val="202020"/>
                </a:solidFill>
                <a:latin typeface="Trebuchet MS"/>
                <a:cs typeface="Trebuchet MS"/>
              </a:rPr>
              <a:t>g</a:t>
            </a:r>
            <a:r>
              <a:rPr dirty="0" sz="1200" spc="-25">
                <a:solidFill>
                  <a:srgbClr val="202020"/>
                </a:solidFill>
                <a:latin typeface="Trebuchet MS"/>
                <a:cs typeface="Trebuchet MS"/>
              </a:rPr>
              <a:t>r</a:t>
            </a:r>
            <a:r>
              <a:rPr dirty="0" sz="1200" spc="70">
                <a:solidFill>
                  <a:srgbClr val="202020"/>
                </a:solidFill>
                <a:latin typeface="Trebuchet MS"/>
                <a:cs typeface="Trebuchet MS"/>
              </a:rPr>
              <a:t>ams</a:t>
            </a:r>
            <a:endParaRPr sz="1200">
              <a:latin typeface="Trebuchet MS"/>
              <a:cs typeface="Trebuchet MS"/>
            </a:endParaRPr>
          </a:p>
          <a:p>
            <a:pPr marL="12700" marR="5080">
              <a:lnSpc>
                <a:spcPct val="130200"/>
              </a:lnSpc>
              <a:spcBef>
                <a:spcPts val="600"/>
              </a:spcBef>
            </a:pPr>
            <a:r>
              <a:rPr dirty="0" sz="1200" spc="15">
                <a:solidFill>
                  <a:srgbClr val="202020"/>
                </a:solidFill>
                <a:latin typeface="Trebuchet MS"/>
                <a:cs typeface="Trebuchet MS"/>
              </a:rPr>
              <a:t>Unigrams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25">
                <a:solidFill>
                  <a:srgbClr val="202020"/>
                </a:solidFill>
                <a:latin typeface="Trebuchet MS"/>
                <a:cs typeface="Trebuchet MS"/>
              </a:rPr>
              <a:t>are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202020"/>
                </a:solidFill>
                <a:latin typeface="Trebuchet MS"/>
                <a:cs typeface="Trebuchet MS"/>
              </a:rPr>
              <a:t>single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Trebuchet MS"/>
                <a:cs typeface="Trebuchet MS"/>
              </a:rPr>
              <a:t>words,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20">
                <a:solidFill>
                  <a:srgbClr val="202020"/>
                </a:solidFill>
                <a:latin typeface="Trebuchet MS"/>
                <a:cs typeface="Trebuchet MS"/>
              </a:rPr>
              <a:t>bigrams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25">
                <a:solidFill>
                  <a:srgbClr val="202020"/>
                </a:solidFill>
                <a:latin typeface="Trebuchet MS"/>
                <a:cs typeface="Trebuchet MS"/>
              </a:rPr>
              <a:t>are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Trebuchet MS"/>
                <a:cs typeface="Trebuchet MS"/>
              </a:rPr>
              <a:t>two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Trebuchet MS"/>
                <a:cs typeface="Trebuchet MS"/>
              </a:rPr>
              <a:t>words,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02020"/>
                </a:solidFill>
                <a:latin typeface="Trebuchet MS"/>
                <a:cs typeface="Trebuchet MS"/>
              </a:rPr>
              <a:t>trigrams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25">
                <a:solidFill>
                  <a:srgbClr val="202020"/>
                </a:solidFill>
                <a:latin typeface="Trebuchet MS"/>
                <a:cs typeface="Trebuchet MS"/>
              </a:rPr>
              <a:t>are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40">
                <a:solidFill>
                  <a:srgbClr val="202020"/>
                </a:solidFill>
                <a:latin typeface="Trebuchet MS"/>
                <a:cs typeface="Trebuchet MS"/>
              </a:rPr>
              <a:t>three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Trebuchet MS"/>
                <a:cs typeface="Trebuchet MS"/>
              </a:rPr>
              <a:t>words,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15">
                <a:solidFill>
                  <a:srgbClr val="202020"/>
                </a:solidFill>
                <a:latin typeface="Trebuchet MS"/>
                <a:cs typeface="Trebuchet MS"/>
              </a:rPr>
              <a:t>4-grams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25">
                <a:solidFill>
                  <a:srgbClr val="202020"/>
                </a:solidFill>
                <a:latin typeface="Trebuchet MS"/>
                <a:cs typeface="Trebuchet MS"/>
              </a:rPr>
              <a:t>are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Trebuchet MS"/>
                <a:cs typeface="Trebuchet MS"/>
              </a:rPr>
              <a:t>four </a:t>
            </a:r>
            <a:r>
              <a:rPr dirty="0" sz="1200" spc="-34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Trebuchet MS"/>
                <a:cs typeface="Trebuchet MS"/>
              </a:rPr>
              <a:t>words,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15">
                <a:solidFill>
                  <a:srgbClr val="202020"/>
                </a:solidFill>
                <a:latin typeface="Trebuchet MS"/>
                <a:cs typeface="Trebuchet MS"/>
              </a:rPr>
              <a:t>5-grams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25">
                <a:solidFill>
                  <a:srgbClr val="202020"/>
                </a:solidFill>
                <a:latin typeface="Trebuchet MS"/>
                <a:cs typeface="Trebuchet MS"/>
              </a:rPr>
              <a:t>are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40">
                <a:solidFill>
                  <a:srgbClr val="202020"/>
                </a:solidFill>
                <a:latin typeface="Trebuchet MS"/>
                <a:cs typeface="Trebuchet MS"/>
              </a:rPr>
              <a:t>five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Trebuchet MS"/>
                <a:cs typeface="Trebuchet MS"/>
              </a:rPr>
              <a:t>words,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Trebuchet MS"/>
                <a:cs typeface="Trebuchet MS"/>
              </a:rPr>
              <a:t>etc.N-gram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40">
                <a:solidFill>
                  <a:srgbClr val="202020"/>
                </a:solidFill>
                <a:latin typeface="Trebuchet MS"/>
                <a:cs typeface="Trebuchet MS"/>
              </a:rPr>
              <a:t>is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5">
                <a:solidFill>
                  <a:srgbClr val="202020"/>
                </a:solidFill>
                <a:latin typeface="Trebuchet MS"/>
                <a:cs typeface="Trebuchet MS"/>
              </a:rPr>
              <a:t>simply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20">
                <a:solidFill>
                  <a:srgbClr val="202020"/>
                </a:solidFill>
                <a:latin typeface="Trebuchet MS"/>
                <a:cs typeface="Trebuchet MS"/>
              </a:rPr>
              <a:t>a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15">
                <a:solidFill>
                  <a:srgbClr val="202020"/>
                </a:solidFill>
                <a:latin typeface="Trebuchet MS"/>
                <a:cs typeface="Trebuchet MS"/>
              </a:rPr>
              <a:t>sequence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5">
                <a:solidFill>
                  <a:srgbClr val="202020"/>
                </a:solidFill>
                <a:latin typeface="Trebuchet MS"/>
                <a:cs typeface="Trebuchet MS"/>
              </a:rPr>
              <a:t>of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85">
                <a:solidFill>
                  <a:srgbClr val="202020"/>
                </a:solidFill>
                <a:latin typeface="Trebuchet MS"/>
                <a:cs typeface="Trebuchet MS"/>
              </a:rPr>
              <a:t>N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rebuchet MS"/>
                <a:cs typeface="Trebuchet MS"/>
              </a:rPr>
              <a:t>words.</a:t>
            </a:r>
            <a:endParaRPr sz="1200">
              <a:latin typeface="Trebuchet MS"/>
              <a:cs typeface="Trebuchet MS"/>
            </a:endParaRPr>
          </a:p>
          <a:p>
            <a:pPr marL="393065" marR="2724150" indent="-381000">
              <a:lnSpc>
                <a:spcPct val="171900"/>
              </a:lnSpc>
            </a:pPr>
            <a:r>
              <a:rPr dirty="0" sz="1200" spc="50">
                <a:solidFill>
                  <a:srgbClr val="202020"/>
                </a:solidFill>
                <a:latin typeface="Trebuchet MS"/>
                <a:cs typeface="Trebuchet MS"/>
              </a:rPr>
              <a:t>Some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5">
                <a:solidFill>
                  <a:srgbClr val="202020"/>
                </a:solidFill>
                <a:latin typeface="Trebuchet MS"/>
                <a:cs typeface="Trebuchet MS"/>
              </a:rPr>
              <a:t>of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35">
                <a:solidFill>
                  <a:srgbClr val="202020"/>
                </a:solidFill>
                <a:latin typeface="Trebuchet MS"/>
                <a:cs typeface="Trebuchet MS"/>
              </a:rPr>
              <a:t>the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02020"/>
                </a:solidFill>
                <a:latin typeface="Trebuchet MS"/>
                <a:cs typeface="Trebuchet MS"/>
              </a:rPr>
              <a:t>applications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Trebuchet MS"/>
                <a:cs typeface="Trebuchet MS"/>
              </a:rPr>
              <a:t>whe</a:t>
            </a:r>
            <a:r>
              <a:rPr dirty="0" sz="1200" spc="-30">
                <a:solidFill>
                  <a:srgbClr val="202020"/>
                </a:solidFill>
                <a:latin typeface="Trebuchet MS"/>
                <a:cs typeface="Trebuchet MS"/>
              </a:rPr>
              <a:t>r</a:t>
            </a:r>
            <a:r>
              <a:rPr dirty="0" sz="1200" spc="-20">
                <a:solidFill>
                  <a:srgbClr val="202020"/>
                </a:solidFill>
                <a:latin typeface="Trebuchet MS"/>
                <a:cs typeface="Trebuchet MS"/>
              </a:rPr>
              <a:t>e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rebuchet MS"/>
                <a:cs typeface="Trebuchet MS"/>
              </a:rPr>
              <a:t>N-g</a:t>
            </a:r>
            <a:r>
              <a:rPr dirty="0" sz="1200" spc="-30">
                <a:solidFill>
                  <a:srgbClr val="202020"/>
                </a:solidFill>
                <a:latin typeface="Trebuchet MS"/>
                <a:cs typeface="Trebuchet MS"/>
              </a:rPr>
              <a:t>r</a:t>
            </a:r>
            <a:r>
              <a:rPr dirty="0" sz="1200" spc="70">
                <a:solidFill>
                  <a:srgbClr val="202020"/>
                </a:solidFill>
                <a:latin typeface="Trebuchet MS"/>
                <a:cs typeface="Trebuchet MS"/>
              </a:rPr>
              <a:t>ams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30">
                <a:solidFill>
                  <a:srgbClr val="202020"/>
                </a:solidFill>
                <a:latin typeface="Trebuchet MS"/>
                <a:cs typeface="Trebuchet MS"/>
              </a:rPr>
              <a:t>used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25">
                <a:solidFill>
                  <a:srgbClr val="202020"/>
                </a:solidFill>
                <a:latin typeface="Trebuchet MS"/>
                <a:cs typeface="Trebuchet MS"/>
              </a:rPr>
              <a:t>in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55">
                <a:solidFill>
                  <a:srgbClr val="202020"/>
                </a:solidFill>
                <a:latin typeface="Trebuchet MS"/>
                <a:cs typeface="Trebuchet MS"/>
              </a:rPr>
              <a:t>NLP  </a:t>
            </a:r>
            <a:r>
              <a:rPr dirty="0" sz="1200" spc="-5">
                <a:solidFill>
                  <a:srgbClr val="202020"/>
                </a:solidFill>
                <a:latin typeface="Trebuchet MS"/>
                <a:cs typeface="Trebuchet MS"/>
              </a:rPr>
              <a:t>AutoComplete</a:t>
            </a:r>
            <a:endParaRPr sz="1200">
              <a:latin typeface="Trebuchet MS"/>
              <a:cs typeface="Trebuchet MS"/>
            </a:endParaRPr>
          </a:p>
          <a:p>
            <a:pPr marL="393065" marR="4799965">
              <a:lnSpc>
                <a:spcPct val="130200"/>
              </a:lnSpc>
            </a:pPr>
            <a:r>
              <a:rPr dirty="0" sz="1200" spc="65">
                <a:solidFill>
                  <a:srgbClr val="202020"/>
                </a:solidFill>
                <a:latin typeface="Trebuchet MS"/>
                <a:cs typeface="Trebuchet MS"/>
              </a:rPr>
              <a:t>A</a:t>
            </a:r>
            <a:r>
              <a:rPr dirty="0" sz="1200" spc="-50">
                <a:solidFill>
                  <a:srgbClr val="202020"/>
                </a:solidFill>
                <a:latin typeface="Trebuchet MS"/>
                <a:cs typeface="Trebuchet MS"/>
              </a:rPr>
              <a:t>u</a:t>
            </a:r>
            <a:r>
              <a:rPr dirty="0" sz="1200" spc="-50">
                <a:solidFill>
                  <a:srgbClr val="202020"/>
                </a:solidFill>
                <a:latin typeface="Trebuchet MS"/>
                <a:cs typeface="Trebuchet MS"/>
              </a:rPr>
              <a:t>t</a:t>
            </a:r>
            <a:r>
              <a:rPr dirty="0" sz="1200" spc="40">
                <a:solidFill>
                  <a:srgbClr val="202020"/>
                </a:solidFill>
                <a:latin typeface="Trebuchet MS"/>
                <a:cs typeface="Trebuchet MS"/>
              </a:rPr>
              <a:t>o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rebuchet MS"/>
                <a:cs typeface="Trebuchet MS"/>
              </a:rPr>
              <a:t>Spell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15">
                <a:solidFill>
                  <a:srgbClr val="202020"/>
                </a:solidFill>
                <a:latin typeface="Trebuchet MS"/>
                <a:cs typeface="Trebuchet MS"/>
              </a:rPr>
              <a:t>Check  Check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35">
                <a:solidFill>
                  <a:srgbClr val="202020"/>
                </a:solidFill>
                <a:latin typeface="Trebuchet MS"/>
                <a:cs typeface="Trebuchet MS"/>
              </a:rPr>
              <a:t>G</a:t>
            </a:r>
            <a:r>
              <a:rPr dirty="0" sz="1200" spc="-45">
                <a:solidFill>
                  <a:srgbClr val="202020"/>
                </a:solidFill>
                <a:latin typeface="Trebuchet MS"/>
                <a:cs typeface="Trebuchet MS"/>
              </a:rPr>
              <a:t>r</a:t>
            </a:r>
            <a:r>
              <a:rPr dirty="0" sz="1200" spc="15">
                <a:solidFill>
                  <a:srgbClr val="202020"/>
                </a:solidFill>
                <a:latin typeface="Trebuchet MS"/>
                <a:cs typeface="Trebuchet MS"/>
              </a:rPr>
              <a:t>ammar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5"/>
              <a:t>https://colab.research.google.com/drive/1mwFpRATNrSgD6xX8SqTe0H_V6Wm-LJLc#scrollTo=pGolILywlOI4&amp;printMode=true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17</a:t>
            </a:fld>
            <a:r>
              <a:rPr dirty="0" spc="-5"/>
              <a:t>/</a:t>
            </a:r>
            <a:r>
              <a:rPr dirty="0"/>
              <a:t>37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100"/>
            <a:ext cx="47752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6/15/2021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99792" y="165100"/>
            <a:ext cx="240855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twitter_analyis_classification_v1.ipynb</a:t>
            </a:r>
            <a:r>
              <a:rPr dirty="0" sz="800" spc="-4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-</a:t>
            </a:r>
            <a:r>
              <a:rPr dirty="0" sz="800" spc="-4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Colaboratory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73124" y="463539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05"/>
                </a:moveTo>
                <a:lnTo>
                  <a:pt x="20654" y="47605"/>
                </a:lnTo>
                <a:lnTo>
                  <a:pt x="17617" y="47015"/>
                </a:lnTo>
                <a:lnTo>
                  <a:pt x="0" y="26955"/>
                </a:lnTo>
                <a:lnTo>
                  <a:pt x="0" y="20650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55"/>
                </a:lnTo>
                <a:lnTo>
                  <a:pt x="26970" y="47605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22350" y="374646"/>
            <a:ext cx="16497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solidFill>
                  <a:srgbClr val="202020"/>
                </a:solidFill>
                <a:latin typeface="Trebuchet MS"/>
                <a:cs typeface="Trebuchet MS"/>
              </a:rPr>
              <a:t>Vi</a:t>
            </a:r>
            <a:r>
              <a:rPr dirty="0" sz="1200" spc="5">
                <a:solidFill>
                  <a:srgbClr val="202020"/>
                </a:solidFill>
                <a:latin typeface="Trebuchet MS"/>
                <a:cs typeface="Trebuchet MS"/>
              </a:rPr>
              <a:t>r</a:t>
            </a:r>
            <a:r>
              <a:rPr dirty="0" sz="1200" spc="-30">
                <a:solidFill>
                  <a:srgbClr val="202020"/>
                </a:solidFill>
                <a:latin typeface="Trebuchet MS"/>
                <a:cs typeface="Trebuchet MS"/>
              </a:rPr>
              <a:t>tual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30">
                <a:solidFill>
                  <a:srgbClr val="202020"/>
                </a:solidFill>
                <a:latin typeface="Trebuchet MS"/>
                <a:cs typeface="Trebuchet MS"/>
              </a:rPr>
              <a:t>Assistant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55">
                <a:solidFill>
                  <a:srgbClr val="202020"/>
                </a:solidFill>
                <a:latin typeface="Trebuchet MS"/>
                <a:cs typeface="Trebuchet MS"/>
              </a:rPr>
              <a:t>—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35">
                <a:solidFill>
                  <a:srgbClr val="202020"/>
                </a:solidFill>
                <a:latin typeface="Trebuchet MS"/>
                <a:cs typeface="Trebuchet MS"/>
              </a:rPr>
              <a:t>Bots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2300" y="1039491"/>
            <a:ext cx="6257290" cy="2844800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#Bi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grams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and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tri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grams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analysis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def</a:t>
            </a:r>
            <a:r>
              <a:rPr dirty="0" sz="1050" spc="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get_top_tweet_bigrams(corpus,</a:t>
            </a:r>
            <a:r>
              <a:rPr dirty="0" sz="1050" spc="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n=None):</a:t>
            </a:r>
            <a:endParaRPr sz="1050">
              <a:latin typeface="Consolas"/>
              <a:cs typeface="Consolas"/>
            </a:endParaRPr>
          </a:p>
          <a:p>
            <a:pPr marL="305435" marR="2057400">
              <a:lnSpc>
                <a:spcPct val="113100"/>
              </a:lnSpc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vec</a:t>
            </a:r>
            <a:r>
              <a:rPr dirty="0" sz="1050" spc="3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dirty="0" sz="1050" spc="4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CountVectorizer(ngram_range=(2,</a:t>
            </a:r>
            <a:r>
              <a:rPr dirty="0" sz="1050" spc="3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2)).fit(corpus) </a:t>
            </a:r>
            <a:r>
              <a:rPr dirty="0" sz="1050" spc="-56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bag_of_words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vec.transform(corpus)</a:t>
            </a:r>
            <a:endParaRPr sz="1050">
              <a:latin typeface="Consolas"/>
              <a:cs typeface="Consolas"/>
            </a:endParaRPr>
          </a:p>
          <a:p>
            <a:pPr marL="305435">
              <a:lnSpc>
                <a:spcPct val="100000"/>
              </a:lnSpc>
              <a:spcBef>
                <a:spcPts val="165"/>
              </a:spcBef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sum_words =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bag_of_words.sum(axis=0)</a:t>
            </a:r>
            <a:endParaRPr sz="1050">
              <a:latin typeface="Consolas"/>
              <a:cs typeface="Consolas"/>
            </a:endParaRPr>
          </a:p>
          <a:p>
            <a:pPr marL="305435" marR="5080">
              <a:lnSpc>
                <a:spcPct val="113100"/>
              </a:lnSpc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words_freq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[(word,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sum_words[0,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idx])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for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word,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idx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in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vec.vocabulary_.items()] </a:t>
            </a:r>
            <a:r>
              <a:rPr dirty="0" sz="1050" spc="-56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words_freq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=sorted(words_freq,</a:t>
            </a:r>
            <a:r>
              <a:rPr dirty="0" sz="1050" spc="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key = lambda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x:</a:t>
            </a:r>
            <a:r>
              <a:rPr dirty="0" sz="1050" spc="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x[1],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reverse=True)</a:t>
            </a:r>
            <a:endParaRPr sz="1050">
              <a:latin typeface="Consolas"/>
              <a:cs typeface="Consolas"/>
            </a:endParaRPr>
          </a:p>
          <a:p>
            <a:pPr marL="305435">
              <a:lnSpc>
                <a:spcPct val="100000"/>
              </a:lnSpc>
              <a:spcBef>
                <a:spcPts val="165"/>
              </a:spcBef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return</a:t>
            </a:r>
            <a:r>
              <a:rPr dirty="0" sz="1050" spc="-7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words_freq[:n]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00">
              <a:latin typeface="Consolas"/>
              <a:cs typeface="Consolas"/>
            </a:endParaRPr>
          </a:p>
          <a:p>
            <a:pPr marL="12700" marR="1837689">
              <a:lnSpc>
                <a:spcPct val="113100"/>
              </a:lnSpc>
            </a:pP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plt.figure(figsize=(15,8))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top_tweet_bigrams=get_top_tweet_bigrams(tweets['text'])[:10] </a:t>
            </a:r>
            <a:r>
              <a:rPr dirty="0" sz="1050" spc="-56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x,y=map(list,zip(*top_tweet_bigrams))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sns.barplot(x=y,y=x)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Consolas"/>
              <a:cs typeface="Consolas"/>
            </a:endParaRPr>
          </a:p>
          <a:p>
            <a:pPr marL="383540">
              <a:lnSpc>
                <a:spcPct val="100000"/>
              </a:lnSpc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&lt;matplotlib.axes._subplots.AxesSubplot</a:t>
            </a:r>
            <a:r>
              <a:rPr dirty="0" sz="1050" spc="-4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at</a:t>
            </a:r>
            <a:r>
              <a:rPr dirty="0" sz="1050" spc="-4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0x7fc1a8d10e90&gt;</a:t>
            </a:r>
            <a:endParaRPr sz="1050">
              <a:latin typeface="Consolas"/>
              <a:cs typeface="Consola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2719" y="3918129"/>
            <a:ext cx="6278332" cy="319484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22300" y="8611865"/>
            <a:ext cx="6257290" cy="1111250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def</a:t>
            </a:r>
            <a:r>
              <a:rPr dirty="0" sz="1050" spc="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get_top_tweet_trigrams(corpus,</a:t>
            </a:r>
            <a:r>
              <a:rPr dirty="0" sz="1050" spc="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n=None):</a:t>
            </a:r>
            <a:endParaRPr sz="1050">
              <a:latin typeface="Consolas"/>
              <a:cs typeface="Consolas"/>
            </a:endParaRPr>
          </a:p>
          <a:p>
            <a:pPr marL="305435" marR="2057400">
              <a:lnSpc>
                <a:spcPct val="113100"/>
              </a:lnSpc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vec</a:t>
            </a:r>
            <a:r>
              <a:rPr dirty="0" sz="1050" spc="3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dirty="0" sz="1050" spc="4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CountVectorizer(ngram_range=(3,</a:t>
            </a:r>
            <a:r>
              <a:rPr dirty="0" sz="1050" spc="3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3)).fit(corpus) </a:t>
            </a:r>
            <a:r>
              <a:rPr dirty="0" sz="1050" spc="-56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bag_of_words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vec.transform(corpus)</a:t>
            </a:r>
            <a:endParaRPr sz="1050">
              <a:latin typeface="Consolas"/>
              <a:cs typeface="Consolas"/>
            </a:endParaRPr>
          </a:p>
          <a:p>
            <a:pPr marL="305435">
              <a:lnSpc>
                <a:spcPct val="100000"/>
              </a:lnSpc>
              <a:spcBef>
                <a:spcPts val="165"/>
              </a:spcBef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sum_words =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bag_of_words.sum(axis=0)</a:t>
            </a:r>
            <a:endParaRPr sz="1050">
              <a:latin typeface="Consolas"/>
              <a:cs typeface="Consolas"/>
            </a:endParaRPr>
          </a:p>
          <a:p>
            <a:pPr marL="305435" marR="5080">
              <a:lnSpc>
                <a:spcPct val="113100"/>
              </a:lnSpc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words_freq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[(word,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sum_words[0,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idx])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for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word,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idx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in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vec.vocabulary_.items()] </a:t>
            </a:r>
            <a:r>
              <a:rPr dirty="0" sz="1050" spc="-56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words_freq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=sorted(words_freq,</a:t>
            </a:r>
            <a:r>
              <a:rPr dirty="0" sz="1050" spc="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key = lambda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x:</a:t>
            </a:r>
            <a:r>
              <a:rPr dirty="0" sz="1050" spc="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x[1],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reverse=True)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5"/>
              <a:t>https://colab.research.google.com/drive/1mwFpRATNrSgD6xX8SqTe0H_V6Wm-LJLc#scrollTo=pGolILywlOI4&amp;printMode=true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17</a:t>
            </a:fld>
            <a:r>
              <a:rPr dirty="0" spc="-5"/>
              <a:t>/</a:t>
            </a:r>
            <a:r>
              <a:rPr dirty="0"/>
              <a:t>37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100"/>
            <a:ext cx="47752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6/15/2021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99792" y="165100"/>
            <a:ext cx="240855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twitter_analyis_classification_v1.ipynb</a:t>
            </a:r>
            <a:r>
              <a:rPr dirty="0" sz="800" spc="-4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-</a:t>
            </a:r>
            <a:r>
              <a:rPr dirty="0" sz="800" spc="-4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Colaboratory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73124" y="463549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69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69"/>
                </a:lnTo>
                <a:lnTo>
                  <a:pt x="26970" y="47624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73124" y="70167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19"/>
                </a:lnTo>
                <a:lnTo>
                  <a:pt x="0" y="26969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69"/>
                </a:lnTo>
                <a:lnTo>
                  <a:pt x="26970" y="47624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73124" y="939799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3"/>
                </a:moveTo>
                <a:lnTo>
                  <a:pt x="20654" y="47623"/>
                </a:lnTo>
                <a:lnTo>
                  <a:pt x="17617" y="47019"/>
                </a:lnTo>
                <a:lnTo>
                  <a:pt x="0" y="26969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69"/>
                </a:lnTo>
                <a:lnTo>
                  <a:pt x="26970" y="47623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73124" y="117792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3"/>
                </a:moveTo>
                <a:lnTo>
                  <a:pt x="20654" y="47623"/>
                </a:lnTo>
                <a:lnTo>
                  <a:pt x="17617" y="47019"/>
                </a:lnTo>
                <a:lnTo>
                  <a:pt x="0" y="26970"/>
                </a:lnTo>
                <a:lnTo>
                  <a:pt x="0" y="20653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0"/>
                </a:lnTo>
                <a:lnTo>
                  <a:pt x="26970" y="47623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73124" y="1416049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69"/>
                </a:lnTo>
                <a:lnTo>
                  <a:pt x="0" y="20653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69"/>
                </a:lnTo>
                <a:lnTo>
                  <a:pt x="26970" y="47624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73124" y="165417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3"/>
                </a:moveTo>
                <a:lnTo>
                  <a:pt x="20654" y="47623"/>
                </a:lnTo>
                <a:lnTo>
                  <a:pt x="17617" y="47019"/>
                </a:lnTo>
                <a:lnTo>
                  <a:pt x="0" y="26969"/>
                </a:lnTo>
                <a:lnTo>
                  <a:pt x="0" y="20653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69"/>
                </a:lnTo>
                <a:lnTo>
                  <a:pt x="26970" y="47623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73124" y="1892299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3"/>
                </a:moveTo>
                <a:lnTo>
                  <a:pt x="20654" y="47623"/>
                </a:lnTo>
                <a:lnTo>
                  <a:pt x="17617" y="47019"/>
                </a:lnTo>
                <a:lnTo>
                  <a:pt x="0" y="26969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69"/>
                </a:lnTo>
                <a:lnTo>
                  <a:pt x="26970" y="47623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73124" y="213042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3"/>
                </a:moveTo>
                <a:lnTo>
                  <a:pt x="20654" y="47623"/>
                </a:lnTo>
                <a:lnTo>
                  <a:pt x="17617" y="47019"/>
                </a:lnTo>
                <a:lnTo>
                  <a:pt x="0" y="26969"/>
                </a:lnTo>
                <a:lnTo>
                  <a:pt x="0" y="20653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69"/>
                </a:lnTo>
                <a:lnTo>
                  <a:pt x="26970" y="47623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73124" y="2368549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69"/>
                </a:lnTo>
                <a:lnTo>
                  <a:pt x="0" y="20653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69"/>
                </a:lnTo>
                <a:lnTo>
                  <a:pt x="26970" y="47624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73124" y="260667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3"/>
                </a:moveTo>
                <a:lnTo>
                  <a:pt x="20654" y="47623"/>
                </a:lnTo>
                <a:lnTo>
                  <a:pt x="17617" y="47020"/>
                </a:lnTo>
                <a:lnTo>
                  <a:pt x="0" y="26969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69"/>
                </a:lnTo>
                <a:lnTo>
                  <a:pt x="26970" y="47623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41350" y="319404"/>
            <a:ext cx="6539230" cy="6626225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393065">
              <a:lnSpc>
                <a:spcPct val="100000"/>
              </a:lnSpc>
              <a:spcBef>
                <a:spcPts val="535"/>
              </a:spcBef>
            </a:pPr>
            <a:r>
              <a:rPr dirty="0" sz="1200" spc="-75" b="1" i="1">
                <a:solidFill>
                  <a:srgbClr val="202020"/>
                </a:solidFill>
                <a:latin typeface="Trebuchet MS"/>
                <a:cs typeface="Trebuchet MS"/>
              </a:rPr>
              <a:t>Data</a:t>
            </a:r>
            <a:r>
              <a:rPr dirty="0" sz="1200" spc="-70" b="1" i="1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20" b="1" i="1">
                <a:solidFill>
                  <a:srgbClr val="202020"/>
                </a:solidFill>
                <a:latin typeface="Trebuchet MS"/>
                <a:cs typeface="Trebuchet MS"/>
              </a:rPr>
              <a:t>A</a:t>
            </a:r>
            <a:r>
              <a:rPr dirty="0" sz="1200" spc="-35" b="1" i="1">
                <a:solidFill>
                  <a:srgbClr val="202020"/>
                </a:solidFill>
                <a:latin typeface="Trebuchet MS"/>
                <a:cs typeface="Trebuchet MS"/>
              </a:rPr>
              <a:t>nalysis</a:t>
            </a:r>
            <a:endParaRPr sz="1200">
              <a:latin typeface="Trebuchet MS"/>
              <a:cs typeface="Trebuchet MS"/>
            </a:endParaRPr>
          </a:p>
          <a:p>
            <a:pPr marL="393065" marR="4821555">
              <a:lnSpc>
                <a:spcPct val="130200"/>
              </a:lnSpc>
            </a:pPr>
            <a:r>
              <a:rPr dirty="0" sz="1200" spc="-75" b="1" i="1">
                <a:solidFill>
                  <a:srgbClr val="202020"/>
                </a:solidFill>
                <a:latin typeface="Trebuchet MS"/>
                <a:cs typeface="Trebuchet MS"/>
              </a:rPr>
              <a:t>Data</a:t>
            </a:r>
            <a:r>
              <a:rPr dirty="0" sz="1200" spc="-70" b="1" i="1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30" b="1" i="1">
                <a:solidFill>
                  <a:srgbClr val="202020"/>
                </a:solidFill>
                <a:latin typeface="Trebuchet MS"/>
                <a:cs typeface="Trebuchet MS"/>
              </a:rPr>
              <a:t>P</a:t>
            </a:r>
            <a:r>
              <a:rPr dirty="0" sz="1200" spc="-40" b="1" i="1">
                <a:solidFill>
                  <a:srgbClr val="202020"/>
                </a:solidFill>
                <a:latin typeface="Trebuchet MS"/>
                <a:cs typeface="Trebuchet MS"/>
              </a:rPr>
              <a:t>r</a:t>
            </a:r>
            <a:r>
              <a:rPr dirty="0" sz="1200" spc="-70" b="1" i="1">
                <a:solidFill>
                  <a:srgbClr val="202020"/>
                </a:solidFill>
                <a:latin typeface="Trebuchet MS"/>
                <a:cs typeface="Trebuchet MS"/>
              </a:rPr>
              <a:t>ep</a:t>
            </a:r>
            <a:r>
              <a:rPr dirty="0" sz="1200" spc="-80" b="1" i="1">
                <a:solidFill>
                  <a:srgbClr val="202020"/>
                </a:solidFill>
                <a:latin typeface="Trebuchet MS"/>
                <a:cs typeface="Trebuchet MS"/>
              </a:rPr>
              <a:t>r</a:t>
            </a:r>
            <a:r>
              <a:rPr dirty="0" sz="1200" b="1" i="1">
                <a:solidFill>
                  <a:srgbClr val="202020"/>
                </a:solidFill>
                <a:latin typeface="Trebuchet MS"/>
                <a:cs typeface="Trebuchet MS"/>
              </a:rPr>
              <a:t>ocessing </a:t>
            </a:r>
            <a:r>
              <a:rPr dirty="0" sz="1200" b="1" i="1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40" b="1" i="1">
                <a:solidFill>
                  <a:srgbClr val="202020"/>
                </a:solidFill>
                <a:latin typeface="Trebuchet MS"/>
                <a:cs typeface="Trebuchet MS"/>
              </a:rPr>
              <a:t>ML</a:t>
            </a:r>
            <a:r>
              <a:rPr dirty="0" sz="1200" spc="-75" b="1" i="1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20" b="1" i="1">
                <a:solidFill>
                  <a:srgbClr val="202020"/>
                </a:solidFill>
                <a:latin typeface="Trebuchet MS"/>
                <a:cs typeface="Trebuchet MS"/>
              </a:rPr>
              <a:t>Model</a:t>
            </a:r>
            <a:endParaRPr sz="1200">
              <a:latin typeface="Trebuchet MS"/>
              <a:cs typeface="Trebuchet MS"/>
            </a:endParaRPr>
          </a:p>
          <a:p>
            <a:pPr marL="393065" marR="4985385">
              <a:lnSpc>
                <a:spcPct val="130200"/>
              </a:lnSpc>
            </a:pPr>
            <a:r>
              <a:rPr dirty="0" sz="1200" spc="-65" b="1" i="1">
                <a:solidFill>
                  <a:srgbClr val="202020"/>
                </a:solidFill>
                <a:latin typeface="Trebuchet MS"/>
                <a:cs typeface="Trebuchet MS"/>
              </a:rPr>
              <a:t>Why</a:t>
            </a:r>
            <a:r>
              <a:rPr dirty="0" sz="1200" spc="-70" b="1" i="1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5" b="1" i="1">
                <a:solidFill>
                  <a:srgbClr val="202020"/>
                </a:solidFill>
                <a:latin typeface="Trebuchet MS"/>
                <a:cs typeface="Trebuchet MS"/>
              </a:rPr>
              <a:t>BE</a:t>
            </a:r>
            <a:r>
              <a:rPr dirty="0" sz="1200" spc="-35" b="1" i="1">
                <a:solidFill>
                  <a:srgbClr val="202020"/>
                </a:solidFill>
                <a:latin typeface="Trebuchet MS"/>
                <a:cs typeface="Trebuchet MS"/>
              </a:rPr>
              <a:t>R</a:t>
            </a:r>
            <a:r>
              <a:rPr dirty="0" sz="1200" spc="-100" b="1" i="1">
                <a:solidFill>
                  <a:srgbClr val="202020"/>
                </a:solidFill>
                <a:latin typeface="Trebuchet MS"/>
                <a:cs typeface="Trebuchet MS"/>
              </a:rPr>
              <a:t>T</a:t>
            </a:r>
            <a:r>
              <a:rPr dirty="0" sz="1200" spc="-70" b="1" i="1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20" b="1" i="1">
                <a:solidFill>
                  <a:srgbClr val="202020"/>
                </a:solidFill>
                <a:latin typeface="Trebuchet MS"/>
                <a:cs typeface="Trebuchet MS"/>
              </a:rPr>
              <a:t>Model </a:t>
            </a:r>
            <a:r>
              <a:rPr dirty="0" sz="1200" spc="-10" b="1" i="1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45" b="1" i="1">
                <a:solidFill>
                  <a:srgbClr val="202020"/>
                </a:solidFill>
                <a:latin typeface="Trebuchet MS"/>
                <a:cs typeface="Trebuchet MS"/>
              </a:rPr>
              <a:t>C</a:t>
            </a:r>
            <a:r>
              <a:rPr dirty="0" sz="1200" spc="-50" b="1" i="1">
                <a:solidFill>
                  <a:srgbClr val="202020"/>
                </a:solidFill>
                <a:latin typeface="Trebuchet MS"/>
                <a:cs typeface="Trebuchet MS"/>
              </a:rPr>
              <a:t>r</a:t>
            </a:r>
            <a:r>
              <a:rPr dirty="0" sz="1200" spc="-70" b="1" i="1">
                <a:solidFill>
                  <a:srgbClr val="202020"/>
                </a:solidFill>
                <a:latin typeface="Trebuchet MS"/>
                <a:cs typeface="Trebuchet MS"/>
              </a:rPr>
              <a:t>eate</a:t>
            </a:r>
            <a:r>
              <a:rPr dirty="0" sz="1200" spc="-70" b="1" i="1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60" b="1" i="1">
                <a:solidFill>
                  <a:srgbClr val="202020"/>
                </a:solidFill>
                <a:latin typeface="Trebuchet MS"/>
                <a:cs typeface="Trebuchet MS"/>
              </a:rPr>
              <a:t>the</a:t>
            </a:r>
            <a:r>
              <a:rPr dirty="0" sz="1200" spc="-70" b="1" i="1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20" b="1" i="1">
                <a:solidFill>
                  <a:srgbClr val="202020"/>
                </a:solidFill>
                <a:latin typeface="Trebuchet MS"/>
                <a:cs typeface="Trebuchet MS"/>
              </a:rPr>
              <a:t>Model  Model</a:t>
            </a:r>
            <a:r>
              <a:rPr dirty="0" sz="1200" spc="-70" b="1" i="1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140" b="1" i="1">
                <a:solidFill>
                  <a:srgbClr val="202020"/>
                </a:solidFill>
                <a:latin typeface="Trebuchet MS"/>
                <a:cs typeface="Trebuchet MS"/>
              </a:rPr>
              <a:t>T</a:t>
            </a:r>
            <a:r>
              <a:rPr dirty="0" sz="1200" spc="-130" b="1" i="1">
                <a:solidFill>
                  <a:srgbClr val="202020"/>
                </a:solidFill>
                <a:latin typeface="Trebuchet MS"/>
                <a:cs typeface="Trebuchet MS"/>
              </a:rPr>
              <a:t>r</a:t>
            </a:r>
            <a:r>
              <a:rPr dirty="0" sz="1200" spc="-40" b="1" i="1">
                <a:solidFill>
                  <a:srgbClr val="202020"/>
                </a:solidFill>
                <a:latin typeface="Trebuchet MS"/>
                <a:cs typeface="Trebuchet MS"/>
              </a:rPr>
              <a:t>aining  </a:t>
            </a:r>
            <a:r>
              <a:rPr dirty="0" sz="1200" spc="-20" b="1" i="1">
                <a:solidFill>
                  <a:srgbClr val="202020"/>
                </a:solidFill>
                <a:latin typeface="Trebuchet MS"/>
                <a:cs typeface="Trebuchet MS"/>
              </a:rPr>
              <a:t>Model</a:t>
            </a:r>
            <a:r>
              <a:rPr dirty="0" sz="1200" spc="-70" b="1" i="1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30" b="1" i="1">
                <a:solidFill>
                  <a:srgbClr val="202020"/>
                </a:solidFill>
                <a:latin typeface="Trebuchet MS"/>
                <a:cs typeface="Trebuchet MS"/>
              </a:rPr>
              <a:t>P</a:t>
            </a:r>
            <a:r>
              <a:rPr dirty="0" sz="1200" spc="-40" b="1" i="1">
                <a:solidFill>
                  <a:srgbClr val="202020"/>
                </a:solidFill>
                <a:latin typeface="Trebuchet MS"/>
                <a:cs typeface="Trebuchet MS"/>
              </a:rPr>
              <a:t>r</a:t>
            </a:r>
            <a:r>
              <a:rPr dirty="0" sz="1200" spc="-50" b="1" i="1">
                <a:solidFill>
                  <a:srgbClr val="202020"/>
                </a:solidFill>
                <a:latin typeface="Trebuchet MS"/>
                <a:cs typeface="Trebuchet MS"/>
              </a:rPr>
              <a:t>ediction</a:t>
            </a:r>
            <a:endParaRPr sz="1200">
              <a:latin typeface="Trebuchet MS"/>
              <a:cs typeface="Trebuchet MS"/>
            </a:endParaRPr>
          </a:p>
          <a:p>
            <a:pPr marL="393065" marR="4311650">
              <a:lnSpc>
                <a:spcPct val="130200"/>
              </a:lnSpc>
            </a:pPr>
            <a:r>
              <a:rPr dirty="0" sz="1200" spc="-35" b="1" i="1">
                <a:solidFill>
                  <a:srgbClr val="202020"/>
                </a:solidFill>
                <a:latin typeface="Trebuchet MS"/>
                <a:cs typeface="Trebuchet MS"/>
              </a:rPr>
              <a:t>Logisitic</a:t>
            </a:r>
            <a:r>
              <a:rPr dirty="0" sz="1200" spc="-70" b="1" i="1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20" b="1" i="1">
                <a:solidFill>
                  <a:srgbClr val="202020"/>
                </a:solidFill>
                <a:latin typeface="Trebuchet MS"/>
                <a:cs typeface="Trebuchet MS"/>
              </a:rPr>
              <a:t>Regression</a:t>
            </a:r>
            <a:r>
              <a:rPr dirty="0" sz="1200" spc="-70" b="1" i="1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20" b="1" i="1">
                <a:solidFill>
                  <a:srgbClr val="202020"/>
                </a:solidFill>
                <a:latin typeface="Trebuchet MS"/>
                <a:cs typeface="Trebuchet MS"/>
              </a:rPr>
              <a:t>Model </a:t>
            </a:r>
            <a:r>
              <a:rPr dirty="0" sz="1200" spc="-345" b="1" i="1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10" b="1" i="1">
                <a:solidFill>
                  <a:srgbClr val="202020"/>
                </a:solidFill>
                <a:latin typeface="Trebuchet MS"/>
                <a:cs typeface="Trebuchet MS"/>
              </a:rPr>
              <a:t>AutoML</a:t>
            </a:r>
            <a:r>
              <a:rPr dirty="0" sz="1200" spc="-75" b="1" i="1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20" b="1" i="1">
                <a:solidFill>
                  <a:srgbClr val="202020"/>
                </a:solidFill>
                <a:latin typeface="Trebuchet MS"/>
                <a:cs typeface="Trebuchet MS"/>
              </a:rPr>
              <a:t>Model</a:t>
            </a:r>
            <a:endParaRPr sz="1200">
              <a:latin typeface="Trebuchet MS"/>
              <a:cs typeface="Trebuchet MS"/>
            </a:endParaRPr>
          </a:p>
          <a:p>
            <a:pPr marL="393065">
              <a:lnSpc>
                <a:spcPct val="100000"/>
              </a:lnSpc>
              <a:spcBef>
                <a:spcPts val="434"/>
              </a:spcBef>
            </a:pPr>
            <a:r>
              <a:rPr dirty="0" sz="1200" spc="-15" b="1" i="1">
                <a:solidFill>
                  <a:srgbClr val="202020"/>
                </a:solidFill>
                <a:latin typeface="Trebuchet MS"/>
                <a:cs typeface="Trebuchet MS"/>
              </a:rPr>
              <a:t>Conclusion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dirty="0" sz="1950" spc="-5" b="1">
                <a:solidFill>
                  <a:srgbClr val="202020"/>
                </a:solidFill>
                <a:latin typeface="Trebuchet MS"/>
                <a:cs typeface="Trebuchet MS"/>
              </a:rPr>
              <a:t>P</a:t>
            </a:r>
            <a:r>
              <a:rPr dirty="0" sz="1950" spc="-40" b="1">
                <a:solidFill>
                  <a:srgbClr val="202020"/>
                </a:solidFill>
                <a:latin typeface="Trebuchet MS"/>
                <a:cs typeface="Trebuchet MS"/>
              </a:rPr>
              <a:t>r</a:t>
            </a:r>
            <a:r>
              <a:rPr dirty="0" sz="1950" spc="-30" b="1">
                <a:solidFill>
                  <a:srgbClr val="202020"/>
                </a:solidFill>
                <a:latin typeface="Trebuchet MS"/>
                <a:cs typeface="Trebuchet MS"/>
              </a:rPr>
              <a:t>oblem</a:t>
            </a:r>
            <a:r>
              <a:rPr dirty="0" sz="1950" spc="-105" b="1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950" spc="-50" b="1">
                <a:solidFill>
                  <a:srgbClr val="202020"/>
                </a:solidFill>
                <a:latin typeface="Trebuchet MS"/>
                <a:cs typeface="Trebuchet MS"/>
              </a:rPr>
              <a:t>Statement:</a:t>
            </a:r>
            <a:endParaRPr sz="1950">
              <a:latin typeface="Trebuchet MS"/>
              <a:cs typeface="Trebuchet MS"/>
            </a:endParaRPr>
          </a:p>
          <a:p>
            <a:pPr marL="12700" marR="5080">
              <a:lnSpc>
                <a:spcPct val="130200"/>
              </a:lnSpc>
              <a:spcBef>
                <a:spcPts val="1200"/>
              </a:spcBef>
            </a:pPr>
            <a:r>
              <a:rPr dirty="0" sz="1200">
                <a:solidFill>
                  <a:srgbClr val="202020"/>
                </a:solidFill>
                <a:latin typeface="Trebuchet MS"/>
                <a:cs typeface="Trebuchet MS"/>
              </a:rPr>
              <a:t>The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15">
                <a:solidFill>
                  <a:srgbClr val="202020"/>
                </a:solidFill>
                <a:latin typeface="Trebuchet MS"/>
                <a:cs typeface="Trebuchet MS"/>
              </a:rPr>
              <a:t>goal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40">
                <a:solidFill>
                  <a:srgbClr val="202020"/>
                </a:solidFill>
                <a:latin typeface="Trebuchet MS"/>
                <a:cs typeface="Trebuchet MS"/>
              </a:rPr>
              <a:t>is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30">
                <a:solidFill>
                  <a:srgbClr val="202020"/>
                </a:solidFill>
                <a:latin typeface="Trebuchet MS"/>
                <a:cs typeface="Trebuchet MS"/>
              </a:rPr>
              <a:t>to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30">
                <a:solidFill>
                  <a:srgbClr val="202020"/>
                </a:solidFill>
                <a:latin typeface="Trebuchet MS"/>
                <a:cs typeface="Trebuchet MS"/>
              </a:rPr>
              <a:t>predict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25">
                <a:solidFill>
                  <a:srgbClr val="202020"/>
                </a:solidFill>
                <a:latin typeface="Trebuchet MS"/>
                <a:cs typeface="Trebuchet MS"/>
              </a:rPr>
              <a:t>whether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35">
                <a:solidFill>
                  <a:srgbClr val="202020"/>
                </a:solidFill>
                <a:latin typeface="Trebuchet MS"/>
                <a:cs typeface="Trebuchet MS"/>
              </a:rPr>
              <a:t>the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rebuchet MS"/>
                <a:cs typeface="Trebuchet MS"/>
              </a:rPr>
              <a:t>given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40">
                <a:solidFill>
                  <a:srgbClr val="202020"/>
                </a:solidFill>
                <a:latin typeface="Trebuchet MS"/>
                <a:cs typeface="Trebuchet MS"/>
              </a:rPr>
              <a:t>tweet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40">
                <a:solidFill>
                  <a:srgbClr val="202020"/>
                </a:solidFill>
                <a:latin typeface="Trebuchet MS"/>
                <a:cs typeface="Trebuchet MS"/>
              </a:rPr>
              <a:t>is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20">
                <a:solidFill>
                  <a:srgbClr val="202020"/>
                </a:solidFill>
                <a:latin typeface="Trebuchet MS"/>
                <a:cs typeface="Trebuchet MS"/>
              </a:rPr>
              <a:t>a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rebuchet MS"/>
                <a:cs typeface="Trebuchet MS"/>
              </a:rPr>
              <a:t>about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20">
                <a:solidFill>
                  <a:srgbClr val="202020"/>
                </a:solidFill>
                <a:latin typeface="Trebuchet MS"/>
                <a:cs typeface="Trebuchet MS"/>
              </a:rPr>
              <a:t>a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35">
                <a:solidFill>
                  <a:srgbClr val="202020"/>
                </a:solidFill>
                <a:latin typeface="Trebuchet MS"/>
                <a:cs typeface="Trebuchet MS"/>
              </a:rPr>
              <a:t>real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202020"/>
                </a:solidFill>
                <a:latin typeface="Trebuchet MS"/>
                <a:cs typeface="Trebuchet MS"/>
              </a:rPr>
              <a:t>disaster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rebuchet MS"/>
                <a:cs typeface="Trebuchet MS"/>
              </a:rPr>
              <a:t>or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45">
                <a:solidFill>
                  <a:srgbClr val="202020"/>
                </a:solidFill>
                <a:latin typeface="Trebuchet MS"/>
                <a:cs typeface="Trebuchet MS"/>
              </a:rPr>
              <a:t>not.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Trebuchet MS"/>
                <a:cs typeface="Trebuchet MS"/>
              </a:rPr>
              <a:t>If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70">
                <a:solidFill>
                  <a:srgbClr val="202020"/>
                </a:solidFill>
                <a:latin typeface="Trebuchet MS"/>
                <a:cs typeface="Trebuchet MS"/>
              </a:rPr>
              <a:t>it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40">
                <a:solidFill>
                  <a:srgbClr val="202020"/>
                </a:solidFill>
                <a:latin typeface="Trebuchet MS"/>
                <a:cs typeface="Trebuchet MS"/>
              </a:rPr>
              <a:t>is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35">
                <a:solidFill>
                  <a:srgbClr val="202020"/>
                </a:solidFill>
                <a:latin typeface="Trebuchet MS"/>
                <a:cs typeface="Trebuchet MS"/>
              </a:rPr>
              <a:t>real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202020"/>
                </a:solidFill>
                <a:latin typeface="Trebuchet MS"/>
                <a:cs typeface="Trebuchet MS"/>
              </a:rPr>
              <a:t>disaster </a:t>
            </a:r>
            <a:r>
              <a:rPr dirty="0" sz="1200" spc="-34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25">
                <a:solidFill>
                  <a:srgbClr val="202020"/>
                </a:solidFill>
                <a:latin typeface="Trebuchet MS"/>
                <a:cs typeface="Trebuchet MS"/>
              </a:rPr>
              <a:t>then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35">
                <a:solidFill>
                  <a:srgbClr val="202020"/>
                </a:solidFill>
                <a:latin typeface="Trebuchet MS"/>
                <a:cs typeface="Trebuchet MS"/>
              </a:rPr>
              <a:t>the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35">
                <a:solidFill>
                  <a:srgbClr val="202020"/>
                </a:solidFill>
                <a:latin typeface="Trebuchet MS"/>
                <a:cs typeface="Trebuchet MS"/>
              </a:rPr>
              <a:t>p</a:t>
            </a:r>
            <a:r>
              <a:rPr dirty="0" sz="1200" spc="-40">
                <a:solidFill>
                  <a:srgbClr val="202020"/>
                </a:solidFill>
                <a:latin typeface="Trebuchet MS"/>
                <a:cs typeface="Trebuchet MS"/>
              </a:rPr>
              <a:t>r</a:t>
            </a:r>
            <a:r>
              <a:rPr dirty="0" sz="1200" spc="-15">
                <a:solidFill>
                  <a:srgbClr val="202020"/>
                </a:solidFill>
                <a:latin typeface="Trebuchet MS"/>
                <a:cs typeface="Trebuchet MS"/>
              </a:rPr>
              <a:t>ediction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20">
                <a:solidFill>
                  <a:srgbClr val="202020"/>
                </a:solidFill>
                <a:latin typeface="Trebuchet MS"/>
                <a:cs typeface="Trebuchet MS"/>
              </a:rPr>
              <a:t>should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rebuchet MS"/>
                <a:cs typeface="Trebuchet MS"/>
              </a:rPr>
              <a:t>be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40">
                <a:solidFill>
                  <a:srgbClr val="202020"/>
                </a:solidFill>
                <a:latin typeface="Trebuchet MS"/>
                <a:cs typeface="Trebuchet MS"/>
              </a:rPr>
              <a:t>1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202020"/>
                </a:solidFill>
                <a:latin typeface="Trebuchet MS"/>
                <a:cs typeface="Trebuchet MS"/>
              </a:rPr>
              <a:t>and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40">
                <a:solidFill>
                  <a:srgbClr val="202020"/>
                </a:solidFill>
                <a:latin typeface="Trebuchet MS"/>
                <a:cs typeface="Trebuchet MS"/>
              </a:rPr>
              <a:t>if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Trebuchet MS"/>
                <a:cs typeface="Trebuchet MS"/>
              </a:rPr>
              <a:t>not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Trebuchet MS"/>
                <a:cs typeface="Trebuchet MS"/>
              </a:rPr>
              <a:t>not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25">
                <a:solidFill>
                  <a:srgbClr val="202020"/>
                </a:solidFill>
                <a:latin typeface="Trebuchet MS"/>
                <a:cs typeface="Trebuchet MS"/>
              </a:rPr>
              <a:t>then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45">
                <a:solidFill>
                  <a:srgbClr val="202020"/>
                </a:solidFill>
                <a:latin typeface="Trebuchet MS"/>
                <a:cs typeface="Trebuchet MS"/>
              </a:rPr>
              <a:t>0.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950" spc="-30" b="1">
                <a:solidFill>
                  <a:srgbClr val="202020"/>
                </a:solidFill>
                <a:latin typeface="Trebuchet MS"/>
                <a:cs typeface="Trebuchet MS"/>
              </a:rPr>
              <a:t>About</a:t>
            </a:r>
            <a:r>
              <a:rPr dirty="0" sz="1950" spc="-105" b="1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950" spc="-85" b="1">
                <a:solidFill>
                  <a:srgbClr val="202020"/>
                </a:solidFill>
                <a:latin typeface="Trebuchet MS"/>
                <a:cs typeface="Trebuchet MS"/>
              </a:rPr>
              <a:t>the</a:t>
            </a:r>
            <a:r>
              <a:rPr dirty="0" sz="1950" spc="-105" b="1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950" spc="-40" b="1">
                <a:solidFill>
                  <a:srgbClr val="202020"/>
                </a:solidFill>
                <a:latin typeface="Trebuchet MS"/>
                <a:cs typeface="Trebuchet MS"/>
              </a:rPr>
              <a:t>dataset:</a:t>
            </a:r>
            <a:endParaRPr sz="1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635"/>
              </a:spcBef>
            </a:pPr>
            <a:r>
              <a:rPr dirty="0" sz="1200">
                <a:solidFill>
                  <a:srgbClr val="202020"/>
                </a:solidFill>
                <a:latin typeface="Trebuchet MS"/>
                <a:cs typeface="Trebuchet MS"/>
              </a:rPr>
              <a:t>The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45">
                <a:solidFill>
                  <a:srgbClr val="202020"/>
                </a:solidFill>
                <a:latin typeface="Trebuchet MS"/>
                <a:cs typeface="Trebuchet MS"/>
              </a:rPr>
              <a:t>f</a:t>
            </a:r>
            <a:r>
              <a:rPr dirty="0" sz="1200" spc="-30">
                <a:solidFill>
                  <a:srgbClr val="202020"/>
                </a:solidFill>
                <a:latin typeface="Trebuchet MS"/>
                <a:cs typeface="Trebuchet MS"/>
              </a:rPr>
              <a:t>eatu</a:t>
            </a:r>
            <a:r>
              <a:rPr dirty="0" sz="1200" spc="-40">
                <a:solidFill>
                  <a:srgbClr val="202020"/>
                </a:solidFill>
                <a:latin typeface="Trebuchet MS"/>
                <a:cs typeface="Trebuchet MS"/>
              </a:rPr>
              <a:t>r</a:t>
            </a:r>
            <a:r>
              <a:rPr dirty="0" sz="1200" spc="55">
                <a:solidFill>
                  <a:srgbClr val="202020"/>
                </a:solidFill>
                <a:latin typeface="Trebuchet MS"/>
                <a:cs typeface="Trebuchet MS"/>
              </a:rPr>
              <a:t>es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25">
                <a:solidFill>
                  <a:srgbClr val="202020"/>
                </a:solidFill>
                <a:latin typeface="Trebuchet MS"/>
                <a:cs typeface="Trebuchet MS"/>
              </a:rPr>
              <a:t>in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35">
                <a:solidFill>
                  <a:srgbClr val="202020"/>
                </a:solidFill>
                <a:latin typeface="Trebuchet MS"/>
                <a:cs typeface="Trebuchet MS"/>
              </a:rPr>
              <a:t>the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rebuchet MS"/>
                <a:cs typeface="Trebuchet MS"/>
              </a:rPr>
              <a:t>dataset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25">
                <a:solidFill>
                  <a:srgbClr val="202020"/>
                </a:solidFill>
                <a:latin typeface="Trebuchet MS"/>
                <a:cs typeface="Trebuchet MS"/>
              </a:rPr>
              <a:t>a</a:t>
            </a:r>
            <a:r>
              <a:rPr dirty="0" sz="1200" spc="-35">
                <a:solidFill>
                  <a:srgbClr val="202020"/>
                </a:solidFill>
                <a:latin typeface="Trebuchet MS"/>
                <a:cs typeface="Trebuchet MS"/>
              </a:rPr>
              <a:t>r</a:t>
            </a:r>
            <a:r>
              <a:rPr dirty="0" sz="1200" spc="-20">
                <a:solidFill>
                  <a:srgbClr val="202020"/>
                </a:solidFill>
                <a:latin typeface="Trebuchet MS"/>
                <a:cs typeface="Trebuchet MS"/>
              </a:rPr>
              <a:t>e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75">
                <a:solidFill>
                  <a:srgbClr val="202020"/>
                </a:solidFill>
                <a:latin typeface="Trebuchet MS"/>
                <a:cs typeface="Trebuchet MS"/>
              </a:rPr>
              <a:t>as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202020"/>
                </a:solidFill>
                <a:latin typeface="Trebuchet MS"/>
                <a:cs typeface="Trebuchet MS"/>
              </a:rPr>
              <a:t>follows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dirty="0" sz="1200" spc="-35" b="1">
                <a:solidFill>
                  <a:srgbClr val="202020"/>
                </a:solidFill>
                <a:latin typeface="Trebuchet MS"/>
                <a:cs typeface="Trebuchet MS"/>
              </a:rPr>
              <a:t>id</a:t>
            </a:r>
            <a:r>
              <a:rPr dirty="0" sz="1200" spc="-65" b="1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110">
                <a:solidFill>
                  <a:srgbClr val="202020"/>
                </a:solidFill>
                <a:latin typeface="Trebuchet MS"/>
                <a:cs typeface="Trebuchet MS"/>
              </a:rPr>
              <a:t>-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202020"/>
                </a:solidFill>
                <a:latin typeface="Trebuchet MS"/>
                <a:cs typeface="Trebuchet MS"/>
              </a:rPr>
              <a:t>an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40">
                <a:solidFill>
                  <a:srgbClr val="202020"/>
                </a:solidFill>
                <a:latin typeface="Trebuchet MS"/>
                <a:cs typeface="Trebuchet MS"/>
              </a:rPr>
              <a:t>identifier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Trebuchet MS"/>
                <a:cs typeface="Trebuchet MS"/>
              </a:rPr>
              <a:t>for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202020"/>
                </a:solidFill>
                <a:latin typeface="Trebuchet MS"/>
                <a:cs typeface="Trebuchet MS"/>
              </a:rPr>
              <a:t>each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40">
                <a:solidFill>
                  <a:srgbClr val="202020"/>
                </a:solidFill>
                <a:latin typeface="Trebuchet MS"/>
                <a:cs typeface="Trebuchet MS"/>
              </a:rPr>
              <a:t>tweet</a:t>
            </a:r>
            <a:endParaRPr sz="1200">
              <a:latin typeface="Trebuchet MS"/>
              <a:cs typeface="Trebuchet MS"/>
            </a:endParaRPr>
          </a:p>
          <a:p>
            <a:pPr marL="12700" marR="3382010">
              <a:lnSpc>
                <a:spcPct val="171900"/>
              </a:lnSpc>
            </a:pPr>
            <a:r>
              <a:rPr dirty="0" sz="1200" spc="-45" b="1">
                <a:solidFill>
                  <a:srgbClr val="202020"/>
                </a:solidFill>
                <a:latin typeface="Trebuchet MS"/>
                <a:cs typeface="Trebuchet MS"/>
              </a:rPr>
              <a:t>keyword </a:t>
            </a:r>
            <a:r>
              <a:rPr dirty="0" sz="1200" spc="-110">
                <a:solidFill>
                  <a:srgbClr val="202020"/>
                </a:solidFill>
                <a:latin typeface="Trebuchet MS"/>
                <a:cs typeface="Trebuchet MS"/>
              </a:rPr>
              <a:t>- </a:t>
            </a:r>
            <a:r>
              <a:rPr dirty="0" sz="1200" spc="20">
                <a:solidFill>
                  <a:srgbClr val="202020"/>
                </a:solidFill>
                <a:latin typeface="Trebuchet MS"/>
                <a:cs typeface="Trebuchet MS"/>
              </a:rPr>
              <a:t>a </a:t>
            </a:r>
            <a:r>
              <a:rPr dirty="0" sz="1200" spc="-25">
                <a:solidFill>
                  <a:srgbClr val="202020"/>
                </a:solidFill>
                <a:latin typeface="Trebuchet MS"/>
                <a:cs typeface="Trebuchet MS"/>
              </a:rPr>
              <a:t>particular </a:t>
            </a:r>
            <a:r>
              <a:rPr dirty="0" sz="1200" spc="-15">
                <a:solidFill>
                  <a:srgbClr val="202020"/>
                </a:solidFill>
                <a:latin typeface="Trebuchet MS"/>
                <a:cs typeface="Trebuchet MS"/>
              </a:rPr>
              <a:t>keyword </a:t>
            </a:r>
            <a:r>
              <a:rPr dirty="0" sz="1200" spc="-5">
                <a:solidFill>
                  <a:srgbClr val="202020"/>
                </a:solidFill>
                <a:latin typeface="Trebuchet MS"/>
                <a:cs typeface="Trebuchet MS"/>
              </a:rPr>
              <a:t>from </a:t>
            </a:r>
            <a:r>
              <a:rPr dirty="0" sz="1200" spc="-35">
                <a:solidFill>
                  <a:srgbClr val="202020"/>
                </a:solidFill>
                <a:latin typeface="Trebuchet MS"/>
                <a:cs typeface="Trebuchet MS"/>
              </a:rPr>
              <a:t>the </a:t>
            </a:r>
            <a:r>
              <a:rPr dirty="0" sz="1200" spc="-40">
                <a:solidFill>
                  <a:srgbClr val="202020"/>
                </a:solidFill>
                <a:latin typeface="Trebuchet MS"/>
                <a:cs typeface="Trebuchet MS"/>
              </a:rPr>
              <a:t>tweet </a:t>
            </a:r>
            <a:r>
              <a:rPr dirty="0" sz="1200" spc="-35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25" b="1">
                <a:solidFill>
                  <a:srgbClr val="202020"/>
                </a:solidFill>
                <a:latin typeface="Trebuchet MS"/>
                <a:cs typeface="Trebuchet MS"/>
              </a:rPr>
              <a:t>location</a:t>
            </a:r>
            <a:r>
              <a:rPr dirty="0" sz="1200" spc="-65" b="1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110">
                <a:solidFill>
                  <a:srgbClr val="202020"/>
                </a:solidFill>
                <a:latin typeface="Trebuchet MS"/>
                <a:cs typeface="Trebuchet MS"/>
              </a:rPr>
              <a:t>-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35">
                <a:solidFill>
                  <a:srgbClr val="202020"/>
                </a:solidFill>
                <a:latin typeface="Trebuchet MS"/>
                <a:cs typeface="Trebuchet MS"/>
              </a:rPr>
              <a:t>the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rebuchet MS"/>
                <a:cs typeface="Trebuchet MS"/>
              </a:rPr>
              <a:t>location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35">
                <a:solidFill>
                  <a:srgbClr val="202020"/>
                </a:solidFill>
                <a:latin typeface="Trebuchet MS"/>
                <a:cs typeface="Trebuchet MS"/>
              </a:rPr>
              <a:t>the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40">
                <a:solidFill>
                  <a:srgbClr val="202020"/>
                </a:solidFill>
                <a:latin typeface="Trebuchet MS"/>
                <a:cs typeface="Trebuchet MS"/>
              </a:rPr>
              <a:t>tweet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50">
                <a:solidFill>
                  <a:srgbClr val="202020"/>
                </a:solidFill>
                <a:latin typeface="Trebuchet MS"/>
                <a:cs typeface="Trebuchet MS"/>
              </a:rPr>
              <a:t>was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5">
                <a:solidFill>
                  <a:srgbClr val="202020"/>
                </a:solidFill>
                <a:latin typeface="Trebuchet MS"/>
                <a:cs typeface="Trebuchet MS"/>
              </a:rPr>
              <a:t>sent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rebuchet MS"/>
                <a:cs typeface="Trebuchet MS"/>
              </a:rPr>
              <a:t>from </a:t>
            </a:r>
            <a:r>
              <a:rPr dirty="0" sz="1200" spc="-34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60" b="1">
                <a:solidFill>
                  <a:srgbClr val="202020"/>
                </a:solidFill>
                <a:latin typeface="Trebuchet MS"/>
                <a:cs typeface="Trebuchet MS"/>
              </a:rPr>
              <a:t>text</a:t>
            </a:r>
            <a:r>
              <a:rPr dirty="0" sz="1200" spc="-65" b="1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110">
                <a:solidFill>
                  <a:srgbClr val="202020"/>
                </a:solidFill>
                <a:latin typeface="Trebuchet MS"/>
                <a:cs typeface="Trebuchet MS"/>
              </a:rPr>
              <a:t>-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35">
                <a:solidFill>
                  <a:srgbClr val="202020"/>
                </a:solidFill>
                <a:latin typeface="Trebuchet MS"/>
                <a:cs typeface="Trebuchet MS"/>
              </a:rPr>
              <a:t>the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50">
                <a:solidFill>
                  <a:srgbClr val="202020"/>
                </a:solidFill>
                <a:latin typeface="Trebuchet MS"/>
                <a:cs typeface="Trebuchet MS"/>
              </a:rPr>
              <a:t>text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5">
                <a:solidFill>
                  <a:srgbClr val="202020"/>
                </a:solidFill>
                <a:latin typeface="Trebuchet MS"/>
                <a:cs typeface="Trebuchet MS"/>
              </a:rPr>
              <a:t>of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35">
                <a:solidFill>
                  <a:srgbClr val="202020"/>
                </a:solidFill>
                <a:latin typeface="Trebuchet MS"/>
                <a:cs typeface="Trebuchet MS"/>
              </a:rPr>
              <a:t>the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40">
                <a:solidFill>
                  <a:srgbClr val="202020"/>
                </a:solidFill>
                <a:latin typeface="Trebuchet MS"/>
                <a:cs typeface="Trebuchet MS"/>
              </a:rPr>
              <a:t>tweet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dirty="0" sz="1200" spc="-35" b="1">
                <a:solidFill>
                  <a:srgbClr val="202020"/>
                </a:solidFill>
                <a:latin typeface="Trebuchet MS"/>
                <a:cs typeface="Trebuchet MS"/>
              </a:rPr>
              <a:t>target</a:t>
            </a:r>
            <a:r>
              <a:rPr dirty="0" sz="1200" spc="-65" b="1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110">
                <a:solidFill>
                  <a:srgbClr val="202020"/>
                </a:solidFill>
                <a:latin typeface="Trebuchet MS"/>
                <a:cs typeface="Trebuchet MS"/>
              </a:rPr>
              <a:t>-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35">
                <a:solidFill>
                  <a:srgbClr val="202020"/>
                </a:solidFill>
                <a:latin typeface="Trebuchet MS"/>
                <a:cs typeface="Trebuchet MS"/>
              </a:rPr>
              <a:t>the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Trebuchet MS"/>
                <a:cs typeface="Trebuchet MS"/>
              </a:rPr>
              <a:t>output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35">
                <a:solidFill>
                  <a:srgbClr val="202020"/>
                </a:solidFill>
                <a:latin typeface="Trebuchet MS"/>
                <a:cs typeface="Trebuchet MS"/>
              </a:rPr>
              <a:t>that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Trebuchet MS"/>
                <a:cs typeface="Trebuchet MS"/>
              </a:rPr>
              <a:t>tells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40">
                <a:solidFill>
                  <a:srgbClr val="202020"/>
                </a:solidFill>
                <a:latin typeface="Trebuchet MS"/>
                <a:cs typeface="Trebuchet MS"/>
              </a:rPr>
              <a:t>if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20">
                <a:solidFill>
                  <a:srgbClr val="202020"/>
                </a:solidFill>
                <a:latin typeface="Trebuchet MS"/>
                <a:cs typeface="Trebuchet MS"/>
              </a:rPr>
              <a:t>a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40">
                <a:solidFill>
                  <a:srgbClr val="202020"/>
                </a:solidFill>
                <a:latin typeface="Trebuchet MS"/>
                <a:cs typeface="Trebuchet MS"/>
              </a:rPr>
              <a:t>tweet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40">
                <a:solidFill>
                  <a:srgbClr val="202020"/>
                </a:solidFill>
                <a:latin typeface="Trebuchet MS"/>
                <a:cs typeface="Trebuchet MS"/>
              </a:rPr>
              <a:t>is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rebuchet MS"/>
                <a:cs typeface="Trebuchet MS"/>
              </a:rPr>
              <a:t>about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20">
                <a:solidFill>
                  <a:srgbClr val="202020"/>
                </a:solidFill>
                <a:latin typeface="Trebuchet MS"/>
                <a:cs typeface="Trebuchet MS"/>
              </a:rPr>
              <a:t>a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35">
                <a:solidFill>
                  <a:srgbClr val="202020"/>
                </a:solidFill>
                <a:latin typeface="Trebuchet MS"/>
                <a:cs typeface="Trebuchet MS"/>
              </a:rPr>
              <a:t>real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202020"/>
                </a:solidFill>
                <a:latin typeface="Trebuchet MS"/>
                <a:cs typeface="Trebuchet MS"/>
              </a:rPr>
              <a:t>disaster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rebuchet MS"/>
                <a:cs typeface="Trebuchet MS"/>
              </a:rPr>
              <a:t>(1)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rebuchet MS"/>
                <a:cs typeface="Trebuchet MS"/>
              </a:rPr>
              <a:t>or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Trebuchet MS"/>
                <a:cs typeface="Trebuchet MS"/>
              </a:rPr>
              <a:t>not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rebuchet MS"/>
                <a:cs typeface="Trebuchet MS"/>
              </a:rPr>
              <a:t>(0)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dirty="0" sz="1200" spc="-25" b="1">
                <a:solidFill>
                  <a:srgbClr val="202020"/>
                </a:solidFill>
                <a:latin typeface="Trebuchet MS"/>
                <a:cs typeface="Trebuchet MS"/>
              </a:rPr>
              <a:t>random</a:t>
            </a:r>
            <a:r>
              <a:rPr dirty="0" sz="1200" spc="-65" b="1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110">
                <a:solidFill>
                  <a:srgbClr val="202020"/>
                </a:solidFill>
                <a:latin typeface="Trebuchet MS"/>
                <a:cs typeface="Trebuchet MS"/>
              </a:rPr>
              <a:t>-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02020"/>
                </a:solidFill>
                <a:latin typeface="Trebuchet MS"/>
                <a:cs typeface="Trebuchet MS"/>
              </a:rPr>
              <a:t>this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202020"/>
                </a:solidFill>
                <a:latin typeface="Trebuchet MS"/>
                <a:cs typeface="Trebuchet MS"/>
              </a:rPr>
              <a:t>column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202020"/>
                </a:solidFill>
                <a:latin typeface="Trebuchet MS"/>
                <a:cs typeface="Trebuchet MS"/>
              </a:rPr>
              <a:t>contains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5">
                <a:solidFill>
                  <a:srgbClr val="202020"/>
                </a:solidFill>
                <a:latin typeface="Trebuchet MS"/>
                <a:cs typeface="Trebuchet MS"/>
              </a:rPr>
              <a:t>random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15">
                <a:solidFill>
                  <a:srgbClr val="202020"/>
                </a:solidFill>
                <a:latin typeface="Trebuchet MS"/>
                <a:cs typeface="Trebuchet MS"/>
              </a:rPr>
              <a:t>numbers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202020"/>
                </a:solidFill>
                <a:latin typeface="Trebuchet MS"/>
                <a:cs typeface="Trebuchet MS"/>
              </a:rPr>
              <a:t>and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202020"/>
                </a:solidFill>
                <a:latin typeface="Trebuchet MS"/>
                <a:cs typeface="Trebuchet MS"/>
              </a:rPr>
              <a:t>again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35">
                <a:solidFill>
                  <a:srgbClr val="202020"/>
                </a:solidFill>
                <a:latin typeface="Trebuchet MS"/>
                <a:cs typeface="Trebuchet MS"/>
              </a:rPr>
              <a:t>all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202020"/>
                </a:solidFill>
                <a:latin typeface="Trebuchet MS"/>
                <a:cs typeface="Trebuchet MS"/>
              </a:rPr>
              <a:t>values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25">
                <a:solidFill>
                  <a:srgbClr val="202020"/>
                </a:solidFill>
                <a:latin typeface="Trebuchet MS"/>
                <a:cs typeface="Trebuchet MS"/>
              </a:rPr>
              <a:t>are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25">
                <a:solidFill>
                  <a:srgbClr val="202020"/>
                </a:solidFill>
                <a:latin typeface="Trebuchet MS"/>
                <a:cs typeface="Trebuchet MS"/>
              </a:rPr>
              <a:t>unique.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40531" y="4519612"/>
            <a:ext cx="103505" cy="52069"/>
          </a:xfrm>
          <a:custGeom>
            <a:avLst/>
            <a:gdLst/>
            <a:ahLst/>
            <a:cxnLst/>
            <a:rect l="l" t="t" r="r" b="b"/>
            <a:pathLst>
              <a:path w="103504" h="52070">
                <a:moveTo>
                  <a:pt x="51593" y="51593"/>
                </a:moveTo>
                <a:lnTo>
                  <a:pt x="0" y="0"/>
                </a:lnTo>
                <a:lnTo>
                  <a:pt x="103187" y="0"/>
                </a:lnTo>
                <a:lnTo>
                  <a:pt x="51593" y="51593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5"/>
              <a:t>https://colab.research.google.com/drive/1mwFpRATNrSgD6xX8SqTe0H_V6Wm-LJLc#scrollTo=pGolILywlOI4&amp;printMode=true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10</a:t>
            </a:fld>
            <a:r>
              <a:rPr dirty="0" spc="-5"/>
              <a:t>/</a:t>
            </a:r>
            <a:r>
              <a:rPr dirty="0"/>
              <a:t>37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100"/>
            <a:ext cx="47752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6/15/2021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99792" y="165100"/>
            <a:ext cx="240855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twitter_analyis_classification_v1.ipynb</a:t>
            </a:r>
            <a:r>
              <a:rPr dirty="0" sz="800" spc="-4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-</a:t>
            </a:r>
            <a:r>
              <a:rPr dirty="0" sz="800" spc="-4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Colaboratory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2300" y="384171"/>
            <a:ext cx="4576445" cy="15570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5435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return</a:t>
            </a:r>
            <a:r>
              <a:rPr dirty="0" sz="1050" spc="-7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words_freq[:n]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00">
              <a:latin typeface="Consolas"/>
              <a:cs typeface="Consolas"/>
            </a:endParaRPr>
          </a:p>
          <a:p>
            <a:pPr marL="12700" marR="10160">
              <a:lnSpc>
                <a:spcPct val="113100"/>
              </a:lnSpc>
            </a:pP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plt.figure(figsize=(15,8))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top_tweet_trigrams=get_top_tweet_trigrams(tweets['text'])[:10] </a:t>
            </a:r>
            <a:r>
              <a:rPr dirty="0" sz="1050" spc="-56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x,y=map(list,zip(*top_tweet_trigrams))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sns.barplot(x=y,y=x)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Consolas"/>
              <a:cs typeface="Consolas"/>
            </a:endParaRPr>
          </a:p>
          <a:p>
            <a:pPr marL="383540">
              <a:lnSpc>
                <a:spcPct val="100000"/>
              </a:lnSpc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&lt;matplotlib.axes._subplots.AxesSubplot</a:t>
            </a:r>
            <a:r>
              <a:rPr dirty="0" sz="1050" spc="-5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at</a:t>
            </a:r>
            <a:r>
              <a:rPr dirty="0" sz="1050" spc="-4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0x7fc1a8e84810&gt;</a:t>
            </a:r>
            <a:endParaRPr sz="1050">
              <a:latin typeface="Consolas"/>
              <a:cs typeface="Consola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1147" y="1971874"/>
            <a:ext cx="6286117" cy="290777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873124" y="7092938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05"/>
                </a:moveTo>
                <a:lnTo>
                  <a:pt x="20654" y="47605"/>
                </a:lnTo>
                <a:lnTo>
                  <a:pt x="17617" y="47015"/>
                </a:lnTo>
                <a:lnTo>
                  <a:pt x="0" y="26955"/>
                </a:lnTo>
                <a:lnTo>
                  <a:pt x="0" y="20650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55"/>
                </a:lnTo>
                <a:lnTo>
                  <a:pt x="26970" y="47605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73124" y="7331063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05"/>
                </a:moveTo>
                <a:lnTo>
                  <a:pt x="20654" y="47605"/>
                </a:lnTo>
                <a:lnTo>
                  <a:pt x="17617" y="46996"/>
                </a:lnTo>
                <a:lnTo>
                  <a:pt x="0" y="26955"/>
                </a:lnTo>
                <a:lnTo>
                  <a:pt x="0" y="20631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55"/>
                </a:lnTo>
                <a:lnTo>
                  <a:pt x="26970" y="47605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73124" y="7569188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15"/>
                </a:lnTo>
                <a:lnTo>
                  <a:pt x="0" y="26974"/>
                </a:lnTo>
                <a:lnTo>
                  <a:pt x="0" y="20631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4"/>
                </a:lnTo>
                <a:lnTo>
                  <a:pt x="26970" y="47624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73124" y="7807313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05"/>
                </a:moveTo>
                <a:lnTo>
                  <a:pt x="20654" y="47605"/>
                </a:lnTo>
                <a:lnTo>
                  <a:pt x="17617" y="46996"/>
                </a:lnTo>
                <a:lnTo>
                  <a:pt x="0" y="26955"/>
                </a:lnTo>
                <a:lnTo>
                  <a:pt x="0" y="20631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55"/>
                </a:lnTo>
                <a:lnTo>
                  <a:pt x="26970" y="47605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73124" y="8045438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15"/>
                </a:lnTo>
                <a:lnTo>
                  <a:pt x="0" y="26955"/>
                </a:lnTo>
                <a:lnTo>
                  <a:pt x="0" y="20669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55"/>
                </a:lnTo>
                <a:lnTo>
                  <a:pt x="26970" y="47624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73124" y="8283563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05"/>
                </a:moveTo>
                <a:lnTo>
                  <a:pt x="20654" y="47605"/>
                </a:lnTo>
                <a:lnTo>
                  <a:pt x="17617" y="46996"/>
                </a:lnTo>
                <a:lnTo>
                  <a:pt x="0" y="26955"/>
                </a:lnTo>
                <a:lnTo>
                  <a:pt x="0" y="20650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55"/>
                </a:lnTo>
                <a:lnTo>
                  <a:pt x="26970" y="47605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41350" y="6689721"/>
            <a:ext cx="6677025" cy="28181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60" b="1">
                <a:solidFill>
                  <a:srgbClr val="202020"/>
                </a:solidFill>
                <a:latin typeface="Trebuchet MS"/>
                <a:cs typeface="Trebuchet MS"/>
              </a:rPr>
              <a:t>F</a:t>
            </a:r>
            <a:r>
              <a:rPr dirty="0" sz="1200" spc="-50" b="1">
                <a:solidFill>
                  <a:srgbClr val="202020"/>
                </a:solidFill>
                <a:latin typeface="Trebuchet MS"/>
                <a:cs typeface="Trebuchet MS"/>
              </a:rPr>
              <a:t>eatu</a:t>
            </a:r>
            <a:r>
              <a:rPr dirty="0" sz="1200" spc="-55" b="1">
                <a:solidFill>
                  <a:srgbClr val="202020"/>
                </a:solidFill>
                <a:latin typeface="Trebuchet MS"/>
                <a:cs typeface="Trebuchet MS"/>
              </a:rPr>
              <a:t>r</a:t>
            </a:r>
            <a:r>
              <a:rPr dirty="0" sz="1200" spc="-45" b="1">
                <a:solidFill>
                  <a:srgbClr val="202020"/>
                </a:solidFill>
                <a:latin typeface="Trebuchet MS"/>
                <a:cs typeface="Trebuchet MS"/>
              </a:rPr>
              <a:t>e</a:t>
            </a:r>
            <a:r>
              <a:rPr dirty="0" sz="1200" spc="-65" b="1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20" b="1">
                <a:solidFill>
                  <a:srgbClr val="202020"/>
                </a:solidFill>
                <a:latin typeface="Trebuchet MS"/>
                <a:cs typeface="Trebuchet MS"/>
              </a:rPr>
              <a:t>Engineering</a:t>
            </a:r>
            <a:endParaRPr sz="1200">
              <a:latin typeface="Trebuchet MS"/>
              <a:cs typeface="Trebuchet MS"/>
            </a:endParaRPr>
          </a:p>
          <a:p>
            <a:pPr marL="393065">
              <a:lnSpc>
                <a:spcPct val="100000"/>
              </a:lnSpc>
              <a:spcBef>
                <a:spcPts val="1035"/>
              </a:spcBef>
            </a:pPr>
            <a:r>
              <a:rPr dirty="0" sz="1200" spc="20">
                <a:solidFill>
                  <a:srgbClr val="202020"/>
                </a:solidFill>
                <a:latin typeface="Trebuchet MS"/>
                <a:cs typeface="Trebuchet MS"/>
              </a:rPr>
              <a:t>ID</a:t>
            </a:r>
            <a:endParaRPr sz="1200">
              <a:latin typeface="Trebuchet MS"/>
              <a:cs typeface="Trebuchet MS"/>
            </a:endParaRPr>
          </a:p>
          <a:p>
            <a:pPr marL="393065" marR="5685790">
              <a:lnSpc>
                <a:spcPct val="130200"/>
              </a:lnSpc>
            </a:pPr>
            <a:r>
              <a:rPr dirty="0" sz="1200" spc="-15">
                <a:solidFill>
                  <a:srgbClr val="202020"/>
                </a:solidFill>
                <a:latin typeface="Trebuchet MS"/>
                <a:cs typeface="Trebuchet MS"/>
              </a:rPr>
              <a:t>keyword </a:t>
            </a:r>
            <a:r>
              <a:rPr dirty="0" sz="1200" spc="-35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5">
                <a:solidFill>
                  <a:srgbClr val="202020"/>
                </a:solidFill>
                <a:latin typeface="Trebuchet MS"/>
                <a:cs typeface="Trebuchet MS"/>
              </a:rPr>
              <a:t>Location  </a:t>
            </a:r>
            <a:r>
              <a:rPr dirty="0" sz="1200" spc="-50">
                <a:solidFill>
                  <a:srgbClr val="202020"/>
                </a:solidFill>
                <a:latin typeface="Trebuchet MS"/>
                <a:cs typeface="Trebuchet MS"/>
              </a:rPr>
              <a:t>text </a:t>
            </a:r>
            <a:r>
              <a:rPr dirty="0" sz="1200" spc="-4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30">
                <a:solidFill>
                  <a:srgbClr val="202020"/>
                </a:solidFill>
                <a:latin typeface="Trebuchet MS"/>
                <a:cs typeface="Trebuchet MS"/>
              </a:rPr>
              <a:t>target </a:t>
            </a:r>
            <a:r>
              <a:rPr dirty="0" sz="1200" spc="-2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5">
                <a:solidFill>
                  <a:srgbClr val="202020"/>
                </a:solidFill>
                <a:latin typeface="Trebuchet MS"/>
                <a:cs typeface="Trebuchet MS"/>
              </a:rPr>
              <a:t>random</a:t>
            </a:r>
            <a:endParaRPr sz="1200">
              <a:latin typeface="Trebuchet MS"/>
              <a:cs typeface="Trebuchet MS"/>
            </a:endParaRPr>
          </a:p>
          <a:p>
            <a:pPr marL="12700" marR="203200">
              <a:lnSpc>
                <a:spcPct val="130200"/>
              </a:lnSpc>
              <a:spcBef>
                <a:spcPts val="600"/>
              </a:spcBef>
            </a:pPr>
            <a:r>
              <a:rPr dirty="0" sz="1200" spc="20">
                <a:solidFill>
                  <a:srgbClr val="202020"/>
                </a:solidFill>
                <a:latin typeface="Trebuchet MS"/>
                <a:cs typeface="Trebuchet MS"/>
              </a:rPr>
              <a:t>ID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40">
                <a:solidFill>
                  <a:srgbClr val="202020"/>
                </a:solidFill>
                <a:latin typeface="Trebuchet MS"/>
                <a:cs typeface="Trebuchet MS"/>
              </a:rPr>
              <a:t>is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Trebuchet MS"/>
                <a:cs typeface="Trebuchet MS"/>
              </a:rPr>
              <a:t>not</a:t>
            </a:r>
            <a:r>
              <a:rPr dirty="0" sz="1200" spc="-5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25">
                <a:solidFill>
                  <a:srgbClr val="202020"/>
                </a:solidFill>
                <a:latin typeface="Trebuchet MS"/>
                <a:cs typeface="Trebuchet MS"/>
              </a:rPr>
              <a:t>needed.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50">
                <a:solidFill>
                  <a:srgbClr val="202020"/>
                </a:solidFill>
                <a:latin typeface="Trebuchet MS"/>
                <a:cs typeface="Trebuchet MS"/>
              </a:rPr>
              <a:t>It</a:t>
            </a:r>
            <a:r>
              <a:rPr dirty="0" sz="1200" spc="-5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40">
                <a:solidFill>
                  <a:srgbClr val="202020"/>
                </a:solidFill>
                <a:latin typeface="Trebuchet MS"/>
                <a:cs typeface="Trebuchet MS"/>
              </a:rPr>
              <a:t>is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rebuchet MS"/>
                <a:cs typeface="Trebuchet MS"/>
              </a:rPr>
              <a:t>unique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202020"/>
                </a:solidFill>
                <a:latin typeface="Trebuchet MS"/>
                <a:cs typeface="Trebuchet MS"/>
              </a:rPr>
              <a:t>and</a:t>
            </a:r>
            <a:r>
              <a:rPr dirty="0" sz="1200" spc="-5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20">
                <a:solidFill>
                  <a:srgbClr val="202020"/>
                </a:solidFill>
                <a:latin typeface="Trebuchet MS"/>
                <a:cs typeface="Trebuchet MS"/>
              </a:rPr>
              <a:t>can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rebuchet MS"/>
                <a:cs typeface="Trebuchet MS"/>
              </a:rPr>
              <a:t>be</a:t>
            </a:r>
            <a:r>
              <a:rPr dirty="0" sz="1200" spc="-5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25">
                <a:solidFill>
                  <a:srgbClr val="202020"/>
                </a:solidFill>
                <a:latin typeface="Trebuchet MS"/>
                <a:cs typeface="Trebuchet MS"/>
              </a:rPr>
              <a:t>dropped.It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Trebuchet MS"/>
                <a:cs typeface="Trebuchet MS"/>
              </a:rPr>
              <a:t>won't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Trebuchet MS"/>
                <a:cs typeface="Trebuchet MS"/>
              </a:rPr>
              <a:t>help</a:t>
            </a:r>
            <a:r>
              <a:rPr dirty="0" sz="1200" spc="-5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35">
                <a:solidFill>
                  <a:srgbClr val="202020"/>
                </a:solidFill>
                <a:latin typeface="Trebuchet MS"/>
                <a:cs typeface="Trebuchet MS"/>
              </a:rPr>
              <a:t>with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35">
                <a:solidFill>
                  <a:srgbClr val="202020"/>
                </a:solidFill>
                <a:latin typeface="Trebuchet MS"/>
                <a:cs typeface="Trebuchet MS"/>
              </a:rPr>
              <a:t>the</a:t>
            </a:r>
            <a:r>
              <a:rPr dirty="0" sz="1200" spc="-5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25">
                <a:solidFill>
                  <a:srgbClr val="202020"/>
                </a:solidFill>
                <a:latin typeface="Trebuchet MS"/>
                <a:cs typeface="Trebuchet MS"/>
              </a:rPr>
              <a:t>prediction.The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45">
                <a:solidFill>
                  <a:srgbClr val="202020"/>
                </a:solidFill>
                <a:latin typeface="Trebuchet MS"/>
                <a:cs typeface="Trebuchet MS"/>
              </a:rPr>
              <a:t>same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35">
                <a:solidFill>
                  <a:srgbClr val="202020"/>
                </a:solidFill>
                <a:latin typeface="Trebuchet MS"/>
                <a:cs typeface="Trebuchet MS"/>
              </a:rPr>
              <a:t>with </a:t>
            </a:r>
            <a:r>
              <a:rPr dirty="0" sz="1200" spc="-34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5">
                <a:solidFill>
                  <a:srgbClr val="202020"/>
                </a:solidFill>
                <a:latin typeface="Trebuchet MS"/>
                <a:cs typeface="Trebuchet MS"/>
              </a:rPr>
              <a:t>random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rebuchet MS"/>
                <a:cs typeface="Trebuchet MS"/>
              </a:rPr>
              <a:t>column.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Trebuchet MS"/>
                <a:cs typeface="Trebuchet MS"/>
              </a:rPr>
              <a:t>All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202020"/>
                </a:solidFill>
                <a:latin typeface="Trebuchet MS"/>
                <a:cs typeface="Trebuchet MS"/>
              </a:rPr>
              <a:t>values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25">
                <a:solidFill>
                  <a:srgbClr val="202020"/>
                </a:solidFill>
                <a:latin typeface="Trebuchet MS"/>
                <a:cs typeface="Trebuchet MS"/>
              </a:rPr>
              <a:t>are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rebuchet MS"/>
                <a:cs typeface="Trebuchet MS"/>
              </a:rPr>
              <a:t>unique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202020"/>
                </a:solidFill>
                <a:latin typeface="Trebuchet MS"/>
                <a:cs typeface="Trebuchet MS"/>
              </a:rPr>
              <a:t>and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20">
                <a:solidFill>
                  <a:srgbClr val="202020"/>
                </a:solidFill>
                <a:latin typeface="Trebuchet MS"/>
                <a:cs typeface="Trebuchet MS"/>
              </a:rPr>
              <a:t>can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rebuchet MS"/>
                <a:cs typeface="Trebuchet MS"/>
              </a:rPr>
              <a:t>be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Trebuchet MS"/>
                <a:cs typeface="Trebuchet MS"/>
              </a:rPr>
              <a:t>dropped.</a:t>
            </a:r>
            <a:endParaRPr sz="1200">
              <a:latin typeface="Trebuchet MS"/>
              <a:cs typeface="Trebuchet MS"/>
            </a:endParaRPr>
          </a:p>
          <a:p>
            <a:pPr marL="12700" marR="5080">
              <a:lnSpc>
                <a:spcPct val="130200"/>
              </a:lnSpc>
              <a:spcBef>
                <a:spcPts val="600"/>
              </a:spcBef>
            </a:pPr>
            <a:r>
              <a:rPr dirty="0" sz="1200" spc="-20">
                <a:solidFill>
                  <a:srgbClr val="202020"/>
                </a:solidFill>
                <a:latin typeface="Trebuchet MS"/>
                <a:cs typeface="Trebuchet MS"/>
              </a:rPr>
              <a:t>There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25">
                <a:solidFill>
                  <a:srgbClr val="202020"/>
                </a:solidFill>
                <a:latin typeface="Trebuchet MS"/>
                <a:cs typeface="Trebuchet MS"/>
              </a:rPr>
              <a:t>are</a:t>
            </a:r>
            <a:r>
              <a:rPr dirty="0" sz="1200" spc="-5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40">
                <a:solidFill>
                  <a:srgbClr val="202020"/>
                </a:solidFill>
                <a:latin typeface="Trebuchet MS"/>
                <a:cs typeface="Trebuchet MS"/>
              </a:rPr>
              <a:t>lot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5">
                <a:solidFill>
                  <a:srgbClr val="202020"/>
                </a:solidFill>
                <a:latin typeface="Trebuchet MS"/>
                <a:cs typeface="Trebuchet MS"/>
              </a:rPr>
              <a:t>of</a:t>
            </a:r>
            <a:r>
              <a:rPr dirty="0" sz="1200" spc="-5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40">
                <a:solidFill>
                  <a:srgbClr val="202020"/>
                </a:solidFill>
                <a:latin typeface="Trebuchet MS"/>
                <a:cs typeface="Trebuchet MS"/>
              </a:rPr>
              <a:t>missing</a:t>
            </a:r>
            <a:r>
              <a:rPr dirty="0" sz="1200" spc="-5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202020"/>
                </a:solidFill>
                <a:latin typeface="Trebuchet MS"/>
                <a:cs typeface="Trebuchet MS"/>
              </a:rPr>
              <a:t>values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Trebuchet MS"/>
                <a:cs typeface="Trebuchet MS"/>
              </a:rPr>
              <a:t>for</a:t>
            </a:r>
            <a:r>
              <a:rPr dirty="0" sz="1200" spc="-5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rebuchet MS"/>
                <a:cs typeface="Trebuchet MS"/>
              </a:rPr>
              <a:t>location</a:t>
            </a:r>
            <a:r>
              <a:rPr dirty="0" sz="1200" spc="-5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202020"/>
                </a:solidFill>
                <a:latin typeface="Trebuchet MS"/>
                <a:cs typeface="Trebuchet MS"/>
              </a:rPr>
              <a:t>and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70">
                <a:solidFill>
                  <a:srgbClr val="202020"/>
                </a:solidFill>
                <a:latin typeface="Trebuchet MS"/>
                <a:cs typeface="Trebuchet MS"/>
              </a:rPr>
              <a:t>it</a:t>
            </a:r>
            <a:r>
              <a:rPr dirty="0" sz="1200" spc="-5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Trebuchet MS"/>
                <a:cs typeface="Trebuchet MS"/>
              </a:rPr>
              <a:t>won't</a:t>
            </a:r>
            <a:r>
              <a:rPr dirty="0" sz="1200" spc="-5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Trebuchet MS"/>
                <a:cs typeface="Trebuchet MS"/>
              </a:rPr>
              <a:t>help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35">
                <a:solidFill>
                  <a:srgbClr val="202020"/>
                </a:solidFill>
                <a:latin typeface="Trebuchet MS"/>
                <a:cs typeface="Trebuchet MS"/>
              </a:rPr>
              <a:t>with</a:t>
            </a:r>
            <a:r>
              <a:rPr dirty="0" sz="1200" spc="-5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35">
                <a:solidFill>
                  <a:srgbClr val="202020"/>
                </a:solidFill>
                <a:latin typeface="Trebuchet MS"/>
                <a:cs typeface="Trebuchet MS"/>
              </a:rPr>
              <a:t>the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30">
                <a:solidFill>
                  <a:srgbClr val="202020"/>
                </a:solidFill>
                <a:latin typeface="Trebuchet MS"/>
                <a:cs typeface="Trebuchet MS"/>
              </a:rPr>
              <a:t>prediction.</a:t>
            </a:r>
            <a:r>
              <a:rPr dirty="0" sz="1200" spc="-5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202020"/>
                </a:solidFill>
                <a:latin typeface="Trebuchet MS"/>
                <a:cs typeface="Trebuchet MS"/>
              </a:rPr>
              <a:t>Hence</a:t>
            </a:r>
            <a:r>
              <a:rPr dirty="0" sz="1200" spc="-5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35">
                <a:solidFill>
                  <a:srgbClr val="202020"/>
                </a:solidFill>
                <a:latin typeface="Trebuchet MS"/>
                <a:cs typeface="Trebuchet MS"/>
              </a:rPr>
              <a:t>the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rebuchet MS"/>
                <a:cs typeface="Trebuchet MS"/>
              </a:rPr>
              <a:t>location </a:t>
            </a:r>
            <a:r>
              <a:rPr dirty="0" sz="1200" spc="-34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20">
                <a:solidFill>
                  <a:srgbClr val="202020"/>
                </a:solidFill>
                <a:latin typeface="Trebuchet MS"/>
                <a:cs typeface="Trebuchet MS"/>
              </a:rPr>
              <a:t>can</a:t>
            </a:r>
            <a:r>
              <a:rPr dirty="0" sz="1200" spc="-7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rebuchet MS"/>
                <a:cs typeface="Trebuchet MS"/>
              </a:rPr>
              <a:t>be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Trebuchet MS"/>
                <a:cs typeface="Trebuchet MS"/>
              </a:rPr>
              <a:t>dropped.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5"/>
              <a:t>https://colab.research.google.com/drive/1mwFpRATNrSgD6xX8SqTe0H_V6Wm-LJLc#scrollTo=pGolILywlOI4&amp;printMode=true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17</a:t>
            </a:fld>
            <a:r>
              <a:rPr dirty="0" spc="-5"/>
              <a:t>/</a:t>
            </a:r>
            <a:r>
              <a:rPr dirty="0"/>
              <a:t>37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5"/>
              <a:t>https://colab.research.google.com/drive/1mwFpRATNrSgD6xX8SqTe0H_V6Wm-LJLc#scrollTo=pGolILywlOI4&amp;printMode=true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17</a:t>
            </a:fld>
            <a:r>
              <a:rPr dirty="0" spc="-5"/>
              <a:t>/</a:t>
            </a:r>
            <a:r>
              <a:rPr dirty="0"/>
              <a:t>37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323254" y="106682"/>
            <a:ext cx="5185410" cy="1024890"/>
          </a:xfrm>
          <a:prstGeom prst="rect">
            <a:avLst/>
          </a:prstGeom>
        </p:spPr>
        <p:txBody>
          <a:bodyPr wrap="square" lIns="0" tIns="711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  <a:tabLst>
                <a:tab pos="2788920" algn="l"/>
              </a:tabLst>
            </a:pPr>
            <a:r>
              <a:rPr dirty="0" sz="800">
                <a:latin typeface="Arial"/>
                <a:cs typeface="Arial"/>
              </a:rPr>
              <a:t>6/15/2021	twitter_analyis_classification_v1.ipynb</a:t>
            </a:r>
            <a:r>
              <a:rPr dirty="0" sz="800" spc="-4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-</a:t>
            </a:r>
            <a:r>
              <a:rPr dirty="0" sz="800" spc="-4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Colaboratory</a:t>
            </a:r>
            <a:endParaRPr sz="800">
              <a:latin typeface="Arial"/>
              <a:cs typeface="Arial"/>
            </a:endParaRPr>
          </a:p>
          <a:p>
            <a:pPr marL="330200">
              <a:lnSpc>
                <a:spcPct val="100000"/>
              </a:lnSpc>
              <a:spcBef>
                <a:spcPts val="690"/>
              </a:spcBef>
            </a:pPr>
            <a:r>
              <a:rPr dirty="0" sz="1200">
                <a:solidFill>
                  <a:srgbClr val="202020"/>
                </a:solidFill>
                <a:latin typeface="Trebuchet MS"/>
                <a:cs typeface="Trebuchet MS"/>
              </a:rPr>
              <a:t>The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rebuchet MS"/>
                <a:cs typeface="Trebuchet MS"/>
              </a:rPr>
              <a:t>only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35">
                <a:solidFill>
                  <a:srgbClr val="202020"/>
                </a:solidFill>
                <a:latin typeface="Trebuchet MS"/>
                <a:cs typeface="Trebuchet MS"/>
              </a:rPr>
              <a:t>feature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rebuchet MS"/>
                <a:cs typeface="Trebuchet MS"/>
              </a:rPr>
              <a:t>needed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40">
                <a:solidFill>
                  <a:srgbClr val="202020"/>
                </a:solidFill>
                <a:latin typeface="Trebuchet MS"/>
                <a:cs typeface="Trebuchet MS"/>
              </a:rPr>
              <a:t>is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50">
                <a:solidFill>
                  <a:srgbClr val="202020"/>
                </a:solidFill>
                <a:latin typeface="Trebuchet MS"/>
                <a:cs typeface="Trebuchet MS"/>
              </a:rPr>
              <a:t>text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202020"/>
                </a:solidFill>
                <a:latin typeface="Trebuchet MS"/>
                <a:cs typeface="Trebuchet MS"/>
              </a:rPr>
              <a:t>and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35">
                <a:solidFill>
                  <a:srgbClr val="202020"/>
                </a:solidFill>
                <a:latin typeface="Trebuchet MS"/>
                <a:cs typeface="Trebuchet MS"/>
              </a:rPr>
              <a:t>the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30">
                <a:solidFill>
                  <a:srgbClr val="202020"/>
                </a:solidFill>
                <a:latin typeface="Trebuchet MS"/>
                <a:cs typeface="Trebuchet MS"/>
              </a:rPr>
              <a:t>target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rebuchet MS"/>
                <a:cs typeface="Trebuchet MS"/>
              </a:rPr>
              <a:t>column.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Trebuchet MS"/>
              <a:cs typeface="Trebuchet MS"/>
            </a:endParaRPr>
          </a:p>
          <a:p>
            <a:pPr marL="311150" marR="3252470">
              <a:lnSpc>
                <a:spcPct val="113100"/>
              </a:lnSpc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#</a:t>
            </a:r>
            <a:r>
              <a:rPr dirty="0" sz="1050" spc="-3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check</a:t>
            </a:r>
            <a:r>
              <a:rPr dirty="0" sz="1050" spc="-3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missing</a:t>
            </a:r>
            <a:r>
              <a:rPr dirty="0" sz="1050" spc="-3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values </a:t>
            </a:r>
            <a:r>
              <a:rPr dirty="0" sz="1050" spc="-56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tweets.isnull().sum()</a:t>
            </a:r>
            <a:endParaRPr sz="1050">
              <a:latin typeface="Consolas"/>
              <a:cs typeface="Consolas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74725" y="1336060"/>
          <a:ext cx="1236980" cy="1101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1860"/>
                <a:gridCol w="325120"/>
              </a:tblGrid>
              <a:tr h="147320">
                <a:tc>
                  <a:txBody>
                    <a:bodyPr/>
                    <a:lstStyle/>
                    <a:p>
                      <a:pPr marL="31750">
                        <a:lnSpc>
                          <a:spcPts val="99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id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99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1290">
                <a:tc>
                  <a:txBody>
                    <a:bodyPr/>
                    <a:lstStyle/>
                    <a:p>
                      <a:pPr marL="31750">
                        <a:lnSpc>
                          <a:spcPts val="110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keyword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0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56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1290">
                <a:tc>
                  <a:txBody>
                    <a:bodyPr/>
                    <a:lstStyle/>
                    <a:p>
                      <a:pPr marL="31750">
                        <a:lnSpc>
                          <a:spcPts val="110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location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0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2294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1290">
                <a:tc>
                  <a:txBody>
                    <a:bodyPr/>
                    <a:lstStyle/>
                    <a:p>
                      <a:pPr marL="31750">
                        <a:lnSpc>
                          <a:spcPts val="110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text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0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1290">
                <a:tc>
                  <a:txBody>
                    <a:bodyPr/>
                    <a:lstStyle/>
                    <a:p>
                      <a:pPr marL="31750">
                        <a:lnSpc>
                          <a:spcPts val="110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target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0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1290">
                <a:tc>
                  <a:txBody>
                    <a:bodyPr/>
                    <a:lstStyle/>
                    <a:p>
                      <a:pPr marL="31750">
                        <a:lnSpc>
                          <a:spcPts val="110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random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0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47320">
                <a:tc>
                  <a:txBody>
                    <a:bodyPr/>
                    <a:lstStyle/>
                    <a:p>
                      <a:pPr marL="31750">
                        <a:lnSpc>
                          <a:spcPts val="106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dtype:</a:t>
                      </a:r>
                      <a:r>
                        <a:rPr dirty="0" sz="1050" spc="-55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int64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22300" y="2715891"/>
            <a:ext cx="6843395" cy="472122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#</a:t>
            </a:r>
            <a:r>
              <a:rPr dirty="0" sz="1050" spc="-3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all</a:t>
            </a:r>
            <a:r>
              <a:rPr dirty="0" sz="1050" spc="-3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duplicate</a:t>
            </a:r>
            <a:r>
              <a:rPr dirty="0" sz="1050" spc="-2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tweets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duplicated_df</a:t>
            </a:r>
            <a:r>
              <a:rPr dirty="0" sz="1050" spc="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dirty="0" sz="1050" spc="2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tweets[tweets["text"].duplicated()]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print(f"Number</a:t>
            </a:r>
            <a:r>
              <a:rPr dirty="0" sz="1050" spc="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of</a:t>
            </a:r>
            <a:r>
              <a:rPr dirty="0" sz="1050" spc="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Duplicated</a:t>
            </a:r>
            <a:r>
              <a:rPr dirty="0" sz="1050" spc="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Tweets</a:t>
            </a:r>
            <a:r>
              <a:rPr dirty="0" sz="1050" spc="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in</a:t>
            </a:r>
            <a:r>
              <a:rPr dirty="0" sz="1050" spc="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Train: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{len(duplicated_df)}\n\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Number</a:t>
            </a:r>
            <a:r>
              <a:rPr dirty="0" sz="1050" spc="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of</a:t>
            </a:r>
            <a:r>
              <a:rPr dirty="0" sz="1050" spc="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Duplicated</a:t>
            </a:r>
            <a:r>
              <a:rPr dirty="0" sz="1050" spc="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Tweets</a:t>
            </a:r>
            <a:r>
              <a:rPr dirty="0" sz="1050" spc="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in</a:t>
            </a:r>
            <a:r>
              <a:rPr dirty="0" sz="1050" spc="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Train:</a:t>
            </a:r>
            <a:r>
              <a:rPr dirty="0" sz="1050" spc="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{duplicated_df['target'].notna().sum()}")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Consolas"/>
              <a:cs typeface="Consolas"/>
            </a:endParaRPr>
          </a:p>
          <a:p>
            <a:pPr marL="383540" marR="3518535">
              <a:lnSpc>
                <a:spcPct val="101200"/>
              </a:lnSpc>
              <a:spcBef>
                <a:spcPts val="5"/>
              </a:spcBef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Number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of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Duplicated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Tweets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in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Train: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95 </a:t>
            </a:r>
            <a:r>
              <a:rPr dirty="0" sz="1050" spc="-56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Number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of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Duplicated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Tweets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in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Train: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95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#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add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all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the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tweets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with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duplicates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train_duplicates</a:t>
            </a:r>
            <a:r>
              <a:rPr dirty="0" sz="1050" spc="10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dirty="0" sz="1050" spc="1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tweets[tweets["text"].duplicated()].groupby(["text"])[["target"]].agg(list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diff_label_idx</a:t>
            </a:r>
            <a:r>
              <a:rPr dirty="0" sz="1050" spc="-5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dirty="0" sz="1050" spc="-5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[]</a:t>
            </a:r>
            <a:endParaRPr sz="1050">
              <a:latin typeface="Consolas"/>
              <a:cs typeface="Consolas"/>
            </a:endParaRPr>
          </a:p>
          <a:p>
            <a:pPr marL="305435" marR="2863850" indent="-293370">
              <a:lnSpc>
                <a:spcPct val="113100"/>
              </a:lnSpc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for</a:t>
            </a:r>
            <a:r>
              <a:rPr dirty="0" sz="1050" spc="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idx,</a:t>
            </a:r>
            <a:r>
              <a:rPr dirty="0" sz="1050" spc="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val</a:t>
            </a:r>
            <a:r>
              <a:rPr dirty="0" sz="1050" spc="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in</a:t>
            </a:r>
            <a:r>
              <a:rPr dirty="0" sz="1050" spc="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enumerate(train_duplicates["target"]): </a:t>
            </a:r>
            <a:r>
              <a:rPr dirty="0" sz="1050" spc="-56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for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ele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in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val:</a:t>
            </a:r>
            <a:endParaRPr sz="1050">
              <a:latin typeface="Consolas"/>
              <a:cs typeface="Consolas"/>
            </a:endParaRPr>
          </a:p>
          <a:p>
            <a:pPr marL="892175" marR="4036695" indent="-293370">
              <a:lnSpc>
                <a:spcPct val="113100"/>
              </a:lnSpc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if ele !=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val[0]: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 diff_label_idx.append(idx)</a:t>
            </a:r>
            <a:endParaRPr sz="1050">
              <a:latin typeface="Consolas"/>
              <a:cs typeface="Consolas"/>
            </a:endParaRPr>
          </a:p>
          <a:p>
            <a:pPr marL="383540" marR="5080" indent="-371475">
              <a:lnSpc>
                <a:spcPct val="214299"/>
              </a:lnSpc>
              <a:spcBef>
                <a:spcPts val="150"/>
              </a:spcBef>
            </a:pP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print(f"Number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 of</a:t>
            </a:r>
            <a:r>
              <a:rPr dirty="0" sz="1050" spc="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Duplicated</a:t>
            </a:r>
            <a:r>
              <a:rPr dirty="0" sz="1050" spc="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Tweets with</a:t>
            </a:r>
            <a:r>
              <a:rPr dirty="0" sz="1050" spc="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different</a:t>
            </a:r>
            <a:r>
              <a:rPr dirty="0" sz="1050" spc="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target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labels</a:t>
            </a:r>
            <a:r>
              <a:rPr dirty="0" sz="1050" spc="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in</a:t>
            </a:r>
            <a:r>
              <a:rPr dirty="0" sz="1050" spc="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train: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{len(diff_label_id </a:t>
            </a:r>
            <a:r>
              <a:rPr dirty="0" sz="1050" spc="-56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Number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of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Duplicated Tweets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with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different target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labels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in train: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8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>
              <a:latin typeface="Consolas"/>
              <a:cs typeface="Consolas"/>
            </a:endParaRPr>
          </a:p>
          <a:p>
            <a:pPr marL="12700" marR="4109720">
              <a:lnSpc>
                <a:spcPct val="113100"/>
              </a:lnSpc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# tweets with different labels </a:t>
            </a:r>
            <a:r>
              <a:rPr dirty="0" sz="1050" spc="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train_duplicates.iloc[diff_label_idx]</a:t>
            </a:r>
            <a:endParaRPr sz="10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100"/>
            <a:ext cx="47752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6/15/2021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99792" y="165100"/>
            <a:ext cx="240855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twitter_analyis_classification_v1.ipynb</a:t>
            </a:r>
            <a:r>
              <a:rPr dirty="0" sz="800" spc="-4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-</a:t>
            </a:r>
            <a:r>
              <a:rPr dirty="0" sz="800" spc="-4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Colaboratory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06462" y="1025524"/>
            <a:ext cx="6362700" cy="9525"/>
          </a:xfrm>
          <a:custGeom>
            <a:avLst/>
            <a:gdLst/>
            <a:ahLst/>
            <a:cxnLst/>
            <a:rect l="l" t="t" r="r" b="b"/>
            <a:pathLst>
              <a:path w="6362700" h="9525">
                <a:moveTo>
                  <a:pt x="6362700" y="0"/>
                </a:moveTo>
                <a:lnTo>
                  <a:pt x="5781675" y="0"/>
                </a:lnTo>
                <a:lnTo>
                  <a:pt x="0" y="0"/>
                </a:lnTo>
                <a:lnTo>
                  <a:pt x="0" y="9525"/>
                </a:lnTo>
                <a:lnTo>
                  <a:pt x="5781675" y="9525"/>
                </a:lnTo>
                <a:lnTo>
                  <a:pt x="6362700" y="9525"/>
                </a:lnTo>
                <a:lnTo>
                  <a:pt x="636270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415583" y="479421"/>
            <a:ext cx="899794" cy="4806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47040">
              <a:lnSpc>
                <a:spcPct val="100000"/>
              </a:lnSpc>
              <a:spcBef>
                <a:spcPts val="100"/>
              </a:spcBef>
            </a:pPr>
            <a:r>
              <a:rPr dirty="0" sz="1050" b="1">
                <a:solidFill>
                  <a:srgbClr val="202020"/>
                </a:solidFill>
                <a:latin typeface="Consolas"/>
                <a:cs typeface="Consolas"/>
              </a:rPr>
              <a:t>target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050" b="1">
                <a:solidFill>
                  <a:srgbClr val="202020"/>
                </a:solidFill>
                <a:latin typeface="Consolas"/>
                <a:cs typeface="Consolas"/>
              </a:rPr>
              <a:t>text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0725" y="1079496"/>
            <a:ext cx="555371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b="1">
                <a:solidFill>
                  <a:srgbClr val="202020"/>
                </a:solidFill>
                <a:latin typeface="Arial"/>
                <a:cs typeface="Arial"/>
              </a:rPr>
              <a:t>#foodscare</a:t>
            </a:r>
            <a:r>
              <a:rPr dirty="0" sz="1050" spc="-10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050" b="1">
                <a:solidFill>
                  <a:srgbClr val="202020"/>
                </a:solidFill>
                <a:latin typeface="Arial"/>
                <a:cs typeface="Arial"/>
              </a:rPr>
              <a:t>#offers2go</a:t>
            </a:r>
            <a:r>
              <a:rPr dirty="0" sz="1050" spc="-10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050" b="1">
                <a:solidFill>
                  <a:srgbClr val="202020"/>
                </a:solidFill>
                <a:latin typeface="Arial"/>
                <a:cs typeface="Arial"/>
              </a:rPr>
              <a:t>#NestleIndia</a:t>
            </a:r>
            <a:r>
              <a:rPr dirty="0" sz="1050" spc="-10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050" b="1">
                <a:solidFill>
                  <a:srgbClr val="202020"/>
                </a:solidFill>
                <a:latin typeface="Arial"/>
                <a:cs typeface="Arial"/>
              </a:rPr>
              <a:t>slips</a:t>
            </a:r>
            <a:r>
              <a:rPr dirty="0" sz="1050" spc="-10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050" b="1">
                <a:solidFill>
                  <a:srgbClr val="202020"/>
                </a:solidFill>
                <a:latin typeface="Arial"/>
                <a:cs typeface="Arial"/>
              </a:rPr>
              <a:t>into</a:t>
            </a:r>
            <a:r>
              <a:rPr dirty="0" sz="1050" spc="-10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050" b="1">
                <a:solidFill>
                  <a:srgbClr val="202020"/>
                </a:solidFill>
                <a:latin typeface="Arial"/>
                <a:cs typeface="Arial"/>
              </a:rPr>
              <a:t>loss</a:t>
            </a:r>
            <a:r>
              <a:rPr dirty="0" sz="1050" spc="-10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050" b="1">
                <a:solidFill>
                  <a:srgbClr val="202020"/>
                </a:solidFill>
                <a:latin typeface="Arial"/>
                <a:cs typeface="Arial"/>
              </a:rPr>
              <a:t>after</a:t>
            </a:r>
            <a:r>
              <a:rPr dirty="0" sz="1050" spc="-10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050" b="1">
                <a:solidFill>
                  <a:srgbClr val="202020"/>
                </a:solidFill>
                <a:latin typeface="Arial"/>
                <a:cs typeface="Arial"/>
              </a:rPr>
              <a:t>#Magginoodle</a:t>
            </a:r>
            <a:r>
              <a:rPr dirty="0" sz="1050" spc="-10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050" b="1">
                <a:solidFill>
                  <a:srgbClr val="202020"/>
                </a:solidFill>
                <a:latin typeface="Arial"/>
                <a:cs typeface="Arial"/>
              </a:rPr>
              <a:t>#ban</a:t>
            </a:r>
            <a:r>
              <a:rPr dirty="0" sz="1050" spc="-10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050" b="1">
                <a:solidFill>
                  <a:srgbClr val="202020"/>
                </a:solidFill>
                <a:latin typeface="Arial"/>
                <a:cs typeface="Arial"/>
              </a:rPr>
              <a:t>unsafe</a:t>
            </a:r>
            <a:r>
              <a:rPr dirty="0" sz="1050" spc="-10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050" b="1">
                <a:solidFill>
                  <a:srgbClr val="202020"/>
                </a:solidFill>
                <a:latin typeface="Arial"/>
                <a:cs typeface="Arial"/>
              </a:rPr>
              <a:t>and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93334" y="1155696"/>
            <a:ext cx="32194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[1, 0]</a:t>
            </a:r>
            <a:endParaRPr sz="10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2617" y="1266752"/>
            <a:ext cx="6200140" cy="901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661160">
              <a:lnSpc>
                <a:spcPts val="1160"/>
              </a:lnSpc>
            </a:pPr>
            <a:r>
              <a:rPr dirty="0" sz="1050" b="1">
                <a:solidFill>
                  <a:srgbClr val="202020"/>
                </a:solidFill>
                <a:latin typeface="Arial"/>
                <a:cs typeface="Arial"/>
              </a:rPr>
              <a:t>hazardous</a:t>
            </a:r>
            <a:r>
              <a:rPr dirty="0" sz="1050" spc="-35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050" b="1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dirty="0" sz="1050" spc="-30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050" b="1">
                <a:solidFill>
                  <a:srgbClr val="202020"/>
                </a:solidFill>
                <a:latin typeface="Arial"/>
                <a:cs typeface="Arial"/>
              </a:rPr>
              <a:t>#humanconsumption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00">
              <a:latin typeface="Arial"/>
              <a:cs typeface="Arial"/>
            </a:endParaRPr>
          </a:p>
          <a:p>
            <a:pPr algn="r">
              <a:lnSpc>
                <a:spcPct val="100000"/>
              </a:lnSpc>
              <a:tabLst>
                <a:tab pos="5902960" algn="l"/>
              </a:tabLst>
            </a:pPr>
            <a:r>
              <a:rPr dirty="0" sz="1050" b="1">
                <a:solidFill>
                  <a:srgbClr val="202020"/>
                </a:solidFill>
                <a:latin typeface="Arial"/>
                <a:cs typeface="Arial"/>
              </a:rPr>
              <a:t>CLEARED:incident with injury:I-495</a:t>
            </a:r>
            <a:r>
              <a:rPr dirty="0" sz="1050" spc="-5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050" b="1">
                <a:solidFill>
                  <a:srgbClr val="202020"/>
                </a:solidFill>
                <a:latin typeface="Arial"/>
                <a:cs typeface="Arial"/>
              </a:rPr>
              <a:t>inner loop Exit 31 - MD 97/Georgia </a:t>
            </a:r>
            <a:r>
              <a:rPr dirty="0" sz="1050" spc="-40" b="1">
                <a:solidFill>
                  <a:srgbClr val="202020"/>
                </a:solidFill>
                <a:latin typeface="Arial"/>
                <a:cs typeface="Arial"/>
              </a:rPr>
              <a:t>A</a:t>
            </a:r>
            <a:r>
              <a:rPr dirty="0" sz="1050" b="1">
                <a:solidFill>
                  <a:srgbClr val="202020"/>
                </a:solidFill>
                <a:latin typeface="Arial"/>
                <a:cs typeface="Arial"/>
              </a:rPr>
              <a:t>ve Silver Spring	</a:t>
            </a: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[0, 1]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00">
              <a:latin typeface="Arial"/>
              <a:cs typeface="Arial"/>
            </a:endParaRPr>
          </a:p>
          <a:p>
            <a:pPr algn="r">
              <a:lnSpc>
                <a:spcPct val="100000"/>
              </a:lnSpc>
              <a:tabLst>
                <a:tab pos="5742305" algn="l"/>
              </a:tabLst>
            </a:pPr>
            <a:r>
              <a:rPr dirty="0" sz="1050" b="1">
                <a:solidFill>
                  <a:srgbClr val="202020"/>
                </a:solidFill>
                <a:latin typeface="Arial"/>
                <a:cs typeface="Arial"/>
              </a:rPr>
              <a:t>He came to a land which was engulfed in tribal war and turned it into a land of peace i.e.	</a:t>
            </a: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[1,</a:t>
            </a:r>
            <a:r>
              <a:rPr dirty="0" sz="1050" spc="-5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0,</a:t>
            </a:r>
            <a:r>
              <a:rPr dirty="0" sz="1050" spc="-5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1,</a:t>
            </a:r>
            <a:endParaRPr sz="1050">
              <a:latin typeface="Arial"/>
              <a:cs typeface="Arial"/>
            </a:endParaRPr>
          </a:p>
          <a:p>
            <a:pPr algn="r">
              <a:lnSpc>
                <a:spcPct val="100000"/>
              </a:lnSpc>
              <a:spcBef>
                <a:spcPts val="15"/>
              </a:spcBef>
              <a:tabLst>
                <a:tab pos="4486910" algn="l"/>
              </a:tabLst>
            </a:pPr>
            <a:r>
              <a:rPr dirty="0" sz="1050" b="1">
                <a:solidFill>
                  <a:srgbClr val="202020"/>
                </a:solidFill>
                <a:latin typeface="Arial"/>
                <a:cs typeface="Arial"/>
              </a:rPr>
              <a:t>Madinah. #ProphetMuhammad #islam	</a:t>
            </a: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0]</a:t>
            </a:r>
            <a:endParaRPr sz="10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2051" y="2314502"/>
            <a:ext cx="6210935" cy="10636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>
              <a:lnSpc>
                <a:spcPts val="1160"/>
              </a:lnSpc>
              <a:tabLst>
                <a:tab pos="5742305" algn="l"/>
              </a:tabLst>
            </a:pPr>
            <a:r>
              <a:rPr dirty="0" sz="1050" b="1">
                <a:solidFill>
                  <a:srgbClr val="202020"/>
                </a:solidFill>
                <a:latin typeface="Arial"/>
                <a:cs typeface="Arial"/>
              </a:rPr>
              <a:t>He came to a land which was engulfed in tribal war and turned it into a land of peace i.e.	</a:t>
            </a: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[1,</a:t>
            </a:r>
            <a:r>
              <a:rPr dirty="0" sz="1050" spc="-5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0,</a:t>
            </a:r>
            <a:r>
              <a:rPr dirty="0" sz="1050" spc="-5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1,</a:t>
            </a:r>
            <a:endParaRPr sz="1050">
              <a:latin typeface="Arial"/>
              <a:cs typeface="Arial"/>
            </a:endParaRPr>
          </a:p>
          <a:p>
            <a:pPr algn="r">
              <a:lnSpc>
                <a:spcPct val="100000"/>
              </a:lnSpc>
              <a:spcBef>
                <a:spcPts val="15"/>
              </a:spcBef>
              <a:tabLst>
                <a:tab pos="4486910" algn="l"/>
              </a:tabLst>
            </a:pPr>
            <a:r>
              <a:rPr dirty="0" sz="1050" b="1">
                <a:solidFill>
                  <a:srgbClr val="202020"/>
                </a:solidFill>
                <a:latin typeface="Arial"/>
                <a:cs typeface="Arial"/>
              </a:rPr>
              <a:t>Madinah. #ProphetMuhammad #islam	</a:t>
            </a: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0]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dirty="0" sz="1050" b="1">
                <a:solidFill>
                  <a:srgbClr val="202020"/>
                </a:solidFill>
                <a:latin typeface="Arial"/>
                <a:cs typeface="Arial"/>
              </a:rPr>
              <a:t>Hellfire</a:t>
            </a:r>
            <a:r>
              <a:rPr dirty="0" sz="1050" spc="-10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050" b="1">
                <a:solidFill>
                  <a:srgbClr val="202020"/>
                </a:solidFill>
                <a:latin typeface="Arial"/>
                <a:cs typeface="Arial"/>
              </a:rPr>
              <a:t>is</a:t>
            </a:r>
            <a:r>
              <a:rPr dirty="0" sz="1050" spc="-5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050" b="1">
                <a:solidFill>
                  <a:srgbClr val="202020"/>
                </a:solidFill>
                <a:latin typeface="Arial"/>
                <a:cs typeface="Arial"/>
              </a:rPr>
              <a:t>surrounded</a:t>
            </a:r>
            <a:r>
              <a:rPr dirty="0" sz="1050" spc="-5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050" b="1">
                <a:solidFill>
                  <a:srgbClr val="202020"/>
                </a:solidFill>
                <a:latin typeface="Arial"/>
                <a:cs typeface="Arial"/>
              </a:rPr>
              <a:t>by</a:t>
            </a:r>
            <a:r>
              <a:rPr dirty="0" sz="1050" spc="-5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050" b="1">
                <a:solidFill>
                  <a:srgbClr val="202020"/>
                </a:solidFill>
                <a:latin typeface="Arial"/>
                <a:cs typeface="Arial"/>
              </a:rPr>
              <a:t>desires</a:t>
            </a:r>
            <a:r>
              <a:rPr dirty="0" sz="1050" spc="-5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050" b="1">
                <a:solidFill>
                  <a:srgbClr val="202020"/>
                </a:solidFill>
                <a:latin typeface="Arial"/>
                <a:cs typeface="Arial"/>
              </a:rPr>
              <a:t>so</a:t>
            </a:r>
            <a:r>
              <a:rPr dirty="0" sz="1050" spc="-5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050" b="1">
                <a:solidFill>
                  <a:srgbClr val="202020"/>
                </a:solidFill>
                <a:latin typeface="Arial"/>
                <a:cs typeface="Arial"/>
              </a:rPr>
              <a:t>be</a:t>
            </a:r>
            <a:r>
              <a:rPr dirty="0" sz="1050" spc="-5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050" b="1">
                <a:solidFill>
                  <a:srgbClr val="202020"/>
                </a:solidFill>
                <a:latin typeface="Arial"/>
                <a:cs typeface="Arial"/>
              </a:rPr>
              <a:t>careful</a:t>
            </a:r>
            <a:r>
              <a:rPr dirty="0" sz="1050" spc="-10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050" b="1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dirty="0" sz="1050" spc="-5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050" spc="20" b="1">
                <a:solidFill>
                  <a:srgbClr val="202020"/>
                </a:solidFill>
                <a:latin typeface="Arial"/>
                <a:cs typeface="Arial"/>
              </a:rPr>
              <a:t>don□Ûªt</a:t>
            </a:r>
            <a:r>
              <a:rPr dirty="0" sz="1050" spc="-5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050" b="1">
                <a:solidFill>
                  <a:srgbClr val="202020"/>
                </a:solidFill>
                <a:latin typeface="Arial"/>
                <a:cs typeface="Arial"/>
              </a:rPr>
              <a:t>let</a:t>
            </a:r>
            <a:r>
              <a:rPr dirty="0" sz="1050" spc="-5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050" b="1">
                <a:solidFill>
                  <a:srgbClr val="202020"/>
                </a:solidFill>
                <a:latin typeface="Arial"/>
                <a:cs typeface="Arial"/>
              </a:rPr>
              <a:t>your</a:t>
            </a:r>
            <a:r>
              <a:rPr dirty="0" sz="1050" spc="-5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050" b="1">
                <a:solidFill>
                  <a:srgbClr val="202020"/>
                </a:solidFill>
                <a:latin typeface="Arial"/>
                <a:cs typeface="Arial"/>
              </a:rPr>
              <a:t>desires</a:t>
            </a:r>
            <a:r>
              <a:rPr dirty="0" sz="1050" spc="-5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050" b="1">
                <a:solidFill>
                  <a:srgbClr val="202020"/>
                </a:solidFill>
                <a:latin typeface="Arial"/>
                <a:cs typeface="Arial"/>
              </a:rPr>
              <a:t>control</a:t>
            </a:r>
            <a:r>
              <a:rPr dirty="0" sz="1050" spc="-5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050" b="1">
                <a:solidFill>
                  <a:srgbClr val="202020"/>
                </a:solidFill>
                <a:latin typeface="Arial"/>
                <a:cs typeface="Arial"/>
              </a:rPr>
              <a:t>you!</a:t>
            </a:r>
            <a:endParaRPr sz="1050">
              <a:latin typeface="Arial"/>
              <a:cs typeface="Arial"/>
            </a:endParaRPr>
          </a:p>
          <a:p>
            <a:pPr marL="2515870">
              <a:lnSpc>
                <a:spcPct val="100000"/>
              </a:lnSpc>
              <a:spcBef>
                <a:spcPts val="15"/>
              </a:spcBef>
              <a:tabLst>
                <a:tab pos="5913755" algn="l"/>
              </a:tabLst>
            </a:pPr>
            <a:r>
              <a:rPr dirty="0" sz="1050" b="1">
                <a:solidFill>
                  <a:srgbClr val="202020"/>
                </a:solidFill>
                <a:latin typeface="Arial"/>
                <a:cs typeface="Arial"/>
              </a:rPr>
              <a:t>#Afterlife	</a:t>
            </a:r>
            <a:r>
              <a:rPr dirty="0" baseline="34391" sz="1575">
                <a:solidFill>
                  <a:srgbClr val="202020"/>
                </a:solidFill>
                <a:latin typeface="Arial"/>
                <a:cs typeface="Arial"/>
              </a:rPr>
              <a:t>[0, 1]</a:t>
            </a:r>
            <a:endParaRPr baseline="34391" sz="1575">
              <a:latin typeface="Arial"/>
              <a:cs typeface="Arial"/>
            </a:endParaRPr>
          </a:p>
          <a:p>
            <a:pPr marL="43815">
              <a:lnSpc>
                <a:spcPct val="100000"/>
              </a:lnSpc>
              <a:spcBef>
                <a:spcPts val="1065"/>
              </a:spcBef>
              <a:tabLst>
                <a:tab pos="5765165" algn="l"/>
              </a:tabLst>
            </a:pPr>
            <a:r>
              <a:rPr dirty="0" sz="1050" b="1">
                <a:solidFill>
                  <a:srgbClr val="202020"/>
                </a:solidFill>
                <a:latin typeface="Arial"/>
                <a:cs typeface="Arial"/>
              </a:rPr>
              <a:t>The Prophet (peace be upon him) said 'Save yourself from Hellfire even if it is by giving	</a:t>
            </a: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[0,</a:t>
            </a:r>
            <a:r>
              <a:rPr dirty="0" sz="1050" spc="-5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0,</a:t>
            </a:r>
            <a:r>
              <a:rPr dirty="0" sz="1050" spc="-5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0,</a:t>
            </a:r>
            <a:endParaRPr sz="10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77850" y="1320788"/>
            <a:ext cx="6800850" cy="914400"/>
          </a:xfrm>
          <a:custGeom>
            <a:avLst/>
            <a:gdLst/>
            <a:ahLst/>
            <a:cxnLst/>
            <a:rect l="l" t="t" r="r" b="b"/>
            <a:pathLst>
              <a:path w="6800850" h="914400">
                <a:moveTo>
                  <a:pt x="6800849" y="914399"/>
                </a:moveTo>
                <a:lnTo>
                  <a:pt x="0" y="914399"/>
                </a:lnTo>
                <a:lnTo>
                  <a:pt x="0" y="0"/>
                </a:lnTo>
                <a:lnTo>
                  <a:pt x="6800849" y="0"/>
                </a:lnTo>
                <a:lnTo>
                  <a:pt x="6800849" y="914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22300" y="1382391"/>
            <a:ext cx="5744210" cy="56832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#Drop</a:t>
            </a:r>
            <a:r>
              <a:rPr dirty="0" sz="1050" spc="-4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the</a:t>
            </a:r>
            <a:r>
              <a:rPr dirty="0" sz="1050" spc="-4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columns</a:t>
            </a:r>
            <a:endParaRPr sz="1050">
              <a:latin typeface="Consolas"/>
              <a:cs typeface="Consolas"/>
            </a:endParaRPr>
          </a:p>
          <a:p>
            <a:pPr marL="12700" marR="5080">
              <a:lnSpc>
                <a:spcPct val="113100"/>
              </a:lnSpc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tweets.drop(columns =</a:t>
            </a:r>
            <a:r>
              <a:rPr dirty="0" sz="1050" spc="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['location',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'keyword',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'id',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 'random'],</a:t>
            </a:r>
            <a:r>
              <a:rPr dirty="0" sz="1050" spc="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inplace</a:t>
            </a:r>
            <a:r>
              <a:rPr dirty="0" sz="1050" spc="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True) </a:t>
            </a:r>
            <a:r>
              <a:rPr dirty="0" sz="1050" spc="-56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#tweets.drop(columns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['location',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'keyword',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'id'],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inplace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True)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77850" y="2349488"/>
            <a:ext cx="6800850" cy="2419350"/>
          </a:xfrm>
          <a:custGeom>
            <a:avLst/>
            <a:gdLst/>
            <a:ahLst/>
            <a:cxnLst/>
            <a:rect l="l" t="t" r="r" b="b"/>
            <a:pathLst>
              <a:path w="6800850" h="2419350">
                <a:moveTo>
                  <a:pt x="6800849" y="2419349"/>
                </a:moveTo>
                <a:lnTo>
                  <a:pt x="0" y="2419349"/>
                </a:lnTo>
                <a:lnTo>
                  <a:pt x="0" y="0"/>
                </a:lnTo>
                <a:lnTo>
                  <a:pt x="6800849" y="0"/>
                </a:lnTo>
                <a:lnTo>
                  <a:pt x="6800849" y="24193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006475" y="3069610"/>
          <a:ext cx="4657725" cy="1610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0510"/>
                <a:gridCol w="576579"/>
              </a:tblGrid>
              <a:tr h="208279">
                <a:tc>
                  <a:txBody>
                    <a:bodyPr/>
                    <a:lstStyle/>
                    <a:p>
                      <a:pPr algn="r" marR="62865">
                        <a:lnSpc>
                          <a:spcPts val="990"/>
                        </a:lnSpc>
                      </a:pPr>
                      <a:r>
                        <a:rPr dirty="0" sz="1050" b="1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text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8419">
                        <a:lnSpc>
                          <a:spcPts val="990"/>
                        </a:lnSpc>
                      </a:pPr>
                      <a:r>
                        <a:rPr dirty="0" sz="1050" b="1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target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296545">
                <a:tc>
                  <a:txBody>
                    <a:bodyPr/>
                    <a:lstStyle/>
                    <a:p>
                      <a:pPr algn="r" marR="62865">
                        <a:lnSpc>
                          <a:spcPct val="100000"/>
                        </a:lnSpc>
                        <a:spcBef>
                          <a:spcPts val="484"/>
                        </a:spcBef>
                        <a:tabLst>
                          <a:tab pos="935355" algn="l"/>
                        </a:tabLst>
                      </a:pPr>
                      <a:r>
                        <a:rPr dirty="0" sz="1050" b="1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	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@randerson62</a:t>
                      </a:r>
                      <a:r>
                        <a:rPr dirty="0" sz="1050" spc="-15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Watching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news</a:t>
                      </a:r>
                      <a:r>
                        <a:rPr dirty="0" sz="1050" spc="-15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wild</a:t>
                      </a:r>
                      <a:r>
                        <a:rPr dirty="0" sz="1050" spc="-15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fires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dirty="0" sz="1050" spc="-15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h...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61594"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58419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61594"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r" marR="62865">
                        <a:lnSpc>
                          <a:spcPct val="100000"/>
                        </a:lnSpc>
                        <a:spcBef>
                          <a:spcPts val="475"/>
                        </a:spcBef>
                        <a:tabLst>
                          <a:tab pos="1022985" algn="l"/>
                        </a:tabLst>
                      </a:pPr>
                      <a:r>
                        <a:rPr dirty="0" sz="1050" b="1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1	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Afghanistan:</a:t>
                      </a:r>
                      <a:r>
                        <a:rPr dirty="0" sz="1050" spc="-2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U.N.</a:t>
                      </a:r>
                      <a:r>
                        <a:rPr dirty="0" sz="1050" spc="-2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Reports</a:t>
                      </a:r>
                      <a:r>
                        <a:rPr dirty="0" sz="1050" spc="-2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'Record-High</a:t>
                      </a:r>
                      <a:r>
                        <a:rPr dirty="0" sz="1050" spc="-2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Levels'...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60325"/>
                </a:tc>
                <a:tc>
                  <a:txBody>
                    <a:bodyPr/>
                    <a:lstStyle/>
                    <a:p>
                      <a:pPr algn="r" marR="58419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60325"/>
                </a:tc>
              </a:tr>
              <a:tr h="294640">
                <a:tc>
                  <a:txBody>
                    <a:bodyPr/>
                    <a:lstStyle/>
                    <a:p>
                      <a:pPr algn="r" marR="62865">
                        <a:lnSpc>
                          <a:spcPct val="100000"/>
                        </a:lnSpc>
                        <a:spcBef>
                          <a:spcPts val="475"/>
                        </a:spcBef>
                        <a:tabLst>
                          <a:tab pos="656590" algn="l"/>
                        </a:tabLst>
                      </a:pPr>
                      <a:r>
                        <a:rPr dirty="0" sz="1050" b="1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2	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@marksmaponyane</a:t>
                      </a:r>
                      <a:r>
                        <a:rPr dirty="0" sz="1050" spc="-2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Hey!Sundowns</a:t>
                      </a:r>
                      <a:r>
                        <a:rPr dirty="0" sz="1050" spc="-2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were</a:t>
                      </a:r>
                      <a:r>
                        <a:rPr dirty="0" sz="1050" spc="-2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annihilated</a:t>
                      </a:r>
                      <a:r>
                        <a:rPr dirty="0" sz="1050" spc="-2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...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60325"/>
                </a:tc>
                <a:tc>
                  <a:txBody>
                    <a:bodyPr/>
                    <a:lstStyle/>
                    <a:p>
                      <a:pPr algn="r" marR="58419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60325"/>
                </a:tc>
              </a:tr>
              <a:tr h="294640">
                <a:tc>
                  <a:txBody>
                    <a:bodyPr/>
                    <a:lstStyle/>
                    <a:p>
                      <a:pPr algn="r" marR="62865">
                        <a:lnSpc>
                          <a:spcPct val="100000"/>
                        </a:lnSpc>
                        <a:spcBef>
                          <a:spcPts val="475"/>
                        </a:spcBef>
                        <a:tabLst>
                          <a:tab pos="1046480" algn="l"/>
                        </a:tabLst>
                      </a:pPr>
                      <a:r>
                        <a:rPr dirty="0" sz="1050" b="1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3	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Gotta</a:t>
                      </a:r>
                      <a:r>
                        <a:rPr dirty="0" sz="1050" spc="-15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love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#summer</a:t>
                      </a:r>
                      <a:r>
                        <a:rPr dirty="0" sz="1050" spc="-15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 #Calgary.</a:t>
                      </a:r>
                      <a:r>
                        <a:rPr dirty="0" sz="1050" spc="-15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#yyc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#hailstor...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60325"/>
                </a:tc>
                <a:tc>
                  <a:txBody>
                    <a:bodyPr/>
                    <a:lstStyle/>
                    <a:p>
                      <a:pPr algn="r" marR="58419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60325"/>
                </a:tc>
              </a:tr>
              <a:tr h="221615">
                <a:tc>
                  <a:txBody>
                    <a:bodyPr/>
                    <a:lstStyle/>
                    <a:p>
                      <a:pPr algn="r" marR="62865">
                        <a:lnSpc>
                          <a:spcPts val="1175"/>
                        </a:lnSpc>
                        <a:spcBef>
                          <a:spcPts val="475"/>
                        </a:spcBef>
                        <a:tabLst>
                          <a:tab pos="213995" algn="l"/>
                        </a:tabLst>
                      </a:pPr>
                      <a:r>
                        <a:rPr dirty="0" sz="1050" b="1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4	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ANNIHILATED 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DAMASCUS: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SYRIAN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ARMY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GRINDS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 spc="3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□Û...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60325"/>
                </a:tc>
                <a:tc>
                  <a:txBody>
                    <a:bodyPr/>
                    <a:lstStyle/>
                    <a:p>
                      <a:pPr algn="r" marR="58419">
                        <a:lnSpc>
                          <a:spcPts val="1175"/>
                        </a:lnSpc>
                        <a:spcBef>
                          <a:spcPts val="475"/>
                        </a:spcBef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60325"/>
                </a:tc>
              </a:tr>
            </a:tbl>
          </a:graphicData>
        </a:graphic>
      </p:graphicFrame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5"/>
              <a:t>https://colab.research.google.com/drive/1mwFpRATNrSgD6xX8SqTe0H_V6Wm-LJLc#scrollTo=pGolILywlOI4&amp;printMode=true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17</a:t>
            </a:fld>
            <a:r>
              <a:rPr dirty="0" spc="-5"/>
              <a:t>/</a:t>
            </a:r>
            <a:r>
              <a:rPr dirty="0"/>
              <a:t>37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22300" y="2432046"/>
            <a:ext cx="105219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tweets.head(5)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2300" y="4965695"/>
            <a:ext cx="6184265" cy="46621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5050790">
              <a:lnSpc>
                <a:spcPct val="100000"/>
              </a:lnSpc>
              <a:spcBef>
                <a:spcPts val="100"/>
              </a:spcBef>
            </a:pP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tweets.shape[0]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Consolas"/>
              <a:cs typeface="Consolas"/>
            </a:endParaRPr>
          </a:p>
          <a:p>
            <a:pPr algn="ctr" marR="5114290">
              <a:lnSpc>
                <a:spcPct val="100000"/>
              </a:lnSpc>
              <a:spcBef>
                <a:spcPts val="5"/>
              </a:spcBef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6877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>
              <a:latin typeface="Consolas"/>
              <a:cs typeface="Consolas"/>
            </a:endParaRPr>
          </a:p>
          <a:p>
            <a:pPr marL="12700" marR="2717165">
              <a:lnSpc>
                <a:spcPct val="113100"/>
              </a:lnSpc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#tweets.drop_duplicates() </a:t>
            </a:r>
            <a:r>
              <a:rPr dirty="0" sz="1050" spc="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tweets.sort_values("text",</a:t>
            </a:r>
            <a:r>
              <a:rPr dirty="0" sz="1050" spc="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inplace=True)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tweets.drop_duplicates(keep=False,inplace=True)</a:t>
            </a:r>
            <a:endParaRPr sz="1050">
              <a:latin typeface="Consolas"/>
              <a:cs typeface="Consolas"/>
            </a:endParaRPr>
          </a:p>
          <a:p>
            <a:pPr marL="383540" marR="5063490" indent="-371475">
              <a:lnSpc>
                <a:spcPct val="214299"/>
              </a:lnSpc>
              <a:spcBef>
                <a:spcPts val="150"/>
              </a:spcBef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tweets.shape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[0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] 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6738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def</a:t>
            </a:r>
            <a:r>
              <a:rPr dirty="0" sz="1050" spc="-2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text_clear(data):</a:t>
            </a:r>
            <a:endParaRPr sz="1050">
              <a:latin typeface="Consolas"/>
              <a:cs typeface="Consolas"/>
            </a:endParaRPr>
          </a:p>
          <a:p>
            <a:pPr marL="305435">
              <a:lnSpc>
                <a:spcPct val="100000"/>
              </a:lnSpc>
              <a:spcBef>
                <a:spcPts val="165"/>
              </a:spcBef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tx</a:t>
            </a:r>
            <a:r>
              <a:rPr dirty="0" sz="1050" spc="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dirty="0" sz="1050" spc="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data.apply(lambda</a:t>
            </a:r>
            <a:r>
              <a:rPr dirty="0" sz="1050" spc="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x:</a:t>
            </a:r>
            <a:r>
              <a:rPr dirty="0" sz="1050" spc="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re.sub("http\S+",</a:t>
            </a:r>
            <a:r>
              <a:rPr dirty="0" sz="1050" spc="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'',</a:t>
            </a:r>
            <a:r>
              <a:rPr dirty="0" sz="1050" spc="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str(x)))</a:t>
            </a:r>
            <a:endParaRPr sz="1050">
              <a:latin typeface="Consolas"/>
              <a:cs typeface="Consolas"/>
            </a:endParaRPr>
          </a:p>
          <a:p>
            <a:pPr marL="305435" marR="5080">
              <a:lnSpc>
                <a:spcPct val="113100"/>
              </a:lnSpc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tx</a:t>
            </a:r>
            <a:r>
              <a:rPr dirty="0" sz="1050" spc="3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dirty="0" sz="1050" spc="3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tx.apply(lambda</a:t>
            </a:r>
            <a:r>
              <a:rPr dirty="0" sz="1050" spc="3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x:</a:t>
            </a:r>
            <a:r>
              <a:rPr dirty="0" sz="1050" spc="3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re.sub(u'[^a-zA-Z0-9áéíóúÁÉÍÓÚâêîôÂÊÎÔãõÃÕçÇ:</a:t>
            </a:r>
            <a:r>
              <a:rPr dirty="0" sz="1050" spc="3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]',</a:t>
            </a:r>
            <a:r>
              <a:rPr dirty="0" sz="1050" spc="3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'',x)) </a:t>
            </a:r>
            <a:r>
              <a:rPr dirty="0" sz="1050" spc="-56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tx =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tx.apply(lambda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x: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re.sub('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+',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'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',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 x))</a:t>
            </a:r>
            <a:endParaRPr sz="1050">
              <a:latin typeface="Consolas"/>
              <a:cs typeface="Consolas"/>
            </a:endParaRPr>
          </a:p>
          <a:p>
            <a:pPr marL="305435">
              <a:lnSpc>
                <a:spcPct val="100000"/>
              </a:lnSpc>
              <a:spcBef>
                <a:spcPts val="165"/>
              </a:spcBef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tx</a:t>
            </a:r>
            <a:r>
              <a:rPr dirty="0" sz="1050" spc="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dirty="0" sz="1050" spc="2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tx.apply(lambda</a:t>
            </a:r>
            <a:r>
              <a:rPr dirty="0" sz="1050" spc="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x:</a:t>
            </a:r>
            <a:r>
              <a:rPr dirty="0" sz="1050" spc="2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re.sub('(#[A-Za-z]+[A-Za-z0-9-_]+)',</a:t>
            </a:r>
            <a:r>
              <a:rPr dirty="0" sz="1050" spc="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'',</a:t>
            </a:r>
            <a:r>
              <a:rPr dirty="0" sz="1050" spc="2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x))</a:t>
            </a:r>
            <a:endParaRPr sz="1050">
              <a:latin typeface="Consolas"/>
              <a:cs typeface="Consolas"/>
            </a:endParaRPr>
          </a:p>
          <a:p>
            <a:pPr marL="305435" marR="884555">
              <a:lnSpc>
                <a:spcPct val="113100"/>
              </a:lnSpc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tx</a:t>
            </a:r>
            <a:r>
              <a:rPr dirty="0" sz="1050" spc="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dirty="0" sz="1050" spc="2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tx.apply(lambda</a:t>
            </a:r>
            <a:r>
              <a:rPr dirty="0" sz="1050" spc="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x:</a:t>
            </a:r>
            <a:r>
              <a:rPr dirty="0" sz="1050" spc="2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re.sub('(@[A-Za-z]+[A-za-z0-9-_]+)',</a:t>
            </a:r>
            <a:r>
              <a:rPr dirty="0" sz="1050" spc="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'',</a:t>
            </a:r>
            <a:r>
              <a:rPr dirty="0" sz="1050" spc="2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x)) </a:t>
            </a:r>
            <a:r>
              <a:rPr dirty="0" sz="1050" spc="-56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tx =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tx.apply(lambda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x: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re.sub('rt',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'',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 x))</a:t>
            </a:r>
            <a:endParaRPr sz="1050">
              <a:latin typeface="Consolas"/>
              <a:cs typeface="Consolas"/>
            </a:endParaRPr>
          </a:p>
          <a:p>
            <a:pPr marL="305435" marR="78740">
              <a:lnSpc>
                <a:spcPct val="113100"/>
              </a:lnSpc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tx =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tx.apply(lambda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x: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''.join([i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for i in x if i not in string.punctuation])) </a:t>
            </a:r>
            <a:r>
              <a:rPr dirty="0" sz="1050" spc="-56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return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tx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clean_tweets=tweets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clean_tweets['text']</a:t>
            </a:r>
            <a:r>
              <a:rPr dirty="0" sz="1050" spc="5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dirty="0" sz="1050" spc="5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text_clear(clean_tweets['text'])</a:t>
            </a:r>
            <a:endParaRPr sz="10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100"/>
            <a:ext cx="1717675" cy="309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6/15/2021</a:t>
            </a:r>
            <a:endParaRPr sz="800">
              <a:latin typeface="Arial"/>
              <a:cs typeface="Arial"/>
            </a:endParaRPr>
          </a:p>
          <a:p>
            <a:pPr marL="31115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clean_tweets.head()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99792" y="165100"/>
            <a:ext cx="240855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twitter_analyis_classification_v1.ipynb</a:t>
            </a:r>
            <a:r>
              <a:rPr dirty="0" sz="800" spc="-4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-</a:t>
            </a:r>
            <a:r>
              <a:rPr dirty="0" sz="800" spc="-4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Colaboratory</a:t>
            </a:r>
            <a:endParaRPr sz="8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06475" y="745522"/>
          <a:ext cx="4295775" cy="1610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055"/>
                <a:gridCol w="3277870"/>
                <a:gridCol w="576579"/>
              </a:tblGrid>
              <a:tr h="2082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2865">
                        <a:lnSpc>
                          <a:spcPts val="990"/>
                        </a:lnSpc>
                      </a:pPr>
                      <a:r>
                        <a:rPr dirty="0" sz="1050" b="1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text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8419">
                        <a:lnSpc>
                          <a:spcPts val="990"/>
                        </a:lnSpc>
                      </a:pPr>
                      <a:r>
                        <a:rPr dirty="0" sz="1050" b="1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target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2965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050" b="1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2243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61594"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6286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Residents Return </a:t>
                      </a:r>
                      <a:r>
                        <a:rPr dirty="0" sz="1050" spc="-12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o Destroyed Homes As </a:t>
                      </a:r>
                      <a:r>
                        <a:rPr dirty="0" sz="1050" spc="-4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ashin...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61594"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58419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61594"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050" b="1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4203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60325"/>
                </a:tc>
                <a:tc>
                  <a:txBody>
                    <a:bodyPr/>
                    <a:lstStyle/>
                    <a:p>
                      <a:pPr algn="r" marR="6286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360WiseNews</a:t>
                      </a:r>
                      <a:r>
                        <a:rPr dirty="0" sz="1050" spc="-2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Chinas</a:t>
                      </a:r>
                      <a:r>
                        <a:rPr dirty="0" sz="1050" spc="-15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Stock</a:t>
                      </a:r>
                      <a:r>
                        <a:rPr dirty="0" sz="1050" spc="-15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Market</a:t>
                      </a:r>
                      <a:r>
                        <a:rPr dirty="0" sz="1050" spc="-15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Crash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Are</a:t>
                      </a:r>
                      <a:r>
                        <a:rPr dirty="0" sz="1050" spc="-15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The...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60325"/>
                </a:tc>
                <a:tc>
                  <a:txBody>
                    <a:bodyPr/>
                    <a:lstStyle/>
                    <a:p>
                      <a:pPr algn="r" marR="58419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60325"/>
                </a:tc>
              </a:tr>
              <a:tr h="294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050" spc="-15" b="1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1711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60325"/>
                </a:tc>
                <a:tc>
                  <a:txBody>
                    <a:bodyPr/>
                    <a:lstStyle/>
                    <a:p>
                      <a:pPr algn="r" marR="6286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360WiseNews</a:t>
                      </a:r>
                      <a:r>
                        <a:rPr dirty="0" sz="1050" spc="-2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Chinas</a:t>
                      </a:r>
                      <a:r>
                        <a:rPr dirty="0" sz="1050" spc="-15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Stock</a:t>
                      </a:r>
                      <a:r>
                        <a:rPr dirty="0" sz="1050" spc="-15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Market</a:t>
                      </a:r>
                      <a:r>
                        <a:rPr dirty="0" sz="1050" spc="-15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Crash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Are</a:t>
                      </a:r>
                      <a:r>
                        <a:rPr dirty="0" sz="1050" spc="-15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The...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60325"/>
                </a:tc>
                <a:tc>
                  <a:txBody>
                    <a:bodyPr/>
                    <a:lstStyle/>
                    <a:p>
                      <a:pPr algn="r" marR="58419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60325"/>
                </a:tc>
              </a:tr>
              <a:tr h="294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050" b="1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2555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60325"/>
                </a:tc>
                <a:tc>
                  <a:txBody>
                    <a:bodyPr/>
                    <a:lstStyle/>
                    <a:p>
                      <a:pPr algn="r" marR="6286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360WiseNews</a:t>
                      </a:r>
                      <a:r>
                        <a:rPr dirty="0" sz="1050" spc="-2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Chinas</a:t>
                      </a:r>
                      <a:r>
                        <a:rPr dirty="0" sz="1050" spc="-15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Stock</a:t>
                      </a:r>
                      <a:r>
                        <a:rPr dirty="0" sz="1050" spc="-15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Market</a:t>
                      </a:r>
                      <a:r>
                        <a:rPr dirty="0" sz="1050" spc="-15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Crash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Are</a:t>
                      </a:r>
                      <a:r>
                        <a:rPr dirty="0" sz="1050" spc="-15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The...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60325"/>
                </a:tc>
                <a:tc>
                  <a:txBody>
                    <a:bodyPr/>
                    <a:lstStyle/>
                    <a:p>
                      <a:pPr algn="r" marR="58419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60325"/>
                </a:tc>
              </a:tr>
              <a:tr h="221615">
                <a:tc>
                  <a:txBody>
                    <a:bodyPr/>
                    <a:lstStyle/>
                    <a:p>
                      <a:pPr algn="ctr">
                        <a:lnSpc>
                          <a:spcPts val="1175"/>
                        </a:lnSpc>
                        <a:spcBef>
                          <a:spcPts val="475"/>
                        </a:spcBef>
                      </a:pPr>
                      <a:r>
                        <a:rPr dirty="0" sz="1050" b="1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2239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60325"/>
                </a:tc>
                <a:tc>
                  <a:txBody>
                    <a:bodyPr/>
                    <a:lstStyle/>
                    <a:p>
                      <a:pPr algn="r" marR="62865">
                        <a:lnSpc>
                          <a:spcPts val="1175"/>
                        </a:lnSpc>
                        <a:spcBef>
                          <a:spcPts val="475"/>
                        </a:spcBef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 spc="-2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TITAN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 WarriorCord 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100 Feet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Authentic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Militar...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60325"/>
                </a:tc>
                <a:tc>
                  <a:txBody>
                    <a:bodyPr/>
                    <a:lstStyle/>
                    <a:p>
                      <a:pPr algn="r" marR="58419">
                        <a:lnSpc>
                          <a:spcPts val="1175"/>
                        </a:lnSpc>
                        <a:spcBef>
                          <a:spcPts val="475"/>
                        </a:spcBef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60325"/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006462" y="3663962"/>
            <a:ext cx="3314700" cy="9525"/>
          </a:xfrm>
          <a:custGeom>
            <a:avLst/>
            <a:gdLst/>
            <a:ahLst/>
            <a:cxnLst/>
            <a:rect l="l" t="t" r="r" b="b"/>
            <a:pathLst>
              <a:path w="3314700" h="9525">
                <a:moveTo>
                  <a:pt x="3314700" y="0"/>
                </a:moveTo>
                <a:lnTo>
                  <a:pt x="209550" y="0"/>
                </a:lnTo>
                <a:lnTo>
                  <a:pt x="0" y="0"/>
                </a:lnTo>
                <a:lnTo>
                  <a:pt x="0" y="9525"/>
                </a:lnTo>
                <a:lnTo>
                  <a:pt x="209550" y="9525"/>
                </a:lnTo>
                <a:lnTo>
                  <a:pt x="3314700" y="9525"/>
                </a:lnTo>
                <a:lnTo>
                  <a:pt x="331470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22300" y="2620652"/>
            <a:ext cx="3910965" cy="157797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test_tweets=df_test</a:t>
            </a:r>
            <a:endParaRPr sz="1050">
              <a:latin typeface="Consolas"/>
              <a:cs typeface="Consolas"/>
            </a:endParaRPr>
          </a:p>
          <a:p>
            <a:pPr marL="12700" marR="5080">
              <a:lnSpc>
                <a:spcPct val="113100"/>
              </a:lnSpc>
            </a:pP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test_tweets['text']</a:t>
            </a:r>
            <a:r>
              <a:rPr dirty="0" sz="1050" spc="6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dirty="0" sz="1050" spc="6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text_clear(test_tweets['text']) </a:t>
            </a:r>
            <a:r>
              <a:rPr dirty="0" sz="1050" spc="-56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test_tweets.head()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 algn="r" marR="270510">
              <a:lnSpc>
                <a:spcPct val="100000"/>
              </a:lnSpc>
              <a:spcBef>
                <a:spcPts val="795"/>
              </a:spcBef>
            </a:pPr>
            <a:r>
              <a:rPr dirty="0" sz="1050" b="1">
                <a:solidFill>
                  <a:srgbClr val="202020"/>
                </a:solidFill>
                <a:latin typeface="Consolas"/>
                <a:cs typeface="Consolas"/>
              </a:rPr>
              <a:t>text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Consolas"/>
              <a:cs typeface="Consolas"/>
            </a:endParaRPr>
          </a:p>
          <a:p>
            <a:pPr marL="755650" indent="-304800">
              <a:lnSpc>
                <a:spcPct val="100000"/>
              </a:lnSpc>
              <a:buFont typeface="Arial"/>
              <a:buAutoNum type="arabicPlain"/>
              <a:tabLst>
                <a:tab pos="755650" algn="l"/>
                <a:tab pos="756285" algn="l"/>
              </a:tabLst>
            </a:pP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Indian</a:t>
            </a:r>
            <a:r>
              <a:rPr dirty="0" sz="1050" spc="-15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coast</a:t>
            </a:r>
            <a:r>
              <a:rPr dirty="0" sz="1050" spc="-1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need</a:t>
            </a:r>
            <a:r>
              <a:rPr dirty="0" sz="1050" spc="-15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dirty="0" sz="1050" spc="-1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be</a:t>
            </a:r>
            <a:r>
              <a:rPr dirty="0" sz="1050" spc="-15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prepared</a:t>
            </a:r>
            <a:r>
              <a:rPr dirty="0" sz="1050" spc="-1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disaster</a:t>
            </a:r>
            <a:r>
              <a:rPr dirty="0" sz="1050" spc="-15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read...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202020"/>
              </a:buClr>
              <a:buFont typeface="Arial"/>
              <a:buAutoNum type="arabicPlain"/>
            </a:pPr>
            <a:endParaRPr sz="900">
              <a:latin typeface="Arial"/>
              <a:cs typeface="Arial"/>
            </a:endParaRPr>
          </a:p>
          <a:p>
            <a:pPr marL="718820" indent="-267970">
              <a:lnSpc>
                <a:spcPct val="100000"/>
              </a:lnSpc>
              <a:buFont typeface="Arial"/>
              <a:buAutoNum type="arabicPlain"/>
              <a:tabLst>
                <a:tab pos="718820" algn="l"/>
                <a:tab pos="719455" algn="l"/>
              </a:tabLst>
            </a:pP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Unimaginable</a:t>
            </a:r>
            <a:r>
              <a:rPr dirty="0" sz="1050" spc="-15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loss</a:t>
            </a:r>
            <a:r>
              <a:rPr dirty="0" sz="1050" spc="-1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of</a:t>
            </a:r>
            <a:r>
              <a:rPr dirty="0" sz="1050" spc="-1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lives</a:t>
            </a:r>
            <a:r>
              <a:rPr dirty="0" sz="1050" spc="-1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dirty="0" sz="1050" spc="-1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propey</a:t>
            </a:r>
            <a:r>
              <a:rPr dirty="0" sz="1050" spc="-15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due</a:t>
            </a:r>
            <a:r>
              <a:rPr dirty="0" sz="1050" spc="-1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dirty="0" sz="1050" spc="-1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m...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61491" y="4308482"/>
            <a:ext cx="9969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b="1">
                <a:solidFill>
                  <a:srgbClr val="202020"/>
                </a:solidFill>
                <a:latin typeface="Arial"/>
                <a:cs typeface="Arial"/>
              </a:rPr>
              <a:t>2</a:t>
            </a:r>
            <a:endParaRPr sz="10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88343" y="4308482"/>
            <a:ext cx="267906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dirty="0" sz="1050" spc="-2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people</a:t>
            </a:r>
            <a:r>
              <a:rPr dirty="0" sz="1050" spc="-15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living</a:t>
            </a:r>
            <a:r>
              <a:rPr dirty="0" sz="1050" spc="-15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with</a:t>
            </a:r>
            <a:r>
              <a:rPr dirty="0" sz="1050" spc="-15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disabilities</a:t>
            </a:r>
            <a:r>
              <a:rPr dirty="0" sz="1050" spc="-15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preparing</a:t>
            </a:r>
            <a:r>
              <a:rPr dirty="0" sz="1050" spc="-15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...</a:t>
            </a:r>
            <a:endParaRPr sz="10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73124" y="579755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05"/>
                </a:moveTo>
                <a:lnTo>
                  <a:pt x="20654" y="47605"/>
                </a:lnTo>
                <a:lnTo>
                  <a:pt x="17617" y="46977"/>
                </a:lnTo>
                <a:lnTo>
                  <a:pt x="0" y="26955"/>
                </a:lnTo>
                <a:lnTo>
                  <a:pt x="0" y="20631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55"/>
                </a:lnTo>
                <a:lnTo>
                  <a:pt x="26970" y="47605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73124" y="603567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05"/>
                </a:moveTo>
                <a:lnTo>
                  <a:pt x="20654" y="47605"/>
                </a:lnTo>
                <a:lnTo>
                  <a:pt x="17617" y="47015"/>
                </a:lnTo>
                <a:lnTo>
                  <a:pt x="0" y="26955"/>
                </a:lnTo>
                <a:lnTo>
                  <a:pt x="0" y="20631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55"/>
                </a:lnTo>
                <a:lnTo>
                  <a:pt x="26970" y="47605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73124" y="627380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05"/>
                </a:moveTo>
                <a:lnTo>
                  <a:pt x="20654" y="47605"/>
                </a:lnTo>
                <a:lnTo>
                  <a:pt x="17617" y="46996"/>
                </a:lnTo>
                <a:lnTo>
                  <a:pt x="0" y="26955"/>
                </a:lnTo>
                <a:lnTo>
                  <a:pt x="0" y="20631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55"/>
                </a:lnTo>
                <a:lnTo>
                  <a:pt x="26970" y="47605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41350" y="4603757"/>
            <a:ext cx="6679565" cy="5008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32434">
              <a:lnSpc>
                <a:spcPct val="100000"/>
              </a:lnSpc>
              <a:spcBef>
                <a:spcPts val="100"/>
              </a:spcBef>
              <a:tabLst>
                <a:tab pos="650240" algn="l"/>
              </a:tabLst>
            </a:pPr>
            <a:r>
              <a:rPr dirty="0" sz="1050" b="1">
                <a:solidFill>
                  <a:srgbClr val="202020"/>
                </a:solidFill>
                <a:latin typeface="Arial"/>
                <a:cs typeface="Arial"/>
              </a:rPr>
              <a:t>3	</a:t>
            </a: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When</a:t>
            </a:r>
            <a:r>
              <a:rPr dirty="0" sz="1050" spc="-1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you</a:t>
            </a:r>
            <a:r>
              <a:rPr dirty="0" sz="1050" spc="-1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go</a:t>
            </a:r>
            <a:r>
              <a:rPr dirty="0" sz="1050" spc="-1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dirty="0" sz="1050" spc="-1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make</a:t>
            </a:r>
            <a:r>
              <a:rPr dirty="0" sz="1050" spc="-5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an</a:t>
            </a:r>
            <a:r>
              <a:rPr dirty="0" sz="1050" spc="-1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iced</a:t>
            </a:r>
            <a:r>
              <a:rPr dirty="0" sz="1050" spc="-1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Arial"/>
                <a:cs typeface="Arial"/>
              </a:rPr>
              <a:t>coffee</a:t>
            </a:r>
            <a:r>
              <a:rPr dirty="0" sz="1050" spc="-1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dirty="0" sz="1050" spc="-5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realise...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200" spc="10" b="1">
                <a:solidFill>
                  <a:srgbClr val="202020"/>
                </a:solidFill>
                <a:latin typeface="Trebuchet MS"/>
                <a:cs typeface="Trebuchet MS"/>
              </a:rPr>
              <a:t>Model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dirty="0" sz="1200" spc="-10">
                <a:solidFill>
                  <a:srgbClr val="202020"/>
                </a:solidFill>
                <a:latin typeface="Trebuchet MS"/>
                <a:cs typeface="Trebuchet MS"/>
              </a:rPr>
              <a:t>I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30">
                <a:solidFill>
                  <a:srgbClr val="202020"/>
                </a:solidFill>
                <a:latin typeface="Trebuchet MS"/>
                <a:cs typeface="Trebuchet MS"/>
              </a:rPr>
              <a:t>used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35">
                <a:solidFill>
                  <a:srgbClr val="202020"/>
                </a:solidFill>
                <a:latin typeface="Trebuchet MS"/>
                <a:cs typeface="Trebuchet MS"/>
              </a:rPr>
              <a:t>the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rebuchet MS"/>
                <a:cs typeface="Trebuchet MS"/>
              </a:rPr>
              <a:t>following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45">
                <a:solidFill>
                  <a:srgbClr val="202020"/>
                </a:solidFill>
                <a:latin typeface="Trebuchet MS"/>
                <a:cs typeface="Trebuchet MS"/>
              </a:rPr>
              <a:t>f</a:t>
            </a:r>
            <a:r>
              <a:rPr dirty="0" sz="1200" spc="-70">
                <a:solidFill>
                  <a:srgbClr val="202020"/>
                </a:solidFill>
                <a:latin typeface="Trebuchet MS"/>
                <a:cs typeface="Trebuchet MS"/>
              </a:rPr>
              <a:t>r</a:t>
            </a:r>
            <a:r>
              <a:rPr dirty="0" sz="1200" spc="20">
                <a:solidFill>
                  <a:srgbClr val="202020"/>
                </a:solidFill>
                <a:latin typeface="Trebuchet MS"/>
                <a:cs typeface="Trebuchet MS"/>
              </a:rPr>
              <a:t>ameworks</a:t>
            </a:r>
            <a:endParaRPr sz="1200">
              <a:latin typeface="Trebuchet MS"/>
              <a:cs typeface="Trebuchet MS"/>
            </a:endParaRPr>
          </a:p>
          <a:p>
            <a:pPr marL="393065" marR="3265804">
              <a:lnSpc>
                <a:spcPct val="130200"/>
              </a:lnSpc>
              <a:spcBef>
                <a:spcPts val="600"/>
              </a:spcBef>
            </a:pPr>
            <a:r>
              <a:rPr dirty="0" sz="1200" spc="30" b="1">
                <a:solidFill>
                  <a:srgbClr val="202020"/>
                </a:solidFill>
                <a:latin typeface="Trebuchet MS"/>
                <a:cs typeface="Trebuchet MS"/>
              </a:rPr>
              <a:t>Sci</a:t>
            </a:r>
            <a:r>
              <a:rPr dirty="0" sz="1200" spc="-65" b="1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30" b="1">
                <a:solidFill>
                  <a:srgbClr val="202020"/>
                </a:solidFill>
                <a:latin typeface="Trebuchet MS"/>
                <a:cs typeface="Trebuchet MS"/>
              </a:rPr>
              <a:t>Kit</a:t>
            </a:r>
            <a:r>
              <a:rPr dirty="0" sz="1200" spc="-65" b="1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35" b="1">
                <a:solidFill>
                  <a:srgbClr val="202020"/>
                </a:solidFill>
                <a:latin typeface="Trebuchet MS"/>
                <a:cs typeface="Trebuchet MS"/>
              </a:rPr>
              <a:t>Learn</a:t>
            </a:r>
            <a:r>
              <a:rPr dirty="0" sz="1200" spc="-65" b="1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110">
                <a:solidFill>
                  <a:srgbClr val="202020"/>
                </a:solidFill>
                <a:latin typeface="Trebuchet MS"/>
                <a:cs typeface="Trebuchet MS"/>
              </a:rPr>
              <a:t>-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15">
                <a:solidFill>
                  <a:srgbClr val="202020"/>
                </a:solidFill>
                <a:latin typeface="Trebuchet MS"/>
                <a:cs typeface="Trebuchet MS"/>
              </a:rPr>
              <a:t>Logistic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5">
                <a:solidFill>
                  <a:srgbClr val="202020"/>
                </a:solidFill>
                <a:latin typeface="Trebuchet MS"/>
                <a:cs typeface="Trebuchet MS"/>
              </a:rPr>
              <a:t>Reg</a:t>
            </a:r>
            <a:r>
              <a:rPr dirty="0" sz="1200" spc="-10">
                <a:solidFill>
                  <a:srgbClr val="202020"/>
                </a:solidFill>
                <a:latin typeface="Trebuchet MS"/>
                <a:cs typeface="Trebuchet MS"/>
              </a:rPr>
              <a:t>r</a:t>
            </a:r>
            <a:r>
              <a:rPr dirty="0" sz="1200" spc="35">
                <a:solidFill>
                  <a:srgbClr val="202020"/>
                </a:solidFill>
                <a:latin typeface="Trebuchet MS"/>
                <a:cs typeface="Trebuchet MS"/>
              </a:rPr>
              <a:t>ession  </a:t>
            </a:r>
            <a:r>
              <a:rPr dirty="0" sz="1200" spc="-50" b="1">
                <a:solidFill>
                  <a:srgbClr val="202020"/>
                </a:solidFill>
                <a:latin typeface="Trebuchet MS"/>
                <a:cs typeface="Trebuchet MS"/>
              </a:rPr>
              <a:t>T</a:t>
            </a:r>
            <a:r>
              <a:rPr dirty="0" sz="1200" spc="-20" b="1">
                <a:solidFill>
                  <a:srgbClr val="202020"/>
                </a:solidFill>
                <a:latin typeface="Trebuchet MS"/>
                <a:cs typeface="Trebuchet MS"/>
              </a:rPr>
              <a:t>ensorflow</a:t>
            </a:r>
            <a:r>
              <a:rPr dirty="0" sz="1200" spc="-65" b="1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110">
                <a:solidFill>
                  <a:srgbClr val="202020"/>
                </a:solidFill>
                <a:latin typeface="Trebuchet MS"/>
                <a:cs typeface="Trebuchet MS"/>
              </a:rPr>
              <a:t>-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30">
                <a:solidFill>
                  <a:srgbClr val="202020"/>
                </a:solidFill>
                <a:latin typeface="Trebuchet MS"/>
                <a:cs typeface="Trebuchet MS"/>
              </a:rPr>
              <a:t>T</a:t>
            </a:r>
            <a:r>
              <a:rPr dirty="0" sz="1200" spc="-90">
                <a:solidFill>
                  <a:srgbClr val="202020"/>
                </a:solidFill>
                <a:latin typeface="Trebuchet MS"/>
                <a:cs typeface="Trebuchet MS"/>
              </a:rPr>
              <a:t>r</a:t>
            </a:r>
            <a:r>
              <a:rPr dirty="0" sz="1200" spc="35">
                <a:solidFill>
                  <a:srgbClr val="202020"/>
                </a:solidFill>
                <a:latin typeface="Trebuchet MS"/>
                <a:cs typeface="Trebuchet MS"/>
              </a:rPr>
              <a:t>ans</a:t>
            </a:r>
            <a:r>
              <a:rPr dirty="0" sz="1200" spc="10">
                <a:solidFill>
                  <a:srgbClr val="202020"/>
                </a:solidFill>
                <a:latin typeface="Trebuchet MS"/>
                <a:cs typeface="Trebuchet MS"/>
              </a:rPr>
              <a:t>f</a:t>
            </a:r>
            <a:r>
              <a:rPr dirty="0" sz="1200" spc="-40">
                <a:solidFill>
                  <a:srgbClr val="202020"/>
                </a:solidFill>
                <a:latin typeface="Trebuchet MS"/>
                <a:cs typeface="Trebuchet MS"/>
              </a:rPr>
              <a:t>er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02020"/>
                </a:solidFill>
                <a:latin typeface="Trebuchet MS"/>
                <a:cs typeface="Trebuchet MS"/>
              </a:rPr>
              <a:t>Learning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110">
                <a:solidFill>
                  <a:srgbClr val="202020"/>
                </a:solidFill>
                <a:latin typeface="Trebuchet MS"/>
                <a:cs typeface="Trebuchet MS"/>
              </a:rPr>
              <a:t>-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45">
                <a:solidFill>
                  <a:srgbClr val="202020"/>
                </a:solidFill>
                <a:latin typeface="Trebuchet MS"/>
                <a:cs typeface="Trebuchet MS"/>
              </a:rPr>
              <a:t>BE</a:t>
            </a:r>
            <a:r>
              <a:rPr dirty="0" sz="1200">
                <a:solidFill>
                  <a:srgbClr val="202020"/>
                </a:solidFill>
                <a:latin typeface="Trebuchet MS"/>
                <a:cs typeface="Trebuchet MS"/>
              </a:rPr>
              <a:t>R</a:t>
            </a:r>
            <a:r>
              <a:rPr dirty="0" sz="1200" spc="15">
                <a:solidFill>
                  <a:srgbClr val="202020"/>
                </a:solidFill>
                <a:latin typeface="Trebuchet MS"/>
                <a:cs typeface="Trebuchet MS"/>
              </a:rPr>
              <a:t>T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25">
                <a:solidFill>
                  <a:srgbClr val="202020"/>
                </a:solidFill>
                <a:latin typeface="Trebuchet MS"/>
                <a:cs typeface="Trebuchet MS"/>
              </a:rPr>
              <a:t>Model  </a:t>
            </a:r>
            <a:r>
              <a:rPr dirty="0" sz="1200" spc="40" b="1">
                <a:solidFill>
                  <a:srgbClr val="202020"/>
                </a:solidFill>
                <a:latin typeface="Trebuchet MS"/>
                <a:cs typeface="Trebuchet MS"/>
              </a:rPr>
              <a:t>GCP</a:t>
            </a:r>
            <a:r>
              <a:rPr dirty="0" sz="1200" spc="-70" b="1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20" b="1">
                <a:solidFill>
                  <a:srgbClr val="202020"/>
                </a:solidFill>
                <a:latin typeface="Trebuchet MS"/>
                <a:cs typeface="Trebuchet MS"/>
              </a:rPr>
              <a:t>-</a:t>
            </a:r>
            <a:r>
              <a:rPr dirty="0" sz="1200" spc="-65" b="1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5" b="1">
                <a:solidFill>
                  <a:srgbClr val="202020"/>
                </a:solidFill>
                <a:latin typeface="Trebuchet MS"/>
                <a:cs typeface="Trebuchet MS"/>
              </a:rPr>
              <a:t>AutoMl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950" spc="20" b="1">
                <a:solidFill>
                  <a:srgbClr val="202020"/>
                </a:solidFill>
                <a:latin typeface="Trebuchet MS"/>
                <a:cs typeface="Trebuchet MS"/>
              </a:rPr>
              <a:t>BERT</a:t>
            </a:r>
            <a:endParaRPr sz="1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635"/>
              </a:spcBef>
            </a:pPr>
            <a:r>
              <a:rPr dirty="0" sz="1200" spc="25">
                <a:solidFill>
                  <a:srgbClr val="202020"/>
                </a:solidFill>
                <a:latin typeface="Trebuchet MS"/>
                <a:cs typeface="Trebuchet MS"/>
              </a:rPr>
              <a:t>BERT</a:t>
            </a:r>
            <a:r>
              <a:rPr dirty="0" sz="1200" spc="-5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35">
                <a:solidFill>
                  <a:srgbClr val="202020"/>
                </a:solidFill>
                <a:latin typeface="Trebuchet MS"/>
                <a:cs typeface="Trebuchet MS"/>
              </a:rPr>
              <a:t>stands</a:t>
            </a:r>
            <a:r>
              <a:rPr dirty="0" sz="1200" spc="-5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Trebuchet MS"/>
                <a:cs typeface="Trebuchet MS"/>
              </a:rPr>
              <a:t>for</a:t>
            </a:r>
            <a:r>
              <a:rPr dirty="0" sz="1200" spc="-5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Trebuchet MS"/>
                <a:cs typeface="Trebuchet MS"/>
              </a:rPr>
              <a:t>Bidirectional</a:t>
            </a:r>
            <a:r>
              <a:rPr dirty="0" sz="1200" spc="-5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5">
                <a:solidFill>
                  <a:srgbClr val="202020"/>
                </a:solidFill>
                <a:latin typeface="Trebuchet MS"/>
                <a:cs typeface="Trebuchet MS"/>
              </a:rPr>
              <a:t>Encoder</a:t>
            </a:r>
            <a:r>
              <a:rPr dirty="0" sz="1200" spc="-5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02020"/>
                </a:solidFill>
                <a:latin typeface="Trebuchet MS"/>
                <a:cs typeface="Trebuchet MS"/>
              </a:rPr>
              <a:t>Representations</a:t>
            </a:r>
            <a:r>
              <a:rPr dirty="0" sz="1200" spc="-5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rebuchet MS"/>
                <a:cs typeface="Trebuchet MS"/>
              </a:rPr>
              <a:t>from</a:t>
            </a:r>
            <a:r>
              <a:rPr dirty="0" sz="1200" spc="-5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5">
                <a:solidFill>
                  <a:srgbClr val="202020"/>
                </a:solidFill>
                <a:latin typeface="Trebuchet MS"/>
                <a:cs typeface="Trebuchet MS"/>
              </a:rPr>
              <a:t>Transformers</a:t>
            </a:r>
            <a:endParaRPr sz="1200">
              <a:latin typeface="Trebuchet MS"/>
              <a:cs typeface="Trebuchet MS"/>
            </a:endParaRPr>
          </a:p>
          <a:p>
            <a:pPr marL="12700" marR="53975">
              <a:lnSpc>
                <a:spcPct val="130200"/>
              </a:lnSpc>
              <a:spcBef>
                <a:spcPts val="600"/>
              </a:spcBef>
            </a:pPr>
            <a:r>
              <a:rPr dirty="0" sz="1200" spc="25">
                <a:solidFill>
                  <a:srgbClr val="202020"/>
                </a:solidFill>
                <a:latin typeface="Trebuchet MS"/>
                <a:cs typeface="Trebuchet MS"/>
              </a:rPr>
              <a:t>BERT </a:t>
            </a:r>
            <a:r>
              <a:rPr dirty="0" sz="1200" spc="35">
                <a:solidFill>
                  <a:srgbClr val="202020"/>
                </a:solidFill>
                <a:latin typeface="Trebuchet MS"/>
                <a:cs typeface="Trebuchet MS"/>
              </a:rPr>
              <a:t>stands </a:t>
            </a:r>
            <a:r>
              <a:rPr dirty="0" sz="1200" spc="-20">
                <a:solidFill>
                  <a:srgbClr val="202020"/>
                </a:solidFill>
                <a:latin typeface="Trebuchet MS"/>
                <a:cs typeface="Trebuchet MS"/>
              </a:rPr>
              <a:t>for Bidirectional </a:t>
            </a:r>
            <a:r>
              <a:rPr dirty="0" sz="1200" spc="5">
                <a:solidFill>
                  <a:srgbClr val="202020"/>
                </a:solidFill>
                <a:latin typeface="Trebuchet MS"/>
                <a:cs typeface="Trebuchet MS"/>
              </a:rPr>
              <a:t>Encoder </a:t>
            </a:r>
            <a:r>
              <a:rPr dirty="0" sz="1200">
                <a:solidFill>
                  <a:srgbClr val="202020"/>
                </a:solidFill>
                <a:latin typeface="Trebuchet MS"/>
                <a:cs typeface="Trebuchet MS"/>
              </a:rPr>
              <a:t>Representations </a:t>
            </a:r>
            <a:r>
              <a:rPr dirty="0" sz="1200" spc="-5">
                <a:solidFill>
                  <a:srgbClr val="202020"/>
                </a:solidFill>
                <a:latin typeface="Trebuchet MS"/>
                <a:cs typeface="Trebuchet MS"/>
              </a:rPr>
              <a:t>from Transformers. </a:t>
            </a:r>
            <a:r>
              <a:rPr dirty="0" sz="1200" spc="-50">
                <a:solidFill>
                  <a:srgbClr val="202020"/>
                </a:solidFill>
                <a:latin typeface="Trebuchet MS"/>
                <a:cs typeface="Trebuchet MS"/>
              </a:rPr>
              <a:t>It </a:t>
            </a:r>
            <a:r>
              <a:rPr dirty="0" sz="1200" spc="40">
                <a:solidFill>
                  <a:srgbClr val="202020"/>
                </a:solidFill>
                <a:latin typeface="Trebuchet MS"/>
                <a:cs typeface="Trebuchet MS"/>
              </a:rPr>
              <a:t>is </a:t>
            </a:r>
            <a:r>
              <a:rPr dirty="0" sz="1200" spc="15">
                <a:solidFill>
                  <a:srgbClr val="202020"/>
                </a:solidFill>
                <a:latin typeface="Trebuchet MS"/>
                <a:cs typeface="Trebuchet MS"/>
              </a:rPr>
              <a:t>designed </a:t>
            </a:r>
            <a:r>
              <a:rPr dirty="0" sz="1200" spc="-30">
                <a:solidFill>
                  <a:srgbClr val="202020"/>
                </a:solidFill>
                <a:latin typeface="Trebuchet MS"/>
                <a:cs typeface="Trebuchet MS"/>
              </a:rPr>
              <a:t>to </a:t>
            </a:r>
            <a:r>
              <a:rPr dirty="0" sz="1200" spc="-50">
                <a:solidFill>
                  <a:srgbClr val="202020"/>
                </a:solidFill>
                <a:latin typeface="Trebuchet MS"/>
                <a:cs typeface="Trebuchet MS"/>
              </a:rPr>
              <a:t>pre- </a:t>
            </a:r>
            <a:r>
              <a:rPr dirty="0" sz="1200" spc="-4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40">
                <a:solidFill>
                  <a:srgbClr val="202020"/>
                </a:solidFill>
                <a:latin typeface="Trebuchet MS"/>
                <a:cs typeface="Trebuchet MS"/>
              </a:rPr>
              <a:t>train</a:t>
            </a:r>
            <a:r>
              <a:rPr dirty="0" sz="1200" spc="-5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rebuchet MS"/>
                <a:cs typeface="Trebuchet MS"/>
              </a:rPr>
              <a:t>deep</a:t>
            </a:r>
            <a:r>
              <a:rPr dirty="0" sz="1200" spc="-5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25">
                <a:solidFill>
                  <a:srgbClr val="202020"/>
                </a:solidFill>
                <a:latin typeface="Trebuchet MS"/>
                <a:cs typeface="Trebuchet MS"/>
              </a:rPr>
              <a:t>bidirectional</a:t>
            </a:r>
            <a:r>
              <a:rPr dirty="0" sz="1200" spc="-5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rebuchet MS"/>
                <a:cs typeface="Trebuchet MS"/>
              </a:rPr>
              <a:t>representations</a:t>
            </a:r>
            <a:r>
              <a:rPr dirty="0" sz="1200" spc="-5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rebuchet MS"/>
                <a:cs typeface="Trebuchet MS"/>
              </a:rPr>
              <a:t>from</a:t>
            </a:r>
            <a:r>
              <a:rPr dirty="0" sz="1200" spc="-5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Trebuchet MS"/>
                <a:cs typeface="Trebuchet MS"/>
              </a:rPr>
              <a:t>unlabeled</a:t>
            </a:r>
            <a:r>
              <a:rPr dirty="0" sz="1200" spc="-50">
                <a:solidFill>
                  <a:srgbClr val="202020"/>
                </a:solidFill>
                <a:latin typeface="Trebuchet MS"/>
                <a:cs typeface="Trebuchet MS"/>
              </a:rPr>
              <a:t> text </a:t>
            </a:r>
            <a:r>
              <a:rPr dirty="0" sz="1200" spc="-15">
                <a:solidFill>
                  <a:srgbClr val="202020"/>
                </a:solidFill>
                <a:latin typeface="Trebuchet MS"/>
                <a:cs typeface="Trebuchet MS"/>
              </a:rPr>
              <a:t>by</a:t>
            </a:r>
            <a:r>
              <a:rPr dirty="0" sz="1200" spc="-5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50">
                <a:solidFill>
                  <a:srgbClr val="202020"/>
                </a:solidFill>
                <a:latin typeface="Trebuchet MS"/>
                <a:cs typeface="Trebuchet MS"/>
              </a:rPr>
              <a:t>jointly </a:t>
            </a:r>
            <a:r>
              <a:rPr dirty="0" sz="1200" spc="-5">
                <a:solidFill>
                  <a:srgbClr val="202020"/>
                </a:solidFill>
                <a:latin typeface="Trebuchet MS"/>
                <a:cs typeface="Trebuchet MS"/>
              </a:rPr>
              <a:t>conditioning</a:t>
            </a:r>
            <a:r>
              <a:rPr dirty="0" sz="1200" spc="-5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20">
                <a:solidFill>
                  <a:srgbClr val="202020"/>
                </a:solidFill>
                <a:latin typeface="Trebuchet MS"/>
                <a:cs typeface="Trebuchet MS"/>
              </a:rPr>
              <a:t>on</a:t>
            </a:r>
            <a:r>
              <a:rPr dirty="0" sz="1200" spc="-5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rebuchet MS"/>
                <a:cs typeface="Trebuchet MS"/>
              </a:rPr>
              <a:t>both</a:t>
            </a:r>
            <a:r>
              <a:rPr dirty="0" sz="1200" spc="-50">
                <a:solidFill>
                  <a:srgbClr val="202020"/>
                </a:solidFill>
                <a:latin typeface="Trebuchet MS"/>
                <a:cs typeface="Trebuchet MS"/>
              </a:rPr>
              <a:t> left</a:t>
            </a:r>
            <a:r>
              <a:rPr dirty="0" sz="1200" spc="-5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202020"/>
                </a:solidFill>
                <a:latin typeface="Trebuchet MS"/>
                <a:cs typeface="Trebuchet MS"/>
              </a:rPr>
              <a:t>and </a:t>
            </a:r>
            <a:r>
              <a:rPr dirty="0" sz="1200" spc="-34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25">
                <a:solidFill>
                  <a:srgbClr val="202020"/>
                </a:solidFill>
                <a:latin typeface="Trebuchet MS"/>
                <a:cs typeface="Trebuchet MS"/>
              </a:rPr>
              <a:t>right </a:t>
            </a:r>
            <a:r>
              <a:rPr dirty="0" sz="1200" spc="-30">
                <a:solidFill>
                  <a:srgbClr val="202020"/>
                </a:solidFill>
                <a:latin typeface="Trebuchet MS"/>
                <a:cs typeface="Trebuchet MS"/>
              </a:rPr>
              <a:t>context. </a:t>
            </a:r>
            <a:r>
              <a:rPr dirty="0" sz="1200" spc="100">
                <a:solidFill>
                  <a:srgbClr val="202020"/>
                </a:solidFill>
                <a:latin typeface="Trebuchet MS"/>
                <a:cs typeface="Trebuchet MS"/>
              </a:rPr>
              <a:t>As </a:t>
            </a:r>
            <a:r>
              <a:rPr dirty="0" sz="1200" spc="20">
                <a:solidFill>
                  <a:srgbClr val="202020"/>
                </a:solidFill>
                <a:latin typeface="Trebuchet MS"/>
                <a:cs typeface="Trebuchet MS"/>
              </a:rPr>
              <a:t>a </a:t>
            </a:r>
            <a:r>
              <a:rPr dirty="0" sz="1200" spc="-45">
                <a:solidFill>
                  <a:srgbClr val="202020"/>
                </a:solidFill>
                <a:latin typeface="Trebuchet MS"/>
                <a:cs typeface="Trebuchet MS"/>
              </a:rPr>
              <a:t>result, </a:t>
            </a:r>
            <a:r>
              <a:rPr dirty="0" sz="1200" spc="-35">
                <a:solidFill>
                  <a:srgbClr val="202020"/>
                </a:solidFill>
                <a:latin typeface="Trebuchet MS"/>
                <a:cs typeface="Trebuchet MS"/>
              </a:rPr>
              <a:t>the </a:t>
            </a:r>
            <a:r>
              <a:rPr dirty="0" sz="1200" spc="-40">
                <a:solidFill>
                  <a:srgbClr val="202020"/>
                </a:solidFill>
                <a:latin typeface="Trebuchet MS"/>
                <a:cs typeface="Trebuchet MS"/>
              </a:rPr>
              <a:t>pre-trained </a:t>
            </a:r>
            <a:r>
              <a:rPr dirty="0" sz="1200" spc="25">
                <a:solidFill>
                  <a:srgbClr val="202020"/>
                </a:solidFill>
                <a:latin typeface="Trebuchet MS"/>
                <a:cs typeface="Trebuchet MS"/>
              </a:rPr>
              <a:t>BERT </a:t>
            </a:r>
            <a:r>
              <a:rPr dirty="0" sz="1200">
                <a:solidFill>
                  <a:srgbClr val="202020"/>
                </a:solidFill>
                <a:latin typeface="Trebuchet MS"/>
                <a:cs typeface="Trebuchet MS"/>
              </a:rPr>
              <a:t>model </a:t>
            </a:r>
            <a:r>
              <a:rPr dirty="0" sz="1200" spc="20">
                <a:solidFill>
                  <a:srgbClr val="202020"/>
                </a:solidFill>
                <a:latin typeface="Trebuchet MS"/>
                <a:cs typeface="Trebuchet MS"/>
              </a:rPr>
              <a:t>can </a:t>
            </a:r>
            <a:r>
              <a:rPr dirty="0" sz="1200" spc="-10">
                <a:solidFill>
                  <a:srgbClr val="202020"/>
                </a:solidFill>
                <a:latin typeface="Trebuchet MS"/>
                <a:cs typeface="Trebuchet MS"/>
              </a:rPr>
              <a:t>be </a:t>
            </a:r>
            <a:r>
              <a:rPr dirty="0" sz="1200" spc="-35">
                <a:solidFill>
                  <a:srgbClr val="202020"/>
                </a:solidFill>
                <a:latin typeface="Trebuchet MS"/>
                <a:cs typeface="Trebuchet MS"/>
              </a:rPr>
              <a:t>fine-tuned with </a:t>
            </a:r>
            <a:r>
              <a:rPr dirty="0" sz="1200" spc="-25">
                <a:solidFill>
                  <a:srgbClr val="202020"/>
                </a:solidFill>
                <a:latin typeface="Trebuchet MS"/>
                <a:cs typeface="Trebuchet MS"/>
              </a:rPr>
              <a:t>just </a:t>
            </a:r>
            <a:r>
              <a:rPr dirty="0" sz="1200" spc="5">
                <a:solidFill>
                  <a:srgbClr val="202020"/>
                </a:solidFill>
                <a:latin typeface="Trebuchet MS"/>
                <a:cs typeface="Trebuchet MS"/>
              </a:rPr>
              <a:t>one </a:t>
            </a:r>
            <a:r>
              <a:rPr dirty="0" sz="1200" spc="-15">
                <a:solidFill>
                  <a:srgbClr val="202020"/>
                </a:solidFill>
                <a:latin typeface="Trebuchet MS"/>
                <a:cs typeface="Trebuchet MS"/>
              </a:rPr>
              <a:t>additional </a:t>
            </a:r>
            <a:r>
              <a:rPr dirty="0" sz="1200" spc="-1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Trebuchet MS"/>
                <a:cs typeface="Trebuchet MS"/>
              </a:rPr>
              <a:t>output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35">
                <a:solidFill>
                  <a:srgbClr val="202020"/>
                </a:solidFill>
                <a:latin typeface="Trebuchet MS"/>
                <a:cs typeface="Trebuchet MS"/>
              </a:rPr>
              <a:t>layer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30">
                <a:solidFill>
                  <a:srgbClr val="202020"/>
                </a:solidFill>
                <a:latin typeface="Trebuchet MS"/>
                <a:cs typeface="Trebuchet MS"/>
              </a:rPr>
              <a:t>to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25">
                <a:solidFill>
                  <a:srgbClr val="202020"/>
                </a:solidFill>
                <a:latin typeface="Trebuchet MS"/>
                <a:cs typeface="Trebuchet MS"/>
              </a:rPr>
              <a:t>create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35">
                <a:solidFill>
                  <a:srgbClr val="202020"/>
                </a:solidFill>
                <a:latin typeface="Trebuchet MS"/>
                <a:cs typeface="Trebuchet MS"/>
              </a:rPr>
              <a:t>state-of-the-art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25">
                <a:solidFill>
                  <a:srgbClr val="202020"/>
                </a:solidFill>
                <a:latin typeface="Trebuchet MS"/>
                <a:cs typeface="Trebuchet MS"/>
              </a:rPr>
              <a:t>models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Trebuchet MS"/>
                <a:cs typeface="Trebuchet MS"/>
              </a:rPr>
              <a:t>for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20">
                <a:solidFill>
                  <a:srgbClr val="202020"/>
                </a:solidFill>
                <a:latin typeface="Trebuchet MS"/>
                <a:cs typeface="Trebuchet MS"/>
              </a:rPr>
              <a:t>a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Trebuchet MS"/>
                <a:cs typeface="Trebuchet MS"/>
              </a:rPr>
              <a:t>wide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rebuchet MS"/>
                <a:cs typeface="Trebuchet MS"/>
              </a:rPr>
              <a:t>range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5">
                <a:solidFill>
                  <a:srgbClr val="202020"/>
                </a:solidFill>
                <a:latin typeface="Trebuchet MS"/>
                <a:cs typeface="Trebuchet MS"/>
              </a:rPr>
              <a:t>of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70">
                <a:solidFill>
                  <a:srgbClr val="202020"/>
                </a:solidFill>
                <a:latin typeface="Trebuchet MS"/>
                <a:cs typeface="Trebuchet MS"/>
              </a:rPr>
              <a:t>NLP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35">
                <a:solidFill>
                  <a:srgbClr val="202020"/>
                </a:solidFill>
                <a:latin typeface="Trebuchet MS"/>
                <a:cs typeface="Trebuchet MS"/>
              </a:rPr>
              <a:t>tasks.”</a:t>
            </a:r>
            <a:endParaRPr sz="1200">
              <a:latin typeface="Trebuchet MS"/>
              <a:cs typeface="Trebuchet MS"/>
            </a:endParaRPr>
          </a:p>
          <a:p>
            <a:pPr marL="12700" marR="118745">
              <a:lnSpc>
                <a:spcPct val="130200"/>
              </a:lnSpc>
              <a:spcBef>
                <a:spcPts val="600"/>
              </a:spcBef>
            </a:pPr>
            <a:r>
              <a:rPr dirty="0" sz="1200" spc="25">
                <a:solidFill>
                  <a:srgbClr val="202020"/>
                </a:solidFill>
                <a:latin typeface="Trebuchet MS"/>
                <a:cs typeface="Trebuchet MS"/>
              </a:rPr>
              <a:t>BERT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40">
                <a:solidFill>
                  <a:srgbClr val="202020"/>
                </a:solidFill>
                <a:latin typeface="Trebuchet MS"/>
                <a:cs typeface="Trebuchet MS"/>
              </a:rPr>
              <a:t>is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40">
                <a:solidFill>
                  <a:srgbClr val="202020"/>
                </a:solidFill>
                <a:latin typeface="Trebuchet MS"/>
                <a:cs typeface="Trebuchet MS"/>
              </a:rPr>
              <a:t>pre-trained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20">
                <a:solidFill>
                  <a:srgbClr val="202020"/>
                </a:solidFill>
                <a:latin typeface="Trebuchet MS"/>
                <a:cs typeface="Trebuchet MS"/>
              </a:rPr>
              <a:t>on</a:t>
            </a:r>
            <a:r>
              <a:rPr dirty="0" sz="1200" spc="-5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20">
                <a:solidFill>
                  <a:srgbClr val="202020"/>
                </a:solidFill>
                <a:latin typeface="Trebuchet MS"/>
                <a:cs typeface="Trebuchet MS"/>
              </a:rPr>
              <a:t>a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Trebuchet MS"/>
                <a:cs typeface="Trebuchet MS"/>
              </a:rPr>
              <a:t>large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25">
                <a:solidFill>
                  <a:srgbClr val="202020"/>
                </a:solidFill>
                <a:latin typeface="Trebuchet MS"/>
                <a:cs typeface="Trebuchet MS"/>
              </a:rPr>
              <a:t>corpus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5">
                <a:solidFill>
                  <a:srgbClr val="202020"/>
                </a:solidFill>
                <a:latin typeface="Trebuchet MS"/>
                <a:cs typeface="Trebuchet MS"/>
              </a:rPr>
              <a:t>of</a:t>
            </a:r>
            <a:r>
              <a:rPr dirty="0" sz="1200" spc="-5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Trebuchet MS"/>
                <a:cs typeface="Trebuchet MS"/>
              </a:rPr>
              <a:t>unlabelled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50">
                <a:solidFill>
                  <a:srgbClr val="202020"/>
                </a:solidFill>
                <a:latin typeface="Trebuchet MS"/>
                <a:cs typeface="Trebuchet MS"/>
              </a:rPr>
              <a:t>text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rebuchet MS"/>
                <a:cs typeface="Trebuchet MS"/>
              </a:rPr>
              <a:t>including</a:t>
            </a:r>
            <a:r>
              <a:rPr dirty="0" sz="1200" spc="-5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35">
                <a:solidFill>
                  <a:srgbClr val="202020"/>
                </a:solidFill>
                <a:latin typeface="Trebuchet MS"/>
                <a:cs typeface="Trebuchet MS"/>
              </a:rPr>
              <a:t>the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45">
                <a:solidFill>
                  <a:srgbClr val="202020"/>
                </a:solidFill>
                <a:latin typeface="Trebuchet MS"/>
                <a:cs typeface="Trebuchet MS"/>
              </a:rPr>
              <a:t>entire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25">
                <a:solidFill>
                  <a:srgbClr val="202020"/>
                </a:solidFill>
                <a:latin typeface="Trebuchet MS"/>
                <a:cs typeface="Trebuchet MS"/>
              </a:rPr>
              <a:t>Wikipedia(that’s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rebuchet MS"/>
                <a:cs typeface="Trebuchet MS"/>
              </a:rPr>
              <a:t>2,500 </a:t>
            </a:r>
            <a:r>
              <a:rPr dirty="0" sz="1200" spc="-34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Trebuchet MS"/>
                <a:cs typeface="Trebuchet MS"/>
              </a:rPr>
              <a:t>million</a:t>
            </a:r>
            <a:r>
              <a:rPr dirty="0" sz="1200" spc="-7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rebuchet MS"/>
                <a:cs typeface="Trebuchet MS"/>
              </a:rPr>
              <a:t>words!)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202020"/>
                </a:solidFill>
                <a:latin typeface="Trebuchet MS"/>
                <a:cs typeface="Trebuchet MS"/>
              </a:rPr>
              <a:t>and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35">
                <a:solidFill>
                  <a:srgbClr val="202020"/>
                </a:solidFill>
                <a:latin typeface="Trebuchet MS"/>
                <a:cs typeface="Trebuchet MS"/>
              </a:rPr>
              <a:t>Book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30">
                <a:solidFill>
                  <a:srgbClr val="202020"/>
                </a:solidFill>
                <a:latin typeface="Trebuchet MS"/>
                <a:cs typeface="Trebuchet MS"/>
              </a:rPr>
              <a:t>Corpus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25">
                <a:solidFill>
                  <a:srgbClr val="202020"/>
                </a:solidFill>
                <a:latin typeface="Trebuchet MS"/>
                <a:cs typeface="Trebuchet MS"/>
              </a:rPr>
              <a:t>(800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Trebuchet MS"/>
                <a:cs typeface="Trebuchet MS"/>
              </a:rPr>
              <a:t>million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rebuchet MS"/>
                <a:cs typeface="Trebuchet MS"/>
              </a:rPr>
              <a:t>words).</a:t>
            </a:r>
            <a:endParaRPr sz="1200">
              <a:latin typeface="Trebuchet MS"/>
              <a:cs typeface="Trebuchet MS"/>
            </a:endParaRPr>
          </a:p>
          <a:p>
            <a:pPr marL="12700" marR="5080">
              <a:lnSpc>
                <a:spcPct val="130200"/>
              </a:lnSpc>
              <a:spcBef>
                <a:spcPts val="600"/>
              </a:spcBef>
            </a:pPr>
            <a:r>
              <a:rPr dirty="0" sz="1200" spc="25">
                <a:solidFill>
                  <a:srgbClr val="202020"/>
                </a:solidFill>
                <a:latin typeface="Trebuchet MS"/>
                <a:cs typeface="Trebuchet MS"/>
              </a:rPr>
              <a:t>BERT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40">
                <a:solidFill>
                  <a:srgbClr val="202020"/>
                </a:solidFill>
                <a:latin typeface="Trebuchet MS"/>
                <a:cs typeface="Trebuchet MS"/>
              </a:rPr>
              <a:t>is</a:t>
            </a:r>
            <a:r>
              <a:rPr dirty="0" sz="1200" spc="-5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20">
                <a:solidFill>
                  <a:srgbClr val="202020"/>
                </a:solidFill>
                <a:latin typeface="Trebuchet MS"/>
                <a:cs typeface="Trebuchet MS"/>
              </a:rPr>
              <a:t>a</a:t>
            </a:r>
            <a:r>
              <a:rPr dirty="0" sz="1200" spc="-55">
                <a:solidFill>
                  <a:srgbClr val="202020"/>
                </a:solidFill>
                <a:latin typeface="Trebuchet MS"/>
                <a:cs typeface="Trebuchet MS"/>
              </a:rPr>
              <a:t> “deeply </a:t>
            </a:r>
            <a:r>
              <a:rPr dirty="0" sz="1200" spc="-35">
                <a:solidFill>
                  <a:srgbClr val="202020"/>
                </a:solidFill>
                <a:latin typeface="Trebuchet MS"/>
                <a:cs typeface="Trebuchet MS"/>
              </a:rPr>
              <a:t>bidirectional”</a:t>
            </a:r>
            <a:r>
              <a:rPr dirty="0" sz="1200" spc="-5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Trebuchet MS"/>
                <a:cs typeface="Trebuchet MS"/>
              </a:rPr>
              <a:t>model.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Trebuchet MS"/>
                <a:cs typeface="Trebuchet MS"/>
              </a:rPr>
              <a:t>Bidirectional</a:t>
            </a:r>
            <a:r>
              <a:rPr dirty="0" sz="1200" spc="-5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35">
                <a:solidFill>
                  <a:srgbClr val="202020"/>
                </a:solidFill>
                <a:latin typeface="Trebuchet MS"/>
                <a:cs typeface="Trebuchet MS"/>
              </a:rPr>
              <a:t>means</a:t>
            </a:r>
            <a:r>
              <a:rPr dirty="0" sz="1200" spc="-5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35">
                <a:solidFill>
                  <a:srgbClr val="202020"/>
                </a:solidFill>
                <a:latin typeface="Trebuchet MS"/>
                <a:cs typeface="Trebuchet MS"/>
              </a:rPr>
              <a:t>that</a:t>
            </a:r>
            <a:r>
              <a:rPr dirty="0" sz="1200" spc="-5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25">
                <a:solidFill>
                  <a:srgbClr val="202020"/>
                </a:solidFill>
                <a:latin typeface="Trebuchet MS"/>
                <a:cs typeface="Trebuchet MS"/>
              </a:rPr>
              <a:t>BERT</a:t>
            </a:r>
            <a:r>
              <a:rPr dirty="0" sz="1200" spc="-5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02020"/>
                </a:solidFill>
                <a:latin typeface="Trebuchet MS"/>
                <a:cs typeface="Trebuchet MS"/>
              </a:rPr>
              <a:t>learns</a:t>
            </a:r>
            <a:r>
              <a:rPr dirty="0" sz="1200" spc="-5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rebuchet MS"/>
                <a:cs typeface="Trebuchet MS"/>
              </a:rPr>
              <a:t>information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rebuchet MS"/>
                <a:cs typeface="Trebuchet MS"/>
              </a:rPr>
              <a:t>from</a:t>
            </a:r>
            <a:r>
              <a:rPr dirty="0" sz="1200" spc="-5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rebuchet MS"/>
                <a:cs typeface="Trebuchet MS"/>
              </a:rPr>
              <a:t>both </a:t>
            </a:r>
            <a:r>
              <a:rPr dirty="0" sz="1200" spc="-34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35">
                <a:solidFill>
                  <a:srgbClr val="202020"/>
                </a:solidFill>
                <a:latin typeface="Trebuchet MS"/>
                <a:cs typeface="Trebuchet MS"/>
              </a:rPr>
              <a:t>the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50">
                <a:solidFill>
                  <a:srgbClr val="202020"/>
                </a:solidFill>
                <a:latin typeface="Trebuchet MS"/>
                <a:cs typeface="Trebuchet MS"/>
              </a:rPr>
              <a:t>left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202020"/>
                </a:solidFill>
                <a:latin typeface="Trebuchet MS"/>
                <a:cs typeface="Trebuchet MS"/>
              </a:rPr>
              <a:t>and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35">
                <a:solidFill>
                  <a:srgbClr val="202020"/>
                </a:solidFill>
                <a:latin typeface="Trebuchet MS"/>
                <a:cs typeface="Trebuchet MS"/>
              </a:rPr>
              <a:t>the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25">
                <a:solidFill>
                  <a:srgbClr val="202020"/>
                </a:solidFill>
                <a:latin typeface="Trebuchet MS"/>
                <a:cs typeface="Trebuchet MS"/>
              </a:rPr>
              <a:t>right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15">
                <a:solidFill>
                  <a:srgbClr val="202020"/>
                </a:solidFill>
                <a:latin typeface="Trebuchet MS"/>
                <a:cs typeface="Trebuchet MS"/>
              </a:rPr>
              <a:t>side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5">
                <a:solidFill>
                  <a:srgbClr val="202020"/>
                </a:solidFill>
                <a:latin typeface="Trebuchet MS"/>
                <a:cs typeface="Trebuchet MS"/>
              </a:rPr>
              <a:t>of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20">
                <a:solidFill>
                  <a:srgbClr val="202020"/>
                </a:solidFill>
                <a:latin typeface="Trebuchet MS"/>
                <a:cs typeface="Trebuchet MS"/>
              </a:rPr>
              <a:t>a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40">
                <a:solidFill>
                  <a:srgbClr val="202020"/>
                </a:solidFill>
                <a:latin typeface="Trebuchet MS"/>
                <a:cs typeface="Trebuchet MS"/>
              </a:rPr>
              <a:t>token’s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Trebuchet MS"/>
                <a:cs typeface="Trebuchet MS"/>
              </a:rPr>
              <a:t>context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rebuchet MS"/>
                <a:cs typeface="Trebuchet MS"/>
              </a:rPr>
              <a:t>during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35">
                <a:solidFill>
                  <a:srgbClr val="202020"/>
                </a:solidFill>
                <a:latin typeface="Trebuchet MS"/>
                <a:cs typeface="Trebuchet MS"/>
              </a:rPr>
              <a:t>the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25">
                <a:solidFill>
                  <a:srgbClr val="202020"/>
                </a:solidFill>
                <a:latin typeface="Trebuchet MS"/>
                <a:cs typeface="Trebuchet MS"/>
              </a:rPr>
              <a:t>training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02020"/>
                </a:solidFill>
                <a:latin typeface="Trebuchet MS"/>
                <a:cs typeface="Trebuchet MS"/>
              </a:rPr>
              <a:t>phase.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40531" y="6938970"/>
            <a:ext cx="103505" cy="52069"/>
          </a:xfrm>
          <a:custGeom>
            <a:avLst/>
            <a:gdLst/>
            <a:ahLst/>
            <a:cxnLst/>
            <a:rect l="l" t="t" r="r" b="b"/>
            <a:pathLst>
              <a:path w="103504" h="52070">
                <a:moveTo>
                  <a:pt x="51593" y="51593"/>
                </a:moveTo>
                <a:lnTo>
                  <a:pt x="0" y="0"/>
                </a:lnTo>
                <a:lnTo>
                  <a:pt x="103187" y="0"/>
                </a:lnTo>
                <a:lnTo>
                  <a:pt x="51593" y="51593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5"/>
              <a:t>https://colab.research.google.com/drive/1mwFpRATNrSgD6xX8SqTe0H_V6Wm-LJLc#scrollTo=pGolILywlOI4&amp;printMode=true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26</a:t>
            </a:fld>
            <a:r>
              <a:rPr dirty="0" spc="-5"/>
              <a:t>/</a:t>
            </a:r>
            <a:r>
              <a:rPr dirty="0"/>
              <a:t>37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100"/>
            <a:ext cx="47752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6/15/2021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99792" y="165100"/>
            <a:ext cx="240855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twitter_analyis_classification_v1.ipynb</a:t>
            </a:r>
            <a:r>
              <a:rPr dirty="0" sz="800" spc="-4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-</a:t>
            </a:r>
            <a:r>
              <a:rPr dirty="0" sz="800" spc="-4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Colaboratory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2300" y="593732"/>
            <a:ext cx="4644390" cy="34429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tokenizer</a:t>
            </a:r>
            <a:r>
              <a:rPr dirty="0" sz="1050" spc="6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dirty="0" sz="1050" spc="6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BertTokenizer.from_pretrained('bert-large-uncased')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Consolas"/>
              <a:cs typeface="Consolas"/>
            </a:endParaRPr>
          </a:p>
          <a:p>
            <a:pPr marL="305435" marR="1764664" indent="-293370">
              <a:lnSpc>
                <a:spcPct val="113100"/>
              </a:lnSpc>
              <a:spcBef>
                <a:spcPts val="5"/>
              </a:spcBef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def</a:t>
            </a:r>
            <a:r>
              <a:rPr dirty="0" sz="1050" spc="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bert_encode(data,</a:t>
            </a:r>
            <a:r>
              <a:rPr dirty="0" sz="1050" spc="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maximum_length)</a:t>
            </a:r>
            <a:r>
              <a:rPr dirty="0" sz="1050" spc="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: </a:t>
            </a:r>
            <a:r>
              <a:rPr dirty="0" sz="1050" spc="-56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input_ids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[]</a:t>
            </a:r>
            <a:endParaRPr sz="1050">
              <a:latin typeface="Consolas"/>
              <a:cs typeface="Consolas"/>
            </a:endParaRPr>
          </a:p>
          <a:p>
            <a:pPr marL="305435">
              <a:lnSpc>
                <a:spcPct val="100000"/>
              </a:lnSpc>
              <a:spcBef>
                <a:spcPts val="165"/>
              </a:spcBef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attention_masks</a:t>
            </a:r>
            <a:r>
              <a:rPr dirty="0" sz="1050" spc="-4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dirty="0" sz="1050" spc="-4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[]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Consolas"/>
              <a:cs typeface="Consolas"/>
            </a:endParaRPr>
          </a:p>
          <a:p>
            <a:pPr marL="305435">
              <a:lnSpc>
                <a:spcPct val="100000"/>
              </a:lnSpc>
              <a:spcBef>
                <a:spcPts val="5"/>
              </a:spcBef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for</a:t>
            </a:r>
            <a:r>
              <a:rPr dirty="0" sz="1050" spc="-3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text</a:t>
            </a:r>
            <a:r>
              <a:rPr dirty="0" sz="1050" spc="-3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in</a:t>
            </a:r>
            <a:r>
              <a:rPr dirty="0" sz="1050" spc="-3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data:</a:t>
            </a:r>
            <a:endParaRPr sz="1050">
              <a:latin typeface="Consolas"/>
              <a:cs typeface="Consolas"/>
            </a:endParaRPr>
          </a:p>
          <a:p>
            <a:pPr marL="892175" marR="1691005" indent="-293370">
              <a:lnSpc>
                <a:spcPct val="113100"/>
              </a:lnSpc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encoded</a:t>
            </a:r>
            <a:r>
              <a:rPr dirty="0" sz="1050" spc="-5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dirty="0" sz="1050" spc="-5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tokenizer.encode_plus( </a:t>
            </a:r>
            <a:r>
              <a:rPr dirty="0" sz="1050" spc="-56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text, </a:t>
            </a:r>
            <a:r>
              <a:rPr dirty="0" sz="1050" spc="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add_special_tokens=True,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 max_length=maximum_length, </a:t>
            </a:r>
            <a:r>
              <a:rPr dirty="0" sz="1050" spc="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pad_to_max_length=True,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truncation=True,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return_attention_mask=True</a:t>
            </a:r>
            <a:endParaRPr sz="1050">
              <a:latin typeface="Consolas"/>
              <a:cs typeface="Consolas"/>
            </a:endParaRPr>
          </a:p>
          <a:p>
            <a:pPr marL="598805">
              <a:lnSpc>
                <a:spcPct val="100000"/>
              </a:lnSpc>
              <a:spcBef>
                <a:spcPts val="165"/>
              </a:spcBef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  <a:p>
            <a:pPr marL="598805" marR="444500">
              <a:lnSpc>
                <a:spcPct val="113100"/>
              </a:lnSpc>
            </a:pP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input_ids.append(encoded['input_ids'])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attention_masks.append(encoded['attention_mask'])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Consolas"/>
              <a:cs typeface="Consolas"/>
            </a:endParaRPr>
          </a:p>
          <a:p>
            <a:pPr marL="305435">
              <a:lnSpc>
                <a:spcPct val="100000"/>
              </a:lnSpc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return</a:t>
            </a:r>
            <a:r>
              <a:rPr dirty="0" sz="1050" spc="-7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np.array(input_ids),np.array(attention_masks)</a:t>
            </a:r>
            <a:endParaRPr sz="1050">
              <a:latin typeface="Consolas"/>
              <a:cs typeface="Consola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890" y="4330707"/>
            <a:ext cx="6355362" cy="36576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22300" y="8326127"/>
            <a:ext cx="4791075" cy="1416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497455">
              <a:lnSpc>
                <a:spcPct val="113100"/>
              </a:lnSpc>
              <a:spcBef>
                <a:spcPts val="100"/>
              </a:spcBef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texts =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clean_tweets['text']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 target =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clean_tweets['target']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train_input_ids,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train_attention_masks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=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bert_encode(texts,90)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test_texts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df_test['text']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test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input ids, test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attention masks =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bert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encode(test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texts,90)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5"/>
              <a:t>https://colab.research.google.com/drive/1mwFpRATNrSgD6xX8SqTe0H_V6Wm-LJLc#scrollTo=pGolILywlOI4&amp;printMode=true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26</a:t>
            </a:fld>
            <a:r>
              <a:rPr dirty="0" spc="-5"/>
              <a:t>/</a:t>
            </a:r>
            <a:r>
              <a:rPr dirty="0"/>
              <a:t>37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100"/>
            <a:ext cx="47752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6/15/2021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99792" y="165100"/>
            <a:ext cx="240855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twitter_analyis_classification_v1.ipynb</a:t>
            </a:r>
            <a:r>
              <a:rPr dirty="0" sz="800" spc="-4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-</a:t>
            </a:r>
            <a:r>
              <a:rPr dirty="0" sz="800" spc="-4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Colaboratory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2300" y="868052"/>
            <a:ext cx="6775450" cy="1377950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from</a:t>
            </a:r>
            <a:r>
              <a:rPr dirty="0" sz="1050" spc="-3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transformers</a:t>
            </a:r>
            <a:r>
              <a:rPr dirty="0" sz="1050" spc="-3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import</a:t>
            </a:r>
            <a:r>
              <a:rPr dirty="0" sz="1050" spc="-3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TFBertModel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bert_model</a:t>
            </a:r>
            <a:r>
              <a:rPr dirty="0" sz="1050" spc="4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dirty="0" sz="1050" spc="5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TFBertModel.from_pretrained('bert-base-uncased')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Consolas"/>
              <a:cs typeface="Consolas"/>
            </a:endParaRPr>
          </a:p>
          <a:p>
            <a:pPr algn="just" marL="383540">
              <a:lnSpc>
                <a:spcPct val="100000"/>
              </a:lnSpc>
              <a:spcBef>
                <a:spcPts val="5"/>
              </a:spcBef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Some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layers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from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the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model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checkpoint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at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bert-base-uncased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were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not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used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when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initializ</a:t>
            </a:r>
            <a:endParaRPr sz="1050">
              <a:latin typeface="Consolas"/>
              <a:cs typeface="Consolas"/>
            </a:endParaRPr>
          </a:p>
          <a:p>
            <a:pPr algn="just" marL="530225" indent="-147320">
              <a:lnSpc>
                <a:spcPct val="100000"/>
              </a:lnSpc>
              <a:spcBef>
                <a:spcPts val="15"/>
              </a:spcBef>
              <a:buChar char="-"/>
              <a:tabLst>
                <a:tab pos="530860" algn="l"/>
              </a:tabLst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This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IS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expected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if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you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are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initializing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TFBertModel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from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the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checkpoint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of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model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t</a:t>
            </a:r>
            <a:endParaRPr sz="1050">
              <a:latin typeface="Consolas"/>
              <a:cs typeface="Consolas"/>
            </a:endParaRPr>
          </a:p>
          <a:p>
            <a:pPr algn="just" marL="383540" marR="5080">
              <a:lnSpc>
                <a:spcPct val="101200"/>
              </a:lnSpc>
              <a:buChar char="-"/>
              <a:tabLst>
                <a:tab pos="530860" algn="l"/>
              </a:tabLst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This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IS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NOT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expected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if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you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are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initializing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TFBertModel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from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the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checkpoint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of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mod </a:t>
            </a:r>
            <a:r>
              <a:rPr dirty="0" sz="1050" spc="-57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All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the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layers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of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TFBertModel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were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initialized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from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the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model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checkpoint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at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bert-base-u </a:t>
            </a:r>
            <a:r>
              <a:rPr dirty="0" sz="1050" spc="-57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If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your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task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is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similar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to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the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task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the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model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of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the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checkpoint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was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trained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on,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you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can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58850" y="2339982"/>
            <a:ext cx="6410325" cy="200025"/>
            <a:chOff x="958850" y="2339982"/>
            <a:chExt cx="6410325" cy="200025"/>
          </a:xfrm>
        </p:grpSpPr>
        <p:sp>
          <p:nvSpPr>
            <p:cNvPr id="6" name="object 6"/>
            <p:cNvSpPr/>
            <p:nvPr/>
          </p:nvSpPr>
          <p:spPr>
            <a:xfrm>
              <a:off x="958850" y="2339982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200024" y="200024"/>
                  </a:moveTo>
                  <a:lnTo>
                    <a:pt x="0" y="200024"/>
                  </a:lnTo>
                  <a:lnTo>
                    <a:pt x="0" y="0"/>
                  </a:lnTo>
                  <a:lnTo>
                    <a:pt x="200024" y="0"/>
                  </a:lnTo>
                  <a:lnTo>
                    <a:pt x="200024" y="200024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035049" y="2397132"/>
              <a:ext cx="47625" cy="85725"/>
            </a:xfrm>
            <a:custGeom>
              <a:avLst/>
              <a:gdLst/>
              <a:ahLst/>
              <a:cxnLst/>
              <a:rect l="l" t="t" r="r" b="b"/>
              <a:pathLst>
                <a:path w="47625" h="85725">
                  <a:moveTo>
                    <a:pt x="47624" y="85724"/>
                  </a:moveTo>
                  <a:lnTo>
                    <a:pt x="0" y="42862"/>
                  </a:lnTo>
                  <a:lnTo>
                    <a:pt x="47624" y="0"/>
                  </a:lnTo>
                  <a:lnTo>
                    <a:pt x="47624" y="85724"/>
                  </a:lnTo>
                  <a:close/>
                </a:path>
              </a:pathLst>
            </a:custGeom>
            <a:solidFill>
              <a:srgbClr val="A2A2A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169149" y="2339982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200024" y="200024"/>
                  </a:moveTo>
                  <a:lnTo>
                    <a:pt x="0" y="200024"/>
                  </a:lnTo>
                  <a:lnTo>
                    <a:pt x="0" y="0"/>
                  </a:lnTo>
                  <a:lnTo>
                    <a:pt x="200024" y="0"/>
                  </a:lnTo>
                  <a:lnTo>
                    <a:pt x="200024" y="200024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245349" y="2397132"/>
              <a:ext cx="47625" cy="85725"/>
            </a:xfrm>
            <a:custGeom>
              <a:avLst/>
              <a:gdLst/>
              <a:ahLst/>
              <a:cxnLst/>
              <a:rect l="l" t="t" r="r" b="b"/>
              <a:pathLst>
                <a:path w="47625" h="85725">
                  <a:moveTo>
                    <a:pt x="0" y="85724"/>
                  </a:moveTo>
                  <a:lnTo>
                    <a:pt x="0" y="0"/>
                  </a:lnTo>
                  <a:lnTo>
                    <a:pt x="47624" y="42862"/>
                  </a:lnTo>
                  <a:lnTo>
                    <a:pt x="0" y="85724"/>
                  </a:lnTo>
                  <a:close/>
                </a:path>
              </a:pathLst>
            </a:custGeom>
            <a:solidFill>
              <a:srgbClr val="4F4F4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158874" y="2339982"/>
              <a:ext cx="6010275" cy="200025"/>
            </a:xfrm>
            <a:custGeom>
              <a:avLst/>
              <a:gdLst/>
              <a:ahLst/>
              <a:cxnLst/>
              <a:rect l="l" t="t" r="r" b="b"/>
              <a:pathLst>
                <a:path w="6010275" h="200025">
                  <a:moveTo>
                    <a:pt x="6010274" y="200024"/>
                  </a:moveTo>
                  <a:lnTo>
                    <a:pt x="0" y="200024"/>
                  </a:lnTo>
                  <a:lnTo>
                    <a:pt x="0" y="0"/>
                  </a:lnTo>
                  <a:lnTo>
                    <a:pt x="6010274" y="0"/>
                  </a:lnTo>
                  <a:lnTo>
                    <a:pt x="6010274" y="200024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158874" y="2359032"/>
              <a:ext cx="2286000" cy="161925"/>
            </a:xfrm>
            <a:custGeom>
              <a:avLst/>
              <a:gdLst/>
              <a:ahLst/>
              <a:cxnLst/>
              <a:rect l="l" t="t" r="r" b="b"/>
              <a:pathLst>
                <a:path w="2286000" h="161925">
                  <a:moveTo>
                    <a:pt x="2285999" y="161924"/>
                  </a:moveTo>
                  <a:lnTo>
                    <a:pt x="0" y="161924"/>
                  </a:lnTo>
                  <a:lnTo>
                    <a:pt x="0" y="0"/>
                  </a:lnTo>
                  <a:lnTo>
                    <a:pt x="2285999" y="0"/>
                  </a:lnTo>
                  <a:lnTo>
                    <a:pt x="2285999" y="161924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/>
          <p:nvPr/>
        </p:nvSpPr>
        <p:spPr>
          <a:xfrm>
            <a:off x="873124" y="314007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05"/>
                </a:moveTo>
                <a:lnTo>
                  <a:pt x="20654" y="47605"/>
                </a:lnTo>
                <a:lnTo>
                  <a:pt x="17617" y="46996"/>
                </a:lnTo>
                <a:lnTo>
                  <a:pt x="0" y="26936"/>
                </a:lnTo>
                <a:lnTo>
                  <a:pt x="0" y="20650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36"/>
                </a:lnTo>
                <a:lnTo>
                  <a:pt x="26970" y="47605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73124" y="3378199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05"/>
                </a:moveTo>
                <a:lnTo>
                  <a:pt x="20654" y="47605"/>
                </a:lnTo>
                <a:lnTo>
                  <a:pt x="17617" y="46996"/>
                </a:lnTo>
                <a:lnTo>
                  <a:pt x="0" y="26955"/>
                </a:lnTo>
                <a:lnTo>
                  <a:pt x="0" y="20631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55"/>
                </a:lnTo>
                <a:lnTo>
                  <a:pt x="26970" y="47605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73124" y="361632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15"/>
                </a:lnTo>
                <a:lnTo>
                  <a:pt x="0" y="26955"/>
                </a:lnTo>
                <a:lnTo>
                  <a:pt x="0" y="20631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55"/>
                </a:lnTo>
                <a:lnTo>
                  <a:pt x="26970" y="47624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22300" y="2736857"/>
            <a:ext cx="6775450" cy="67862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115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202020"/>
                </a:solidFill>
                <a:latin typeface="Trebuchet MS"/>
                <a:cs typeface="Trebuchet MS"/>
              </a:rPr>
              <a:t>K</a:t>
            </a:r>
            <a:r>
              <a:rPr dirty="0" sz="1200" spc="-70" b="1">
                <a:solidFill>
                  <a:srgbClr val="202020"/>
                </a:solidFill>
                <a:latin typeface="Trebuchet MS"/>
                <a:cs typeface="Trebuchet MS"/>
              </a:rPr>
              <a:t>e</a:t>
            </a:r>
            <a:r>
              <a:rPr dirty="0" sz="1200" spc="-70" b="1">
                <a:solidFill>
                  <a:srgbClr val="202020"/>
                </a:solidFill>
                <a:latin typeface="Trebuchet MS"/>
                <a:cs typeface="Trebuchet MS"/>
              </a:rPr>
              <a:t>r</a:t>
            </a:r>
            <a:r>
              <a:rPr dirty="0" sz="1200" spc="50" b="1">
                <a:solidFill>
                  <a:srgbClr val="202020"/>
                </a:solidFill>
                <a:latin typeface="Trebuchet MS"/>
                <a:cs typeface="Trebuchet MS"/>
              </a:rPr>
              <a:t>as</a:t>
            </a:r>
            <a:r>
              <a:rPr dirty="0" sz="1200" spc="-65" b="1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20" b="1">
                <a:solidFill>
                  <a:srgbClr val="202020"/>
                </a:solidFill>
                <a:latin typeface="Trebuchet MS"/>
                <a:cs typeface="Trebuchet MS"/>
              </a:rPr>
              <a:t>Sequential</a:t>
            </a:r>
            <a:r>
              <a:rPr dirty="0" sz="1200" spc="-65" b="1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10" b="1">
                <a:solidFill>
                  <a:srgbClr val="202020"/>
                </a:solidFill>
                <a:latin typeface="Trebuchet MS"/>
                <a:cs typeface="Trebuchet MS"/>
              </a:rPr>
              <a:t>Model:</a:t>
            </a:r>
            <a:endParaRPr sz="1200">
              <a:latin typeface="Trebuchet MS"/>
              <a:cs typeface="Trebuchet MS"/>
            </a:endParaRPr>
          </a:p>
          <a:p>
            <a:pPr marL="412115" marR="4816475">
              <a:lnSpc>
                <a:spcPct val="130200"/>
              </a:lnSpc>
              <a:spcBef>
                <a:spcPts val="600"/>
              </a:spcBef>
            </a:pPr>
            <a:r>
              <a:rPr dirty="0" sz="1200" spc="40">
                <a:solidFill>
                  <a:srgbClr val="202020"/>
                </a:solidFill>
                <a:latin typeface="Trebuchet MS"/>
                <a:cs typeface="Trebuchet MS"/>
              </a:rPr>
              <a:t>2 </a:t>
            </a:r>
            <a:r>
              <a:rPr dirty="0" sz="1200" spc="30">
                <a:solidFill>
                  <a:srgbClr val="202020"/>
                </a:solidFill>
                <a:latin typeface="Trebuchet MS"/>
                <a:cs typeface="Trebuchet MS"/>
              </a:rPr>
              <a:t>Dense </a:t>
            </a:r>
            <a:r>
              <a:rPr dirty="0" sz="1200" spc="-35">
                <a:solidFill>
                  <a:srgbClr val="202020"/>
                </a:solidFill>
                <a:latin typeface="Trebuchet MS"/>
                <a:cs typeface="Trebuchet MS"/>
              </a:rPr>
              <a:t>layer </a:t>
            </a:r>
            <a:r>
              <a:rPr dirty="0" sz="1200" spc="-3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40">
                <a:solidFill>
                  <a:srgbClr val="202020"/>
                </a:solidFill>
                <a:latin typeface="Trebuchet MS"/>
                <a:cs typeface="Trebuchet MS"/>
              </a:rPr>
              <a:t>Int</a:t>
            </a:r>
            <a:r>
              <a:rPr dirty="0" sz="1200" spc="-55">
                <a:solidFill>
                  <a:srgbClr val="202020"/>
                </a:solidFill>
                <a:latin typeface="Trebuchet MS"/>
                <a:cs typeface="Trebuchet MS"/>
              </a:rPr>
              <a:t>r</a:t>
            </a:r>
            <a:r>
              <a:rPr dirty="0" sz="1200" spc="10">
                <a:solidFill>
                  <a:srgbClr val="202020"/>
                </a:solidFill>
                <a:latin typeface="Trebuchet MS"/>
                <a:cs typeface="Trebuchet MS"/>
              </a:rPr>
              <a:t>oduce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35">
                <a:solidFill>
                  <a:srgbClr val="202020"/>
                </a:solidFill>
                <a:latin typeface="Trebuchet MS"/>
                <a:cs typeface="Trebuchet MS"/>
              </a:rPr>
              <a:t>d</a:t>
            </a:r>
            <a:r>
              <a:rPr dirty="0" sz="1200" spc="-40">
                <a:solidFill>
                  <a:srgbClr val="202020"/>
                </a:solidFill>
                <a:latin typeface="Trebuchet MS"/>
                <a:cs typeface="Trebuchet MS"/>
              </a:rPr>
              <a:t>r</a:t>
            </a:r>
            <a:r>
              <a:rPr dirty="0" sz="1200">
                <a:solidFill>
                  <a:srgbClr val="202020"/>
                </a:solidFill>
                <a:latin typeface="Trebuchet MS"/>
                <a:cs typeface="Trebuchet MS"/>
              </a:rPr>
              <a:t>opout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110">
                <a:solidFill>
                  <a:srgbClr val="202020"/>
                </a:solidFill>
                <a:latin typeface="Trebuchet MS"/>
                <a:cs typeface="Trebuchet MS"/>
              </a:rPr>
              <a:t>-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Trebuchet MS"/>
                <a:cs typeface="Trebuchet MS"/>
              </a:rPr>
              <a:t>0.2</a:t>
            </a:r>
            <a:endParaRPr sz="1200">
              <a:latin typeface="Trebuchet MS"/>
              <a:cs typeface="Trebuchet MS"/>
            </a:endParaRPr>
          </a:p>
          <a:p>
            <a:pPr marL="412115">
              <a:lnSpc>
                <a:spcPct val="100000"/>
              </a:lnSpc>
              <a:spcBef>
                <a:spcPts val="434"/>
              </a:spcBef>
            </a:pPr>
            <a:r>
              <a:rPr dirty="0" sz="1200" spc="35">
                <a:solidFill>
                  <a:srgbClr val="202020"/>
                </a:solidFill>
                <a:latin typeface="Trebuchet MS"/>
                <a:cs typeface="Trebuchet MS"/>
              </a:rPr>
              <a:t>Loss:</a:t>
            </a:r>
            <a:r>
              <a:rPr dirty="0" sz="1200" spc="-5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Trebuchet MS"/>
                <a:cs typeface="Trebuchet MS"/>
              </a:rPr>
              <a:t>binary</a:t>
            </a:r>
            <a:r>
              <a:rPr dirty="0" sz="1200" spc="-5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5">
                <a:solidFill>
                  <a:srgbClr val="202020"/>
                </a:solidFill>
                <a:latin typeface="Trebuchet MS"/>
                <a:cs typeface="Trebuchet MS"/>
              </a:rPr>
              <a:t>crossentropy</a:t>
            </a:r>
            <a:r>
              <a:rPr dirty="0" sz="1200" spc="-5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20">
                <a:solidFill>
                  <a:srgbClr val="202020"/>
                </a:solidFill>
                <a:latin typeface="Trebuchet MS"/>
                <a:cs typeface="Trebuchet MS"/>
              </a:rPr>
              <a:t>because</a:t>
            </a:r>
            <a:r>
              <a:rPr dirty="0" sz="1200" spc="-5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5">
                <a:solidFill>
                  <a:srgbClr val="202020"/>
                </a:solidFill>
                <a:latin typeface="Trebuchet MS"/>
                <a:cs typeface="Trebuchet MS"/>
              </a:rPr>
              <a:t>of</a:t>
            </a:r>
            <a:r>
              <a:rPr dirty="0" sz="1200" spc="-5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Trebuchet MS"/>
                <a:cs typeface="Trebuchet MS"/>
              </a:rPr>
              <a:t>binary</a:t>
            </a:r>
            <a:r>
              <a:rPr dirty="0" sz="1200" spc="-5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5">
                <a:solidFill>
                  <a:srgbClr val="202020"/>
                </a:solidFill>
                <a:latin typeface="Trebuchet MS"/>
                <a:cs typeface="Trebuchet MS"/>
              </a:rPr>
              <a:t>classfication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import</a:t>
            </a:r>
            <a:r>
              <a:rPr dirty="0" sz="1050" spc="-3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tensorflow</a:t>
            </a:r>
            <a:r>
              <a:rPr dirty="0" sz="1050" spc="-3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as</a:t>
            </a:r>
            <a:r>
              <a:rPr dirty="0" sz="1050" spc="-3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tf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from</a:t>
            </a:r>
            <a:r>
              <a:rPr dirty="0" sz="1050" spc="-3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tensorflow.keras.optimizers</a:t>
            </a:r>
            <a:r>
              <a:rPr dirty="0" sz="1050" spc="-3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import</a:t>
            </a:r>
            <a:r>
              <a:rPr dirty="0" sz="1050" spc="-3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Adam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def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create_model(bert_model):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Consolas"/>
              <a:cs typeface="Consolas"/>
            </a:endParaRPr>
          </a:p>
          <a:p>
            <a:pPr marL="305435" marR="2136140">
              <a:lnSpc>
                <a:spcPct val="113100"/>
              </a:lnSpc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input_ids</a:t>
            </a:r>
            <a:r>
              <a:rPr dirty="0" sz="1050" spc="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dirty="0" sz="1050" spc="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tf.keras.Input(shape=(90,),dtype='int32')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 attention_masks</a:t>
            </a:r>
            <a:r>
              <a:rPr dirty="0" sz="1050" spc="4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dirty="0" sz="1050" spc="4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tf.keras.Input(shape=(90,),dtype='int32')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Consolas"/>
              <a:cs typeface="Consolas"/>
            </a:endParaRPr>
          </a:p>
          <a:p>
            <a:pPr marL="305435" marR="2942590">
              <a:lnSpc>
                <a:spcPct val="113100"/>
              </a:lnSpc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output</a:t>
            </a:r>
            <a:r>
              <a:rPr dirty="0" sz="1050" spc="4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dirty="0" sz="1050" spc="4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bert_model([input_ids,attention_masks]) </a:t>
            </a:r>
            <a:r>
              <a:rPr dirty="0" sz="1050" spc="-56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output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=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output[1]</a:t>
            </a:r>
            <a:endParaRPr sz="1050">
              <a:latin typeface="Consolas"/>
              <a:cs typeface="Consolas"/>
            </a:endParaRPr>
          </a:p>
          <a:p>
            <a:pPr marL="305435" marR="2063114">
              <a:lnSpc>
                <a:spcPct val="113100"/>
              </a:lnSpc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output</a:t>
            </a:r>
            <a:r>
              <a:rPr dirty="0" sz="1050" spc="6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dirty="0" sz="1050" spc="6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tf.keras.layers.Dense(32,activation='relu')(output) </a:t>
            </a:r>
            <a:r>
              <a:rPr dirty="0" sz="1050" spc="-56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output =</a:t>
            </a:r>
            <a:r>
              <a:rPr dirty="0" sz="1050" spc="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tf.keras.layers.Dropout(0.2)(output)</a:t>
            </a:r>
            <a:endParaRPr sz="1050">
              <a:latin typeface="Consolas"/>
              <a:cs typeface="Consolas"/>
            </a:endParaRPr>
          </a:p>
          <a:p>
            <a:pPr marL="305435">
              <a:lnSpc>
                <a:spcPct val="100000"/>
              </a:lnSpc>
              <a:spcBef>
                <a:spcPts val="165"/>
              </a:spcBef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output</a:t>
            </a:r>
            <a:r>
              <a:rPr dirty="0" sz="1050" spc="5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dirty="0" sz="1050" spc="5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tf.keras.layers.Dense(1,activation='sigmoid')(output)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Consolas"/>
              <a:cs typeface="Consolas"/>
            </a:endParaRPr>
          </a:p>
          <a:p>
            <a:pPr marL="305435" marR="302895">
              <a:lnSpc>
                <a:spcPct val="113100"/>
              </a:lnSpc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model</a:t>
            </a:r>
            <a:r>
              <a:rPr dirty="0" sz="1050" spc="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dirty="0" sz="1050" spc="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tf.keras.models.Model(inputs</a:t>
            </a:r>
            <a:r>
              <a:rPr dirty="0" sz="1050" spc="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dirty="0" sz="1050" spc="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[input_ids,attention_masks],outputs</a:t>
            </a:r>
            <a:r>
              <a:rPr dirty="0" sz="1050" spc="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dirty="0" sz="1050" spc="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output) </a:t>
            </a:r>
            <a:r>
              <a:rPr dirty="0" sz="1050" spc="-56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model.compile(Adam(lr=1e-5),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loss='binary_crossentropy',</a:t>
            </a:r>
            <a:r>
              <a:rPr dirty="0" sz="1050" spc="56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metrics=['accuracy'])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 return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model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Consolas"/>
              <a:cs typeface="Consolas"/>
            </a:endParaRPr>
          </a:p>
          <a:p>
            <a:pPr marL="31115">
              <a:lnSpc>
                <a:spcPct val="100000"/>
              </a:lnSpc>
            </a:pPr>
            <a:r>
              <a:rPr dirty="0" sz="1200" spc="45" b="1">
                <a:solidFill>
                  <a:srgbClr val="202020"/>
                </a:solidFill>
                <a:latin typeface="Trebuchet MS"/>
                <a:cs typeface="Trebuchet MS"/>
              </a:rPr>
              <a:t>Loss</a:t>
            </a:r>
            <a:r>
              <a:rPr dirty="0" sz="1200" spc="-65" b="1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30" b="1">
                <a:solidFill>
                  <a:srgbClr val="202020"/>
                </a:solidFill>
                <a:latin typeface="Trebuchet MS"/>
                <a:cs typeface="Trebuchet MS"/>
              </a:rPr>
              <a:t>function</a:t>
            </a:r>
            <a:endParaRPr sz="1200">
              <a:latin typeface="Trebuchet MS"/>
              <a:cs typeface="Trebuchet MS"/>
            </a:endParaRPr>
          </a:p>
          <a:p>
            <a:pPr marL="31115" marR="478155">
              <a:lnSpc>
                <a:spcPct val="130200"/>
              </a:lnSpc>
              <a:spcBef>
                <a:spcPts val="600"/>
              </a:spcBef>
            </a:pPr>
            <a:r>
              <a:rPr dirty="0" sz="1200" spc="20">
                <a:solidFill>
                  <a:srgbClr val="202020"/>
                </a:solidFill>
                <a:latin typeface="Trebuchet MS"/>
                <a:cs typeface="Trebuchet MS"/>
              </a:rPr>
              <a:t>Since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02020"/>
                </a:solidFill>
                <a:latin typeface="Trebuchet MS"/>
                <a:cs typeface="Trebuchet MS"/>
              </a:rPr>
              <a:t>this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40">
                <a:solidFill>
                  <a:srgbClr val="202020"/>
                </a:solidFill>
                <a:latin typeface="Trebuchet MS"/>
                <a:cs typeface="Trebuchet MS"/>
              </a:rPr>
              <a:t>is</a:t>
            </a:r>
            <a:r>
              <a:rPr dirty="0" sz="1200" spc="-5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20">
                <a:solidFill>
                  <a:srgbClr val="202020"/>
                </a:solidFill>
                <a:latin typeface="Trebuchet MS"/>
                <a:cs typeface="Trebuchet MS"/>
              </a:rPr>
              <a:t>a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Trebuchet MS"/>
                <a:cs typeface="Trebuchet MS"/>
              </a:rPr>
              <a:t>binary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02020"/>
                </a:solidFill>
                <a:latin typeface="Trebuchet MS"/>
                <a:cs typeface="Trebuchet MS"/>
              </a:rPr>
              <a:t>classification</a:t>
            </a:r>
            <a:r>
              <a:rPr dirty="0" sz="1200" spc="-5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rebuchet MS"/>
                <a:cs typeface="Trebuchet MS"/>
              </a:rPr>
              <a:t>problem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202020"/>
                </a:solidFill>
                <a:latin typeface="Trebuchet MS"/>
                <a:cs typeface="Trebuchet MS"/>
              </a:rPr>
              <a:t>and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35">
                <a:solidFill>
                  <a:srgbClr val="202020"/>
                </a:solidFill>
                <a:latin typeface="Trebuchet MS"/>
                <a:cs typeface="Trebuchet MS"/>
              </a:rPr>
              <a:t>the</a:t>
            </a:r>
            <a:r>
              <a:rPr dirty="0" sz="1200" spc="-5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02020"/>
                </a:solidFill>
                <a:latin typeface="Trebuchet MS"/>
                <a:cs typeface="Trebuchet MS"/>
              </a:rPr>
              <a:t>model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02020"/>
                </a:solidFill>
                <a:latin typeface="Trebuchet MS"/>
                <a:cs typeface="Trebuchet MS"/>
              </a:rPr>
              <a:t>outputs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20">
                <a:solidFill>
                  <a:srgbClr val="202020"/>
                </a:solidFill>
                <a:latin typeface="Trebuchet MS"/>
                <a:cs typeface="Trebuchet MS"/>
              </a:rPr>
              <a:t>a</a:t>
            </a:r>
            <a:r>
              <a:rPr dirty="0" sz="1200" spc="-5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25">
                <a:solidFill>
                  <a:srgbClr val="202020"/>
                </a:solidFill>
                <a:latin typeface="Trebuchet MS"/>
                <a:cs typeface="Trebuchet MS"/>
              </a:rPr>
              <a:t>probability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rebuchet MS"/>
                <a:cs typeface="Trebuchet MS"/>
              </a:rPr>
              <a:t>(a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Trebuchet MS"/>
                <a:cs typeface="Trebuchet MS"/>
              </a:rPr>
              <a:t>single-unit </a:t>
            </a:r>
            <a:r>
              <a:rPr dirty="0" sz="1200" spc="-34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Trebuchet MS"/>
                <a:cs typeface="Trebuchet MS"/>
              </a:rPr>
              <a:t>l</a:t>
            </a:r>
            <a:r>
              <a:rPr dirty="0" sz="1200" spc="-40">
                <a:solidFill>
                  <a:srgbClr val="202020"/>
                </a:solidFill>
                <a:latin typeface="Trebuchet MS"/>
                <a:cs typeface="Trebuchet MS"/>
              </a:rPr>
              <a:t>a</a:t>
            </a:r>
            <a:r>
              <a:rPr dirty="0" sz="1200" spc="-35">
                <a:solidFill>
                  <a:srgbClr val="202020"/>
                </a:solidFill>
                <a:latin typeface="Trebuchet MS"/>
                <a:cs typeface="Trebuchet MS"/>
              </a:rPr>
              <a:t>y</a:t>
            </a:r>
            <a:r>
              <a:rPr dirty="0" sz="1200" spc="-80">
                <a:solidFill>
                  <a:srgbClr val="202020"/>
                </a:solidFill>
                <a:latin typeface="Trebuchet MS"/>
                <a:cs typeface="Trebuchet MS"/>
              </a:rPr>
              <a:t>er),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rebuchet MS"/>
                <a:cs typeface="Trebuchet MS"/>
              </a:rPr>
              <a:t>I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45">
                <a:solidFill>
                  <a:srgbClr val="202020"/>
                </a:solidFill>
                <a:latin typeface="Trebuchet MS"/>
                <a:cs typeface="Trebuchet MS"/>
              </a:rPr>
              <a:t>will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40">
                <a:solidFill>
                  <a:srgbClr val="202020"/>
                </a:solidFill>
                <a:latin typeface="Trebuchet MS"/>
                <a:cs typeface="Trebuchet MS"/>
              </a:rPr>
              <a:t>use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rebuchet MS"/>
                <a:cs typeface="Trebuchet MS"/>
              </a:rPr>
              <a:t>Bina</a:t>
            </a:r>
            <a:r>
              <a:rPr dirty="0" sz="1200" spc="5">
                <a:solidFill>
                  <a:srgbClr val="202020"/>
                </a:solidFill>
                <a:latin typeface="Trebuchet MS"/>
                <a:cs typeface="Trebuchet MS"/>
              </a:rPr>
              <a:t>r</a:t>
            </a:r>
            <a:r>
              <a:rPr dirty="0" sz="1200" spc="-10">
                <a:solidFill>
                  <a:srgbClr val="202020"/>
                </a:solidFill>
                <a:latin typeface="Trebuchet MS"/>
                <a:cs typeface="Trebuchet MS"/>
              </a:rPr>
              <a:t>yC</a:t>
            </a:r>
            <a:r>
              <a:rPr dirty="0" sz="1200" spc="-25">
                <a:solidFill>
                  <a:srgbClr val="202020"/>
                </a:solidFill>
                <a:latin typeface="Trebuchet MS"/>
                <a:cs typeface="Trebuchet MS"/>
              </a:rPr>
              <a:t>r</a:t>
            </a:r>
            <a:r>
              <a:rPr dirty="0" sz="1200" spc="20">
                <a:solidFill>
                  <a:srgbClr val="202020"/>
                </a:solidFill>
                <a:latin typeface="Trebuchet MS"/>
                <a:cs typeface="Trebuchet MS"/>
              </a:rPr>
              <a:t>ossent</a:t>
            </a:r>
            <a:r>
              <a:rPr dirty="0" sz="1200">
                <a:solidFill>
                  <a:srgbClr val="202020"/>
                </a:solidFill>
                <a:latin typeface="Trebuchet MS"/>
                <a:cs typeface="Trebuchet MS"/>
              </a:rPr>
              <a:t>r</a:t>
            </a:r>
            <a:r>
              <a:rPr dirty="0" sz="1200" spc="20">
                <a:solidFill>
                  <a:srgbClr val="202020"/>
                </a:solidFill>
                <a:latin typeface="Trebuchet MS"/>
                <a:cs typeface="Trebuchet MS"/>
              </a:rPr>
              <a:t>o</a:t>
            </a:r>
            <a:r>
              <a:rPr dirty="0" sz="1200" spc="10">
                <a:solidFill>
                  <a:srgbClr val="202020"/>
                </a:solidFill>
                <a:latin typeface="Trebuchet MS"/>
                <a:cs typeface="Trebuchet MS"/>
              </a:rPr>
              <a:t>p</a:t>
            </a:r>
            <a:r>
              <a:rPr dirty="0" sz="1200" spc="-25">
                <a:solidFill>
                  <a:srgbClr val="202020"/>
                </a:solidFill>
                <a:latin typeface="Trebuchet MS"/>
                <a:cs typeface="Trebuchet MS"/>
              </a:rPr>
              <a:t>y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60">
                <a:solidFill>
                  <a:srgbClr val="202020"/>
                </a:solidFill>
                <a:latin typeface="Trebuchet MS"/>
                <a:cs typeface="Trebuchet MS"/>
              </a:rPr>
              <a:t>loss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25">
                <a:solidFill>
                  <a:srgbClr val="202020"/>
                </a:solidFill>
                <a:latin typeface="Trebuchet MS"/>
                <a:cs typeface="Trebuchet MS"/>
              </a:rPr>
              <a:t>function.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model</a:t>
            </a:r>
            <a:r>
              <a:rPr dirty="0" sz="1050" spc="-4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dirty="0" sz="1050" spc="-4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create_model(bert_model)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Consolas"/>
              <a:cs typeface="Consolas"/>
            </a:endParaRPr>
          </a:p>
          <a:p>
            <a:pPr algn="just" marL="383540" marR="5080">
              <a:lnSpc>
                <a:spcPct val="101200"/>
              </a:lnSpc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WARNING:tensorflow:The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parameters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`output_attentions`,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`output_hidden_states`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and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`use_ </a:t>
            </a:r>
            <a:r>
              <a:rPr dirty="0" sz="1050" spc="-56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WARNING:tensorflow:The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parameters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`output_attentions`,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`output_hidden_states`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and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`use_ </a:t>
            </a:r>
            <a:r>
              <a:rPr dirty="0" sz="1050" spc="-56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WARNING:tensorflow:The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parameter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`return_dict`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cannot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be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set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in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graph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mode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and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will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alw </a:t>
            </a:r>
            <a:r>
              <a:rPr dirty="0" sz="1050" spc="-57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WARNING:tensorflow:The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parameter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`return_dict`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cannot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be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set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in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graph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mode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and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will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alw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958850" y="9617082"/>
            <a:ext cx="6410325" cy="85725"/>
            <a:chOff x="958850" y="9617082"/>
            <a:chExt cx="6410325" cy="85725"/>
          </a:xfrm>
        </p:grpSpPr>
        <p:sp>
          <p:nvSpPr>
            <p:cNvPr id="17" name="object 17"/>
            <p:cNvSpPr/>
            <p:nvPr/>
          </p:nvSpPr>
          <p:spPr>
            <a:xfrm>
              <a:off x="958850" y="9617082"/>
              <a:ext cx="200025" cy="85725"/>
            </a:xfrm>
            <a:custGeom>
              <a:avLst/>
              <a:gdLst/>
              <a:ahLst/>
              <a:cxnLst/>
              <a:rect l="l" t="t" r="r" b="b"/>
              <a:pathLst>
                <a:path w="200025" h="85725">
                  <a:moveTo>
                    <a:pt x="0" y="85724"/>
                  </a:moveTo>
                  <a:lnTo>
                    <a:pt x="0" y="0"/>
                  </a:lnTo>
                  <a:lnTo>
                    <a:pt x="200024" y="0"/>
                  </a:lnTo>
                  <a:lnTo>
                    <a:pt x="200024" y="85724"/>
                  </a:lnTo>
                  <a:lnTo>
                    <a:pt x="0" y="85724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050924" y="9674232"/>
              <a:ext cx="31750" cy="28575"/>
            </a:xfrm>
            <a:custGeom>
              <a:avLst/>
              <a:gdLst/>
              <a:ahLst/>
              <a:cxnLst/>
              <a:rect l="l" t="t" r="r" b="b"/>
              <a:pathLst>
                <a:path w="31750" h="28575">
                  <a:moveTo>
                    <a:pt x="31750" y="28575"/>
                  </a:moveTo>
                  <a:lnTo>
                    <a:pt x="0" y="28575"/>
                  </a:lnTo>
                  <a:lnTo>
                    <a:pt x="31750" y="0"/>
                  </a:lnTo>
                  <a:lnTo>
                    <a:pt x="31750" y="28575"/>
                  </a:lnTo>
                  <a:close/>
                </a:path>
              </a:pathLst>
            </a:custGeom>
            <a:solidFill>
              <a:srgbClr val="A2A2A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7169149" y="9617082"/>
              <a:ext cx="200025" cy="85725"/>
            </a:xfrm>
            <a:custGeom>
              <a:avLst/>
              <a:gdLst/>
              <a:ahLst/>
              <a:cxnLst/>
              <a:rect l="l" t="t" r="r" b="b"/>
              <a:pathLst>
                <a:path w="200025" h="85725">
                  <a:moveTo>
                    <a:pt x="0" y="85724"/>
                  </a:moveTo>
                  <a:lnTo>
                    <a:pt x="0" y="0"/>
                  </a:lnTo>
                  <a:lnTo>
                    <a:pt x="200024" y="0"/>
                  </a:lnTo>
                  <a:lnTo>
                    <a:pt x="200024" y="85724"/>
                  </a:lnTo>
                  <a:lnTo>
                    <a:pt x="0" y="85724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7245349" y="9674232"/>
              <a:ext cx="31750" cy="28575"/>
            </a:xfrm>
            <a:custGeom>
              <a:avLst/>
              <a:gdLst/>
              <a:ahLst/>
              <a:cxnLst/>
              <a:rect l="l" t="t" r="r" b="b"/>
              <a:pathLst>
                <a:path w="31750" h="28575">
                  <a:moveTo>
                    <a:pt x="31750" y="28575"/>
                  </a:moveTo>
                  <a:lnTo>
                    <a:pt x="0" y="28575"/>
                  </a:lnTo>
                  <a:lnTo>
                    <a:pt x="0" y="0"/>
                  </a:lnTo>
                  <a:lnTo>
                    <a:pt x="31750" y="28575"/>
                  </a:lnTo>
                  <a:close/>
                </a:path>
              </a:pathLst>
            </a:custGeom>
            <a:solidFill>
              <a:srgbClr val="4F4F4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158874" y="9617082"/>
              <a:ext cx="6010275" cy="85725"/>
            </a:xfrm>
            <a:custGeom>
              <a:avLst/>
              <a:gdLst/>
              <a:ahLst/>
              <a:cxnLst/>
              <a:rect l="l" t="t" r="r" b="b"/>
              <a:pathLst>
                <a:path w="6010275" h="85725">
                  <a:moveTo>
                    <a:pt x="0" y="85724"/>
                  </a:moveTo>
                  <a:lnTo>
                    <a:pt x="0" y="0"/>
                  </a:lnTo>
                  <a:lnTo>
                    <a:pt x="6010274" y="0"/>
                  </a:lnTo>
                  <a:lnTo>
                    <a:pt x="6010274" y="85724"/>
                  </a:lnTo>
                  <a:lnTo>
                    <a:pt x="0" y="85724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158874" y="9636132"/>
              <a:ext cx="2009775" cy="66675"/>
            </a:xfrm>
            <a:custGeom>
              <a:avLst/>
              <a:gdLst/>
              <a:ahLst/>
              <a:cxnLst/>
              <a:rect l="l" t="t" r="r" b="b"/>
              <a:pathLst>
                <a:path w="2009775" h="66675">
                  <a:moveTo>
                    <a:pt x="0" y="0"/>
                  </a:moveTo>
                  <a:lnTo>
                    <a:pt x="2009774" y="0"/>
                  </a:lnTo>
                  <a:lnTo>
                    <a:pt x="2009774" y="66675"/>
                  </a:lnTo>
                  <a:lnTo>
                    <a:pt x="0" y="666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5"/>
              <a:t>https://colab.research.google.com/drive/1mwFpRATNrSgD6xX8SqTe0H_V6Wm-LJLc#scrollTo=pGolILywlOI4&amp;printMode=true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26</a:t>
            </a:fld>
            <a:r>
              <a:rPr dirty="0" spc="-5"/>
              <a:t>/</a:t>
            </a:r>
            <a:r>
              <a:rPr dirty="0"/>
              <a:t>37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100"/>
            <a:ext cx="47752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6/15/2021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99792" y="165100"/>
            <a:ext cx="240855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twitter_analyis_classification_v1.ipynb</a:t>
            </a:r>
            <a:r>
              <a:rPr dirty="0" sz="800" spc="-4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-</a:t>
            </a:r>
            <a:r>
              <a:rPr dirty="0" sz="800" spc="-4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Colaboratory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58850" y="368308"/>
            <a:ext cx="6410325" cy="114300"/>
            <a:chOff x="958850" y="368308"/>
            <a:chExt cx="6410325" cy="114300"/>
          </a:xfrm>
        </p:grpSpPr>
        <p:sp>
          <p:nvSpPr>
            <p:cNvPr id="5" name="object 5"/>
            <p:cNvSpPr/>
            <p:nvPr/>
          </p:nvSpPr>
          <p:spPr>
            <a:xfrm>
              <a:off x="958850" y="368308"/>
              <a:ext cx="200025" cy="114300"/>
            </a:xfrm>
            <a:custGeom>
              <a:avLst/>
              <a:gdLst/>
              <a:ahLst/>
              <a:cxnLst/>
              <a:rect l="l" t="t" r="r" b="b"/>
              <a:pathLst>
                <a:path w="200025" h="114300">
                  <a:moveTo>
                    <a:pt x="200024" y="114299"/>
                  </a:moveTo>
                  <a:lnTo>
                    <a:pt x="0" y="114299"/>
                  </a:lnTo>
                  <a:lnTo>
                    <a:pt x="0" y="0"/>
                  </a:lnTo>
                  <a:lnTo>
                    <a:pt x="200024" y="0"/>
                  </a:lnTo>
                  <a:lnTo>
                    <a:pt x="200024" y="114299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35049" y="368308"/>
              <a:ext cx="47625" cy="57150"/>
            </a:xfrm>
            <a:custGeom>
              <a:avLst/>
              <a:gdLst/>
              <a:ahLst/>
              <a:cxnLst/>
              <a:rect l="l" t="t" r="r" b="b"/>
              <a:pathLst>
                <a:path w="47625" h="57150">
                  <a:moveTo>
                    <a:pt x="47624" y="57149"/>
                  </a:moveTo>
                  <a:lnTo>
                    <a:pt x="0" y="14287"/>
                  </a:lnTo>
                  <a:lnTo>
                    <a:pt x="15874" y="0"/>
                  </a:lnTo>
                  <a:lnTo>
                    <a:pt x="47624" y="0"/>
                  </a:lnTo>
                  <a:lnTo>
                    <a:pt x="47624" y="57149"/>
                  </a:lnTo>
                  <a:close/>
                </a:path>
              </a:pathLst>
            </a:custGeom>
            <a:solidFill>
              <a:srgbClr val="A2A2A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169149" y="368308"/>
              <a:ext cx="200025" cy="114300"/>
            </a:xfrm>
            <a:custGeom>
              <a:avLst/>
              <a:gdLst/>
              <a:ahLst/>
              <a:cxnLst/>
              <a:rect l="l" t="t" r="r" b="b"/>
              <a:pathLst>
                <a:path w="200025" h="114300">
                  <a:moveTo>
                    <a:pt x="200024" y="114299"/>
                  </a:moveTo>
                  <a:lnTo>
                    <a:pt x="0" y="114299"/>
                  </a:lnTo>
                  <a:lnTo>
                    <a:pt x="0" y="0"/>
                  </a:lnTo>
                  <a:lnTo>
                    <a:pt x="200024" y="0"/>
                  </a:lnTo>
                  <a:lnTo>
                    <a:pt x="200024" y="114299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245349" y="368308"/>
              <a:ext cx="47625" cy="57150"/>
            </a:xfrm>
            <a:custGeom>
              <a:avLst/>
              <a:gdLst/>
              <a:ahLst/>
              <a:cxnLst/>
              <a:rect l="l" t="t" r="r" b="b"/>
              <a:pathLst>
                <a:path w="47625" h="57150">
                  <a:moveTo>
                    <a:pt x="0" y="57149"/>
                  </a:moveTo>
                  <a:lnTo>
                    <a:pt x="0" y="0"/>
                  </a:lnTo>
                  <a:lnTo>
                    <a:pt x="31750" y="0"/>
                  </a:lnTo>
                  <a:lnTo>
                    <a:pt x="47624" y="14287"/>
                  </a:lnTo>
                  <a:lnTo>
                    <a:pt x="0" y="57149"/>
                  </a:lnTo>
                  <a:close/>
                </a:path>
              </a:pathLst>
            </a:custGeom>
            <a:solidFill>
              <a:srgbClr val="4F4F4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158874" y="368308"/>
              <a:ext cx="6010275" cy="114300"/>
            </a:xfrm>
            <a:custGeom>
              <a:avLst/>
              <a:gdLst/>
              <a:ahLst/>
              <a:cxnLst/>
              <a:rect l="l" t="t" r="r" b="b"/>
              <a:pathLst>
                <a:path w="6010275" h="114300">
                  <a:moveTo>
                    <a:pt x="6010274" y="114299"/>
                  </a:moveTo>
                  <a:lnTo>
                    <a:pt x="0" y="114299"/>
                  </a:lnTo>
                  <a:lnTo>
                    <a:pt x="0" y="0"/>
                  </a:lnTo>
                  <a:lnTo>
                    <a:pt x="6010274" y="0"/>
                  </a:lnTo>
                  <a:lnTo>
                    <a:pt x="6010274" y="114299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158874" y="368308"/>
              <a:ext cx="2009775" cy="95250"/>
            </a:xfrm>
            <a:custGeom>
              <a:avLst/>
              <a:gdLst/>
              <a:ahLst/>
              <a:cxnLst/>
              <a:rect l="l" t="t" r="r" b="b"/>
              <a:pathLst>
                <a:path w="2009775" h="95250">
                  <a:moveTo>
                    <a:pt x="2009774" y="95249"/>
                  </a:moveTo>
                  <a:lnTo>
                    <a:pt x="0" y="95249"/>
                  </a:lnTo>
                  <a:lnTo>
                    <a:pt x="0" y="0"/>
                  </a:lnTo>
                  <a:lnTo>
                    <a:pt x="2009774" y="0"/>
                  </a:lnTo>
                  <a:lnTo>
                    <a:pt x="2009774" y="95249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4575" y="1092207"/>
            <a:ext cx="1457324" cy="47624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22300" y="679457"/>
            <a:ext cx="273812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tf.keras.utils.plot_model(bert_model)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73124" y="199707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05"/>
                </a:moveTo>
                <a:lnTo>
                  <a:pt x="20654" y="47605"/>
                </a:lnTo>
                <a:lnTo>
                  <a:pt x="17617" y="46977"/>
                </a:lnTo>
                <a:lnTo>
                  <a:pt x="0" y="26955"/>
                </a:lnTo>
                <a:lnTo>
                  <a:pt x="0" y="20631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55"/>
                </a:lnTo>
                <a:lnTo>
                  <a:pt x="26970" y="47605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73124" y="2311399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05"/>
                </a:moveTo>
                <a:lnTo>
                  <a:pt x="20654" y="47605"/>
                </a:lnTo>
                <a:lnTo>
                  <a:pt x="17617" y="46977"/>
                </a:lnTo>
                <a:lnTo>
                  <a:pt x="0" y="26955"/>
                </a:lnTo>
                <a:lnTo>
                  <a:pt x="0" y="20650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55"/>
                </a:lnTo>
                <a:lnTo>
                  <a:pt x="26970" y="47605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22300" y="1908182"/>
            <a:ext cx="6843395" cy="41573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412115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202020"/>
                </a:solidFill>
                <a:latin typeface="Trebuchet MS"/>
                <a:cs typeface="Trebuchet MS"/>
              </a:rPr>
              <a:t>EarlyStopping: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20">
                <a:solidFill>
                  <a:srgbClr val="202020"/>
                </a:solidFill>
                <a:latin typeface="Trebuchet MS"/>
                <a:cs typeface="Trebuchet MS"/>
              </a:rPr>
              <a:t>Stop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25">
                <a:solidFill>
                  <a:srgbClr val="202020"/>
                </a:solidFill>
                <a:latin typeface="Trebuchet MS"/>
                <a:cs typeface="Trebuchet MS"/>
              </a:rPr>
              <a:t>training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02020"/>
                </a:solidFill>
                <a:latin typeface="Trebuchet MS"/>
                <a:cs typeface="Trebuchet MS"/>
              </a:rPr>
              <a:t>when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20">
                <a:solidFill>
                  <a:srgbClr val="202020"/>
                </a:solidFill>
                <a:latin typeface="Trebuchet MS"/>
                <a:cs typeface="Trebuchet MS"/>
              </a:rPr>
              <a:t>a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Trebuchet MS"/>
                <a:cs typeface="Trebuchet MS"/>
              </a:rPr>
              <a:t>monitored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25">
                <a:solidFill>
                  <a:srgbClr val="202020"/>
                </a:solidFill>
                <a:latin typeface="Trebuchet MS"/>
                <a:cs typeface="Trebuchet MS"/>
              </a:rPr>
              <a:t>metric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50">
                <a:solidFill>
                  <a:srgbClr val="202020"/>
                </a:solidFill>
                <a:latin typeface="Trebuchet MS"/>
                <a:cs typeface="Trebuchet MS"/>
              </a:rPr>
              <a:t>has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202020"/>
                </a:solidFill>
                <a:latin typeface="Trebuchet MS"/>
                <a:cs typeface="Trebuchet MS"/>
              </a:rPr>
              <a:t>stopped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Trebuchet MS"/>
                <a:cs typeface="Trebuchet MS"/>
              </a:rPr>
              <a:t>improving.</a:t>
            </a:r>
            <a:endParaRPr sz="1200">
              <a:latin typeface="Trebuchet MS"/>
              <a:cs typeface="Trebuchet MS"/>
            </a:endParaRPr>
          </a:p>
          <a:p>
            <a:pPr algn="just" marL="412115">
              <a:lnSpc>
                <a:spcPct val="100000"/>
              </a:lnSpc>
              <a:spcBef>
                <a:spcPts val="1035"/>
              </a:spcBef>
            </a:pPr>
            <a:r>
              <a:rPr dirty="0" sz="1200" spc="5">
                <a:solidFill>
                  <a:srgbClr val="202020"/>
                </a:solidFill>
                <a:latin typeface="Trebuchet MS"/>
                <a:cs typeface="Trebuchet MS"/>
              </a:rPr>
              <a:t>ReduceLROnPlateau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Trebuchet MS"/>
                <a:cs typeface="Trebuchet MS"/>
              </a:rPr>
              <a:t>:Reduce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Trebuchet MS"/>
                <a:cs typeface="Trebuchet MS"/>
              </a:rPr>
              <a:t>learning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45">
                <a:solidFill>
                  <a:srgbClr val="202020"/>
                </a:solidFill>
                <a:latin typeface="Trebuchet MS"/>
                <a:cs typeface="Trebuchet MS"/>
              </a:rPr>
              <a:t>rate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02020"/>
                </a:solidFill>
                <a:latin typeface="Trebuchet MS"/>
                <a:cs typeface="Trebuchet MS"/>
              </a:rPr>
              <a:t>when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20">
                <a:solidFill>
                  <a:srgbClr val="202020"/>
                </a:solidFill>
                <a:latin typeface="Trebuchet MS"/>
                <a:cs typeface="Trebuchet MS"/>
              </a:rPr>
              <a:t>a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25">
                <a:solidFill>
                  <a:srgbClr val="202020"/>
                </a:solidFill>
                <a:latin typeface="Trebuchet MS"/>
                <a:cs typeface="Trebuchet MS"/>
              </a:rPr>
              <a:t>metric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50">
                <a:solidFill>
                  <a:srgbClr val="202020"/>
                </a:solidFill>
                <a:latin typeface="Trebuchet MS"/>
                <a:cs typeface="Trebuchet MS"/>
              </a:rPr>
              <a:t>has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202020"/>
                </a:solidFill>
                <a:latin typeface="Trebuchet MS"/>
                <a:cs typeface="Trebuchet MS"/>
              </a:rPr>
              <a:t>stopped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Trebuchet MS"/>
                <a:cs typeface="Trebuchet MS"/>
              </a:rPr>
              <a:t>improving.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stoped</a:t>
            </a:r>
            <a:r>
              <a:rPr dirty="0" sz="1050" spc="3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dirty="0" sz="1050" spc="4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EarlyStopping(monitor='val_loss',</a:t>
            </a:r>
            <a:r>
              <a:rPr dirty="0" sz="1050" spc="3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patience=5,</a:t>
            </a:r>
            <a:r>
              <a:rPr dirty="0" sz="1050" spc="4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min_delta=0.0001)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redutor</a:t>
            </a:r>
            <a:r>
              <a:rPr dirty="0" sz="1050" spc="3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dirty="0" sz="1050" spc="3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ReduceLROnPlateau(monitor='val_accuracy',</a:t>
            </a:r>
            <a:r>
              <a:rPr dirty="0" sz="1050" spc="3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patience=3,</a:t>
            </a:r>
            <a:r>
              <a:rPr dirty="0" sz="1050" spc="3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verbose=1,</a:t>
            </a:r>
            <a:r>
              <a:rPr dirty="0" sz="1050" spc="4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factor=0.5,</a:t>
            </a:r>
            <a:r>
              <a:rPr dirty="0" sz="1050" spc="3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min_lr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history =</a:t>
            </a:r>
            <a:r>
              <a:rPr dirty="0" sz="1050" spc="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model.fit([train_input_ids,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train_attention_masks],</a:t>
            </a:r>
            <a:endParaRPr sz="1050">
              <a:latin typeface="Consolas"/>
              <a:cs typeface="Consolas"/>
            </a:endParaRPr>
          </a:p>
          <a:p>
            <a:pPr marL="305435">
              <a:lnSpc>
                <a:spcPct val="100000"/>
              </a:lnSpc>
              <a:spcBef>
                <a:spcPts val="165"/>
              </a:spcBef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target,</a:t>
            </a:r>
            <a:r>
              <a:rPr dirty="0" sz="1050" spc="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validation_split=0.2,</a:t>
            </a:r>
            <a:r>
              <a:rPr dirty="0" sz="1050" spc="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epochs=50,</a:t>
            </a:r>
            <a:r>
              <a:rPr dirty="0" sz="1050" spc="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batch_size=32,</a:t>
            </a:r>
            <a:r>
              <a:rPr dirty="0" sz="1050" spc="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callbacks=[stoped,</a:t>
            </a:r>
            <a:r>
              <a:rPr dirty="0" sz="1050" spc="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redutor])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Consolas"/>
              <a:cs typeface="Consolas"/>
            </a:endParaRPr>
          </a:p>
          <a:p>
            <a:pPr algn="just" marL="383540">
              <a:lnSpc>
                <a:spcPct val="100000"/>
              </a:lnSpc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Epoch</a:t>
            </a:r>
            <a:r>
              <a:rPr dirty="0" sz="1050" spc="-6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1/50</a:t>
            </a:r>
            <a:endParaRPr sz="1050">
              <a:latin typeface="Consolas"/>
              <a:cs typeface="Consolas"/>
            </a:endParaRPr>
          </a:p>
          <a:p>
            <a:pPr algn="just" marL="383540" marR="72390">
              <a:lnSpc>
                <a:spcPct val="101200"/>
              </a:lnSpc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WARNING:tensorflow:The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parameters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`output_attentions`,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`output_hidden_states`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and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`use_ </a:t>
            </a:r>
            <a:r>
              <a:rPr dirty="0" sz="1050" spc="-56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WARNING:tensorflow:The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parameters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`output_attentions`,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`output_hidden_states`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and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`use_ </a:t>
            </a:r>
            <a:r>
              <a:rPr dirty="0" sz="1050" spc="-56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WARNING:tensorflow:The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parameter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`return_dict`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cannot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be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set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in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graph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mode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and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will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alw </a:t>
            </a:r>
            <a:r>
              <a:rPr dirty="0" sz="1050" spc="-56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WARNING:tensorflow:The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parameter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`return_dict`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cannot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be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set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in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graph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mode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and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will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alw </a:t>
            </a:r>
            <a:r>
              <a:rPr dirty="0" sz="1050" spc="-56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WARNING:tensorflow:The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parameters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`output_attentions`,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`output_hidden_states`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and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`use_ </a:t>
            </a:r>
            <a:r>
              <a:rPr dirty="0" sz="1050" spc="-56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WARNING:tensorflow:The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parameters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`output_attentions`,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`output_hidden_states`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and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`use_ </a:t>
            </a:r>
            <a:r>
              <a:rPr dirty="0" sz="1050" spc="-56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WARNING:tensorflow:The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parameter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`return_dict`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cannot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be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set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in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graph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mode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and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will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alw </a:t>
            </a:r>
            <a:r>
              <a:rPr dirty="0" sz="1050" spc="-56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WARNING:tensorflow:The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parameter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`return_dict`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cannot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be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set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in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graph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mode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and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will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alw </a:t>
            </a:r>
            <a:r>
              <a:rPr dirty="0" sz="1050" spc="-56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169/169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[==============================]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-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ETA: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0s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-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loss: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0.5148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-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accuracy: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0.7601WAR</a:t>
            </a:r>
            <a:endParaRPr sz="1050">
              <a:latin typeface="Consolas"/>
              <a:cs typeface="Consolas"/>
            </a:endParaRPr>
          </a:p>
          <a:p>
            <a:pPr algn="just" marL="383540" marR="72390">
              <a:lnSpc>
                <a:spcPct val="101200"/>
              </a:lnSpc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WARNING:tensorflow:The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parameters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`output_attentions`,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`output_hidden_states`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and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`use_ </a:t>
            </a:r>
            <a:r>
              <a:rPr dirty="0" sz="1050" spc="-56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WARNING:tensorflow:The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parameter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`return_dict`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cannot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be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set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in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graph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mode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and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will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alw </a:t>
            </a:r>
            <a:r>
              <a:rPr dirty="0" sz="1050" spc="-56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WARNING:tensorflow:The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parameter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`return_dict`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cannot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be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set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in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graph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mode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and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will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alw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958850" y="8264532"/>
            <a:ext cx="6410325" cy="200025"/>
            <a:chOff x="958850" y="8264532"/>
            <a:chExt cx="6410325" cy="200025"/>
          </a:xfrm>
        </p:grpSpPr>
        <p:sp>
          <p:nvSpPr>
            <p:cNvPr id="17" name="object 17"/>
            <p:cNvSpPr/>
            <p:nvPr/>
          </p:nvSpPr>
          <p:spPr>
            <a:xfrm>
              <a:off x="958850" y="8264532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200024" y="200024"/>
                  </a:moveTo>
                  <a:lnTo>
                    <a:pt x="0" y="200024"/>
                  </a:lnTo>
                  <a:lnTo>
                    <a:pt x="0" y="0"/>
                  </a:lnTo>
                  <a:lnTo>
                    <a:pt x="200024" y="0"/>
                  </a:lnTo>
                  <a:lnTo>
                    <a:pt x="200024" y="200024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035049" y="8321682"/>
              <a:ext cx="47625" cy="85725"/>
            </a:xfrm>
            <a:custGeom>
              <a:avLst/>
              <a:gdLst/>
              <a:ahLst/>
              <a:cxnLst/>
              <a:rect l="l" t="t" r="r" b="b"/>
              <a:pathLst>
                <a:path w="47625" h="85725">
                  <a:moveTo>
                    <a:pt x="47624" y="85724"/>
                  </a:moveTo>
                  <a:lnTo>
                    <a:pt x="0" y="42862"/>
                  </a:lnTo>
                  <a:lnTo>
                    <a:pt x="47624" y="0"/>
                  </a:lnTo>
                  <a:lnTo>
                    <a:pt x="47624" y="85724"/>
                  </a:lnTo>
                  <a:close/>
                </a:path>
              </a:pathLst>
            </a:custGeom>
            <a:solidFill>
              <a:srgbClr val="A2A2A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7169149" y="8264532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200024" y="200024"/>
                  </a:moveTo>
                  <a:lnTo>
                    <a:pt x="0" y="200024"/>
                  </a:lnTo>
                  <a:lnTo>
                    <a:pt x="0" y="0"/>
                  </a:lnTo>
                  <a:lnTo>
                    <a:pt x="200024" y="0"/>
                  </a:lnTo>
                  <a:lnTo>
                    <a:pt x="200024" y="200024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7245349" y="8321682"/>
              <a:ext cx="47625" cy="85725"/>
            </a:xfrm>
            <a:custGeom>
              <a:avLst/>
              <a:gdLst/>
              <a:ahLst/>
              <a:cxnLst/>
              <a:rect l="l" t="t" r="r" b="b"/>
              <a:pathLst>
                <a:path w="47625" h="85725">
                  <a:moveTo>
                    <a:pt x="0" y="85724"/>
                  </a:moveTo>
                  <a:lnTo>
                    <a:pt x="0" y="0"/>
                  </a:lnTo>
                  <a:lnTo>
                    <a:pt x="47624" y="42862"/>
                  </a:lnTo>
                  <a:lnTo>
                    <a:pt x="0" y="85724"/>
                  </a:lnTo>
                  <a:close/>
                </a:path>
              </a:pathLst>
            </a:custGeom>
            <a:solidFill>
              <a:srgbClr val="4F4F4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158874" y="8264532"/>
              <a:ext cx="6010275" cy="200025"/>
            </a:xfrm>
            <a:custGeom>
              <a:avLst/>
              <a:gdLst/>
              <a:ahLst/>
              <a:cxnLst/>
              <a:rect l="l" t="t" r="r" b="b"/>
              <a:pathLst>
                <a:path w="6010275" h="200025">
                  <a:moveTo>
                    <a:pt x="6010274" y="200024"/>
                  </a:moveTo>
                  <a:lnTo>
                    <a:pt x="0" y="200024"/>
                  </a:lnTo>
                  <a:lnTo>
                    <a:pt x="0" y="0"/>
                  </a:lnTo>
                  <a:lnTo>
                    <a:pt x="6010274" y="0"/>
                  </a:lnTo>
                  <a:lnTo>
                    <a:pt x="6010274" y="200024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158874" y="8283582"/>
              <a:ext cx="1524000" cy="161925"/>
            </a:xfrm>
            <a:custGeom>
              <a:avLst/>
              <a:gdLst/>
              <a:ahLst/>
              <a:cxnLst/>
              <a:rect l="l" t="t" r="r" b="b"/>
              <a:pathLst>
                <a:path w="1524000" h="161925">
                  <a:moveTo>
                    <a:pt x="1523999" y="161924"/>
                  </a:moveTo>
                  <a:lnTo>
                    <a:pt x="0" y="161924"/>
                  </a:lnTo>
                  <a:lnTo>
                    <a:pt x="0" y="0"/>
                  </a:lnTo>
                  <a:lnTo>
                    <a:pt x="1523999" y="0"/>
                  </a:lnTo>
                  <a:lnTo>
                    <a:pt x="1523999" y="161924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974725" y="6089046"/>
          <a:ext cx="6442075" cy="20688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01010"/>
                <a:gridCol w="440054"/>
                <a:gridCol w="806450"/>
                <a:gridCol w="586739"/>
                <a:gridCol w="513714"/>
                <a:gridCol w="880110"/>
                <a:gridCol w="215264"/>
              </a:tblGrid>
              <a:tr h="147320">
                <a:tc>
                  <a:txBody>
                    <a:bodyPr/>
                    <a:lstStyle/>
                    <a:p>
                      <a:pPr marL="31750">
                        <a:lnSpc>
                          <a:spcPts val="99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169/169</a:t>
                      </a:r>
                      <a:r>
                        <a:rPr dirty="0" sz="1050" spc="-7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[==============================]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9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-</a:t>
                      </a:r>
                      <a:r>
                        <a:rPr dirty="0" sz="1050" spc="-65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81s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9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392ms/step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99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-</a:t>
                      </a:r>
                      <a:r>
                        <a:rPr dirty="0" sz="1050" spc="-7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loss: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99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0.5148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9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-</a:t>
                      </a:r>
                      <a:r>
                        <a:rPr dirty="0" sz="1050" spc="-65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accuracy: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99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0.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1290">
                <a:tc>
                  <a:txBody>
                    <a:bodyPr/>
                    <a:lstStyle/>
                    <a:p>
                      <a:pPr marL="31750">
                        <a:lnSpc>
                          <a:spcPts val="110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Epoch</a:t>
                      </a:r>
                      <a:r>
                        <a:rPr dirty="0" sz="1050" spc="-65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2/50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1290">
                <a:tc>
                  <a:txBody>
                    <a:bodyPr/>
                    <a:lstStyle/>
                    <a:p>
                      <a:pPr marL="31750">
                        <a:lnSpc>
                          <a:spcPts val="110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169/169</a:t>
                      </a:r>
                      <a:r>
                        <a:rPr dirty="0" sz="1050" spc="-7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[==============================]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-</a:t>
                      </a:r>
                      <a:r>
                        <a:rPr dirty="0" sz="1050" spc="-65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64s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377ms/step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0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-</a:t>
                      </a:r>
                      <a:r>
                        <a:rPr dirty="0" sz="1050" spc="-7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loss: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0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0.3871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-</a:t>
                      </a:r>
                      <a:r>
                        <a:rPr dirty="0" sz="1050" spc="-65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accuracy: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0.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1290">
                <a:tc>
                  <a:txBody>
                    <a:bodyPr/>
                    <a:lstStyle/>
                    <a:p>
                      <a:pPr marL="31750">
                        <a:lnSpc>
                          <a:spcPts val="110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Epoch</a:t>
                      </a:r>
                      <a:r>
                        <a:rPr dirty="0" sz="1050" spc="-65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3/50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1290">
                <a:tc>
                  <a:txBody>
                    <a:bodyPr/>
                    <a:lstStyle/>
                    <a:p>
                      <a:pPr marL="31750">
                        <a:lnSpc>
                          <a:spcPts val="110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169/169</a:t>
                      </a:r>
                      <a:r>
                        <a:rPr dirty="0" sz="1050" spc="-7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[==============================]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-</a:t>
                      </a:r>
                      <a:r>
                        <a:rPr dirty="0" sz="1050" spc="-65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64s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377ms/step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0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-</a:t>
                      </a:r>
                      <a:r>
                        <a:rPr dirty="0" sz="1050" spc="-7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loss: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0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0.3333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-</a:t>
                      </a:r>
                      <a:r>
                        <a:rPr dirty="0" sz="1050" spc="-65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accuracy: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0.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1290">
                <a:tc>
                  <a:txBody>
                    <a:bodyPr/>
                    <a:lstStyle/>
                    <a:p>
                      <a:pPr marL="31750">
                        <a:lnSpc>
                          <a:spcPts val="110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Epoch</a:t>
                      </a:r>
                      <a:r>
                        <a:rPr dirty="0" sz="1050" spc="-65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4/50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1290">
                <a:tc>
                  <a:txBody>
                    <a:bodyPr/>
                    <a:lstStyle/>
                    <a:p>
                      <a:pPr marL="31750">
                        <a:lnSpc>
                          <a:spcPts val="110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169/169</a:t>
                      </a:r>
                      <a:r>
                        <a:rPr dirty="0" sz="1050" spc="-7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[==============================]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-</a:t>
                      </a:r>
                      <a:r>
                        <a:rPr dirty="0" sz="1050" spc="-65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64s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377ms/step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0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-</a:t>
                      </a:r>
                      <a:r>
                        <a:rPr dirty="0" sz="1050" spc="-7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loss: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0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0.2633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-</a:t>
                      </a:r>
                      <a:r>
                        <a:rPr dirty="0" sz="1050" spc="-65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accuracy: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0.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1290">
                <a:tc>
                  <a:txBody>
                    <a:bodyPr/>
                    <a:lstStyle/>
                    <a:p>
                      <a:pPr marL="31750">
                        <a:lnSpc>
                          <a:spcPts val="110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Epoch</a:t>
                      </a:r>
                      <a:r>
                        <a:rPr dirty="0" sz="1050" spc="-65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5/50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1290">
                <a:tc>
                  <a:txBody>
                    <a:bodyPr/>
                    <a:lstStyle/>
                    <a:p>
                      <a:pPr marL="31750">
                        <a:lnSpc>
                          <a:spcPts val="110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169/169</a:t>
                      </a:r>
                      <a:r>
                        <a:rPr dirty="0" sz="1050" spc="-7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[==============================]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-</a:t>
                      </a:r>
                      <a:r>
                        <a:rPr dirty="0" sz="1050" spc="-65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64s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377ms/step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0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-</a:t>
                      </a:r>
                      <a:r>
                        <a:rPr dirty="0" sz="1050" spc="-7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loss: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0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0.2127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-</a:t>
                      </a:r>
                      <a:r>
                        <a:rPr dirty="0" sz="1050" spc="-65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accuracy: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0.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1290">
                <a:tc>
                  <a:txBody>
                    <a:bodyPr/>
                    <a:lstStyle/>
                    <a:p>
                      <a:pPr marL="31750">
                        <a:lnSpc>
                          <a:spcPts val="110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Epoch</a:t>
                      </a:r>
                      <a:r>
                        <a:rPr dirty="0" sz="1050" spc="-65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6/50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1290">
                <a:tc>
                  <a:txBody>
                    <a:bodyPr/>
                    <a:lstStyle/>
                    <a:p>
                      <a:pPr marL="31750">
                        <a:lnSpc>
                          <a:spcPts val="110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169/169</a:t>
                      </a:r>
                      <a:r>
                        <a:rPr dirty="0" sz="1050" spc="-7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[==============================]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-</a:t>
                      </a:r>
                      <a:r>
                        <a:rPr dirty="0" sz="1050" spc="-65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64s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377ms/step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0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-</a:t>
                      </a:r>
                      <a:r>
                        <a:rPr dirty="0" sz="1050" spc="-7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loss: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0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0.1746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-</a:t>
                      </a:r>
                      <a:r>
                        <a:rPr dirty="0" sz="1050" spc="-65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accuracy: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0.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1290">
                <a:tc>
                  <a:txBody>
                    <a:bodyPr/>
                    <a:lstStyle/>
                    <a:p>
                      <a:pPr marL="31750">
                        <a:lnSpc>
                          <a:spcPts val="110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Epoch</a:t>
                      </a:r>
                      <a:r>
                        <a:rPr dirty="0" sz="1050" spc="-65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7/50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47320">
                <a:tc>
                  <a:txBody>
                    <a:bodyPr/>
                    <a:lstStyle/>
                    <a:p>
                      <a:pPr marL="31750">
                        <a:lnSpc>
                          <a:spcPts val="106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169/169</a:t>
                      </a:r>
                      <a:r>
                        <a:rPr dirty="0" sz="1050" spc="-7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[==============================]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6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-</a:t>
                      </a:r>
                      <a:r>
                        <a:rPr dirty="0" sz="1050" spc="-65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64s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6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377ms/step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06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-</a:t>
                      </a:r>
                      <a:r>
                        <a:rPr dirty="0" sz="1050" spc="-7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loss: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06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0.1405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6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-</a:t>
                      </a:r>
                      <a:r>
                        <a:rPr dirty="0" sz="1050" spc="-65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accuracy: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06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0.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25" name="object 2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5"/>
              <a:t>https://colab.research.google.com/drive/1mwFpRATNrSgD6xX8SqTe0H_V6Wm-LJLc#scrollTo=pGolILywlOI4&amp;printMode=true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26</a:t>
            </a:fld>
            <a:r>
              <a:rPr dirty="0" spc="-5"/>
              <a:t>/</a:t>
            </a:r>
            <a:r>
              <a:rPr dirty="0"/>
              <a:t>37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622300" y="8640452"/>
            <a:ext cx="3397885" cy="11112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104265">
              <a:lnSpc>
                <a:spcPct val="113100"/>
              </a:lnSpc>
              <a:spcBef>
                <a:spcPts val="100"/>
              </a:spcBef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import</a:t>
            </a:r>
            <a:r>
              <a:rPr dirty="0" sz="1050" spc="-4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matplotlib.pyplot</a:t>
            </a:r>
            <a:r>
              <a:rPr dirty="0" sz="1050" spc="-4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as</a:t>
            </a:r>
            <a:r>
              <a:rPr dirty="0" sz="1050" spc="-3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plt </a:t>
            </a:r>
            <a:r>
              <a:rPr dirty="0" sz="1050" spc="-56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import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seaborn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as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sns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Consolas"/>
              <a:cs typeface="Consolas"/>
            </a:endParaRPr>
          </a:p>
          <a:p>
            <a:pPr marL="12700" marR="5080">
              <a:lnSpc>
                <a:spcPct val="113100"/>
              </a:lnSpc>
              <a:spcBef>
                <a:spcPts val="5"/>
              </a:spcBef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fig, axes</a:t>
            </a:r>
            <a:r>
              <a:rPr dirty="0" sz="1050" spc="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dirty="0" sz="1050" spc="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plt.subplots(1,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2,</a:t>
            </a:r>
            <a:r>
              <a:rPr dirty="0" sz="1050" spc="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figsize=(15,5)) </a:t>
            </a:r>
            <a:r>
              <a:rPr dirty="0" sz="1050" spc="-56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axes[0].plot(history.history['accuracy'])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axes[0].plot(history.history['val</a:t>
            </a:r>
            <a:r>
              <a:rPr dirty="0" sz="1050" spc="4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accuracy'])</a:t>
            </a:r>
            <a:endParaRPr sz="10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100"/>
            <a:ext cx="5185410" cy="22434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88920" algn="l"/>
              </a:tabLst>
            </a:pPr>
            <a:r>
              <a:rPr dirty="0" sz="800">
                <a:latin typeface="Arial"/>
                <a:cs typeface="Arial"/>
              </a:rPr>
              <a:t>6/15/2021	twitter_analyis_classification_v1.ipynb</a:t>
            </a:r>
            <a:r>
              <a:rPr dirty="0" sz="800" spc="-4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-</a:t>
            </a:r>
            <a:r>
              <a:rPr dirty="0" sz="800" spc="-4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Colaboratory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700">
              <a:latin typeface="Arial"/>
              <a:cs typeface="Arial"/>
            </a:endParaRPr>
          </a:p>
          <a:p>
            <a:pPr marL="311150" marR="760095">
              <a:lnSpc>
                <a:spcPct val="113100"/>
              </a:lnSpc>
            </a:pP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axes[0].set_xlabel('Epochs')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axes[0].set_ylabel('Accuracy') </a:t>
            </a:r>
            <a:r>
              <a:rPr dirty="0" sz="1050" spc="29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axes[0].legend(['Accuracy</a:t>
            </a:r>
            <a:r>
              <a:rPr dirty="0" sz="1050" spc="2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in</a:t>
            </a:r>
            <a:r>
              <a:rPr dirty="0" sz="1050" spc="2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Train','accuracy</a:t>
            </a:r>
            <a:r>
              <a:rPr dirty="0" sz="1050" spc="3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in</a:t>
            </a:r>
            <a:r>
              <a:rPr dirty="0" sz="1050" spc="2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Test']) </a:t>
            </a:r>
            <a:r>
              <a:rPr dirty="0" sz="1050" spc="-56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axes[0].grid(True)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Consolas"/>
              <a:cs typeface="Consolas"/>
            </a:endParaRPr>
          </a:p>
          <a:p>
            <a:pPr marL="311150" marR="1859280">
              <a:lnSpc>
                <a:spcPct val="113100"/>
              </a:lnSpc>
              <a:spcBef>
                <a:spcPts val="5"/>
              </a:spcBef>
            </a:pP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axes[1].plot(history.history['loss'])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axes[1].plot(history.history['val_loss']) </a:t>
            </a:r>
            <a:r>
              <a:rPr dirty="0" sz="1050" spc="-56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axes[1].set_xlabel('Epochs')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axes[1].set_ylabel('Error')</a:t>
            </a:r>
            <a:endParaRPr sz="1050">
              <a:latin typeface="Consolas"/>
              <a:cs typeface="Consolas"/>
            </a:endParaRPr>
          </a:p>
          <a:p>
            <a:pPr marL="311150" marR="1199515">
              <a:lnSpc>
                <a:spcPct val="113100"/>
              </a:lnSpc>
            </a:pP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axes[1].legend(['Error</a:t>
            </a:r>
            <a:r>
              <a:rPr dirty="0" sz="1050" spc="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in</a:t>
            </a:r>
            <a:r>
              <a:rPr dirty="0" sz="1050" spc="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Train','Error</a:t>
            </a:r>
            <a:r>
              <a:rPr dirty="0" sz="1050" spc="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in</a:t>
            </a:r>
            <a:r>
              <a:rPr dirty="0" sz="1050" spc="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Test']) </a:t>
            </a:r>
            <a:r>
              <a:rPr dirty="0" sz="1050" spc="-56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axes[1].grid(True)</a:t>
            </a:r>
            <a:endParaRPr sz="1050">
              <a:latin typeface="Consolas"/>
              <a:cs typeface="Consola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3150" y="2825757"/>
            <a:ext cx="6296024" cy="295274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5"/>
              <a:t>https://colab.research.google.com/drive/1mwFpRATNrSgD6xX8SqTe0H_V6Wm-LJLc#scrollTo=pGolILywlOI4&amp;printMode=true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26</a:t>
            </a:fld>
            <a:r>
              <a:rPr dirty="0" spc="-5"/>
              <a:t>/</a:t>
            </a:r>
            <a:r>
              <a:rPr dirty="0"/>
              <a:t>37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100"/>
            <a:ext cx="47752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6/15/2021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99792" y="165100"/>
            <a:ext cx="240855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twitter_analyis_classification_v1.ipynb</a:t>
            </a:r>
            <a:r>
              <a:rPr dirty="0" sz="800" spc="-4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-</a:t>
            </a:r>
            <a:r>
              <a:rPr dirty="0" sz="800" spc="-4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Colaboratory</a:t>
            </a:r>
            <a:endParaRPr sz="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3980" y="368307"/>
            <a:ext cx="6421142" cy="47624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22300" y="5651507"/>
            <a:ext cx="6775450" cy="10140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predictions = model.predict([test_input_ids,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test_attention_masks])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Consolas"/>
              <a:cs typeface="Consolas"/>
            </a:endParaRPr>
          </a:p>
          <a:p>
            <a:pPr algn="just" marL="383540" marR="5080">
              <a:lnSpc>
                <a:spcPct val="101200"/>
              </a:lnSpc>
              <a:spcBef>
                <a:spcPts val="5"/>
              </a:spcBef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WARNING:tensorflow:The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parameters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`output_attentions`,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`output_hidden_states`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and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`use_ </a:t>
            </a:r>
            <a:r>
              <a:rPr dirty="0" sz="1050" spc="-56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WARNING:tensorflow:The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parameters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`output_attentions`,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`output_hidden_states`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and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`use_ </a:t>
            </a:r>
            <a:r>
              <a:rPr dirty="0" sz="1050" spc="-56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WARNING:tensorflow:The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parameter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`return_dict`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cannot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be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set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in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graph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mode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and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will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alw </a:t>
            </a:r>
            <a:r>
              <a:rPr dirty="0" sz="1050" spc="-57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WARNING:tensorflow:The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parameter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`return_dict`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cannot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be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set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in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graph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mode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and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will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alw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58850" y="6759582"/>
            <a:ext cx="6410325" cy="200025"/>
            <a:chOff x="958850" y="6759582"/>
            <a:chExt cx="6410325" cy="200025"/>
          </a:xfrm>
        </p:grpSpPr>
        <p:sp>
          <p:nvSpPr>
            <p:cNvPr id="7" name="object 7"/>
            <p:cNvSpPr/>
            <p:nvPr/>
          </p:nvSpPr>
          <p:spPr>
            <a:xfrm>
              <a:off x="958850" y="6759582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200024" y="200024"/>
                  </a:moveTo>
                  <a:lnTo>
                    <a:pt x="0" y="200024"/>
                  </a:lnTo>
                  <a:lnTo>
                    <a:pt x="0" y="0"/>
                  </a:lnTo>
                  <a:lnTo>
                    <a:pt x="200024" y="0"/>
                  </a:lnTo>
                  <a:lnTo>
                    <a:pt x="200024" y="200024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035049" y="6816732"/>
              <a:ext cx="47625" cy="85725"/>
            </a:xfrm>
            <a:custGeom>
              <a:avLst/>
              <a:gdLst/>
              <a:ahLst/>
              <a:cxnLst/>
              <a:rect l="l" t="t" r="r" b="b"/>
              <a:pathLst>
                <a:path w="47625" h="85725">
                  <a:moveTo>
                    <a:pt x="47624" y="85724"/>
                  </a:moveTo>
                  <a:lnTo>
                    <a:pt x="0" y="42862"/>
                  </a:lnTo>
                  <a:lnTo>
                    <a:pt x="47624" y="0"/>
                  </a:lnTo>
                  <a:lnTo>
                    <a:pt x="47624" y="85724"/>
                  </a:lnTo>
                  <a:close/>
                </a:path>
              </a:pathLst>
            </a:custGeom>
            <a:solidFill>
              <a:srgbClr val="A2A2A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169149" y="6759582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200024" y="200024"/>
                  </a:moveTo>
                  <a:lnTo>
                    <a:pt x="0" y="200024"/>
                  </a:lnTo>
                  <a:lnTo>
                    <a:pt x="0" y="0"/>
                  </a:lnTo>
                  <a:lnTo>
                    <a:pt x="200024" y="0"/>
                  </a:lnTo>
                  <a:lnTo>
                    <a:pt x="200024" y="200024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245349" y="6816732"/>
              <a:ext cx="47625" cy="85725"/>
            </a:xfrm>
            <a:custGeom>
              <a:avLst/>
              <a:gdLst/>
              <a:ahLst/>
              <a:cxnLst/>
              <a:rect l="l" t="t" r="r" b="b"/>
              <a:pathLst>
                <a:path w="47625" h="85725">
                  <a:moveTo>
                    <a:pt x="0" y="85724"/>
                  </a:moveTo>
                  <a:lnTo>
                    <a:pt x="0" y="0"/>
                  </a:lnTo>
                  <a:lnTo>
                    <a:pt x="47624" y="42862"/>
                  </a:lnTo>
                  <a:lnTo>
                    <a:pt x="0" y="85724"/>
                  </a:lnTo>
                  <a:close/>
                </a:path>
              </a:pathLst>
            </a:custGeom>
            <a:solidFill>
              <a:srgbClr val="4F4F4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158874" y="6759582"/>
              <a:ext cx="6010275" cy="200025"/>
            </a:xfrm>
            <a:custGeom>
              <a:avLst/>
              <a:gdLst/>
              <a:ahLst/>
              <a:cxnLst/>
              <a:rect l="l" t="t" r="r" b="b"/>
              <a:pathLst>
                <a:path w="6010275" h="200025">
                  <a:moveTo>
                    <a:pt x="6010274" y="200024"/>
                  </a:moveTo>
                  <a:lnTo>
                    <a:pt x="0" y="200024"/>
                  </a:lnTo>
                  <a:lnTo>
                    <a:pt x="0" y="0"/>
                  </a:lnTo>
                  <a:lnTo>
                    <a:pt x="6010274" y="0"/>
                  </a:lnTo>
                  <a:lnTo>
                    <a:pt x="6010274" y="200024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158874" y="6778632"/>
              <a:ext cx="2009775" cy="161925"/>
            </a:xfrm>
            <a:custGeom>
              <a:avLst/>
              <a:gdLst/>
              <a:ahLst/>
              <a:cxnLst/>
              <a:rect l="l" t="t" r="r" b="b"/>
              <a:pathLst>
                <a:path w="2009775" h="161925">
                  <a:moveTo>
                    <a:pt x="2009774" y="161924"/>
                  </a:moveTo>
                  <a:lnTo>
                    <a:pt x="0" y="161924"/>
                  </a:lnTo>
                  <a:lnTo>
                    <a:pt x="0" y="0"/>
                  </a:lnTo>
                  <a:lnTo>
                    <a:pt x="2009774" y="0"/>
                  </a:lnTo>
                  <a:lnTo>
                    <a:pt x="2009774" y="161924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622300" y="7135502"/>
            <a:ext cx="3764279" cy="2540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883919">
              <a:lnSpc>
                <a:spcPct val="113100"/>
              </a:lnSpc>
              <a:spcBef>
                <a:spcPts val="100"/>
              </a:spcBef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#probs</a:t>
            </a:r>
            <a:r>
              <a:rPr dirty="0" sz="1050" spc="-5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dirty="0" sz="1050" spc="-5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model.predict(test_df["text"]) </a:t>
            </a:r>
            <a:r>
              <a:rPr dirty="0" sz="1050" spc="-57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threshold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0.5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preds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np.where(predictions[:,]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&gt;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threshold,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1,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0)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print(preds)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Consolas"/>
              <a:cs typeface="Consolas"/>
            </a:endParaRPr>
          </a:p>
          <a:p>
            <a:pPr algn="r" marR="3079115">
              <a:lnSpc>
                <a:spcPct val="100000"/>
              </a:lnSpc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[[1]</a:t>
            </a:r>
            <a:endParaRPr sz="1050">
              <a:latin typeface="Consolas"/>
              <a:cs typeface="Consolas"/>
            </a:endParaRPr>
          </a:p>
          <a:p>
            <a:pPr algn="r" marR="3079115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[1]</a:t>
            </a:r>
            <a:endParaRPr sz="1050">
              <a:latin typeface="Consolas"/>
              <a:cs typeface="Consolas"/>
            </a:endParaRPr>
          </a:p>
          <a:p>
            <a:pPr algn="r" marR="3079115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[1]</a:t>
            </a:r>
            <a:endParaRPr sz="1050">
              <a:latin typeface="Consolas"/>
              <a:cs typeface="Consolas"/>
            </a:endParaRPr>
          </a:p>
          <a:p>
            <a:pPr marL="4572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[0]]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>
              <a:latin typeface="Consolas"/>
              <a:cs typeface="Consolas"/>
            </a:endParaRPr>
          </a:p>
          <a:p>
            <a:pPr marL="12700" marR="1324610">
              <a:lnSpc>
                <a:spcPct val="113100"/>
              </a:lnSpc>
              <a:spcBef>
                <a:spcPts val="5"/>
              </a:spcBef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#!mkdir -p saved_model </a:t>
            </a:r>
            <a:r>
              <a:rPr dirty="0" sz="1050" spc="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export_dir='</a:t>
            </a:r>
            <a:r>
              <a:rPr dirty="0" u="sng" sz="1050" spc="-5">
                <a:solidFill>
                  <a:srgbClr val="202020"/>
                </a:solidFill>
                <a:uFill>
                  <a:solidFill>
                    <a:srgbClr val="202020"/>
                  </a:solidFill>
                </a:uFill>
                <a:latin typeface="Consolas"/>
                <a:cs typeface="Consolas"/>
              </a:rPr>
              <a:t>/content/saved_model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'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5"/>
              <a:t>https://colab.research.google.com/drive/1mwFpRATNrSgD6xX8SqTe0H_V6Wm-LJLc#scrollTo=pGolILywlOI4&amp;printMode=true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26</a:t>
            </a:fld>
            <a:r>
              <a:rPr dirty="0" spc="-5"/>
              <a:t>/</a:t>
            </a:r>
            <a:r>
              <a:rPr dirty="0"/>
              <a:t>37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27356"/>
            <a:ext cx="7074534" cy="7214870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  <a:tabLst>
                <a:tab pos="2788920" algn="l"/>
              </a:tabLst>
            </a:pPr>
            <a:r>
              <a:rPr dirty="0" sz="800">
                <a:latin typeface="Arial"/>
                <a:cs typeface="Arial"/>
              </a:rPr>
              <a:t>6/15/2021	twitter_analyis_classification_v1.ipynb</a:t>
            </a:r>
            <a:r>
              <a:rPr dirty="0" sz="800" spc="-3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-</a:t>
            </a:r>
            <a:r>
              <a:rPr dirty="0" sz="800" spc="-3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Colaboratory</a:t>
            </a:r>
            <a:endParaRPr sz="800">
              <a:latin typeface="Arial"/>
              <a:cs typeface="Arial"/>
            </a:endParaRPr>
          </a:p>
          <a:p>
            <a:pPr marL="311150">
              <a:lnSpc>
                <a:spcPct val="100000"/>
              </a:lnSpc>
              <a:spcBef>
                <a:spcPts val="390"/>
              </a:spcBef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tf.saved_model.save(bert_model,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export_dir=export_dir)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Consolas"/>
              <a:cs typeface="Consolas"/>
            </a:endParaRPr>
          </a:p>
          <a:p>
            <a:pPr algn="just" marL="682625" marR="5080">
              <a:lnSpc>
                <a:spcPct val="101200"/>
              </a:lnSpc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WARNING:tensorflow:The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parameters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`output_attentions`,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`output_hidden_states`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and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`use_ </a:t>
            </a:r>
            <a:r>
              <a:rPr dirty="0" sz="1050" spc="-56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WARNING:tensorflow:The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parameters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`output_attentions`,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`output_hidden_states`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and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`use_ </a:t>
            </a:r>
            <a:r>
              <a:rPr dirty="0" sz="1050" spc="-56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WARNING:tensorflow:The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parameter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`return_dict`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cannot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be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set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in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graph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mode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and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will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alw </a:t>
            </a:r>
            <a:r>
              <a:rPr dirty="0" sz="1050" spc="-57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WARNING:tensorflow:The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parameter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`return_dict`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cannot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be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set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in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graph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mode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and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will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alw </a:t>
            </a:r>
            <a:r>
              <a:rPr dirty="0" sz="1050" spc="-57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WARNING:tensorflow:The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parameters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`output_attentions`,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`output_hidden_states`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and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`use_ </a:t>
            </a:r>
            <a:r>
              <a:rPr dirty="0" sz="1050" spc="-56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WARNING:tensorflow:The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parameters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`output_attentions`,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`output_hidden_states`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and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`use_ </a:t>
            </a:r>
            <a:r>
              <a:rPr dirty="0" sz="1050" spc="-56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WARNING:tensorflow:The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parameter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`return_dict`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cannot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be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set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in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graph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mode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and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will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alw </a:t>
            </a:r>
            <a:r>
              <a:rPr dirty="0" sz="1050" spc="-57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WARNING:tensorflow:The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parameter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`return_dict`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cannot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be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set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in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graph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mode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and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will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alw </a:t>
            </a:r>
            <a:r>
              <a:rPr dirty="0" sz="1050" spc="-57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WARNING:tensorflow:The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parameters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`output_attentions`,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`output_hidden_states`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and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`use_ </a:t>
            </a:r>
            <a:r>
              <a:rPr dirty="0" sz="1050" spc="-56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WARNING:tensorflow:The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parameters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`output_attentions`,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`output_hidden_states`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and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`use_ </a:t>
            </a:r>
            <a:r>
              <a:rPr dirty="0" sz="1050" spc="-56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WARNING:tensorflow:The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parameter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`return_dict`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cannot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be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set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in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graph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mode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and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will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alw </a:t>
            </a:r>
            <a:r>
              <a:rPr dirty="0" sz="1050" spc="-57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WARNING:tensorflow:The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parameter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`return_dict`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cannot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be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set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in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graph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mode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and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will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alw </a:t>
            </a:r>
            <a:r>
              <a:rPr dirty="0" sz="1050" spc="-57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WARNING:tensorflow:The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parameters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`output_attentions`,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`output_hidden_states`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and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`use_ </a:t>
            </a:r>
            <a:r>
              <a:rPr dirty="0" sz="1050" spc="-56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WARNING:tensorflow:The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parameters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`output_attentions`,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`output_hidden_states`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and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`use_ </a:t>
            </a:r>
            <a:r>
              <a:rPr dirty="0" sz="1050" spc="-56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WARNING:tensorflow:The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parameter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`return_dict`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cannot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be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set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in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graph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mode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and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will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alw </a:t>
            </a:r>
            <a:r>
              <a:rPr dirty="0" sz="1050" spc="-57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WARNING:tensorflow:The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parameter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`return_dict`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cannot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be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set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in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graph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mode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and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will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alw </a:t>
            </a:r>
            <a:r>
              <a:rPr dirty="0" sz="1050" spc="-57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WARNING:tensorflow:The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parameters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`output_attentions`,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`output_hidden_states`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and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`use_ </a:t>
            </a:r>
            <a:r>
              <a:rPr dirty="0" sz="1050" spc="-56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WARNING:tensorflow:The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parameters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`output_attentions`,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`output_hidden_states`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and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`use_ </a:t>
            </a:r>
            <a:r>
              <a:rPr dirty="0" sz="1050" spc="-56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WARNING:tensorflow:The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parameter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`return_dict`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cannot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be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set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in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graph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mode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and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will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alw </a:t>
            </a:r>
            <a:r>
              <a:rPr dirty="0" sz="1050" spc="-57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WARNING:tensorflow:The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parameter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`return_dict`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cannot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be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set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in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graph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mode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and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will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alw </a:t>
            </a:r>
            <a:r>
              <a:rPr dirty="0" sz="1050" spc="-57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WARNING:tensorflow:The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parameters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`output_attentions`,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`output_hidden_states`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and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`use_ </a:t>
            </a:r>
            <a:r>
              <a:rPr dirty="0" sz="1050" spc="-56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WARNING:tensorflow:The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parameters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`output_attentions`,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`output_hidden_states`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and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`use_ </a:t>
            </a:r>
            <a:r>
              <a:rPr dirty="0" sz="1050" spc="-56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WARNING:tensorflow:The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parameter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`return_dict`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cannot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be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set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in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graph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mode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and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will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alw </a:t>
            </a:r>
            <a:r>
              <a:rPr dirty="0" sz="1050" spc="-57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WARNING:tensorflow:The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parameter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`return_dict`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cannot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be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set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in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graph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mode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and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will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alw </a:t>
            </a:r>
            <a:r>
              <a:rPr dirty="0" sz="1050" spc="-57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WARNING:tensorflow:The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parameters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`output_attentions`,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`output_hidden_states`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and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`use_ </a:t>
            </a:r>
            <a:r>
              <a:rPr dirty="0" sz="1050" spc="-56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WARNING:tensorflow:The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parameters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`output_attentions`,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`output_hidden_states`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and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`use_ </a:t>
            </a:r>
            <a:r>
              <a:rPr dirty="0" sz="1050" spc="-56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WARNING:tensorflow:The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parameter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`return_dict`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cannot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be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set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in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graph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mode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and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will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alw </a:t>
            </a:r>
            <a:r>
              <a:rPr dirty="0" sz="1050" spc="-57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WARNING:tensorflow:The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parameter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`return_dict`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cannot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be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set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in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graph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mode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and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will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alw </a:t>
            </a:r>
            <a:r>
              <a:rPr dirty="0" sz="1050" spc="-57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WARNING:tensorflow:The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parameters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`output_attentions`,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`output_hidden_states`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and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`use_ </a:t>
            </a:r>
            <a:r>
              <a:rPr dirty="0" sz="1050" spc="-56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WARNING:tensorflow:The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parameters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`output_attentions`,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`output_hidden_states`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and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`use_ </a:t>
            </a:r>
            <a:r>
              <a:rPr dirty="0" sz="1050" spc="-56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WARNING:tensorflow:The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parameter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`return_dict`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cannot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be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set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in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graph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mode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and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will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alw </a:t>
            </a:r>
            <a:r>
              <a:rPr dirty="0" sz="1050" spc="-57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WARNING:tensorflow:The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parameter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`return_dict`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cannot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be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set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in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graph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mode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and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will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alw </a:t>
            </a:r>
            <a:r>
              <a:rPr dirty="0" sz="1050" spc="-57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WARNING:absl:Found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untraced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functions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such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as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embeddings_layer_call_and_return_conditio </a:t>
            </a:r>
            <a:r>
              <a:rPr dirty="0" sz="1050" spc="-56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WARNING:tensorflow:FOR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KERAS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USERS: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The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object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that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you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are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saving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contains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one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or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more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50">
              <a:latin typeface="Consolas"/>
              <a:cs typeface="Consolas"/>
            </a:endParaRPr>
          </a:p>
          <a:p>
            <a:pPr algn="just" marL="682625" marR="5080">
              <a:lnSpc>
                <a:spcPct val="101200"/>
              </a:lnSpc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FOR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DEVS: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If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you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are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overwriting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_tracking_metadata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in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your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class,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this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property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has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be </a:t>
            </a:r>
            <a:r>
              <a:rPr dirty="0" sz="1050" spc="-57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WARNING:tensorflow:FOR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KERAS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USERS: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The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object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that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you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are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saving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contains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one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or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more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50">
              <a:latin typeface="Consolas"/>
              <a:cs typeface="Consolas"/>
            </a:endParaRPr>
          </a:p>
          <a:p>
            <a:pPr algn="just" marL="682625" marR="5080">
              <a:lnSpc>
                <a:spcPct val="101200"/>
              </a:lnSpc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FOR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DEVS: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If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you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are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overwriting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_tracking_metadata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in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your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class,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this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property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has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be </a:t>
            </a:r>
            <a:r>
              <a:rPr dirty="0" sz="1050" spc="-57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INFO:tensorflow:Assets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written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to: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/content/saved_model/assets</a:t>
            </a:r>
            <a:endParaRPr sz="1050">
              <a:latin typeface="Consolas"/>
              <a:cs typeface="Consolas"/>
            </a:endParaRPr>
          </a:p>
          <a:p>
            <a:pPr algn="just" marL="682625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INFO:tensorflow:Assets</a:t>
            </a:r>
            <a:r>
              <a:rPr dirty="0" sz="1050" spc="-3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written</a:t>
            </a:r>
            <a:r>
              <a:rPr dirty="0" sz="1050" spc="-3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to:</a:t>
            </a:r>
            <a:r>
              <a:rPr dirty="0" sz="1050" spc="-3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/content/saved_model/assets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58850" y="7435857"/>
            <a:ext cx="6410325" cy="200025"/>
            <a:chOff x="958850" y="7435857"/>
            <a:chExt cx="6410325" cy="200025"/>
          </a:xfrm>
        </p:grpSpPr>
        <p:sp>
          <p:nvSpPr>
            <p:cNvPr id="4" name="object 4"/>
            <p:cNvSpPr/>
            <p:nvPr/>
          </p:nvSpPr>
          <p:spPr>
            <a:xfrm>
              <a:off x="958850" y="7435857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200024" y="200024"/>
                  </a:moveTo>
                  <a:lnTo>
                    <a:pt x="0" y="200024"/>
                  </a:lnTo>
                  <a:lnTo>
                    <a:pt x="0" y="0"/>
                  </a:lnTo>
                  <a:lnTo>
                    <a:pt x="200024" y="0"/>
                  </a:lnTo>
                  <a:lnTo>
                    <a:pt x="200024" y="200024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35049" y="7493007"/>
              <a:ext cx="47625" cy="85725"/>
            </a:xfrm>
            <a:custGeom>
              <a:avLst/>
              <a:gdLst/>
              <a:ahLst/>
              <a:cxnLst/>
              <a:rect l="l" t="t" r="r" b="b"/>
              <a:pathLst>
                <a:path w="47625" h="85725">
                  <a:moveTo>
                    <a:pt x="47624" y="85724"/>
                  </a:moveTo>
                  <a:lnTo>
                    <a:pt x="0" y="42862"/>
                  </a:lnTo>
                  <a:lnTo>
                    <a:pt x="47624" y="0"/>
                  </a:lnTo>
                  <a:lnTo>
                    <a:pt x="47624" y="85724"/>
                  </a:lnTo>
                  <a:close/>
                </a:path>
              </a:pathLst>
            </a:custGeom>
            <a:solidFill>
              <a:srgbClr val="A2A2A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169149" y="7435857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200024" y="200024"/>
                  </a:moveTo>
                  <a:lnTo>
                    <a:pt x="0" y="200024"/>
                  </a:lnTo>
                  <a:lnTo>
                    <a:pt x="0" y="0"/>
                  </a:lnTo>
                  <a:lnTo>
                    <a:pt x="200024" y="0"/>
                  </a:lnTo>
                  <a:lnTo>
                    <a:pt x="200024" y="200024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245349" y="7493007"/>
              <a:ext cx="47625" cy="85725"/>
            </a:xfrm>
            <a:custGeom>
              <a:avLst/>
              <a:gdLst/>
              <a:ahLst/>
              <a:cxnLst/>
              <a:rect l="l" t="t" r="r" b="b"/>
              <a:pathLst>
                <a:path w="47625" h="85725">
                  <a:moveTo>
                    <a:pt x="0" y="85724"/>
                  </a:moveTo>
                  <a:lnTo>
                    <a:pt x="0" y="0"/>
                  </a:lnTo>
                  <a:lnTo>
                    <a:pt x="47624" y="42862"/>
                  </a:lnTo>
                  <a:lnTo>
                    <a:pt x="0" y="85724"/>
                  </a:lnTo>
                  <a:close/>
                </a:path>
              </a:pathLst>
            </a:custGeom>
            <a:solidFill>
              <a:srgbClr val="4F4F4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158874" y="7435857"/>
              <a:ext cx="6010275" cy="200025"/>
            </a:xfrm>
            <a:custGeom>
              <a:avLst/>
              <a:gdLst/>
              <a:ahLst/>
              <a:cxnLst/>
              <a:rect l="l" t="t" r="r" b="b"/>
              <a:pathLst>
                <a:path w="6010275" h="200025">
                  <a:moveTo>
                    <a:pt x="6010274" y="200024"/>
                  </a:moveTo>
                  <a:lnTo>
                    <a:pt x="0" y="200024"/>
                  </a:lnTo>
                  <a:lnTo>
                    <a:pt x="0" y="0"/>
                  </a:lnTo>
                  <a:lnTo>
                    <a:pt x="6010274" y="0"/>
                  </a:lnTo>
                  <a:lnTo>
                    <a:pt x="6010274" y="200024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158874" y="7454907"/>
              <a:ext cx="847725" cy="161925"/>
            </a:xfrm>
            <a:custGeom>
              <a:avLst/>
              <a:gdLst/>
              <a:ahLst/>
              <a:cxnLst/>
              <a:rect l="l" t="t" r="r" b="b"/>
              <a:pathLst>
                <a:path w="847725" h="161925">
                  <a:moveTo>
                    <a:pt x="847724" y="161924"/>
                  </a:moveTo>
                  <a:lnTo>
                    <a:pt x="0" y="161924"/>
                  </a:lnTo>
                  <a:lnTo>
                    <a:pt x="0" y="0"/>
                  </a:lnTo>
                  <a:lnTo>
                    <a:pt x="847724" y="0"/>
                  </a:lnTo>
                  <a:lnTo>
                    <a:pt x="847724" y="161924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622300" y="7832732"/>
            <a:ext cx="4571365" cy="1671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reloaded</a:t>
            </a:r>
            <a:r>
              <a:rPr dirty="0" sz="1050" spc="-4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dirty="0" sz="1050" spc="-4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tf.saved_model.load(export_dir)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>
              <a:latin typeface="Consolas"/>
              <a:cs typeface="Consolas"/>
            </a:endParaRPr>
          </a:p>
          <a:p>
            <a:pPr marL="383540" marR="5080" indent="-371475">
              <a:lnSpc>
                <a:spcPct val="214299"/>
              </a:lnSpc>
              <a:tabLst>
                <a:tab pos="3018155" algn="l"/>
              </a:tabLst>
            </a:pP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print(list(reloaded.signatures.keys()))	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#</a:t>
            </a:r>
            <a:r>
              <a:rPr dirty="0" sz="1050" spc="-10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["serving_default"] </a:t>
            </a:r>
            <a:r>
              <a:rPr dirty="0" sz="1050" spc="-56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['serving_default']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>
              <a:latin typeface="Consolas"/>
              <a:cs typeface="Consolas"/>
            </a:endParaRPr>
          </a:p>
          <a:p>
            <a:pPr marL="12700" marR="1177925">
              <a:lnSpc>
                <a:spcPct val="113100"/>
              </a:lnSpc>
              <a:spcBef>
                <a:spcPts val="5"/>
              </a:spcBef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infer</a:t>
            </a:r>
            <a:r>
              <a:rPr dirty="0" sz="1050" spc="3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dirty="0" sz="1050" spc="4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reloaded.signatures["serving_default"] </a:t>
            </a:r>
            <a:r>
              <a:rPr dirty="0" sz="1050" spc="-56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print(infer.structured_outputs)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5"/>
              <a:t>https://colab.research.google.com/drive/1mwFpRATNrSgD6xX8SqTe0H_V6Wm-LJLc#scrollTo=pGolILywlOI4&amp;printMode=true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26</a:t>
            </a:fld>
            <a:r>
              <a:rPr dirty="0" spc="-5"/>
              <a:t>/</a:t>
            </a:r>
            <a:r>
              <a:rPr dirty="0"/>
              <a:t>37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100"/>
            <a:ext cx="47752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6/15/2021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99792" y="165100"/>
            <a:ext cx="240855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twitter_analyis_classification_v1.ipynb</a:t>
            </a:r>
            <a:r>
              <a:rPr dirty="0" sz="800" spc="-4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-</a:t>
            </a:r>
            <a:r>
              <a:rPr dirty="0" sz="800" spc="-4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Colaboratory</a:t>
            </a:r>
            <a:endParaRPr sz="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4050" y="368300"/>
            <a:ext cx="4933949" cy="38004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4050" y="4726021"/>
            <a:ext cx="6649743" cy="4252878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654049" y="9636124"/>
            <a:ext cx="6686550" cy="19050"/>
            <a:chOff x="654049" y="9636124"/>
            <a:chExt cx="6686550" cy="19050"/>
          </a:xfrm>
        </p:grpSpPr>
        <p:sp>
          <p:nvSpPr>
            <p:cNvPr id="7" name="object 7"/>
            <p:cNvSpPr/>
            <p:nvPr/>
          </p:nvSpPr>
          <p:spPr>
            <a:xfrm>
              <a:off x="654049" y="9636124"/>
              <a:ext cx="6686550" cy="9525"/>
            </a:xfrm>
            <a:custGeom>
              <a:avLst/>
              <a:gdLst/>
              <a:ahLst/>
              <a:cxnLst/>
              <a:rect l="l" t="t" r="r" b="b"/>
              <a:pathLst>
                <a:path w="6686550" h="9525">
                  <a:moveTo>
                    <a:pt x="6686549" y="9524"/>
                  </a:moveTo>
                  <a:lnTo>
                    <a:pt x="0" y="9524"/>
                  </a:lnTo>
                  <a:lnTo>
                    <a:pt x="0" y="0"/>
                  </a:lnTo>
                  <a:lnTo>
                    <a:pt x="6686549" y="0"/>
                  </a:lnTo>
                  <a:lnTo>
                    <a:pt x="6686549" y="9524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54037" y="9636125"/>
              <a:ext cx="6686550" cy="19050"/>
            </a:xfrm>
            <a:custGeom>
              <a:avLst/>
              <a:gdLst/>
              <a:ahLst/>
              <a:cxnLst/>
              <a:rect l="l" t="t" r="r" b="b"/>
              <a:pathLst>
                <a:path w="6686550" h="19050">
                  <a:moveTo>
                    <a:pt x="6686550" y="0"/>
                  </a:moveTo>
                  <a:lnTo>
                    <a:pt x="6677025" y="9525"/>
                  </a:lnTo>
                  <a:lnTo>
                    <a:pt x="0" y="9525"/>
                  </a:lnTo>
                  <a:lnTo>
                    <a:pt x="0" y="19050"/>
                  </a:lnTo>
                  <a:lnTo>
                    <a:pt x="6677025" y="19050"/>
                  </a:lnTo>
                  <a:lnTo>
                    <a:pt x="6686550" y="19050"/>
                  </a:lnTo>
                  <a:lnTo>
                    <a:pt x="6686550" y="9525"/>
                  </a:lnTo>
                  <a:lnTo>
                    <a:pt x="6686550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54049" y="9636124"/>
              <a:ext cx="9525" cy="19050"/>
            </a:xfrm>
            <a:custGeom>
              <a:avLst/>
              <a:gdLst/>
              <a:ahLst/>
              <a:cxnLst/>
              <a:rect l="l" t="t" r="r" b="b"/>
              <a:pathLst>
                <a:path w="9525" h="19050">
                  <a:moveTo>
                    <a:pt x="0" y="19049"/>
                  </a:moveTo>
                  <a:lnTo>
                    <a:pt x="0" y="0"/>
                  </a:lnTo>
                  <a:lnTo>
                    <a:pt x="9524" y="0"/>
                  </a:lnTo>
                  <a:lnTo>
                    <a:pt x="9524" y="9524"/>
                  </a:lnTo>
                  <a:lnTo>
                    <a:pt x="0" y="19049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641350" y="9337675"/>
            <a:ext cx="23895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0" b="1">
                <a:solidFill>
                  <a:srgbClr val="202020"/>
                </a:solidFill>
                <a:latin typeface="Trebuchet MS"/>
                <a:cs typeface="Trebuchet MS"/>
              </a:rPr>
              <a:t>PIP</a:t>
            </a:r>
            <a:r>
              <a:rPr dirty="0" sz="1200" spc="-65" b="1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10" b="1">
                <a:solidFill>
                  <a:srgbClr val="202020"/>
                </a:solidFill>
                <a:latin typeface="Trebuchet MS"/>
                <a:cs typeface="Trebuchet MS"/>
              </a:rPr>
              <a:t>Install</a:t>
            </a:r>
            <a:r>
              <a:rPr dirty="0" sz="1200" spc="-65" b="1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25" b="1">
                <a:solidFill>
                  <a:srgbClr val="202020"/>
                </a:solidFill>
                <a:latin typeface="Trebuchet MS"/>
                <a:cs typeface="Trebuchet MS"/>
              </a:rPr>
              <a:t>all</a:t>
            </a:r>
            <a:r>
              <a:rPr dirty="0" sz="1200" spc="-65" b="1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55" b="1">
                <a:solidFill>
                  <a:srgbClr val="202020"/>
                </a:solidFill>
                <a:latin typeface="Trebuchet MS"/>
                <a:cs typeface="Trebuchet MS"/>
              </a:rPr>
              <a:t>the</a:t>
            </a:r>
            <a:r>
              <a:rPr dirty="0" sz="1200" spc="-65" b="1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90" b="1">
                <a:solidFill>
                  <a:srgbClr val="202020"/>
                </a:solidFill>
                <a:latin typeface="Trebuchet MS"/>
                <a:cs typeface="Trebuchet MS"/>
              </a:rPr>
              <a:t>r</a:t>
            </a:r>
            <a:r>
              <a:rPr dirty="0" sz="1200" spc="-45" b="1">
                <a:solidFill>
                  <a:srgbClr val="202020"/>
                </a:solidFill>
                <a:latin typeface="Trebuchet MS"/>
                <a:cs typeface="Trebuchet MS"/>
              </a:rPr>
              <a:t>equi</a:t>
            </a:r>
            <a:r>
              <a:rPr dirty="0" sz="1200" spc="-55" b="1">
                <a:solidFill>
                  <a:srgbClr val="202020"/>
                </a:solidFill>
                <a:latin typeface="Trebuchet MS"/>
                <a:cs typeface="Trebuchet MS"/>
              </a:rPr>
              <a:t>r</a:t>
            </a:r>
            <a:r>
              <a:rPr dirty="0" sz="1200" spc="-35" b="1">
                <a:solidFill>
                  <a:srgbClr val="202020"/>
                </a:solidFill>
                <a:latin typeface="Trebuchet MS"/>
                <a:cs typeface="Trebuchet MS"/>
              </a:rPr>
              <a:t>ed</a:t>
            </a:r>
            <a:r>
              <a:rPr dirty="0" sz="1200" spc="-65" b="1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45" b="1">
                <a:solidFill>
                  <a:srgbClr val="202020"/>
                </a:solidFill>
                <a:latin typeface="Trebuchet MS"/>
                <a:cs typeface="Trebuchet MS"/>
              </a:rPr>
              <a:t>lib</a:t>
            </a:r>
            <a:r>
              <a:rPr dirty="0" sz="1200" spc="-70" b="1">
                <a:solidFill>
                  <a:srgbClr val="202020"/>
                </a:solidFill>
                <a:latin typeface="Trebuchet MS"/>
                <a:cs typeface="Trebuchet MS"/>
              </a:rPr>
              <a:t>r</a:t>
            </a:r>
            <a:r>
              <a:rPr dirty="0" sz="1200" spc="-15" b="1">
                <a:solidFill>
                  <a:srgbClr val="202020"/>
                </a:solidFill>
                <a:latin typeface="Trebuchet MS"/>
                <a:cs typeface="Trebuchet MS"/>
              </a:rPr>
              <a:t>aries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5"/>
              <a:t>https://colab.research.google.com/drive/1mwFpRATNrSgD6xX8SqTe0H_V6Wm-LJLc#scrollTo=pGolILywlOI4&amp;printMode=true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10</a:t>
            </a:fld>
            <a:r>
              <a:rPr dirty="0" spc="-5"/>
              <a:t>/</a:t>
            </a:r>
            <a:r>
              <a:rPr dirty="0"/>
              <a:t>37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100"/>
            <a:ext cx="47752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6/15/2021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775" y="120099"/>
            <a:ext cx="6403975" cy="411480"/>
          </a:xfrm>
          <a:prstGeom prst="rect">
            <a:avLst/>
          </a:prstGeom>
        </p:spPr>
        <p:txBody>
          <a:bodyPr wrap="square" lIns="0" tIns="57785" rIns="0" bIns="0" rtlCol="0" vert="horz">
            <a:spAutoFit/>
          </a:bodyPr>
          <a:lstStyle/>
          <a:p>
            <a:pPr algn="ctr" marL="216535">
              <a:lnSpc>
                <a:spcPct val="100000"/>
              </a:lnSpc>
              <a:spcBef>
                <a:spcPts val="455"/>
              </a:spcBef>
            </a:pPr>
            <a:r>
              <a:rPr dirty="0" sz="800">
                <a:latin typeface="Arial"/>
                <a:cs typeface="Arial"/>
              </a:rPr>
              <a:t>twitter_analyis_classification_v1.ipynb</a:t>
            </a:r>
            <a:r>
              <a:rPr dirty="0" sz="800" spc="-3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-</a:t>
            </a:r>
            <a:r>
              <a:rPr dirty="0" sz="800" spc="-3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Colaboratory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64"/>
              </a:spcBef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{'last_hidden_state':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TensorSpec(shape=(None,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5,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768),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dtype=tf.float32,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name='last_hid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58850" y="625482"/>
            <a:ext cx="6410325" cy="200025"/>
            <a:chOff x="958850" y="625482"/>
            <a:chExt cx="6410325" cy="200025"/>
          </a:xfrm>
        </p:grpSpPr>
        <p:sp>
          <p:nvSpPr>
            <p:cNvPr id="5" name="object 5"/>
            <p:cNvSpPr/>
            <p:nvPr/>
          </p:nvSpPr>
          <p:spPr>
            <a:xfrm>
              <a:off x="958850" y="625482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200024" y="200024"/>
                  </a:moveTo>
                  <a:lnTo>
                    <a:pt x="0" y="200024"/>
                  </a:lnTo>
                  <a:lnTo>
                    <a:pt x="0" y="0"/>
                  </a:lnTo>
                  <a:lnTo>
                    <a:pt x="200024" y="0"/>
                  </a:lnTo>
                  <a:lnTo>
                    <a:pt x="200024" y="200024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35049" y="682632"/>
              <a:ext cx="47625" cy="85725"/>
            </a:xfrm>
            <a:custGeom>
              <a:avLst/>
              <a:gdLst/>
              <a:ahLst/>
              <a:cxnLst/>
              <a:rect l="l" t="t" r="r" b="b"/>
              <a:pathLst>
                <a:path w="47625" h="85725">
                  <a:moveTo>
                    <a:pt x="47624" y="85724"/>
                  </a:moveTo>
                  <a:lnTo>
                    <a:pt x="0" y="42862"/>
                  </a:lnTo>
                  <a:lnTo>
                    <a:pt x="47624" y="0"/>
                  </a:lnTo>
                  <a:lnTo>
                    <a:pt x="47624" y="85724"/>
                  </a:lnTo>
                  <a:close/>
                </a:path>
              </a:pathLst>
            </a:custGeom>
            <a:solidFill>
              <a:srgbClr val="A2A2A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169149" y="625482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200024" y="200024"/>
                  </a:moveTo>
                  <a:lnTo>
                    <a:pt x="0" y="200024"/>
                  </a:lnTo>
                  <a:lnTo>
                    <a:pt x="0" y="0"/>
                  </a:lnTo>
                  <a:lnTo>
                    <a:pt x="200024" y="0"/>
                  </a:lnTo>
                  <a:lnTo>
                    <a:pt x="200024" y="200024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245349" y="682632"/>
              <a:ext cx="47625" cy="85725"/>
            </a:xfrm>
            <a:custGeom>
              <a:avLst/>
              <a:gdLst/>
              <a:ahLst/>
              <a:cxnLst/>
              <a:rect l="l" t="t" r="r" b="b"/>
              <a:pathLst>
                <a:path w="47625" h="85725">
                  <a:moveTo>
                    <a:pt x="0" y="85724"/>
                  </a:moveTo>
                  <a:lnTo>
                    <a:pt x="0" y="0"/>
                  </a:lnTo>
                  <a:lnTo>
                    <a:pt x="47624" y="42862"/>
                  </a:lnTo>
                  <a:lnTo>
                    <a:pt x="0" y="85724"/>
                  </a:lnTo>
                  <a:close/>
                </a:path>
              </a:pathLst>
            </a:custGeom>
            <a:solidFill>
              <a:srgbClr val="4F4F4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158874" y="625482"/>
              <a:ext cx="6010275" cy="200025"/>
            </a:xfrm>
            <a:custGeom>
              <a:avLst/>
              <a:gdLst/>
              <a:ahLst/>
              <a:cxnLst/>
              <a:rect l="l" t="t" r="r" b="b"/>
              <a:pathLst>
                <a:path w="6010275" h="200025">
                  <a:moveTo>
                    <a:pt x="6010274" y="200024"/>
                  </a:moveTo>
                  <a:lnTo>
                    <a:pt x="0" y="200024"/>
                  </a:lnTo>
                  <a:lnTo>
                    <a:pt x="0" y="0"/>
                  </a:lnTo>
                  <a:lnTo>
                    <a:pt x="6010274" y="0"/>
                  </a:lnTo>
                  <a:lnTo>
                    <a:pt x="6010274" y="200024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158874" y="644532"/>
              <a:ext cx="2800350" cy="161925"/>
            </a:xfrm>
            <a:custGeom>
              <a:avLst/>
              <a:gdLst/>
              <a:ahLst/>
              <a:cxnLst/>
              <a:rect l="l" t="t" r="r" b="b"/>
              <a:pathLst>
                <a:path w="2800350" h="161925">
                  <a:moveTo>
                    <a:pt x="2800349" y="161924"/>
                  </a:moveTo>
                  <a:lnTo>
                    <a:pt x="0" y="161924"/>
                  </a:lnTo>
                  <a:lnTo>
                    <a:pt x="0" y="0"/>
                  </a:lnTo>
                  <a:lnTo>
                    <a:pt x="2800349" y="0"/>
                  </a:lnTo>
                  <a:lnTo>
                    <a:pt x="2800349" y="161924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622300" y="1001402"/>
            <a:ext cx="6110605" cy="3892550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import</a:t>
            </a:r>
            <a:r>
              <a:rPr dirty="0" sz="1050" spc="-3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pandas</a:t>
            </a:r>
            <a:r>
              <a:rPr dirty="0" sz="1050" spc="-3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as</a:t>
            </a:r>
            <a:r>
              <a:rPr dirty="0" sz="1050" spc="-3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pd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from</a:t>
            </a:r>
            <a:r>
              <a:rPr dirty="0" sz="1050" spc="-3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sklearn.naive_bayes</a:t>
            </a:r>
            <a:r>
              <a:rPr dirty="0" sz="1050" spc="-3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import</a:t>
            </a:r>
            <a:r>
              <a:rPr dirty="0" sz="1050" spc="-3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MultinomialNB</a:t>
            </a:r>
            <a:endParaRPr sz="1050">
              <a:latin typeface="Consolas"/>
              <a:cs typeface="Consolas"/>
            </a:endParaRPr>
          </a:p>
          <a:p>
            <a:pPr marL="12700" marR="5080">
              <a:lnSpc>
                <a:spcPct val="113100"/>
              </a:lnSpc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from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sklearn.metrics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import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classification_report,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confusion_matrix,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accuracy_score </a:t>
            </a:r>
            <a:r>
              <a:rPr dirty="0" sz="1050" spc="-56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from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sklearn.model_selection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import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train_test_split</a:t>
            </a:r>
            <a:endParaRPr sz="1050">
              <a:latin typeface="Consolas"/>
              <a:cs typeface="Consolas"/>
            </a:endParaRPr>
          </a:p>
          <a:p>
            <a:pPr algn="just" marL="12700" marR="1691005">
              <a:lnSpc>
                <a:spcPct val="113100"/>
              </a:lnSpc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from sklearn.feature_extraction.text import TfidfVectorizer </a:t>
            </a:r>
            <a:r>
              <a:rPr dirty="0" sz="1050" spc="-56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from sklearn.feature_extraction.text import CountVectorizer </a:t>
            </a:r>
            <a:r>
              <a:rPr dirty="0" sz="1050" spc="-56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from</a:t>
            </a:r>
            <a:r>
              <a:rPr dirty="0" sz="1050" spc="-4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sklearn.feature_extraction.text</a:t>
            </a:r>
            <a:r>
              <a:rPr dirty="0" sz="1050" spc="-4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import</a:t>
            </a:r>
            <a:r>
              <a:rPr dirty="0" sz="1050" spc="-3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TfidfTransformer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X_train,</a:t>
            </a:r>
            <a:r>
              <a:rPr dirty="0" sz="1050" spc="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X_test,</a:t>
            </a:r>
            <a:r>
              <a:rPr dirty="0" sz="1050" spc="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Y_train,</a:t>
            </a:r>
            <a:r>
              <a:rPr dirty="0" sz="1050" spc="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Y_test</a:t>
            </a:r>
            <a:r>
              <a:rPr dirty="0" sz="1050" spc="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dirty="0" sz="1050" spc="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train_test_split(clean_tweets['text'],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Consolas"/>
              <a:cs typeface="Consolas"/>
            </a:endParaRPr>
          </a:p>
          <a:p>
            <a:pPr marL="3824604" marR="591185">
              <a:lnSpc>
                <a:spcPct val="113100"/>
              </a:lnSpc>
            </a:pP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clean_tweets['target'], </a:t>
            </a:r>
            <a:r>
              <a:rPr dirty="0" sz="1050" spc="-56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test_size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0.2,</a:t>
            </a:r>
            <a:endParaRPr sz="1050">
              <a:latin typeface="Consolas"/>
              <a:cs typeface="Consolas"/>
            </a:endParaRPr>
          </a:p>
          <a:p>
            <a:pPr marL="3824604">
              <a:lnSpc>
                <a:spcPct val="100000"/>
              </a:lnSpc>
              <a:spcBef>
                <a:spcPts val="165"/>
              </a:spcBef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random_state</a:t>
            </a:r>
            <a:r>
              <a:rPr dirty="0" sz="1050" spc="-3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dirty="0" sz="1050" spc="-4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10)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50">
              <a:latin typeface="Consolas"/>
              <a:cs typeface="Consolas"/>
            </a:endParaRPr>
          </a:p>
          <a:p>
            <a:pPr marL="12700" marR="1104265">
              <a:lnSpc>
                <a:spcPct val="113100"/>
              </a:lnSpc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#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Convert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collection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of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text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documents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to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matrix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of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token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counts </a:t>
            </a:r>
            <a:r>
              <a:rPr dirty="0" sz="1050" spc="-56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tfidf =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TfidfVectorizer(encoding='utf-8',</a:t>
            </a:r>
            <a:endParaRPr sz="1050">
              <a:latin typeface="Consolas"/>
              <a:cs typeface="Consolas"/>
            </a:endParaRPr>
          </a:p>
          <a:p>
            <a:pPr marL="1698625" marR="3084195">
              <a:lnSpc>
                <a:spcPct val="113100"/>
              </a:lnSpc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ngram_range=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(1,1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),  max_features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500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0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, 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norm='l2',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 sublinear_tf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Tru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e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5"/>
              <a:t>https://colab.research.google.com/drive/1mwFpRATNrSgD6xX8SqTe0H_V6Wm-LJLc#scrollTo=pGolILywlOI4&amp;printMode=true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26</a:t>
            </a:fld>
            <a:r>
              <a:rPr dirty="0" spc="-5"/>
              <a:t>/</a:t>
            </a:r>
            <a:r>
              <a:rPr dirty="0"/>
              <a:t>37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22300" y="5375282"/>
            <a:ext cx="4649470" cy="4328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train_features</a:t>
            </a:r>
            <a:r>
              <a:rPr dirty="0" sz="1050" spc="3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dirty="0" sz="1050" spc="3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tfidf.fit_transform(X_train).toarray()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00">
              <a:latin typeface="Consolas"/>
              <a:cs typeface="Consolas"/>
            </a:endParaRPr>
          </a:p>
          <a:p>
            <a:pPr marL="12700" marR="2649220">
              <a:lnSpc>
                <a:spcPct val="113100"/>
              </a:lnSpc>
            </a:pP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print(train_features[1])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print(train_features.shape)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Consolas"/>
              <a:cs typeface="Consolas"/>
            </a:endParaRPr>
          </a:p>
          <a:p>
            <a:pPr marL="383540">
              <a:lnSpc>
                <a:spcPct val="100000"/>
              </a:lnSpc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[0.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0.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0.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...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0.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0.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0.]</a:t>
            </a:r>
            <a:endParaRPr sz="1050">
              <a:latin typeface="Consolas"/>
              <a:cs typeface="Consolas"/>
            </a:endParaRPr>
          </a:p>
          <a:p>
            <a:pPr marL="3835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(5390,</a:t>
            </a:r>
            <a:r>
              <a:rPr dirty="0" sz="1050" spc="-6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5000)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>
              <a:latin typeface="Consolas"/>
              <a:cs typeface="Consolas"/>
            </a:endParaRPr>
          </a:p>
          <a:p>
            <a:pPr marL="12700" marR="1036319">
              <a:lnSpc>
                <a:spcPct val="113100"/>
              </a:lnSpc>
              <a:spcBef>
                <a:spcPts val="5"/>
              </a:spcBef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test_features</a:t>
            </a:r>
            <a:r>
              <a:rPr dirty="0" sz="1050" spc="-5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dirty="0" sz="1050" spc="-5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tfidf.transform(X_test).toarray() </a:t>
            </a:r>
            <a:r>
              <a:rPr dirty="0" sz="1050" spc="-57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print(test_features.shape)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Consolas"/>
              <a:cs typeface="Consolas"/>
            </a:endParaRPr>
          </a:p>
          <a:p>
            <a:pPr marL="383540">
              <a:lnSpc>
                <a:spcPct val="100000"/>
              </a:lnSpc>
              <a:spcBef>
                <a:spcPts val="5"/>
              </a:spcBef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(1348,</a:t>
            </a:r>
            <a:r>
              <a:rPr dirty="0" sz="1050" spc="-6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5000)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>
              <a:latin typeface="Consolas"/>
              <a:cs typeface="Consolas"/>
            </a:endParaRPr>
          </a:p>
          <a:p>
            <a:pPr marL="12700" marR="3015615">
              <a:lnSpc>
                <a:spcPct val="113100"/>
              </a:lnSpc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train_labels</a:t>
            </a:r>
            <a:r>
              <a:rPr dirty="0" sz="1050" spc="-5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dirty="0" sz="1050" spc="-5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Y_train </a:t>
            </a:r>
            <a:r>
              <a:rPr dirty="0" sz="1050" spc="-57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test_labels</a:t>
            </a:r>
            <a:r>
              <a:rPr dirty="0" sz="1050" spc="-2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dirty="0" sz="1050" spc="-2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Y_test</a:t>
            </a:r>
            <a:endParaRPr sz="1050">
              <a:latin typeface="Consolas"/>
              <a:cs typeface="Consolas"/>
            </a:endParaRPr>
          </a:p>
          <a:p>
            <a:pPr marL="12700" marR="1183005">
              <a:lnSpc>
                <a:spcPct val="303600"/>
              </a:lnSpc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mnb_classifier = MultinomialNB() </a:t>
            </a:r>
            <a:r>
              <a:rPr dirty="0" sz="1050" spc="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mnb_classifier.fit(train_features,train_labels)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Consolas"/>
              <a:cs typeface="Consolas"/>
            </a:endParaRPr>
          </a:p>
          <a:p>
            <a:pPr marL="383540">
              <a:lnSpc>
                <a:spcPct val="100000"/>
              </a:lnSpc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MultinomialNB(alpha=1.0,</a:t>
            </a:r>
            <a:r>
              <a:rPr dirty="0" sz="1050" spc="-5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class_prior=None,</a:t>
            </a:r>
            <a:r>
              <a:rPr dirty="0" sz="1050" spc="-4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fit_prior=True)</a:t>
            </a:r>
            <a:endParaRPr sz="10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100"/>
            <a:ext cx="47752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6/15/2021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99792" y="165100"/>
            <a:ext cx="240855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twitter_analyis_classification_v1.ipynb</a:t>
            </a:r>
            <a:r>
              <a:rPr dirty="0" sz="800" spc="-4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-</a:t>
            </a:r>
            <a:r>
              <a:rPr dirty="0" sz="800" spc="-4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Colaboratory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2300" y="639452"/>
            <a:ext cx="6477635" cy="3511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3100"/>
              </a:lnSpc>
              <a:spcBef>
                <a:spcPts val="100"/>
              </a:spcBef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training_accuracy</a:t>
            </a:r>
            <a:r>
              <a:rPr dirty="0" sz="1050" spc="2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dirty="0" sz="1050" spc="3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accuracy_score(train_labels,</a:t>
            </a:r>
            <a:r>
              <a:rPr dirty="0" sz="1050" spc="3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mnb_classifier.predict(train_features)) </a:t>
            </a:r>
            <a:r>
              <a:rPr dirty="0" sz="1050" spc="-56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print(training_accuracy)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Consolas"/>
              <a:cs typeface="Consolas"/>
            </a:endParaRPr>
          </a:p>
          <a:p>
            <a:pPr marL="383540">
              <a:lnSpc>
                <a:spcPct val="100000"/>
              </a:lnSpc>
              <a:spcBef>
                <a:spcPts val="5"/>
              </a:spcBef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0.862708719851577</a:t>
            </a:r>
            <a:endParaRPr sz="1050">
              <a:latin typeface="Consolas"/>
              <a:cs typeface="Consolas"/>
            </a:endParaRPr>
          </a:p>
          <a:p>
            <a:pPr marL="12700" marR="2424430" indent="73025">
              <a:lnSpc>
                <a:spcPts val="3829"/>
              </a:lnSpc>
              <a:spcBef>
                <a:spcPts val="475"/>
              </a:spcBef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mnb_prediction</a:t>
            </a:r>
            <a:r>
              <a:rPr dirty="0" sz="1050" spc="3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dirty="0" sz="1050" spc="4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mnb_classifier.predict(test_features) </a:t>
            </a:r>
            <a:r>
              <a:rPr dirty="0" sz="1050" spc="-56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print(mnb_prediction)</a:t>
            </a:r>
            <a:endParaRPr sz="1050">
              <a:latin typeface="Consolas"/>
              <a:cs typeface="Consolas"/>
            </a:endParaRPr>
          </a:p>
          <a:p>
            <a:pPr marL="383540">
              <a:lnSpc>
                <a:spcPct val="100000"/>
              </a:lnSpc>
              <a:spcBef>
                <a:spcPts val="880"/>
              </a:spcBef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[0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1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1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...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0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0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0]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>
              <a:latin typeface="Consolas"/>
              <a:cs typeface="Consolas"/>
            </a:endParaRPr>
          </a:p>
          <a:p>
            <a:pPr marL="12700" marR="1910714">
              <a:lnSpc>
                <a:spcPct val="113100"/>
              </a:lnSpc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testing_accuracy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accuracy_score(test_labels,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mnb_prediction) </a:t>
            </a:r>
            <a:r>
              <a:rPr dirty="0" sz="1050" spc="-56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print(testing_accuracy)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Consolas"/>
              <a:cs typeface="Consolas"/>
            </a:endParaRPr>
          </a:p>
          <a:p>
            <a:pPr marL="383540">
              <a:lnSpc>
                <a:spcPct val="100000"/>
              </a:lnSpc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0.7856083086053413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print(classification_report(test_labels,</a:t>
            </a:r>
            <a:r>
              <a:rPr dirty="0" sz="1050" spc="10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mnb_prediction))</a:t>
            </a:r>
            <a:endParaRPr sz="1050">
              <a:latin typeface="Consolas"/>
              <a:cs typeface="Consola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74725" y="4355497"/>
          <a:ext cx="3949700" cy="12642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4885"/>
                <a:gridCol w="880110"/>
                <a:gridCol w="660400"/>
                <a:gridCol w="770255"/>
                <a:gridCol w="655320"/>
              </a:tblGrid>
              <a:tr h="2279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38430">
                        <a:lnSpc>
                          <a:spcPts val="99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precision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5405">
                        <a:lnSpc>
                          <a:spcPts val="99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recall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2235">
                        <a:lnSpc>
                          <a:spcPts val="99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f1-score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99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support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242570">
                <a:tc>
                  <a:txBody>
                    <a:bodyPr/>
                    <a:lstStyle/>
                    <a:p>
                      <a:pPr algn="r" marR="6540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0960"/>
                </a:tc>
                <a:tc>
                  <a:txBody>
                    <a:bodyPr/>
                    <a:lstStyle/>
                    <a:p>
                      <a:pPr algn="r" marR="13843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0.76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0960"/>
                </a:tc>
                <a:tc>
                  <a:txBody>
                    <a:bodyPr/>
                    <a:lstStyle/>
                    <a:p>
                      <a:pPr algn="r" marR="6540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0.92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0960"/>
                </a:tc>
                <a:tc>
                  <a:txBody>
                    <a:bodyPr/>
                    <a:lstStyle/>
                    <a:p>
                      <a:pPr algn="r" marR="10223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0.83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096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777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0960"/>
                </a:tc>
              </a:tr>
              <a:tr h="242570">
                <a:tc>
                  <a:txBody>
                    <a:bodyPr/>
                    <a:lstStyle/>
                    <a:p>
                      <a:pPr algn="r" marR="65405">
                        <a:lnSpc>
                          <a:spcPts val="110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38430">
                        <a:lnSpc>
                          <a:spcPts val="110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0.84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5405">
                        <a:lnSpc>
                          <a:spcPts val="110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0.61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2235">
                        <a:lnSpc>
                          <a:spcPts val="110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0.71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0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571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242570">
                <a:tc>
                  <a:txBody>
                    <a:bodyPr/>
                    <a:lstStyle/>
                    <a:p>
                      <a:pPr algn="r" marR="6540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accuracy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223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0.79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096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1348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60960"/>
                </a:tc>
              </a:tr>
              <a:tr h="161290">
                <a:tc>
                  <a:txBody>
                    <a:bodyPr/>
                    <a:lstStyle/>
                    <a:p>
                      <a:pPr algn="r" marR="65405">
                        <a:lnSpc>
                          <a:spcPts val="110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macro</a:t>
                      </a:r>
                      <a:r>
                        <a:rPr dirty="0" sz="1050" spc="-65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avg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38430">
                        <a:lnSpc>
                          <a:spcPts val="110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0.80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5405">
                        <a:lnSpc>
                          <a:spcPts val="110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0.76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2235">
                        <a:lnSpc>
                          <a:spcPts val="110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0.77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0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1348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47320">
                <a:tc>
                  <a:txBody>
                    <a:bodyPr/>
                    <a:lstStyle/>
                    <a:p>
                      <a:pPr algn="r" marR="65405">
                        <a:lnSpc>
                          <a:spcPts val="106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weighted</a:t>
                      </a:r>
                      <a:r>
                        <a:rPr dirty="0" sz="1050" spc="-7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avg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38430">
                        <a:lnSpc>
                          <a:spcPts val="106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0.80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5405">
                        <a:lnSpc>
                          <a:spcPts val="106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0.79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2235">
                        <a:lnSpc>
                          <a:spcPts val="106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0.78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06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1348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873124" y="8274046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05"/>
                </a:moveTo>
                <a:lnTo>
                  <a:pt x="20654" y="47605"/>
                </a:lnTo>
                <a:lnTo>
                  <a:pt x="17617" y="47015"/>
                </a:lnTo>
                <a:lnTo>
                  <a:pt x="0" y="26955"/>
                </a:lnTo>
                <a:lnTo>
                  <a:pt x="0" y="20631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55"/>
                </a:lnTo>
                <a:lnTo>
                  <a:pt x="26970" y="47605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73124" y="8512171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05"/>
                </a:moveTo>
                <a:lnTo>
                  <a:pt x="20654" y="47605"/>
                </a:lnTo>
                <a:lnTo>
                  <a:pt x="17617" y="46996"/>
                </a:lnTo>
                <a:lnTo>
                  <a:pt x="0" y="26955"/>
                </a:lnTo>
                <a:lnTo>
                  <a:pt x="0" y="20631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55"/>
                </a:lnTo>
                <a:lnTo>
                  <a:pt x="26970" y="47605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73124" y="8750296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05"/>
                </a:moveTo>
                <a:lnTo>
                  <a:pt x="20654" y="47605"/>
                </a:lnTo>
                <a:lnTo>
                  <a:pt x="17617" y="46977"/>
                </a:lnTo>
                <a:lnTo>
                  <a:pt x="0" y="26955"/>
                </a:lnTo>
                <a:lnTo>
                  <a:pt x="0" y="20631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55"/>
                </a:lnTo>
                <a:lnTo>
                  <a:pt x="26970" y="47605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73124" y="8988421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05"/>
                </a:moveTo>
                <a:lnTo>
                  <a:pt x="20654" y="47605"/>
                </a:lnTo>
                <a:lnTo>
                  <a:pt x="17617" y="46996"/>
                </a:lnTo>
                <a:lnTo>
                  <a:pt x="0" y="26955"/>
                </a:lnTo>
                <a:lnTo>
                  <a:pt x="0" y="20631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55"/>
                </a:lnTo>
                <a:lnTo>
                  <a:pt x="26970" y="47605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73124" y="9226546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05"/>
                </a:moveTo>
                <a:lnTo>
                  <a:pt x="20654" y="47605"/>
                </a:lnTo>
                <a:lnTo>
                  <a:pt x="17617" y="46996"/>
                </a:lnTo>
                <a:lnTo>
                  <a:pt x="0" y="26955"/>
                </a:lnTo>
                <a:lnTo>
                  <a:pt x="0" y="20631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55"/>
                </a:lnTo>
                <a:lnTo>
                  <a:pt x="26970" y="47605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41350" y="6024887"/>
            <a:ext cx="6571615" cy="3321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80645">
              <a:lnSpc>
                <a:spcPct val="130200"/>
              </a:lnSpc>
              <a:spcBef>
                <a:spcPts val="100"/>
              </a:spcBef>
            </a:pPr>
            <a:r>
              <a:rPr dirty="0" sz="1200" spc="5" b="1">
                <a:solidFill>
                  <a:srgbClr val="202020"/>
                </a:solidFill>
                <a:latin typeface="Trebuchet MS"/>
                <a:cs typeface="Trebuchet MS"/>
              </a:rPr>
              <a:t>AutoML</a:t>
            </a:r>
            <a:r>
              <a:rPr dirty="0" sz="1200" spc="-55" b="1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40">
                <a:solidFill>
                  <a:srgbClr val="202020"/>
                </a:solidFill>
                <a:latin typeface="Trebuchet MS"/>
                <a:cs typeface="Trebuchet MS"/>
              </a:rPr>
              <a:t>AutoML</a:t>
            </a:r>
            <a:r>
              <a:rPr dirty="0" sz="1200" spc="-5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5">
                <a:solidFill>
                  <a:srgbClr val="202020"/>
                </a:solidFill>
                <a:latin typeface="Trebuchet MS"/>
                <a:cs typeface="Trebuchet MS"/>
              </a:rPr>
              <a:t>enables</a:t>
            </a:r>
            <a:r>
              <a:rPr dirty="0" sz="1200" spc="-5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rebuchet MS"/>
                <a:cs typeface="Trebuchet MS"/>
              </a:rPr>
              <a:t>developers</a:t>
            </a:r>
            <a:r>
              <a:rPr dirty="0" sz="1200" spc="-5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35">
                <a:solidFill>
                  <a:srgbClr val="202020"/>
                </a:solidFill>
                <a:latin typeface="Trebuchet MS"/>
                <a:cs typeface="Trebuchet MS"/>
              </a:rPr>
              <a:t>with</a:t>
            </a:r>
            <a:r>
              <a:rPr dirty="0" sz="1200" spc="-5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30">
                <a:solidFill>
                  <a:srgbClr val="202020"/>
                </a:solidFill>
                <a:latin typeface="Trebuchet MS"/>
                <a:cs typeface="Trebuchet MS"/>
              </a:rPr>
              <a:t>limited</a:t>
            </a:r>
            <a:r>
              <a:rPr dirty="0" sz="1200" spc="-5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5">
                <a:solidFill>
                  <a:srgbClr val="202020"/>
                </a:solidFill>
                <a:latin typeface="Trebuchet MS"/>
                <a:cs typeface="Trebuchet MS"/>
              </a:rPr>
              <a:t>machine</a:t>
            </a:r>
            <a:r>
              <a:rPr dirty="0" sz="1200" spc="-5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Trebuchet MS"/>
                <a:cs typeface="Trebuchet MS"/>
              </a:rPr>
              <a:t>learning</a:t>
            </a:r>
            <a:r>
              <a:rPr dirty="0" sz="1200" spc="-5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Trebuchet MS"/>
                <a:cs typeface="Trebuchet MS"/>
              </a:rPr>
              <a:t>expertise</a:t>
            </a:r>
            <a:r>
              <a:rPr dirty="0" sz="1200" spc="-5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30">
                <a:solidFill>
                  <a:srgbClr val="202020"/>
                </a:solidFill>
                <a:latin typeface="Trebuchet MS"/>
                <a:cs typeface="Trebuchet MS"/>
              </a:rPr>
              <a:t>to</a:t>
            </a:r>
            <a:r>
              <a:rPr dirty="0" sz="1200" spc="-5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40">
                <a:solidFill>
                  <a:srgbClr val="202020"/>
                </a:solidFill>
                <a:latin typeface="Trebuchet MS"/>
                <a:cs typeface="Trebuchet MS"/>
              </a:rPr>
              <a:t>train</a:t>
            </a:r>
            <a:r>
              <a:rPr dirty="0" sz="1200" spc="-5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25">
                <a:solidFill>
                  <a:srgbClr val="202020"/>
                </a:solidFill>
                <a:latin typeface="Trebuchet MS"/>
                <a:cs typeface="Trebuchet MS"/>
              </a:rPr>
              <a:t>high-quality </a:t>
            </a:r>
            <a:r>
              <a:rPr dirty="0" sz="1200" spc="-34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25">
                <a:solidFill>
                  <a:srgbClr val="202020"/>
                </a:solidFill>
                <a:latin typeface="Trebuchet MS"/>
                <a:cs typeface="Trebuchet MS"/>
              </a:rPr>
              <a:t>models </a:t>
            </a:r>
            <a:r>
              <a:rPr dirty="0" sz="1200">
                <a:solidFill>
                  <a:srgbClr val="202020"/>
                </a:solidFill>
                <a:latin typeface="Trebuchet MS"/>
                <a:cs typeface="Trebuchet MS"/>
              </a:rPr>
              <a:t>specific </a:t>
            </a:r>
            <a:r>
              <a:rPr dirty="0" sz="1200" spc="-30">
                <a:solidFill>
                  <a:srgbClr val="202020"/>
                </a:solidFill>
                <a:latin typeface="Trebuchet MS"/>
                <a:cs typeface="Trebuchet MS"/>
              </a:rPr>
              <a:t>to </a:t>
            </a:r>
            <a:r>
              <a:rPr dirty="0" sz="1200" spc="-45">
                <a:solidFill>
                  <a:srgbClr val="202020"/>
                </a:solidFill>
                <a:latin typeface="Trebuchet MS"/>
                <a:cs typeface="Trebuchet MS"/>
              </a:rPr>
              <a:t>their </a:t>
            </a:r>
            <a:r>
              <a:rPr dirty="0" sz="1200" spc="40">
                <a:solidFill>
                  <a:srgbClr val="202020"/>
                </a:solidFill>
                <a:latin typeface="Trebuchet MS"/>
                <a:cs typeface="Trebuchet MS"/>
              </a:rPr>
              <a:t>business </a:t>
            </a:r>
            <a:r>
              <a:rPr dirty="0" sz="1200" spc="-5">
                <a:solidFill>
                  <a:srgbClr val="202020"/>
                </a:solidFill>
                <a:latin typeface="Trebuchet MS"/>
                <a:cs typeface="Trebuchet MS"/>
              </a:rPr>
              <a:t>needs. </a:t>
            </a:r>
            <a:r>
              <a:rPr dirty="0" sz="1200" spc="-10">
                <a:solidFill>
                  <a:srgbClr val="202020"/>
                </a:solidFill>
                <a:latin typeface="Trebuchet MS"/>
                <a:cs typeface="Trebuchet MS"/>
              </a:rPr>
              <a:t>Build </a:t>
            </a:r>
            <a:r>
              <a:rPr dirty="0" sz="1200" spc="-15">
                <a:solidFill>
                  <a:srgbClr val="202020"/>
                </a:solidFill>
                <a:latin typeface="Trebuchet MS"/>
                <a:cs typeface="Trebuchet MS"/>
              </a:rPr>
              <a:t>your </a:t>
            </a:r>
            <a:r>
              <a:rPr dirty="0" sz="1200" spc="15">
                <a:solidFill>
                  <a:srgbClr val="202020"/>
                </a:solidFill>
                <a:latin typeface="Trebuchet MS"/>
                <a:cs typeface="Trebuchet MS"/>
              </a:rPr>
              <a:t>own </a:t>
            </a:r>
            <a:r>
              <a:rPr dirty="0" sz="1200" spc="25">
                <a:solidFill>
                  <a:srgbClr val="202020"/>
                </a:solidFill>
                <a:latin typeface="Trebuchet MS"/>
                <a:cs typeface="Trebuchet MS"/>
              </a:rPr>
              <a:t>custom </a:t>
            </a:r>
            <a:r>
              <a:rPr dirty="0" sz="1200" spc="5">
                <a:solidFill>
                  <a:srgbClr val="202020"/>
                </a:solidFill>
                <a:latin typeface="Trebuchet MS"/>
                <a:cs typeface="Trebuchet MS"/>
              </a:rPr>
              <a:t>machine </a:t>
            </a:r>
            <a:r>
              <a:rPr dirty="0" sz="1200" spc="-15">
                <a:solidFill>
                  <a:srgbClr val="202020"/>
                </a:solidFill>
                <a:latin typeface="Trebuchet MS"/>
                <a:cs typeface="Trebuchet MS"/>
              </a:rPr>
              <a:t>learning </a:t>
            </a:r>
            <a:r>
              <a:rPr dirty="0" sz="1200">
                <a:solidFill>
                  <a:srgbClr val="202020"/>
                </a:solidFill>
                <a:latin typeface="Trebuchet MS"/>
                <a:cs typeface="Trebuchet MS"/>
              </a:rPr>
              <a:t>model </a:t>
            </a:r>
            <a:r>
              <a:rPr dirty="0" sz="1200" spc="-25">
                <a:solidFill>
                  <a:srgbClr val="202020"/>
                </a:solidFill>
                <a:latin typeface="Trebuchet MS"/>
                <a:cs typeface="Trebuchet MS"/>
              </a:rPr>
              <a:t>in </a:t>
            </a:r>
            <a:r>
              <a:rPr dirty="0" sz="1200" spc="-2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rebuchet MS"/>
                <a:cs typeface="Trebuchet MS"/>
              </a:rPr>
              <a:t>minutes.</a:t>
            </a:r>
            <a:endParaRPr sz="1200">
              <a:latin typeface="Trebuchet MS"/>
              <a:cs typeface="Trebuchet MS"/>
            </a:endParaRPr>
          </a:p>
          <a:p>
            <a:pPr algn="just" marL="12700" marR="5080">
              <a:lnSpc>
                <a:spcPct val="130200"/>
              </a:lnSpc>
              <a:spcBef>
                <a:spcPts val="600"/>
              </a:spcBef>
            </a:pPr>
            <a:r>
              <a:rPr dirty="0" sz="1200" spc="40">
                <a:solidFill>
                  <a:srgbClr val="202020"/>
                </a:solidFill>
                <a:latin typeface="Trebuchet MS"/>
                <a:cs typeface="Trebuchet MS"/>
              </a:rPr>
              <a:t>AutoML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Trebuchet MS"/>
                <a:cs typeface="Trebuchet MS"/>
              </a:rPr>
              <a:t>Natural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25">
                <a:solidFill>
                  <a:srgbClr val="202020"/>
                </a:solidFill>
                <a:latin typeface="Trebuchet MS"/>
                <a:cs typeface="Trebuchet MS"/>
              </a:rPr>
              <a:t>Language</a:t>
            </a:r>
            <a:r>
              <a:rPr dirty="0" sz="1200" spc="-5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5">
                <a:solidFill>
                  <a:srgbClr val="202020"/>
                </a:solidFill>
                <a:latin typeface="Trebuchet MS"/>
                <a:cs typeface="Trebuchet MS"/>
              </a:rPr>
              <a:t>enables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02020"/>
                </a:solidFill>
                <a:latin typeface="Trebuchet MS"/>
                <a:cs typeface="Trebuchet MS"/>
              </a:rPr>
              <a:t>you</a:t>
            </a:r>
            <a:r>
              <a:rPr dirty="0" sz="1200" spc="-5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30">
                <a:solidFill>
                  <a:srgbClr val="202020"/>
                </a:solidFill>
                <a:latin typeface="Trebuchet MS"/>
                <a:cs typeface="Trebuchet MS"/>
              </a:rPr>
              <a:t>to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Trebuchet MS"/>
                <a:cs typeface="Trebuchet MS"/>
              </a:rPr>
              <a:t>build</a:t>
            </a:r>
            <a:r>
              <a:rPr dirty="0" sz="1200" spc="-5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202020"/>
                </a:solidFill>
                <a:latin typeface="Trebuchet MS"/>
                <a:cs typeface="Trebuchet MS"/>
              </a:rPr>
              <a:t>and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Trebuchet MS"/>
                <a:cs typeface="Trebuchet MS"/>
              </a:rPr>
              <a:t>deploy</a:t>
            </a:r>
            <a:r>
              <a:rPr dirty="0" sz="1200" spc="-5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25">
                <a:solidFill>
                  <a:srgbClr val="202020"/>
                </a:solidFill>
                <a:latin typeface="Trebuchet MS"/>
                <a:cs typeface="Trebuchet MS"/>
              </a:rPr>
              <a:t>custom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5">
                <a:solidFill>
                  <a:srgbClr val="202020"/>
                </a:solidFill>
                <a:latin typeface="Trebuchet MS"/>
                <a:cs typeface="Trebuchet MS"/>
              </a:rPr>
              <a:t>machine</a:t>
            </a:r>
            <a:r>
              <a:rPr dirty="0" sz="1200" spc="-5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Trebuchet MS"/>
                <a:cs typeface="Trebuchet MS"/>
              </a:rPr>
              <a:t>learning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25">
                <a:solidFill>
                  <a:srgbClr val="202020"/>
                </a:solidFill>
                <a:latin typeface="Trebuchet MS"/>
                <a:cs typeface="Trebuchet MS"/>
              </a:rPr>
              <a:t>models</a:t>
            </a:r>
            <a:r>
              <a:rPr dirty="0" sz="1200" spc="-5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35">
                <a:solidFill>
                  <a:srgbClr val="202020"/>
                </a:solidFill>
                <a:latin typeface="Trebuchet MS"/>
                <a:cs typeface="Trebuchet MS"/>
              </a:rPr>
              <a:t>that </a:t>
            </a:r>
            <a:r>
              <a:rPr dirty="0" sz="1200" spc="-35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rebuchet MS"/>
                <a:cs typeface="Trebuchet MS"/>
              </a:rPr>
              <a:t>analyze</a:t>
            </a:r>
            <a:r>
              <a:rPr dirty="0" sz="1200" spc="-5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rebuchet MS"/>
                <a:cs typeface="Trebuchet MS"/>
              </a:rPr>
              <a:t>documents,</a:t>
            </a:r>
            <a:r>
              <a:rPr dirty="0" sz="1200" spc="-5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02020"/>
                </a:solidFill>
                <a:latin typeface="Trebuchet MS"/>
                <a:cs typeface="Trebuchet MS"/>
              </a:rPr>
              <a:t>categorizing</a:t>
            </a:r>
            <a:r>
              <a:rPr dirty="0" sz="1200" spc="-5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50">
                <a:solidFill>
                  <a:srgbClr val="202020"/>
                </a:solidFill>
                <a:latin typeface="Trebuchet MS"/>
                <a:cs typeface="Trebuchet MS"/>
              </a:rPr>
              <a:t>them,</a:t>
            </a:r>
            <a:r>
              <a:rPr dirty="0" sz="1200" spc="-5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35">
                <a:solidFill>
                  <a:srgbClr val="202020"/>
                </a:solidFill>
                <a:latin typeface="Trebuchet MS"/>
                <a:cs typeface="Trebuchet MS"/>
              </a:rPr>
              <a:t>identify</a:t>
            </a:r>
            <a:r>
              <a:rPr dirty="0" sz="1200" spc="-5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25">
                <a:solidFill>
                  <a:srgbClr val="202020"/>
                </a:solidFill>
                <a:latin typeface="Trebuchet MS"/>
                <a:cs typeface="Trebuchet MS"/>
              </a:rPr>
              <a:t>entities</a:t>
            </a:r>
            <a:r>
              <a:rPr dirty="0" sz="1200" spc="-5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30">
                <a:solidFill>
                  <a:srgbClr val="202020"/>
                </a:solidFill>
                <a:latin typeface="Trebuchet MS"/>
                <a:cs typeface="Trebuchet MS"/>
              </a:rPr>
              <a:t>within</a:t>
            </a:r>
            <a:r>
              <a:rPr dirty="0" sz="1200" spc="-5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50">
                <a:solidFill>
                  <a:srgbClr val="202020"/>
                </a:solidFill>
                <a:latin typeface="Trebuchet MS"/>
                <a:cs typeface="Trebuchet MS"/>
              </a:rPr>
              <a:t>them,</a:t>
            </a:r>
            <a:r>
              <a:rPr dirty="0" sz="1200" spc="-5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rebuchet MS"/>
                <a:cs typeface="Trebuchet MS"/>
              </a:rPr>
              <a:t>or</a:t>
            </a:r>
            <a:r>
              <a:rPr dirty="0" sz="1200" spc="-5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60">
                <a:solidFill>
                  <a:srgbClr val="202020"/>
                </a:solidFill>
                <a:latin typeface="Trebuchet MS"/>
                <a:cs typeface="Trebuchet MS"/>
              </a:rPr>
              <a:t>assessing</a:t>
            </a:r>
            <a:r>
              <a:rPr dirty="0" sz="1200" spc="-5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Trebuchet MS"/>
                <a:cs typeface="Trebuchet MS"/>
              </a:rPr>
              <a:t>attitudes</a:t>
            </a:r>
            <a:r>
              <a:rPr dirty="0" sz="1200" spc="-5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30">
                <a:solidFill>
                  <a:srgbClr val="202020"/>
                </a:solidFill>
                <a:latin typeface="Trebuchet MS"/>
                <a:cs typeface="Trebuchet MS"/>
              </a:rPr>
              <a:t>within </a:t>
            </a:r>
            <a:r>
              <a:rPr dirty="0" sz="1200" spc="-35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35">
                <a:solidFill>
                  <a:srgbClr val="202020"/>
                </a:solidFill>
                <a:latin typeface="Trebuchet MS"/>
                <a:cs typeface="Trebuchet MS"/>
              </a:rPr>
              <a:t>them.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400">
              <a:latin typeface="Trebuchet MS"/>
              <a:cs typeface="Trebuchet MS"/>
            </a:endParaRPr>
          </a:p>
          <a:p>
            <a:pPr algn="just" marL="12700">
              <a:lnSpc>
                <a:spcPct val="100000"/>
              </a:lnSpc>
              <a:spcBef>
                <a:spcPts val="1060"/>
              </a:spcBef>
            </a:pPr>
            <a:r>
              <a:rPr dirty="0" sz="1200" spc="35" b="1">
                <a:solidFill>
                  <a:srgbClr val="202020"/>
                </a:solidFill>
                <a:latin typeface="Trebuchet MS"/>
                <a:cs typeface="Trebuchet MS"/>
              </a:rPr>
              <a:t>A</a:t>
            </a:r>
            <a:r>
              <a:rPr dirty="0" sz="1200" spc="-65" b="1">
                <a:solidFill>
                  <a:srgbClr val="202020"/>
                </a:solidFill>
                <a:latin typeface="Trebuchet MS"/>
                <a:cs typeface="Trebuchet MS"/>
              </a:rPr>
              <a:t>u</a:t>
            </a:r>
            <a:r>
              <a:rPr dirty="0" sz="1200" spc="-65" b="1">
                <a:solidFill>
                  <a:srgbClr val="202020"/>
                </a:solidFill>
                <a:latin typeface="Trebuchet MS"/>
                <a:cs typeface="Trebuchet MS"/>
              </a:rPr>
              <a:t>t</a:t>
            </a:r>
            <a:r>
              <a:rPr dirty="0" sz="1200" spc="-5" b="1">
                <a:solidFill>
                  <a:srgbClr val="202020"/>
                </a:solidFill>
                <a:latin typeface="Trebuchet MS"/>
                <a:cs typeface="Trebuchet MS"/>
              </a:rPr>
              <a:t>o</a:t>
            </a:r>
            <a:r>
              <a:rPr dirty="0" sz="1200" spc="-65" b="1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70" b="1">
                <a:solidFill>
                  <a:srgbClr val="202020"/>
                </a:solidFill>
                <a:latin typeface="Trebuchet MS"/>
                <a:cs typeface="Trebuchet MS"/>
              </a:rPr>
              <a:t>ML</a:t>
            </a:r>
            <a:r>
              <a:rPr dirty="0" sz="1200" spc="-65" b="1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5" b="1">
                <a:solidFill>
                  <a:srgbClr val="202020"/>
                </a:solidFill>
                <a:latin typeface="Trebuchet MS"/>
                <a:cs typeface="Trebuchet MS"/>
              </a:rPr>
              <a:t>Steps:</a:t>
            </a:r>
            <a:endParaRPr sz="1200">
              <a:latin typeface="Trebuchet MS"/>
              <a:cs typeface="Trebuchet MS"/>
            </a:endParaRPr>
          </a:p>
          <a:p>
            <a:pPr marL="393065" marR="3320415">
              <a:lnSpc>
                <a:spcPct val="130200"/>
              </a:lnSpc>
              <a:spcBef>
                <a:spcPts val="600"/>
              </a:spcBef>
            </a:pPr>
            <a:r>
              <a:rPr dirty="0" sz="1200" spc="-35" b="1" i="1">
                <a:solidFill>
                  <a:srgbClr val="202020"/>
                </a:solidFill>
                <a:latin typeface="Trebuchet MS"/>
                <a:cs typeface="Trebuchet MS"/>
              </a:rPr>
              <a:t>Impo</a:t>
            </a:r>
            <a:r>
              <a:rPr dirty="0" sz="1200" spc="-5" b="1" i="1">
                <a:solidFill>
                  <a:srgbClr val="202020"/>
                </a:solidFill>
                <a:latin typeface="Trebuchet MS"/>
                <a:cs typeface="Trebuchet MS"/>
              </a:rPr>
              <a:t>r</a:t>
            </a:r>
            <a:r>
              <a:rPr dirty="0" sz="1200" spc="-130" b="1" i="1">
                <a:solidFill>
                  <a:srgbClr val="202020"/>
                </a:solidFill>
                <a:latin typeface="Trebuchet MS"/>
                <a:cs typeface="Trebuchet MS"/>
              </a:rPr>
              <a:t>t</a:t>
            </a:r>
            <a:r>
              <a:rPr dirty="0" sz="1200" spc="-70" b="1" i="1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60" b="1" i="1">
                <a:solidFill>
                  <a:srgbClr val="202020"/>
                </a:solidFill>
                <a:latin typeface="Trebuchet MS"/>
                <a:cs typeface="Trebuchet MS"/>
              </a:rPr>
              <a:t>the</a:t>
            </a:r>
            <a:r>
              <a:rPr dirty="0" sz="1200" spc="-70" b="1" i="1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70" b="1" i="1">
                <a:solidFill>
                  <a:srgbClr val="202020"/>
                </a:solidFill>
                <a:latin typeface="Trebuchet MS"/>
                <a:cs typeface="Trebuchet MS"/>
              </a:rPr>
              <a:t>file</a:t>
            </a:r>
            <a:r>
              <a:rPr dirty="0" sz="1200" spc="-70" b="1" i="1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50" b="1" i="1">
                <a:solidFill>
                  <a:srgbClr val="202020"/>
                </a:solidFill>
                <a:latin typeface="Trebuchet MS"/>
                <a:cs typeface="Trebuchet MS"/>
              </a:rPr>
              <a:t>and</a:t>
            </a:r>
            <a:r>
              <a:rPr dirty="0" sz="1200" spc="-70" b="1" i="1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40" b="1" i="1">
                <a:solidFill>
                  <a:srgbClr val="202020"/>
                </a:solidFill>
                <a:latin typeface="Trebuchet MS"/>
                <a:cs typeface="Trebuchet MS"/>
              </a:rPr>
              <a:t>s</a:t>
            </a:r>
            <a:r>
              <a:rPr dirty="0" sz="1200" spc="-60" b="1" i="1">
                <a:solidFill>
                  <a:srgbClr val="202020"/>
                </a:solidFill>
                <a:latin typeface="Trebuchet MS"/>
                <a:cs typeface="Trebuchet MS"/>
              </a:rPr>
              <a:t>t</a:t>
            </a:r>
            <a:r>
              <a:rPr dirty="0" sz="1200" spc="-75" b="1" i="1">
                <a:solidFill>
                  <a:srgbClr val="202020"/>
                </a:solidFill>
                <a:latin typeface="Trebuchet MS"/>
                <a:cs typeface="Trebuchet MS"/>
              </a:rPr>
              <a:t>o</a:t>
            </a:r>
            <a:r>
              <a:rPr dirty="0" sz="1200" spc="-75" b="1" i="1">
                <a:solidFill>
                  <a:srgbClr val="202020"/>
                </a:solidFill>
                <a:latin typeface="Trebuchet MS"/>
                <a:cs typeface="Trebuchet MS"/>
              </a:rPr>
              <a:t>r</a:t>
            </a:r>
            <a:r>
              <a:rPr dirty="0" sz="1200" spc="-30" b="1" i="1">
                <a:solidFill>
                  <a:srgbClr val="202020"/>
                </a:solidFill>
                <a:latin typeface="Trebuchet MS"/>
                <a:cs typeface="Trebuchet MS"/>
              </a:rPr>
              <a:t>e</a:t>
            </a:r>
            <a:r>
              <a:rPr dirty="0" sz="1200" spc="-70" b="1" i="1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105" b="1" i="1">
                <a:solidFill>
                  <a:srgbClr val="202020"/>
                </a:solidFill>
                <a:latin typeface="Trebuchet MS"/>
                <a:cs typeface="Trebuchet MS"/>
              </a:rPr>
              <a:t>it</a:t>
            </a:r>
            <a:r>
              <a:rPr dirty="0" sz="1200" spc="-70" b="1" i="1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50" b="1" i="1">
                <a:solidFill>
                  <a:srgbClr val="202020"/>
                </a:solidFill>
                <a:latin typeface="Trebuchet MS"/>
                <a:cs typeface="Trebuchet MS"/>
              </a:rPr>
              <a:t>in</a:t>
            </a:r>
            <a:r>
              <a:rPr dirty="0" sz="1200" spc="-70" b="1" i="1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85" b="1" i="1">
                <a:solidFill>
                  <a:srgbClr val="202020"/>
                </a:solidFill>
                <a:latin typeface="Trebuchet MS"/>
                <a:cs typeface="Trebuchet MS"/>
              </a:rPr>
              <a:t>a</a:t>
            </a:r>
            <a:r>
              <a:rPr dirty="0" sz="1200" spc="-70" b="1" i="1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25" b="1" i="1">
                <a:solidFill>
                  <a:srgbClr val="202020"/>
                </a:solidFill>
                <a:latin typeface="Trebuchet MS"/>
                <a:cs typeface="Trebuchet MS"/>
              </a:rPr>
              <a:t>GCP</a:t>
            </a:r>
            <a:r>
              <a:rPr dirty="0" sz="1200" spc="-70" b="1" i="1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20" b="1" i="1">
                <a:solidFill>
                  <a:srgbClr val="202020"/>
                </a:solidFill>
                <a:latin typeface="Trebuchet MS"/>
                <a:cs typeface="Trebuchet MS"/>
              </a:rPr>
              <a:t>buc</a:t>
            </a:r>
            <a:r>
              <a:rPr dirty="0" sz="1200" spc="-30" b="1" i="1">
                <a:solidFill>
                  <a:srgbClr val="202020"/>
                </a:solidFill>
                <a:latin typeface="Trebuchet MS"/>
                <a:cs typeface="Trebuchet MS"/>
              </a:rPr>
              <a:t>k</a:t>
            </a:r>
            <a:r>
              <a:rPr dirty="0" sz="1200" spc="-70" b="1" i="1">
                <a:solidFill>
                  <a:srgbClr val="202020"/>
                </a:solidFill>
                <a:latin typeface="Trebuchet MS"/>
                <a:cs typeface="Trebuchet MS"/>
              </a:rPr>
              <a:t>et </a:t>
            </a:r>
            <a:r>
              <a:rPr dirty="0" sz="1200" spc="-50" b="1" i="1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85" b="1" i="1">
                <a:solidFill>
                  <a:srgbClr val="202020"/>
                </a:solidFill>
                <a:latin typeface="Trebuchet MS"/>
                <a:cs typeface="Trebuchet MS"/>
              </a:rPr>
              <a:t>V</a:t>
            </a:r>
            <a:r>
              <a:rPr dirty="0" sz="1200" spc="-75" b="1" i="1">
                <a:solidFill>
                  <a:srgbClr val="202020"/>
                </a:solidFill>
                <a:latin typeface="Trebuchet MS"/>
                <a:cs typeface="Trebuchet MS"/>
              </a:rPr>
              <a:t>e</a:t>
            </a:r>
            <a:r>
              <a:rPr dirty="0" sz="1200" spc="-50" b="1" i="1">
                <a:solidFill>
                  <a:srgbClr val="202020"/>
                </a:solidFill>
                <a:latin typeface="Trebuchet MS"/>
                <a:cs typeface="Trebuchet MS"/>
              </a:rPr>
              <a:t>r</a:t>
            </a:r>
            <a:r>
              <a:rPr dirty="0" sz="1200" spc="-80" b="1" i="1">
                <a:solidFill>
                  <a:srgbClr val="202020"/>
                </a:solidFill>
                <a:latin typeface="Trebuchet MS"/>
                <a:cs typeface="Trebuchet MS"/>
              </a:rPr>
              <a:t>fy</a:t>
            </a:r>
            <a:r>
              <a:rPr dirty="0" sz="1200" spc="-70" b="1" i="1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60" b="1" i="1">
                <a:solidFill>
                  <a:srgbClr val="202020"/>
                </a:solidFill>
                <a:latin typeface="Trebuchet MS"/>
                <a:cs typeface="Trebuchet MS"/>
              </a:rPr>
              <a:t>the</a:t>
            </a:r>
            <a:r>
              <a:rPr dirty="0" sz="1200" spc="-70" b="1" i="1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70" b="1" i="1">
                <a:solidFill>
                  <a:srgbClr val="202020"/>
                </a:solidFill>
                <a:latin typeface="Trebuchet MS"/>
                <a:cs typeface="Trebuchet MS"/>
              </a:rPr>
              <a:t>file</a:t>
            </a:r>
            <a:r>
              <a:rPr dirty="0" sz="1200" spc="-70" b="1" i="1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35" b="1" i="1">
                <a:solidFill>
                  <a:srgbClr val="202020"/>
                </a:solidFill>
                <a:latin typeface="Trebuchet MS"/>
                <a:cs typeface="Trebuchet MS"/>
              </a:rPr>
              <a:t>contents</a:t>
            </a:r>
            <a:endParaRPr sz="1200">
              <a:latin typeface="Trebuchet MS"/>
              <a:cs typeface="Trebuchet MS"/>
            </a:endParaRPr>
          </a:p>
          <a:p>
            <a:pPr marL="393065" marR="4890770">
              <a:lnSpc>
                <a:spcPct val="130200"/>
              </a:lnSpc>
            </a:pPr>
            <a:r>
              <a:rPr dirty="0" sz="1200" spc="-140" b="1" i="1">
                <a:solidFill>
                  <a:srgbClr val="202020"/>
                </a:solidFill>
                <a:latin typeface="Trebuchet MS"/>
                <a:cs typeface="Trebuchet MS"/>
              </a:rPr>
              <a:t>T</a:t>
            </a:r>
            <a:r>
              <a:rPr dirty="0" sz="1200" spc="-130" b="1" i="1">
                <a:solidFill>
                  <a:srgbClr val="202020"/>
                </a:solidFill>
                <a:latin typeface="Trebuchet MS"/>
                <a:cs typeface="Trebuchet MS"/>
              </a:rPr>
              <a:t>r</a:t>
            </a:r>
            <a:r>
              <a:rPr dirty="0" sz="1200" spc="-60" b="1" i="1">
                <a:solidFill>
                  <a:srgbClr val="202020"/>
                </a:solidFill>
                <a:latin typeface="Trebuchet MS"/>
                <a:cs typeface="Trebuchet MS"/>
              </a:rPr>
              <a:t>ain</a:t>
            </a:r>
            <a:r>
              <a:rPr dirty="0" sz="1200" spc="-70" b="1" i="1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60" b="1" i="1">
                <a:solidFill>
                  <a:srgbClr val="202020"/>
                </a:solidFill>
                <a:latin typeface="Trebuchet MS"/>
                <a:cs typeface="Trebuchet MS"/>
              </a:rPr>
              <a:t>the</a:t>
            </a:r>
            <a:r>
              <a:rPr dirty="0" sz="1200" spc="-70" b="1" i="1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30" b="1" i="1">
                <a:solidFill>
                  <a:srgbClr val="202020"/>
                </a:solidFill>
                <a:latin typeface="Trebuchet MS"/>
                <a:cs typeface="Trebuchet MS"/>
              </a:rPr>
              <a:t>model </a:t>
            </a:r>
            <a:r>
              <a:rPr dirty="0" sz="1200" spc="-20" b="1" i="1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75" b="1" i="1">
                <a:solidFill>
                  <a:srgbClr val="202020"/>
                </a:solidFill>
                <a:latin typeface="Trebuchet MS"/>
                <a:cs typeface="Trebuchet MS"/>
              </a:rPr>
              <a:t>E</a:t>
            </a:r>
            <a:r>
              <a:rPr dirty="0" sz="1200" spc="-80" b="1" i="1">
                <a:solidFill>
                  <a:srgbClr val="202020"/>
                </a:solidFill>
                <a:latin typeface="Trebuchet MS"/>
                <a:cs typeface="Trebuchet MS"/>
              </a:rPr>
              <a:t>v</a:t>
            </a:r>
            <a:r>
              <a:rPr dirty="0" sz="1200" spc="-70" b="1" i="1">
                <a:solidFill>
                  <a:srgbClr val="202020"/>
                </a:solidFill>
                <a:latin typeface="Trebuchet MS"/>
                <a:cs typeface="Trebuchet MS"/>
              </a:rPr>
              <a:t>aluate</a:t>
            </a:r>
            <a:r>
              <a:rPr dirty="0" sz="1200" spc="-70" b="1" i="1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60" b="1" i="1">
                <a:solidFill>
                  <a:srgbClr val="202020"/>
                </a:solidFill>
                <a:latin typeface="Trebuchet MS"/>
                <a:cs typeface="Trebuchet MS"/>
              </a:rPr>
              <a:t>the</a:t>
            </a:r>
            <a:r>
              <a:rPr dirty="0" sz="1200" spc="-70" b="1" i="1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30" b="1" i="1">
                <a:solidFill>
                  <a:srgbClr val="202020"/>
                </a:solidFill>
                <a:latin typeface="Trebuchet MS"/>
                <a:cs typeface="Trebuchet MS"/>
              </a:rPr>
              <a:t>model</a:t>
            </a:r>
            <a:endParaRPr sz="1200">
              <a:latin typeface="Trebuchet MS"/>
              <a:cs typeface="Trebuchet MS"/>
            </a:endParaRPr>
          </a:p>
          <a:p>
            <a:pPr marL="393065">
              <a:lnSpc>
                <a:spcPct val="100000"/>
              </a:lnSpc>
              <a:spcBef>
                <a:spcPts val="434"/>
              </a:spcBef>
            </a:pPr>
            <a:r>
              <a:rPr dirty="0" sz="1200" spc="-155" b="1" i="1">
                <a:solidFill>
                  <a:srgbClr val="202020"/>
                </a:solidFill>
                <a:latin typeface="Trebuchet MS"/>
                <a:cs typeface="Trebuchet MS"/>
              </a:rPr>
              <a:t>T</a:t>
            </a:r>
            <a:r>
              <a:rPr dirty="0" sz="1200" spc="-35" b="1" i="1">
                <a:solidFill>
                  <a:srgbClr val="202020"/>
                </a:solidFill>
                <a:latin typeface="Trebuchet MS"/>
                <a:cs typeface="Trebuchet MS"/>
              </a:rPr>
              <a:t>est</a:t>
            </a:r>
            <a:r>
              <a:rPr dirty="0" sz="1200" spc="-70" b="1" i="1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50" b="1" i="1">
                <a:solidFill>
                  <a:srgbClr val="202020"/>
                </a:solidFill>
                <a:latin typeface="Trebuchet MS"/>
                <a:cs typeface="Trebuchet MS"/>
              </a:rPr>
              <a:t>and</a:t>
            </a:r>
            <a:r>
              <a:rPr dirty="0" sz="1200" spc="-70" b="1" i="1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45" b="1" i="1">
                <a:solidFill>
                  <a:srgbClr val="202020"/>
                </a:solidFill>
                <a:latin typeface="Trebuchet MS"/>
                <a:cs typeface="Trebuchet MS"/>
              </a:rPr>
              <a:t>depl</a:t>
            </a:r>
            <a:r>
              <a:rPr dirty="0" sz="1200" spc="-60" b="1" i="1">
                <a:solidFill>
                  <a:srgbClr val="202020"/>
                </a:solidFill>
                <a:latin typeface="Trebuchet MS"/>
                <a:cs typeface="Trebuchet MS"/>
              </a:rPr>
              <a:t>o</a:t>
            </a:r>
            <a:r>
              <a:rPr dirty="0" sz="1200" spc="-90" b="1" i="1">
                <a:solidFill>
                  <a:srgbClr val="202020"/>
                </a:solidFill>
                <a:latin typeface="Trebuchet MS"/>
                <a:cs typeface="Trebuchet MS"/>
              </a:rPr>
              <a:t>y</a:t>
            </a:r>
            <a:r>
              <a:rPr dirty="0" sz="1200" spc="-70" b="1" i="1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60" b="1" i="1">
                <a:solidFill>
                  <a:srgbClr val="202020"/>
                </a:solidFill>
                <a:latin typeface="Trebuchet MS"/>
                <a:cs typeface="Trebuchet MS"/>
              </a:rPr>
              <a:t>the</a:t>
            </a:r>
            <a:r>
              <a:rPr dirty="0" sz="1200" spc="-70" b="1" i="1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30" b="1" i="1">
                <a:solidFill>
                  <a:srgbClr val="202020"/>
                </a:solidFill>
                <a:latin typeface="Trebuchet MS"/>
                <a:cs typeface="Trebuchet MS"/>
              </a:rPr>
              <a:t>model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5"/>
              <a:t>https://colab.research.google.com/drive/1mwFpRATNrSgD6xX8SqTe0H_V6Wm-LJLc#scrollTo=pGolILywlOI4&amp;printMode=true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26</a:t>
            </a:fld>
            <a:r>
              <a:rPr dirty="0" spc="-5"/>
              <a:t>/</a:t>
            </a:r>
            <a:r>
              <a:rPr dirty="0"/>
              <a:t>37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100"/>
            <a:ext cx="47752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6/15/2021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99792" y="165100"/>
            <a:ext cx="240855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twitter_analyis_classification_v1.ipynb</a:t>
            </a:r>
            <a:r>
              <a:rPr dirty="0" sz="800" spc="-4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-</a:t>
            </a:r>
            <a:r>
              <a:rPr dirty="0" sz="800" spc="-4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Colaboratory</a:t>
            </a:r>
            <a:endParaRPr sz="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4050" y="368307"/>
            <a:ext cx="6686549" cy="594952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5"/>
              <a:t>https://colab.research.google.com/drive/1mwFpRATNrSgD6xX8SqTe0H_V6Wm-LJLc#scrollTo=pGolILywlOI4&amp;printMode=true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26</a:t>
            </a:fld>
            <a:r>
              <a:rPr dirty="0" spc="-5"/>
              <a:t>/</a:t>
            </a:r>
            <a:r>
              <a:rPr dirty="0"/>
              <a:t>37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100"/>
            <a:ext cx="47752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6/15/2021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99792" y="165100"/>
            <a:ext cx="240855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twitter_analyis_classification_v1.ipynb</a:t>
            </a:r>
            <a:r>
              <a:rPr dirty="0" sz="800" spc="-4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-</a:t>
            </a:r>
            <a:r>
              <a:rPr dirty="0" sz="800" spc="-4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Colaboratory</a:t>
            </a:r>
            <a:endParaRPr sz="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4050" y="368307"/>
            <a:ext cx="6686549" cy="338137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4050" y="4283082"/>
            <a:ext cx="6686549" cy="437197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5"/>
              <a:t>https://colab.research.google.com/drive/1mwFpRATNrSgD6xX8SqTe0H_V6Wm-LJLc#scrollTo=pGolILywlOI4&amp;printMode=true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26</a:t>
            </a:fld>
            <a:r>
              <a:rPr dirty="0" spc="-5"/>
              <a:t>/</a:t>
            </a:r>
            <a:r>
              <a:rPr dirty="0"/>
              <a:t>37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100"/>
            <a:ext cx="47752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6/15/2021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99792" y="165100"/>
            <a:ext cx="240855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twitter_analyis_classification_v1.ipynb</a:t>
            </a:r>
            <a:r>
              <a:rPr dirty="0" sz="800" spc="-4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-</a:t>
            </a:r>
            <a:r>
              <a:rPr dirty="0" sz="800" spc="-4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Colaboratory</a:t>
            </a:r>
            <a:endParaRPr sz="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4050" y="368307"/>
            <a:ext cx="6686549" cy="31813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4050" y="4092582"/>
            <a:ext cx="6686549" cy="327557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5"/>
              <a:t>https://colab.research.google.com/drive/1mwFpRATNrSgD6xX8SqTe0H_V6Wm-LJLc#scrollTo=pGolILywlOI4&amp;printMode=true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26</a:t>
            </a:fld>
            <a:r>
              <a:rPr dirty="0" spc="-5"/>
              <a:t>/</a:t>
            </a:r>
            <a:r>
              <a:rPr dirty="0"/>
              <a:t>37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100"/>
            <a:ext cx="47752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6/15/2021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99792" y="165100"/>
            <a:ext cx="240855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twitter_analyis_classification_v1.ipynb</a:t>
            </a:r>
            <a:r>
              <a:rPr dirty="0" sz="800" spc="-4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-</a:t>
            </a:r>
            <a:r>
              <a:rPr dirty="0" sz="800" spc="-4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Colaboratory</a:t>
            </a:r>
            <a:endParaRPr sz="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4050" y="368307"/>
            <a:ext cx="6686549" cy="408622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7370" y="5222360"/>
            <a:ext cx="6553228" cy="235637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5"/>
              <a:t>https://colab.research.google.com/drive/1mwFpRATNrSgD6xX8SqTe0H_V6Wm-LJLc#scrollTo=pGolILywlOI4&amp;printMode=true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26</a:t>
            </a:fld>
            <a:r>
              <a:rPr dirty="0" spc="-5"/>
              <a:t>/</a:t>
            </a:r>
            <a:r>
              <a:rPr dirty="0"/>
              <a:t>37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100"/>
            <a:ext cx="47752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6/15/2021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99792" y="165100"/>
            <a:ext cx="240855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twitter_analyis_classification_v1.ipynb</a:t>
            </a:r>
            <a:r>
              <a:rPr dirty="0" sz="800" spc="-4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-</a:t>
            </a:r>
            <a:r>
              <a:rPr dirty="0" sz="800" spc="-4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Colaboratory</a:t>
            </a:r>
            <a:endParaRPr sz="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4050" y="374339"/>
            <a:ext cx="6686549" cy="4228468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654049" y="5740395"/>
            <a:ext cx="6686550" cy="19050"/>
            <a:chOff x="654049" y="5740395"/>
            <a:chExt cx="6686550" cy="19050"/>
          </a:xfrm>
        </p:grpSpPr>
        <p:sp>
          <p:nvSpPr>
            <p:cNvPr id="6" name="object 6"/>
            <p:cNvSpPr/>
            <p:nvPr/>
          </p:nvSpPr>
          <p:spPr>
            <a:xfrm>
              <a:off x="654049" y="5740395"/>
              <a:ext cx="6686550" cy="9525"/>
            </a:xfrm>
            <a:custGeom>
              <a:avLst/>
              <a:gdLst/>
              <a:ahLst/>
              <a:cxnLst/>
              <a:rect l="l" t="t" r="r" b="b"/>
              <a:pathLst>
                <a:path w="6686550" h="9525">
                  <a:moveTo>
                    <a:pt x="6686549" y="9524"/>
                  </a:moveTo>
                  <a:lnTo>
                    <a:pt x="0" y="9524"/>
                  </a:lnTo>
                  <a:lnTo>
                    <a:pt x="0" y="0"/>
                  </a:lnTo>
                  <a:lnTo>
                    <a:pt x="6686549" y="0"/>
                  </a:lnTo>
                  <a:lnTo>
                    <a:pt x="6686549" y="9524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54037" y="5740399"/>
              <a:ext cx="6686550" cy="19050"/>
            </a:xfrm>
            <a:custGeom>
              <a:avLst/>
              <a:gdLst/>
              <a:ahLst/>
              <a:cxnLst/>
              <a:rect l="l" t="t" r="r" b="b"/>
              <a:pathLst>
                <a:path w="6686550" h="19050">
                  <a:moveTo>
                    <a:pt x="6686550" y="0"/>
                  </a:moveTo>
                  <a:lnTo>
                    <a:pt x="6677025" y="9525"/>
                  </a:lnTo>
                  <a:lnTo>
                    <a:pt x="0" y="9525"/>
                  </a:lnTo>
                  <a:lnTo>
                    <a:pt x="0" y="19050"/>
                  </a:lnTo>
                  <a:lnTo>
                    <a:pt x="6677025" y="19050"/>
                  </a:lnTo>
                  <a:lnTo>
                    <a:pt x="6686550" y="19050"/>
                  </a:lnTo>
                  <a:lnTo>
                    <a:pt x="6686550" y="9525"/>
                  </a:lnTo>
                  <a:lnTo>
                    <a:pt x="6686550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54049" y="5740395"/>
              <a:ext cx="9525" cy="19050"/>
            </a:xfrm>
            <a:custGeom>
              <a:avLst/>
              <a:gdLst/>
              <a:ahLst/>
              <a:cxnLst/>
              <a:rect l="l" t="t" r="r" b="b"/>
              <a:pathLst>
                <a:path w="9525" h="19050">
                  <a:moveTo>
                    <a:pt x="0" y="19049"/>
                  </a:moveTo>
                  <a:lnTo>
                    <a:pt x="0" y="0"/>
                  </a:lnTo>
                  <a:lnTo>
                    <a:pt x="9524" y="0"/>
                  </a:lnTo>
                  <a:lnTo>
                    <a:pt x="9524" y="9524"/>
                  </a:lnTo>
                  <a:lnTo>
                    <a:pt x="0" y="19049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/>
          <p:nvPr/>
        </p:nvSpPr>
        <p:spPr>
          <a:xfrm>
            <a:off x="873124" y="679767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586"/>
                </a:moveTo>
                <a:lnTo>
                  <a:pt x="20654" y="47586"/>
                </a:lnTo>
                <a:lnTo>
                  <a:pt x="17617" y="46996"/>
                </a:lnTo>
                <a:lnTo>
                  <a:pt x="0" y="26974"/>
                </a:lnTo>
                <a:lnTo>
                  <a:pt x="0" y="20650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4"/>
                </a:lnTo>
                <a:lnTo>
                  <a:pt x="26970" y="47586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73124" y="711199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586"/>
                </a:moveTo>
                <a:lnTo>
                  <a:pt x="20654" y="47586"/>
                </a:lnTo>
                <a:lnTo>
                  <a:pt x="17617" y="46996"/>
                </a:lnTo>
                <a:lnTo>
                  <a:pt x="0" y="26936"/>
                </a:lnTo>
                <a:lnTo>
                  <a:pt x="0" y="20612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36"/>
                </a:lnTo>
                <a:lnTo>
                  <a:pt x="26970" y="47586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73124" y="742632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586"/>
                </a:moveTo>
                <a:lnTo>
                  <a:pt x="20654" y="47586"/>
                </a:lnTo>
                <a:lnTo>
                  <a:pt x="17617" y="46996"/>
                </a:lnTo>
                <a:lnTo>
                  <a:pt x="0" y="26974"/>
                </a:lnTo>
                <a:lnTo>
                  <a:pt x="0" y="20650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4"/>
                </a:lnTo>
                <a:lnTo>
                  <a:pt x="26970" y="47586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41350" y="5786762"/>
            <a:ext cx="6472555" cy="1758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0200"/>
              </a:lnSpc>
              <a:spcBef>
                <a:spcPts val="100"/>
              </a:spcBef>
            </a:pPr>
            <a:r>
              <a:rPr dirty="0" sz="1200">
                <a:solidFill>
                  <a:srgbClr val="202020"/>
                </a:solidFill>
                <a:latin typeface="Trebuchet MS"/>
                <a:cs typeface="Trebuchet MS"/>
              </a:rPr>
              <a:t>The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Trebuchet MS"/>
                <a:cs typeface="Trebuchet MS"/>
              </a:rPr>
              <a:t>Bert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rebuchet MS"/>
                <a:cs typeface="Trebuchet MS"/>
              </a:rPr>
              <a:t>tensorflow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02020"/>
                </a:solidFill>
                <a:latin typeface="Trebuchet MS"/>
                <a:cs typeface="Trebuchet MS"/>
              </a:rPr>
              <a:t>model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202020"/>
                </a:solidFill>
                <a:latin typeface="Trebuchet MS"/>
                <a:cs typeface="Trebuchet MS"/>
              </a:rPr>
              <a:t>gave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202020"/>
                </a:solidFill>
                <a:latin typeface="Trebuchet MS"/>
                <a:cs typeface="Trebuchet MS"/>
              </a:rPr>
              <a:t>an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5">
                <a:solidFill>
                  <a:srgbClr val="202020"/>
                </a:solidFill>
                <a:latin typeface="Trebuchet MS"/>
                <a:cs typeface="Trebuchet MS"/>
              </a:rPr>
              <a:t>accuracy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5">
                <a:solidFill>
                  <a:srgbClr val="202020"/>
                </a:solidFill>
                <a:latin typeface="Trebuchet MS"/>
                <a:cs typeface="Trebuchet MS"/>
              </a:rPr>
              <a:t>of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02020"/>
                </a:solidFill>
                <a:latin typeface="Trebuchet MS"/>
                <a:cs typeface="Trebuchet MS"/>
              </a:rPr>
              <a:t>around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202020"/>
                </a:solidFill>
                <a:latin typeface="Trebuchet MS"/>
                <a:cs typeface="Trebuchet MS"/>
              </a:rPr>
              <a:t>82%,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35">
                <a:solidFill>
                  <a:srgbClr val="202020"/>
                </a:solidFill>
                <a:latin typeface="Trebuchet MS"/>
                <a:cs typeface="Trebuchet MS"/>
              </a:rPr>
              <a:t>the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rebuchet MS"/>
                <a:cs typeface="Trebuchet MS"/>
              </a:rPr>
              <a:t>logictic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202020"/>
                </a:solidFill>
                <a:latin typeface="Trebuchet MS"/>
                <a:cs typeface="Trebuchet MS"/>
              </a:rPr>
              <a:t>regression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202020"/>
                </a:solidFill>
                <a:latin typeface="Trebuchet MS"/>
                <a:cs typeface="Trebuchet MS"/>
              </a:rPr>
              <a:t>gave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02020"/>
                </a:solidFill>
                <a:latin typeface="Trebuchet MS"/>
                <a:cs typeface="Trebuchet MS"/>
              </a:rPr>
              <a:t>around </a:t>
            </a:r>
            <a:r>
              <a:rPr dirty="0" sz="1200" spc="-35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80">
                <a:solidFill>
                  <a:srgbClr val="202020"/>
                </a:solidFill>
                <a:latin typeface="Trebuchet MS"/>
                <a:cs typeface="Trebuchet MS"/>
              </a:rPr>
              <a:t>78%</a:t>
            </a:r>
            <a:r>
              <a:rPr dirty="0" sz="1200" spc="-7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202020"/>
                </a:solidFill>
                <a:latin typeface="Trebuchet MS"/>
                <a:cs typeface="Trebuchet MS"/>
              </a:rPr>
              <a:t>and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35">
                <a:solidFill>
                  <a:srgbClr val="202020"/>
                </a:solidFill>
                <a:latin typeface="Trebuchet MS"/>
                <a:cs typeface="Trebuchet MS"/>
              </a:rPr>
              <a:t>the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rebuchet MS"/>
                <a:cs typeface="Trebuchet MS"/>
              </a:rPr>
              <a:t>automl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02020"/>
                </a:solidFill>
                <a:latin typeface="Trebuchet MS"/>
                <a:cs typeface="Trebuchet MS"/>
              </a:rPr>
              <a:t>model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02020"/>
                </a:solidFill>
                <a:latin typeface="Trebuchet MS"/>
                <a:cs typeface="Trebuchet MS"/>
              </a:rPr>
              <a:t>around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30">
                <a:solidFill>
                  <a:srgbClr val="202020"/>
                </a:solidFill>
                <a:latin typeface="Trebuchet MS"/>
                <a:cs typeface="Trebuchet MS"/>
              </a:rPr>
              <a:t>82%.</a:t>
            </a:r>
            <a:endParaRPr sz="1200">
              <a:latin typeface="Trebuchet MS"/>
              <a:cs typeface="Trebuchet MS"/>
            </a:endParaRPr>
          </a:p>
          <a:p>
            <a:pPr marL="393065" marR="4225925" indent="-381000">
              <a:lnSpc>
                <a:spcPct val="171900"/>
              </a:lnSpc>
            </a:pPr>
            <a:r>
              <a:rPr dirty="0" sz="1200" spc="20">
                <a:solidFill>
                  <a:srgbClr val="202020"/>
                </a:solidFill>
                <a:latin typeface="Trebuchet MS"/>
                <a:cs typeface="Trebuchet MS"/>
              </a:rPr>
              <a:t>Again </a:t>
            </a:r>
            <a:r>
              <a:rPr dirty="0" sz="1200" spc="35">
                <a:solidFill>
                  <a:srgbClr val="202020"/>
                </a:solidFill>
                <a:latin typeface="Trebuchet MS"/>
                <a:cs typeface="Trebuchet MS"/>
              </a:rPr>
              <a:t>scope </a:t>
            </a:r>
            <a:r>
              <a:rPr dirty="0" sz="1200" spc="-20">
                <a:solidFill>
                  <a:srgbClr val="202020"/>
                </a:solidFill>
                <a:latin typeface="Trebuchet MS"/>
                <a:cs typeface="Trebuchet MS"/>
              </a:rPr>
              <a:t>for </a:t>
            </a:r>
            <a:r>
              <a:rPr dirty="0" sz="1200" spc="-10">
                <a:solidFill>
                  <a:srgbClr val="202020"/>
                </a:solidFill>
                <a:latin typeface="Trebuchet MS"/>
                <a:cs typeface="Trebuchet MS"/>
              </a:rPr>
              <a:t>improvements. </a:t>
            </a:r>
            <a:r>
              <a:rPr dirty="0" sz="1200" spc="-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75">
                <a:solidFill>
                  <a:srgbClr val="202020"/>
                </a:solidFill>
                <a:latin typeface="Trebuchet MS"/>
                <a:cs typeface="Trebuchet MS"/>
              </a:rPr>
              <a:t>t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r</a:t>
            </a:r>
            <a:r>
              <a:rPr dirty="0" sz="1200" spc="-25">
                <a:solidFill>
                  <a:srgbClr val="202020"/>
                </a:solidFill>
                <a:latin typeface="Trebuchet MS"/>
                <a:cs typeface="Trebuchet MS"/>
              </a:rPr>
              <a:t>y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35">
                <a:solidFill>
                  <a:srgbClr val="202020"/>
                </a:solidFill>
                <a:latin typeface="Trebuchet MS"/>
                <a:cs typeface="Trebuchet MS"/>
              </a:rPr>
              <a:t>with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30">
                <a:solidFill>
                  <a:srgbClr val="202020"/>
                </a:solidFill>
                <a:latin typeface="Trebuchet MS"/>
                <a:cs typeface="Trebuchet MS"/>
              </a:rPr>
              <a:t>multiple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5">
                <a:solidFill>
                  <a:srgbClr val="202020"/>
                </a:solidFill>
                <a:latin typeface="Trebuchet MS"/>
                <a:cs typeface="Trebuchet MS"/>
              </a:rPr>
              <a:t>algorithms  </a:t>
            </a:r>
            <a:r>
              <a:rPr dirty="0" sz="1200" spc="20">
                <a:solidFill>
                  <a:srgbClr val="202020"/>
                </a:solidFill>
                <a:latin typeface="Trebuchet MS"/>
                <a:cs typeface="Trebuchet MS"/>
              </a:rPr>
              <a:t>do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Trebuchet MS"/>
                <a:cs typeface="Trebuchet MS"/>
              </a:rPr>
              <a:t>hyper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Trebuchet MS"/>
                <a:cs typeface="Trebuchet MS"/>
              </a:rPr>
              <a:t>pa</a:t>
            </a:r>
            <a:r>
              <a:rPr dirty="0" sz="1200" spc="-35">
                <a:solidFill>
                  <a:srgbClr val="202020"/>
                </a:solidFill>
                <a:latin typeface="Trebuchet MS"/>
                <a:cs typeface="Trebuchet MS"/>
              </a:rPr>
              <a:t>r</a:t>
            </a:r>
            <a:r>
              <a:rPr dirty="0" sz="1200" spc="-20">
                <a:solidFill>
                  <a:srgbClr val="202020"/>
                </a:solidFill>
                <a:latin typeface="Trebuchet MS"/>
                <a:cs typeface="Trebuchet MS"/>
              </a:rPr>
              <a:t>ameter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rebuchet MS"/>
                <a:cs typeface="Trebuchet MS"/>
              </a:rPr>
              <a:t>tuning</a:t>
            </a:r>
            <a:endParaRPr sz="1200">
              <a:latin typeface="Trebuchet MS"/>
              <a:cs typeface="Trebuchet MS"/>
            </a:endParaRPr>
          </a:p>
          <a:p>
            <a:pPr marL="393065">
              <a:lnSpc>
                <a:spcPct val="100000"/>
              </a:lnSpc>
              <a:spcBef>
                <a:spcPts val="1035"/>
              </a:spcBef>
            </a:pPr>
            <a:r>
              <a:rPr dirty="0" sz="1200" spc="-10">
                <a:solidFill>
                  <a:srgbClr val="202020"/>
                </a:solidFill>
                <a:latin typeface="Trebuchet MS"/>
                <a:cs typeface="Trebuchet MS"/>
              </a:rPr>
              <a:t>Inc</a:t>
            </a:r>
            <a:r>
              <a:rPr dirty="0" sz="1200" spc="-25">
                <a:solidFill>
                  <a:srgbClr val="202020"/>
                </a:solidFill>
                <a:latin typeface="Trebuchet MS"/>
                <a:cs typeface="Trebuchet MS"/>
              </a:rPr>
              <a:t>r</a:t>
            </a:r>
            <a:r>
              <a:rPr dirty="0" sz="1200" spc="25">
                <a:solidFill>
                  <a:srgbClr val="202020"/>
                </a:solidFill>
                <a:latin typeface="Trebuchet MS"/>
                <a:cs typeface="Trebuchet MS"/>
              </a:rPr>
              <a:t>ease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35">
                <a:solidFill>
                  <a:srgbClr val="202020"/>
                </a:solidFill>
                <a:latin typeface="Trebuchet MS"/>
                <a:cs typeface="Trebuchet MS"/>
              </a:rPr>
              <a:t>the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75">
                <a:solidFill>
                  <a:srgbClr val="202020"/>
                </a:solidFill>
                <a:latin typeface="Trebuchet MS"/>
                <a:cs typeface="Trebuchet MS"/>
              </a:rPr>
              <a:t>t</a:t>
            </a:r>
            <a:r>
              <a:rPr dirty="0" sz="1200" spc="-100">
                <a:solidFill>
                  <a:srgbClr val="202020"/>
                </a:solidFill>
                <a:latin typeface="Trebuchet MS"/>
                <a:cs typeface="Trebuchet MS"/>
              </a:rPr>
              <a:t>r</a:t>
            </a:r>
            <a:r>
              <a:rPr dirty="0" sz="1200">
                <a:solidFill>
                  <a:srgbClr val="202020"/>
                </a:solidFill>
                <a:latin typeface="Trebuchet MS"/>
                <a:cs typeface="Trebuchet MS"/>
              </a:rPr>
              <a:t>aining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202020"/>
                </a:solidFill>
                <a:latin typeface="Trebuchet MS"/>
                <a:cs typeface="Trebuchet MS"/>
              </a:rPr>
              <a:t>set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30">
                <a:solidFill>
                  <a:srgbClr val="202020"/>
                </a:solidFill>
                <a:latin typeface="Trebuchet MS"/>
                <a:cs typeface="Trebuchet MS"/>
              </a:rPr>
              <a:t>si</a:t>
            </a:r>
            <a:r>
              <a:rPr dirty="0" sz="1200" spc="30">
                <a:solidFill>
                  <a:srgbClr val="202020"/>
                </a:solidFill>
                <a:latin typeface="Trebuchet MS"/>
                <a:cs typeface="Trebuchet MS"/>
              </a:rPr>
              <a:t>z</a:t>
            </a:r>
            <a:r>
              <a:rPr dirty="0" sz="1200" spc="-75">
                <a:solidFill>
                  <a:srgbClr val="202020"/>
                </a:solidFill>
                <a:latin typeface="Trebuchet MS"/>
                <a:cs typeface="Trebuchet MS"/>
              </a:rPr>
              <a:t>e.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1350" y="5241932"/>
            <a:ext cx="1341755" cy="322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50" spc="-20" b="1">
                <a:solidFill>
                  <a:srgbClr val="202020"/>
                </a:solidFill>
                <a:latin typeface="Trebuchet MS"/>
                <a:cs typeface="Trebuchet MS"/>
              </a:rPr>
              <a:t>Conclusion:</a:t>
            </a:r>
            <a:endParaRPr sz="195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54049" y="8416920"/>
            <a:ext cx="6686550" cy="19050"/>
            <a:chOff x="654049" y="8416920"/>
            <a:chExt cx="6686550" cy="19050"/>
          </a:xfrm>
        </p:grpSpPr>
        <p:sp>
          <p:nvSpPr>
            <p:cNvPr id="15" name="object 15"/>
            <p:cNvSpPr/>
            <p:nvPr/>
          </p:nvSpPr>
          <p:spPr>
            <a:xfrm>
              <a:off x="654049" y="8416920"/>
              <a:ext cx="6686550" cy="9525"/>
            </a:xfrm>
            <a:custGeom>
              <a:avLst/>
              <a:gdLst/>
              <a:ahLst/>
              <a:cxnLst/>
              <a:rect l="l" t="t" r="r" b="b"/>
              <a:pathLst>
                <a:path w="6686550" h="9525">
                  <a:moveTo>
                    <a:pt x="6686549" y="9524"/>
                  </a:moveTo>
                  <a:lnTo>
                    <a:pt x="0" y="9524"/>
                  </a:lnTo>
                  <a:lnTo>
                    <a:pt x="0" y="0"/>
                  </a:lnTo>
                  <a:lnTo>
                    <a:pt x="6686549" y="0"/>
                  </a:lnTo>
                  <a:lnTo>
                    <a:pt x="6686549" y="9524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54037" y="8416925"/>
              <a:ext cx="6686550" cy="19050"/>
            </a:xfrm>
            <a:custGeom>
              <a:avLst/>
              <a:gdLst/>
              <a:ahLst/>
              <a:cxnLst/>
              <a:rect l="l" t="t" r="r" b="b"/>
              <a:pathLst>
                <a:path w="6686550" h="19050">
                  <a:moveTo>
                    <a:pt x="6686550" y="0"/>
                  </a:moveTo>
                  <a:lnTo>
                    <a:pt x="6677025" y="9525"/>
                  </a:lnTo>
                  <a:lnTo>
                    <a:pt x="0" y="9525"/>
                  </a:lnTo>
                  <a:lnTo>
                    <a:pt x="0" y="19050"/>
                  </a:lnTo>
                  <a:lnTo>
                    <a:pt x="6677025" y="19050"/>
                  </a:lnTo>
                  <a:lnTo>
                    <a:pt x="6686550" y="19050"/>
                  </a:lnTo>
                  <a:lnTo>
                    <a:pt x="6686550" y="9525"/>
                  </a:lnTo>
                  <a:lnTo>
                    <a:pt x="6686550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54049" y="8416920"/>
              <a:ext cx="9525" cy="19050"/>
            </a:xfrm>
            <a:custGeom>
              <a:avLst/>
              <a:gdLst/>
              <a:ahLst/>
              <a:cxnLst/>
              <a:rect l="l" t="t" r="r" b="b"/>
              <a:pathLst>
                <a:path w="9525" h="19050">
                  <a:moveTo>
                    <a:pt x="0" y="19049"/>
                  </a:moveTo>
                  <a:lnTo>
                    <a:pt x="0" y="0"/>
                  </a:lnTo>
                  <a:lnTo>
                    <a:pt x="9524" y="0"/>
                  </a:lnTo>
                  <a:lnTo>
                    <a:pt x="9524" y="9524"/>
                  </a:lnTo>
                  <a:lnTo>
                    <a:pt x="0" y="19049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/>
          <p:nvPr/>
        </p:nvSpPr>
        <p:spPr>
          <a:xfrm>
            <a:off x="2149694" y="9007483"/>
            <a:ext cx="741045" cy="9525"/>
          </a:xfrm>
          <a:custGeom>
            <a:avLst/>
            <a:gdLst/>
            <a:ahLst/>
            <a:cxnLst/>
            <a:rect l="l" t="t" r="r" b="b"/>
            <a:pathLst>
              <a:path w="741044" h="9525">
                <a:moveTo>
                  <a:pt x="740646" y="9524"/>
                </a:moveTo>
                <a:lnTo>
                  <a:pt x="0" y="9524"/>
                </a:lnTo>
                <a:lnTo>
                  <a:pt x="0" y="0"/>
                </a:lnTo>
                <a:lnTo>
                  <a:pt x="740646" y="0"/>
                </a:lnTo>
                <a:lnTo>
                  <a:pt x="740646" y="9524"/>
                </a:lnTo>
                <a:close/>
              </a:path>
            </a:pathLst>
          </a:custGeom>
          <a:solidFill>
            <a:srgbClr val="0000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641350" y="8518532"/>
            <a:ext cx="2261870" cy="11512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8430" indent="-126364">
              <a:lnSpc>
                <a:spcPct val="100000"/>
              </a:lnSpc>
              <a:spcBef>
                <a:spcPts val="100"/>
              </a:spcBef>
              <a:buClr>
                <a:srgbClr val="202020"/>
              </a:buClr>
              <a:buSzPct val="91666"/>
              <a:buAutoNum type="arabicPeriod"/>
              <a:tabLst>
                <a:tab pos="139065" algn="l"/>
              </a:tabLst>
            </a:pPr>
            <a:r>
              <a:rPr dirty="0" u="sng" sz="1200" spc="25">
                <a:solidFill>
                  <a:srgbClr val="0000ED"/>
                </a:solidFill>
                <a:uFill>
                  <a:solidFill>
                    <a:srgbClr val="0000ED"/>
                  </a:solidFill>
                </a:uFill>
                <a:latin typeface="Trebuchet MS"/>
                <a:cs typeface="Trebuchet MS"/>
                <a:hlinkClick r:id="rId3"/>
              </a:rPr>
              <a:t>BERT</a:t>
            </a:r>
            <a:r>
              <a:rPr dirty="0" u="sng" sz="1200" spc="-90">
                <a:solidFill>
                  <a:srgbClr val="0000ED"/>
                </a:solidFill>
                <a:uFill>
                  <a:solidFill>
                    <a:srgbClr val="0000ED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dirty="0" u="sng" sz="1200" spc="-10">
                <a:solidFill>
                  <a:srgbClr val="0000ED"/>
                </a:solidFill>
                <a:uFill>
                  <a:solidFill>
                    <a:srgbClr val="0000ED"/>
                  </a:solidFill>
                </a:uFill>
                <a:latin typeface="Trebuchet MS"/>
                <a:cs typeface="Trebuchet MS"/>
                <a:hlinkClick r:id="rId3"/>
              </a:rPr>
              <a:t>Ex</a:t>
            </a:r>
            <a:r>
              <a:rPr dirty="0" sz="1200" spc="-10">
                <a:solidFill>
                  <a:srgbClr val="0000ED"/>
                </a:solidFill>
                <a:latin typeface="Trebuchet MS"/>
                <a:cs typeface="Trebuchet MS"/>
                <a:hlinkClick r:id="rId3"/>
              </a:rPr>
              <a:t>p</a:t>
            </a:r>
            <a:r>
              <a:rPr dirty="0" u="sng" sz="1200" spc="-10">
                <a:solidFill>
                  <a:srgbClr val="0000ED"/>
                </a:solidFill>
                <a:uFill>
                  <a:solidFill>
                    <a:srgbClr val="0000ED"/>
                  </a:solidFill>
                </a:uFill>
                <a:latin typeface="Trebuchet MS"/>
                <a:cs typeface="Trebuchet MS"/>
                <a:hlinkClick r:id="rId3"/>
              </a:rPr>
              <a:t>lained</a:t>
            </a:r>
            <a:endParaRPr sz="1200">
              <a:latin typeface="Trebuchet MS"/>
              <a:cs typeface="Trebuchet MS"/>
            </a:endParaRPr>
          </a:p>
          <a:p>
            <a:pPr marL="12700" marR="5080">
              <a:lnSpc>
                <a:spcPct val="171900"/>
              </a:lnSpc>
              <a:buClr>
                <a:srgbClr val="202020"/>
              </a:buClr>
              <a:buSzPct val="91666"/>
              <a:buAutoNum type="arabicPeriod"/>
              <a:tabLst>
                <a:tab pos="139065" algn="l"/>
              </a:tabLst>
            </a:pPr>
            <a:r>
              <a:rPr dirty="0" u="sng" sz="1200" spc="-5">
                <a:solidFill>
                  <a:srgbClr val="0000ED"/>
                </a:solidFill>
                <a:uFill>
                  <a:solidFill>
                    <a:srgbClr val="0000ED"/>
                  </a:solidFill>
                </a:uFill>
                <a:latin typeface="Trebuchet MS"/>
                <a:cs typeface="Trebuchet MS"/>
                <a:hlinkClick r:id="rId4"/>
              </a:rPr>
              <a:t>Tensorflow</a:t>
            </a:r>
            <a:r>
              <a:rPr dirty="0" u="sng" sz="1200" spc="-65">
                <a:solidFill>
                  <a:srgbClr val="0000ED"/>
                </a:solidFill>
                <a:uFill>
                  <a:solidFill>
                    <a:srgbClr val="0000ED"/>
                  </a:solidFill>
                </a:uFill>
                <a:latin typeface="Trebuchet MS"/>
                <a:cs typeface="Trebuchet MS"/>
                <a:hlinkClick r:id="rId4"/>
              </a:rPr>
              <a:t> </a:t>
            </a:r>
            <a:r>
              <a:rPr dirty="0" u="sng" sz="1200" spc="-110">
                <a:solidFill>
                  <a:srgbClr val="0000ED"/>
                </a:solidFill>
                <a:uFill>
                  <a:solidFill>
                    <a:srgbClr val="0000ED"/>
                  </a:solidFill>
                </a:uFill>
                <a:latin typeface="Trebuchet MS"/>
                <a:cs typeface="Trebuchet MS"/>
                <a:hlinkClick r:id="rId4"/>
              </a:rPr>
              <a:t>-</a:t>
            </a:r>
            <a:r>
              <a:rPr dirty="0" u="sng" sz="1200" spc="-60">
                <a:solidFill>
                  <a:srgbClr val="0000ED"/>
                </a:solidFill>
                <a:uFill>
                  <a:solidFill>
                    <a:srgbClr val="0000ED"/>
                  </a:solidFill>
                </a:uFill>
                <a:latin typeface="Trebuchet MS"/>
                <a:cs typeface="Trebuchet MS"/>
                <a:hlinkClick r:id="rId4"/>
              </a:rPr>
              <a:t> </a:t>
            </a:r>
            <a:r>
              <a:rPr dirty="0" u="sng" sz="1200" spc="15">
                <a:solidFill>
                  <a:srgbClr val="0000ED"/>
                </a:solidFill>
                <a:uFill>
                  <a:solidFill>
                    <a:srgbClr val="0000ED"/>
                  </a:solidFill>
                </a:uFill>
                <a:latin typeface="Trebuchet MS"/>
                <a:cs typeface="Trebuchet MS"/>
                <a:hlinkClick r:id="rId4"/>
              </a:rPr>
              <a:t>classif</a:t>
            </a:r>
            <a:r>
              <a:rPr dirty="0" sz="1200" spc="15">
                <a:solidFill>
                  <a:srgbClr val="0000ED"/>
                </a:solidFill>
                <a:latin typeface="Trebuchet MS"/>
                <a:cs typeface="Trebuchet MS"/>
                <a:hlinkClick r:id="rId4"/>
              </a:rPr>
              <a:t>y</a:t>
            </a:r>
            <a:r>
              <a:rPr dirty="0" sz="1200" spc="-60">
                <a:solidFill>
                  <a:srgbClr val="0000ED"/>
                </a:solidFill>
                <a:latin typeface="Trebuchet MS"/>
                <a:cs typeface="Trebuchet MS"/>
                <a:hlinkClick r:id="rId4"/>
              </a:rPr>
              <a:t> </a:t>
            </a:r>
            <a:r>
              <a:rPr dirty="0" sz="1200" spc="-35">
                <a:solidFill>
                  <a:srgbClr val="0000ED"/>
                </a:solidFill>
                <a:latin typeface="Trebuchet MS"/>
                <a:cs typeface="Trebuchet MS"/>
                <a:hlinkClick r:id="rId4"/>
              </a:rPr>
              <a:t>with</a:t>
            </a:r>
            <a:r>
              <a:rPr dirty="0" sz="1200" spc="-60">
                <a:solidFill>
                  <a:srgbClr val="0000ED"/>
                </a:solidFill>
                <a:latin typeface="Trebuchet MS"/>
                <a:cs typeface="Trebuchet MS"/>
                <a:hlinkClick r:id="rId4"/>
              </a:rPr>
              <a:t> </a:t>
            </a:r>
            <a:r>
              <a:rPr dirty="0" sz="1200" spc="25">
                <a:solidFill>
                  <a:srgbClr val="0000ED"/>
                </a:solidFill>
                <a:latin typeface="Trebuchet MS"/>
                <a:cs typeface="Trebuchet MS"/>
                <a:hlinkClick r:id="rId4"/>
              </a:rPr>
              <a:t>BERT </a:t>
            </a:r>
            <a:r>
              <a:rPr dirty="0" sz="1200" spc="-345">
                <a:solidFill>
                  <a:srgbClr val="0000ED"/>
                </a:solidFill>
                <a:latin typeface="Trebuchet MS"/>
                <a:cs typeface="Trebuchet MS"/>
              </a:rPr>
              <a:t> </a:t>
            </a:r>
            <a:r>
              <a:rPr dirty="0" sz="1200" spc="5">
                <a:solidFill>
                  <a:srgbClr val="202020"/>
                </a:solidFill>
                <a:latin typeface="Trebuchet MS"/>
                <a:cs typeface="Trebuchet MS"/>
              </a:rPr>
              <a:t>3.</a:t>
            </a:r>
            <a:r>
              <a:rPr dirty="0" u="sng" sz="1200" spc="5">
                <a:solidFill>
                  <a:srgbClr val="0000ED"/>
                </a:solidFill>
                <a:uFill>
                  <a:solidFill>
                    <a:srgbClr val="0000ED"/>
                  </a:solidFill>
                </a:uFill>
                <a:latin typeface="Trebuchet MS"/>
                <a:cs typeface="Trebuchet MS"/>
                <a:hlinkClick r:id="rId5"/>
              </a:rPr>
              <a:t>BERT</a:t>
            </a:r>
            <a:r>
              <a:rPr dirty="0" u="sng" sz="1200" spc="-70">
                <a:solidFill>
                  <a:srgbClr val="0000ED"/>
                </a:solidFill>
                <a:uFill>
                  <a:solidFill>
                    <a:srgbClr val="0000ED"/>
                  </a:solidFill>
                </a:uFill>
                <a:latin typeface="Trebuchet MS"/>
                <a:cs typeface="Trebuchet MS"/>
                <a:hlinkClick r:id="rId5"/>
              </a:rPr>
              <a:t> </a:t>
            </a:r>
            <a:r>
              <a:rPr dirty="0" u="sng" sz="1200" spc="15">
                <a:solidFill>
                  <a:srgbClr val="0000ED"/>
                </a:solidFill>
                <a:uFill>
                  <a:solidFill>
                    <a:srgbClr val="0000ED"/>
                  </a:solidFill>
                </a:uFill>
                <a:latin typeface="Trebuchet MS"/>
                <a:cs typeface="Trebuchet MS"/>
                <a:hlinkClick r:id="rId5"/>
              </a:rPr>
              <a:t>Visual</a:t>
            </a:r>
            <a:r>
              <a:rPr dirty="0" u="sng" sz="1200" spc="-70">
                <a:solidFill>
                  <a:srgbClr val="0000ED"/>
                </a:solidFill>
                <a:uFill>
                  <a:solidFill>
                    <a:srgbClr val="0000ED"/>
                  </a:solidFill>
                </a:uFill>
                <a:latin typeface="Trebuchet MS"/>
                <a:cs typeface="Trebuchet MS"/>
                <a:hlinkClick r:id="rId5"/>
              </a:rPr>
              <a:t> </a:t>
            </a:r>
            <a:r>
              <a:rPr dirty="0" u="sng" sz="1200" spc="-10">
                <a:solidFill>
                  <a:srgbClr val="0000ED"/>
                </a:solidFill>
                <a:uFill>
                  <a:solidFill>
                    <a:srgbClr val="0000ED"/>
                  </a:solidFill>
                </a:uFill>
                <a:latin typeface="Trebuchet MS"/>
                <a:cs typeface="Trebuchet MS"/>
                <a:hlinkClick r:id="rId5"/>
              </a:rPr>
              <a:t>Guide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dirty="0" sz="1200" spc="-50">
                <a:solidFill>
                  <a:srgbClr val="202020"/>
                </a:solidFill>
                <a:latin typeface="Trebuchet MS"/>
                <a:cs typeface="Trebuchet MS"/>
              </a:rPr>
              <a:t>4</a:t>
            </a:r>
            <a:r>
              <a:rPr dirty="0" sz="1200" spc="-40">
                <a:solidFill>
                  <a:srgbClr val="202020"/>
                </a:solidFill>
                <a:latin typeface="Trebuchet MS"/>
                <a:cs typeface="Trebuchet MS"/>
              </a:rPr>
              <a:t>.</a:t>
            </a:r>
            <a:r>
              <a:rPr dirty="0" u="sng" sz="1200" spc="25">
                <a:solidFill>
                  <a:srgbClr val="0000ED"/>
                </a:solidFill>
                <a:uFill>
                  <a:solidFill>
                    <a:srgbClr val="0000ED"/>
                  </a:solidFill>
                </a:uFill>
                <a:latin typeface="Trebuchet MS"/>
                <a:cs typeface="Trebuchet MS"/>
                <a:hlinkClick r:id="rId6"/>
              </a:rPr>
              <a:t>Goo</a:t>
            </a:r>
            <a:r>
              <a:rPr dirty="0" sz="1200" spc="70">
                <a:solidFill>
                  <a:srgbClr val="0000ED"/>
                </a:solidFill>
                <a:latin typeface="Trebuchet MS"/>
                <a:cs typeface="Trebuchet MS"/>
                <a:hlinkClick r:id="rId6"/>
              </a:rPr>
              <a:t>g</a:t>
            </a:r>
            <a:r>
              <a:rPr dirty="0" u="sng" sz="1200" spc="-65">
                <a:solidFill>
                  <a:srgbClr val="0000ED"/>
                </a:solidFill>
                <a:uFill>
                  <a:solidFill>
                    <a:srgbClr val="0000ED"/>
                  </a:solidFill>
                </a:uFill>
                <a:latin typeface="Trebuchet MS"/>
                <a:cs typeface="Trebuchet MS"/>
                <a:hlinkClick r:id="rId6"/>
              </a:rPr>
              <a:t>l</a:t>
            </a:r>
            <a:r>
              <a:rPr dirty="0" u="sng" sz="1200" spc="-20">
                <a:solidFill>
                  <a:srgbClr val="0000ED"/>
                </a:solidFill>
                <a:uFill>
                  <a:solidFill>
                    <a:srgbClr val="0000ED"/>
                  </a:solidFill>
                </a:uFill>
                <a:latin typeface="Trebuchet MS"/>
                <a:cs typeface="Trebuchet MS"/>
                <a:hlinkClick r:id="rId6"/>
              </a:rPr>
              <a:t>e</a:t>
            </a:r>
            <a:r>
              <a:rPr dirty="0" u="sng" sz="1200" spc="-65">
                <a:solidFill>
                  <a:srgbClr val="0000ED"/>
                </a:solidFill>
                <a:uFill>
                  <a:solidFill>
                    <a:srgbClr val="0000ED"/>
                  </a:solidFill>
                </a:uFill>
                <a:latin typeface="Trebuchet MS"/>
                <a:cs typeface="Trebuchet MS"/>
                <a:hlinkClick r:id="rId6"/>
              </a:rPr>
              <a:t> </a:t>
            </a:r>
            <a:r>
              <a:rPr dirty="0" u="sng" sz="1200" spc="65">
                <a:solidFill>
                  <a:srgbClr val="0000ED"/>
                </a:solidFill>
                <a:uFill>
                  <a:solidFill>
                    <a:srgbClr val="0000ED"/>
                  </a:solidFill>
                </a:uFill>
                <a:latin typeface="Trebuchet MS"/>
                <a:cs typeface="Trebuchet MS"/>
                <a:hlinkClick r:id="rId6"/>
              </a:rPr>
              <a:t>A</a:t>
            </a:r>
            <a:r>
              <a:rPr dirty="0" u="sng" sz="1200" spc="-50">
                <a:solidFill>
                  <a:srgbClr val="0000ED"/>
                </a:solidFill>
                <a:uFill>
                  <a:solidFill>
                    <a:srgbClr val="0000ED"/>
                  </a:solidFill>
                </a:uFill>
                <a:latin typeface="Trebuchet MS"/>
                <a:cs typeface="Trebuchet MS"/>
                <a:hlinkClick r:id="rId6"/>
              </a:rPr>
              <a:t>u</a:t>
            </a:r>
            <a:r>
              <a:rPr dirty="0" u="sng" sz="1200" spc="-50">
                <a:solidFill>
                  <a:srgbClr val="0000ED"/>
                </a:solidFill>
                <a:uFill>
                  <a:solidFill>
                    <a:srgbClr val="0000ED"/>
                  </a:solidFill>
                </a:uFill>
                <a:latin typeface="Trebuchet MS"/>
                <a:cs typeface="Trebuchet MS"/>
                <a:hlinkClick r:id="rId6"/>
              </a:rPr>
              <a:t>t</a:t>
            </a:r>
            <a:r>
              <a:rPr dirty="0" u="sng" sz="1200" spc="114">
                <a:solidFill>
                  <a:srgbClr val="0000ED"/>
                </a:solidFill>
                <a:uFill>
                  <a:solidFill>
                    <a:srgbClr val="0000ED"/>
                  </a:solidFill>
                </a:uFill>
                <a:latin typeface="Trebuchet MS"/>
                <a:cs typeface="Trebuchet MS"/>
                <a:hlinkClick r:id="rId6"/>
              </a:rPr>
              <a:t>oM</a:t>
            </a:r>
            <a:r>
              <a:rPr dirty="0" u="sng" sz="1200" spc="35">
                <a:solidFill>
                  <a:srgbClr val="0000ED"/>
                </a:solidFill>
                <a:uFill>
                  <a:solidFill>
                    <a:srgbClr val="0000ED"/>
                  </a:solidFill>
                </a:uFill>
                <a:latin typeface="Trebuchet MS"/>
                <a:cs typeface="Trebuchet MS"/>
                <a:hlinkClick r:id="rId6"/>
              </a:rPr>
              <a:t>L</a:t>
            </a:r>
            <a:r>
              <a:rPr dirty="0" u="sng" sz="1200" spc="-65">
                <a:solidFill>
                  <a:srgbClr val="0000ED"/>
                </a:solidFill>
                <a:uFill>
                  <a:solidFill>
                    <a:srgbClr val="0000ED"/>
                  </a:solidFill>
                </a:uFill>
                <a:latin typeface="Trebuchet MS"/>
                <a:cs typeface="Trebuchet MS"/>
                <a:hlinkClick r:id="rId6"/>
              </a:rPr>
              <a:t> </a:t>
            </a:r>
            <a:r>
              <a:rPr dirty="0" u="sng" sz="1200" spc="-110">
                <a:solidFill>
                  <a:srgbClr val="0000ED"/>
                </a:solidFill>
                <a:uFill>
                  <a:solidFill>
                    <a:srgbClr val="0000ED"/>
                  </a:solidFill>
                </a:uFill>
                <a:latin typeface="Trebuchet MS"/>
                <a:cs typeface="Trebuchet MS"/>
                <a:hlinkClick r:id="rId6"/>
              </a:rPr>
              <a:t>-</a:t>
            </a:r>
            <a:r>
              <a:rPr dirty="0" u="sng" sz="1200" spc="-65">
                <a:solidFill>
                  <a:srgbClr val="0000ED"/>
                </a:solidFill>
                <a:uFill>
                  <a:solidFill>
                    <a:srgbClr val="0000ED"/>
                  </a:solidFill>
                </a:uFill>
                <a:latin typeface="Trebuchet MS"/>
                <a:cs typeface="Trebuchet MS"/>
                <a:hlinkClick r:id="rId6"/>
              </a:rPr>
              <a:t> </a:t>
            </a:r>
            <a:r>
              <a:rPr dirty="0" u="sng" sz="1200" spc="60">
                <a:solidFill>
                  <a:srgbClr val="0000ED"/>
                </a:solidFill>
                <a:uFill>
                  <a:solidFill>
                    <a:srgbClr val="0000ED"/>
                  </a:solidFill>
                </a:uFill>
                <a:latin typeface="Trebuchet MS"/>
                <a:cs typeface="Trebuchet MS"/>
                <a:hlinkClick r:id="rId6"/>
              </a:rPr>
              <a:t>NL</a:t>
            </a:r>
            <a:r>
              <a:rPr dirty="0" u="sng" sz="1200" spc="85">
                <a:solidFill>
                  <a:srgbClr val="0000ED"/>
                </a:solidFill>
                <a:uFill>
                  <a:solidFill>
                    <a:srgbClr val="0000ED"/>
                  </a:solidFill>
                </a:uFill>
                <a:latin typeface="Trebuchet MS"/>
                <a:cs typeface="Trebuchet MS"/>
                <a:hlinkClick r:id="rId6"/>
              </a:rPr>
              <a:t>P</a:t>
            </a:r>
            <a:r>
              <a:rPr dirty="0" u="sng" sz="1200" spc="-65">
                <a:solidFill>
                  <a:srgbClr val="0000ED"/>
                </a:solidFill>
                <a:uFill>
                  <a:solidFill>
                    <a:srgbClr val="0000ED"/>
                  </a:solidFill>
                </a:uFill>
                <a:latin typeface="Trebuchet MS"/>
                <a:cs typeface="Trebuchet MS"/>
                <a:hlinkClick r:id="rId6"/>
              </a:rPr>
              <a:t> </a:t>
            </a:r>
            <a:r>
              <a:rPr dirty="0" u="sng" sz="1200" spc="50">
                <a:solidFill>
                  <a:srgbClr val="0000ED"/>
                </a:solidFill>
                <a:uFill>
                  <a:solidFill>
                    <a:srgbClr val="0000ED"/>
                  </a:solidFill>
                </a:uFill>
                <a:latin typeface="Trebuchet MS"/>
                <a:cs typeface="Trebuchet MS"/>
                <a:hlinkClick r:id="rId6"/>
              </a:rPr>
              <a:t>API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5"/>
              <a:t>https://colab.research.google.com/drive/1mwFpRATNrSgD6xX8SqTe0H_V6Wm-LJLc#scrollTo=pGolILywlOI4&amp;printMode=true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26</a:t>
            </a:fld>
            <a:r>
              <a:rPr dirty="0" spc="-5"/>
              <a:t>/</a:t>
            </a:r>
            <a:r>
              <a:rPr dirty="0"/>
              <a:t>37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41350" y="7918457"/>
            <a:ext cx="1358265" cy="322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50" spc="-45" b="1">
                <a:solidFill>
                  <a:srgbClr val="202020"/>
                </a:solidFill>
                <a:latin typeface="Trebuchet MS"/>
                <a:cs typeface="Trebuchet MS"/>
              </a:rPr>
              <a:t>References:</a:t>
            </a:r>
            <a:endParaRPr sz="19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06674"/>
            <a:ext cx="2635885" cy="476884"/>
          </a:xfrm>
          <a:prstGeom prst="rect">
            <a:avLst/>
          </a:prstGeom>
        </p:spPr>
        <p:txBody>
          <a:bodyPr wrap="square" lIns="0" tIns="711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dirty="0" sz="800">
                <a:latin typeface="Arial"/>
                <a:cs typeface="Arial"/>
              </a:rPr>
              <a:t>6/15/2021</a:t>
            </a:r>
            <a:endParaRPr sz="800">
              <a:latin typeface="Arial"/>
              <a:cs typeface="Arial"/>
            </a:endParaRPr>
          </a:p>
          <a:p>
            <a:pPr marL="330200">
              <a:lnSpc>
                <a:spcPct val="100000"/>
              </a:lnSpc>
              <a:spcBef>
                <a:spcPts val="690"/>
              </a:spcBef>
            </a:pPr>
            <a:r>
              <a:rPr dirty="0" sz="1200" spc="-50">
                <a:solidFill>
                  <a:srgbClr val="202020"/>
                </a:solidFill>
                <a:latin typeface="Trebuchet MS"/>
                <a:cs typeface="Trebuchet MS"/>
              </a:rPr>
              <a:t>5</a:t>
            </a:r>
            <a:r>
              <a:rPr dirty="0" sz="1200" spc="-40">
                <a:solidFill>
                  <a:srgbClr val="202020"/>
                </a:solidFill>
                <a:latin typeface="Trebuchet MS"/>
                <a:cs typeface="Trebuchet MS"/>
              </a:rPr>
              <a:t>.</a:t>
            </a:r>
            <a:r>
              <a:rPr dirty="0" u="sng" sz="1200" spc="45">
                <a:solidFill>
                  <a:srgbClr val="0000ED"/>
                </a:solidFill>
                <a:uFill>
                  <a:solidFill>
                    <a:srgbClr val="0000ED"/>
                  </a:solidFill>
                </a:uFill>
                <a:latin typeface="Trebuchet MS"/>
                <a:cs typeface="Trebuchet MS"/>
                <a:hlinkClick r:id="rId2"/>
              </a:rPr>
              <a:t>BE</a:t>
            </a:r>
            <a:r>
              <a:rPr dirty="0" u="sng" sz="1200">
                <a:solidFill>
                  <a:srgbClr val="0000ED"/>
                </a:solidFill>
                <a:uFill>
                  <a:solidFill>
                    <a:srgbClr val="0000ED"/>
                  </a:solidFill>
                </a:uFill>
                <a:latin typeface="Trebuchet MS"/>
                <a:cs typeface="Trebuchet MS"/>
                <a:hlinkClick r:id="rId2"/>
              </a:rPr>
              <a:t>R</a:t>
            </a:r>
            <a:r>
              <a:rPr dirty="0" u="sng" sz="1200" spc="15">
                <a:solidFill>
                  <a:srgbClr val="0000ED"/>
                </a:solidFill>
                <a:uFill>
                  <a:solidFill>
                    <a:srgbClr val="0000ED"/>
                  </a:solidFill>
                </a:uFill>
                <a:latin typeface="Trebuchet MS"/>
                <a:cs typeface="Trebuchet MS"/>
                <a:hlinkClick r:id="rId2"/>
              </a:rPr>
              <a:t>T</a:t>
            </a:r>
            <a:r>
              <a:rPr dirty="0" u="sng" sz="1200" spc="-65">
                <a:solidFill>
                  <a:srgbClr val="0000ED"/>
                </a:solidFill>
                <a:uFill>
                  <a:solidFill>
                    <a:srgbClr val="0000ED"/>
                  </a:solidFill>
                </a:uFill>
                <a:latin typeface="Trebuchet MS"/>
                <a:cs typeface="Trebuchet MS"/>
                <a:hlinkClick r:id="rId2"/>
              </a:rPr>
              <a:t> </a:t>
            </a:r>
            <a:r>
              <a:rPr dirty="0" u="sng" sz="1200" spc="40">
                <a:solidFill>
                  <a:srgbClr val="0000ED"/>
                </a:solidFill>
                <a:uFill>
                  <a:solidFill>
                    <a:srgbClr val="0000ED"/>
                  </a:solidFill>
                </a:uFill>
                <a:latin typeface="Trebuchet MS"/>
                <a:cs typeface="Trebuchet MS"/>
                <a:hlinkClick r:id="rId2"/>
              </a:rPr>
              <a:t>use</a:t>
            </a:r>
            <a:r>
              <a:rPr dirty="0" u="sng" sz="1200" spc="5">
                <a:solidFill>
                  <a:srgbClr val="0000ED"/>
                </a:solidFill>
                <a:uFill>
                  <a:solidFill>
                    <a:srgbClr val="0000ED"/>
                  </a:solidFill>
                </a:uFill>
                <a:latin typeface="Trebuchet MS"/>
                <a:cs typeface="Trebuchet MS"/>
                <a:hlinkClick r:id="rId2"/>
              </a:rPr>
              <a:t>d</a:t>
            </a:r>
            <a:r>
              <a:rPr dirty="0" u="sng" sz="1200" spc="-65">
                <a:solidFill>
                  <a:srgbClr val="0000ED"/>
                </a:solidFill>
                <a:uFill>
                  <a:solidFill>
                    <a:srgbClr val="0000ED"/>
                  </a:solidFill>
                </a:uFill>
                <a:latin typeface="Trebuchet MS"/>
                <a:cs typeface="Trebuchet MS"/>
                <a:hlinkClick r:id="rId2"/>
              </a:rPr>
              <a:t> </a:t>
            </a:r>
            <a:r>
              <a:rPr dirty="0" u="sng" sz="1200" spc="-55">
                <a:solidFill>
                  <a:srgbClr val="0000ED"/>
                </a:solidFill>
                <a:uFill>
                  <a:solidFill>
                    <a:srgbClr val="0000ED"/>
                  </a:solidFill>
                </a:uFill>
                <a:latin typeface="Trebuchet MS"/>
                <a:cs typeface="Trebuchet MS"/>
                <a:hlinkClick r:id="rId2"/>
              </a:rPr>
              <a:t>i</a:t>
            </a:r>
            <a:r>
              <a:rPr dirty="0" u="sng" sz="1200" spc="5">
                <a:solidFill>
                  <a:srgbClr val="0000ED"/>
                </a:solidFill>
                <a:uFill>
                  <a:solidFill>
                    <a:srgbClr val="0000ED"/>
                  </a:solidFill>
                </a:uFill>
                <a:latin typeface="Trebuchet MS"/>
                <a:cs typeface="Trebuchet MS"/>
                <a:hlinkClick r:id="rId2"/>
              </a:rPr>
              <a:t>n</a:t>
            </a:r>
            <a:r>
              <a:rPr dirty="0" u="sng" sz="1200" spc="-65">
                <a:solidFill>
                  <a:srgbClr val="0000ED"/>
                </a:solidFill>
                <a:uFill>
                  <a:solidFill>
                    <a:srgbClr val="0000ED"/>
                  </a:solidFill>
                </a:uFill>
                <a:latin typeface="Trebuchet MS"/>
                <a:cs typeface="Trebuchet MS"/>
                <a:hlinkClick r:id="rId2"/>
              </a:rPr>
              <a:t> </a:t>
            </a:r>
            <a:r>
              <a:rPr dirty="0" u="sng" sz="1200" spc="-25">
                <a:solidFill>
                  <a:srgbClr val="0000ED"/>
                </a:solidFill>
                <a:uFill>
                  <a:solidFill>
                    <a:srgbClr val="0000ED"/>
                  </a:solidFill>
                </a:uFill>
                <a:latin typeface="Trebuchet MS"/>
                <a:cs typeface="Trebuchet MS"/>
                <a:hlinkClick r:id="rId2"/>
              </a:rPr>
              <a:t>al</a:t>
            </a:r>
            <a:r>
              <a:rPr dirty="0" u="sng" sz="1200" spc="-65">
                <a:solidFill>
                  <a:srgbClr val="0000ED"/>
                </a:solidFill>
                <a:uFill>
                  <a:solidFill>
                    <a:srgbClr val="0000ED"/>
                  </a:solidFill>
                </a:uFill>
                <a:latin typeface="Trebuchet MS"/>
                <a:cs typeface="Trebuchet MS"/>
                <a:hlinkClick r:id="rId2"/>
              </a:rPr>
              <a:t>l</a:t>
            </a:r>
            <a:r>
              <a:rPr dirty="0" u="sng" sz="1200" spc="-65">
                <a:solidFill>
                  <a:srgbClr val="0000ED"/>
                </a:solidFill>
                <a:uFill>
                  <a:solidFill>
                    <a:srgbClr val="0000ED"/>
                  </a:solidFill>
                </a:uFill>
                <a:latin typeface="Trebuchet MS"/>
                <a:cs typeface="Trebuchet MS"/>
                <a:hlinkClick r:id="rId2"/>
              </a:rPr>
              <a:t> </a:t>
            </a:r>
            <a:r>
              <a:rPr dirty="0" u="sng" sz="1200" spc="20">
                <a:solidFill>
                  <a:srgbClr val="0000ED"/>
                </a:solidFill>
                <a:uFill>
                  <a:solidFill>
                    <a:srgbClr val="0000ED"/>
                  </a:solidFill>
                </a:uFill>
                <a:latin typeface="Trebuchet MS"/>
                <a:cs typeface="Trebuchet MS"/>
                <a:hlinkClick r:id="rId2"/>
              </a:rPr>
              <a:t>En</a:t>
            </a:r>
            <a:r>
              <a:rPr dirty="0" sz="1200" spc="70">
                <a:solidFill>
                  <a:srgbClr val="0000ED"/>
                </a:solidFill>
                <a:latin typeface="Trebuchet MS"/>
                <a:cs typeface="Trebuchet MS"/>
                <a:hlinkClick r:id="rId2"/>
              </a:rPr>
              <a:t>g</a:t>
            </a:r>
            <a:r>
              <a:rPr dirty="0" u="sng" sz="1200" spc="5">
                <a:solidFill>
                  <a:srgbClr val="0000ED"/>
                </a:solidFill>
                <a:uFill>
                  <a:solidFill>
                    <a:srgbClr val="0000ED"/>
                  </a:solidFill>
                </a:uFill>
                <a:latin typeface="Trebuchet MS"/>
                <a:cs typeface="Trebuchet MS"/>
                <a:hlinkClick r:id="rId2"/>
              </a:rPr>
              <a:t>lis</a:t>
            </a:r>
            <a:r>
              <a:rPr dirty="0" u="sng" sz="1200" spc="5">
                <a:solidFill>
                  <a:srgbClr val="0000ED"/>
                </a:solidFill>
                <a:uFill>
                  <a:solidFill>
                    <a:srgbClr val="0000ED"/>
                  </a:solidFill>
                </a:uFill>
                <a:latin typeface="Trebuchet MS"/>
                <a:cs typeface="Trebuchet MS"/>
                <a:hlinkClick r:id="rId2"/>
              </a:rPr>
              <a:t>h</a:t>
            </a:r>
            <a:r>
              <a:rPr dirty="0" u="sng" sz="1200" spc="-65">
                <a:solidFill>
                  <a:srgbClr val="0000ED"/>
                </a:solidFill>
                <a:uFill>
                  <a:solidFill>
                    <a:srgbClr val="0000ED"/>
                  </a:solidFill>
                </a:uFill>
                <a:latin typeface="Trebuchet MS"/>
                <a:cs typeface="Trebuchet MS"/>
                <a:hlinkClick r:id="rId2"/>
              </a:rPr>
              <a:t> </a:t>
            </a:r>
            <a:r>
              <a:rPr dirty="0" u="sng" sz="1200">
                <a:solidFill>
                  <a:srgbClr val="0000ED"/>
                </a:solidFill>
                <a:uFill>
                  <a:solidFill>
                    <a:srgbClr val="0000ED"/>
                  </a:solidFill>
                </a:uFill>
                <a:latin typeface="Trebuchet MS"/>
                <a:cs typeface="Trebuchet MS"/>
                <a:hlinkClick r:id="rId2"/>
              </a:rPr>
              <a:t>Queries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99792" y="165100"/>
            <a:ext cx="240855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twitter_analyis_classification_v1.ipynb</a:t>
            </a:r>
            <a:r>
              <a:rPr dirty="0" sz="800" spc="-4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-</a:t>
            </a:r>
            <a:r>
              <a:rPr dirty="0" sz="800" spc="-4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Colaboratory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8300" y="9293219"/>
            <a:ext cx="7048500" cy="9525"/>
          </a:xfrm>
          <a:custGeom>
            <a:avLst/>
            <a:gdLst/>
            <a:ahLst/>
            <a:cxnLst/>
            <a:rect l="l" t="t" r="r" b="b"/>
            <a:pathLst>
              <a:path w="7048500" h="9525">
                <a:moveTo>
                  <a:pt x="7048499" y="9524"/>
                </a:moveTo>
                <a:lnTo>
                  <a:pt x="0" y="9524"/>
                </a:lnTo>
                <a:lnTo>
                  <a:pt x="0" y="0"/>
                </a:lnTo>
                <a:lnTo>
                  <a:pt x="7048499" y="0"/>
                </a:lnTo>
                <a:lnTo>
                  <a:pt x="7048499" y="952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651720" y="9328157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655">
                <a:solidFill>
                  <a:srgbClr val="00C752"/>
                </a:solidFill>
                <a:latin typeface="Segoe UI Symbol"/>
                <a:cs typeface="Segoe UI Symbol"/>
              </a:rPr>
              <a:t></a:t>
            </a:r>
            <a:endParaRPr sz="1200">
              <a:latin typeface="Segoe UI Symbol"/>
              <a:cs typeface="Segoe UI 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99370" y="9318632"/>
            <a:ext cx="166243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6710" algn="l"/>
              </a:tabLst>
            </a:pPr>
            <a:r>
              <a:rPr dirty="0" sz="1050" spc="75">
                <a:solidFill>
                  <a:srgbClr val="202020"/>
                </a:solidFill>
                <a:latin typeface="Trebuchet MS"/>
                <a:cs typeface="Trebuchet MS"/>
              </a:rPr>
              <a:t>0s</a:t>
            </a:r>
            <a:r>
              <a:rPr dirty="0" sz="1050" spc="75">
                <a:solidFill>
                  <a:srgbClr val="202020"/>
                </a:solidFill>
                <a:latin typeface="Trebuchet MS"/>
                <a:cs typeface="Trebuchet MS"/>
              </a:rPr>
              <a:t>	</a:t>
            </a:r>
            <a:r>
              <a:rPr dirty="0" sz="1050" spc="-5">
                <a:solidFill>
                  <a:srgbClr val="202020"/>
                </a:solidFill>
                <a:latin typeface="Trebuchet MS"/>
                <a:cs typeface="Trebuchet MS"/>
              </a:rPr>
              <a:t>completed</a:t>
            </a:r>
            <a:r>
              <a:rPr dirty="0" sz="105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050" spc="-30">
                <a:solidFill>
                  <a:srgbClr val="202020"/>
                </a:solidFill>
                <a:latin typeface="Trebuchet MS"/>
                <a:cs typeface="Trebuchet MS"/>
              </a:rPr>
              <a:t>at</a:t>
            </a:r>
            <a:r>
              <a:rPr dirty="0" sz="105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Trebuchet MS"/>
                <a:cs typeface="Trebuchet MS"/>
              </a:rPr>
              <a:t>7:41</a:t>
            </a:r>
            <a:r>
              <a:rPr dirty="0" sz="105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050" spc="120">
                <a:solidFill>
                  <a:srgbClr val="202020"/>
                </a:solidFill>
                <a:latin typeface="Trebuchet MS"/>
                <a:cs typeface="Trebuchet MS"/>
              </a:rPr>
              <a:t>PM</a:t>
            </a:r>
            <a:endParaRPr sz="105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54049" y="1635120"/>
            <a:ext cx="6686550" cy="19050"/>
            <a:chOff x="654049" y="1635120"/>
            <a:chExt cx="6686550" cy="19050"/>
          </a:xfrm>
        </p:grpSpPr>
        <p:sp>
          <p:nvSpPr>
            <p:cNvPr id="8" name="object 8"/>
            <p:cNvSpPr/>
            <p:nvPr/>
          </p:nvSpPr>
          <p:spPr>
            <a:xfrm>
              <a:off x="654049" y="1635120"/>
              <a:ext cx="6686550" cy="9525"/>
            </a:xfrm>
            <a:custGeom>
              <a:avLst/>
              <a:gdLst/>
              <a:ahLst/>
              <a:cxnLst/>
              <a:rect l="l" t="t" r="r" b="b"/>
              <a:pathLst>
                <a:path w="6686550" h="9525">
                  <a:moveTo>
                    <a:pt x="6686549" y="9524"/>
                  </a:moveTo>
                  <a:lnTo>
                    <a:pt x="0" y="9524"/>
                  </a:lnTo>
                  <a:lnTo>
                    <a:pt x="0" y="0"/>
                  </a:lnTo>
                  <a:lnTo>
                    <a:pt x="6686549" y="0"/>
                  </a:lnTo>
                  <a:lnTo>
                    <a:pt x="6686549" y="9524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54037" y="1635124"/>
              <a:ext cx="6686550" cy="19050"/>
            </a:xfrm>
            <a:custGeom>
              <a:avLst/>
              <a:gdLst/>
              <a:ahLst/>
              <a:cxnLst/>
              <a:rect l="l" t="t" r="r" b="b"/>
              <a:pathLst>
                <a:path w="6686550" h="19050">
                  <a:moveTo>
                    <a:pt x="6686550" y="0"/>
                  </a:moveTo>
                  <a:lnTo>
                    <a:pt x="6677025" y="9525"/>
                  </a:lnTo>
                  <a:lnTo>
                    <a:pt x="0" y="9525"/>
                  </a:lnTo>
                  <a:lnTo>
                    <a:pt x="0" y="19050"/>
                  </a:lnTo>
                  <a:lnTo>
                    <a:pt x="6677025" y="19050"/>
                  </a:lnTo>
                  <a:lnTo>
                    <a:pt x="6686550" y="19050"/>
                  </a:lnTo>
                  <a:lnTo>
                    <a:pt x="6686550" y="9525"/>
                  </a:lnTo>
                  <a:lnTo>
                    <a:pt x="6686550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54049" y="1635120"/>
              <a:ext cx="9525" cy="19050"/>
            </a:xfrm>
            <a:custGeom>
              <a:avLst/>
              <a:gdLst/>
              <a:ahLst/>
              <a:cxnLst/>
              <a:rect l="l" t="t" r="r" b="b"/>
              <a:pathLst>
                <a:path w="9525" h="19050">
                  <a:moveTo>
                    <a:pt x="0" y="19049"/>
                  </a:moveTo>
                  <a:lnTo>
                    <a:pt x="0" y="0"/>
                  </a:lnTo>
                  <a:lnTo>
                    <a:pt x="9524" y="0"/>
                  </a:lnTo>
                  <a:lnTo>
                    <a:pt x="9524" y="9524"/>
                  </a:lnTo>
                  <a:lnTo>
                    <a:pt x="0" y="19049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641350" y="1136657"/>
            <a:ext cx="2748915" cy="322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50" spc="-30" b="1">
                <a:solidFill>
                  <a:srgbClr val="202020"/>
                </a:solidFill>
                <a:latin typeface="Trebuchet MS"/>
                <a:cs typeface="Trebuchet MS"/>
              </a:rPr>
              <a:t>Thank</a:t>
            </a:r>
            <a:r>
              <a:rPr dirty="0" sz="1950" spc="-105" b="1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950" spc="-80" b="1">
                <a:solidFill>
                  <a:srgbClr val="202020"/>
                </a:solidFill>
                <a:latin typeface="Trebuchet MS"/>
                <a:cs typeface="Trebuchet MS"/>
              </a:rPr>
              <a:t>y</a:t>
            </a:r>
            <a:r>
              <a:rPr dirty="0" sz="1950" spc="-35" b="1">
                <a:solidFill>
                  <a:srgbClr val="202020"/>
                </a:solidFill>
                <a:latin typeface="Trebuchet MS"/>
                <a:cs typeface="Trebuchet MS"/>
              </a:rPr>
              <a:t>ou</a:t>
            </a:r>
            <a:r>
              <a:rPr dirty="0" sz="1950" spc="-105" b="1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950" spc="-50" b="1">
                <a:solidFill>
                  <a:srgbClr val="202020"/>
                </a:solidFill>
                <a:latin typeface="Trebuchet MS"/>
                <a:cs typeface="Trebuchet MS"/>
              </a:rPr>
              <a:t>for</a:t>
            </a:r>
            <a:r>
              <a:rPr dirty="0" sz="1950" spc="-105" b="1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950" spc="-80" b="1">
                <a:solidFill>
                  <a:srgbClr val="202020"/>
                </a:solidFill>
                <a:latin typeface="Trebuchet MS"/>
                <a:cs typeface="Trebuchet MS"/>
              </a:rPr>
              <a:t>y</a:t>
            </a:r>
            <a:r>
              <a:rPr dirty="0" sz="1950" spc="-65" b="1">
                <a:solidFill>
                  <a:srgbClr val="202020"/>
                </a:solidFill>
                <a:latin typeface="Trebuchet MS"/>
                <a:cs typeface="Trebuchet MS"/>
              </a:rPr>
              <a:t>our</a:t>
            </a:r>
            <a:r>
              <a:rPr dirty="0" sz="1950" spc="-105" b="1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950" spc="-80" b="1">
                <a:solidFill>
                  <a:srgbClr val="202020"/>
                </a:solidFill>
                <a:latin typeface="Trebuchet MS"/>
                <a:cs typeface="Trebuchet MS"/>
              </a:rPr>
              <a:t>time.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40531" y="1309695"/>
            <a:ext cx="103505" cy="52069"/>
          </a:xfrm>
          <a:custGeom>
            <a:avLst/>
            <a:gdLst/>
            <a:ahLst/>
            <a:cxnLst/>
            <a:rect l="l" t="t" r="r" b="b"/>
            <a:pathLst>
              <a:path w="103504" h="52069">
                <a:moveTo>
                  <a:pt x="51593" y="51593"/>
                </a:moveTo>
                <a:lnTo>
                  <a:pt x="0" y="0"/>
                </a:lnTo>
                <a:lnTo>
                  <a:pt x="103187" y="0"/>
                </a:lnTo>
                <a:lnTo>
                  <a:pt x="51593" y="51593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4050" y="1949457"/>
            <a:ext cx="6686549" cy="2466974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641350" y="4832357"/>
            <a:ext cx="2098675" cy="322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50" spc="-10" b="1">
                <a:solidFill>
                  <a:srgbClr val="202020"/>
                </a:solidFill>
                <a:latin typeface="Trebuchet MS"/>
                <a:cs typeface="Trebuchet MS"/>
              </a:rPr>
              <a:t>Questions</a:t>
            </a:r>
            <a:r>
              <a:rPr dirty="0" sz="1950" spc="-105" b="1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950" spc="45" b="1">
                <a:solidFill>
                  <a:srgbClr val="202020"/>
                </a:solidFill>
                <a:latin typeface="Trebuchet MS"/>
                <a:cs typeface="Trebuchet MS"/>
              </a:rPr>
              <a:t>Session</a:t>
            </a:r>
            <a:endParaRPr sz="1950">
              <a:latin typeface="Trebuchet MS"/>
              <a:cs typeface="Trebuchet MS"/>
            </a:endParaRPr>
          </a:p>
        </p:txBody>
      </p: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23099" y="9366257"/>
            <a:ext cx="101600" cy="10159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258049" y="9372607"/>
            <a:ext cx="88900" cy="88900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5"/>
              <a:t>https://colab.research.google.com/drive/1mwFpRATNrSgD6xX8SqTe0H_V6Wm-LJLc#scrollTo=pGolILywlOI4&amp;printMode=true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26</a:t>
            </a:fld>
            <a:r>
              <a:rPr dirty="0" spc="-5"/>
              <a:t>/</a:t>
            </a:r>
            <a:r>
              <a:rPr dirty="0"/>
              <a:t>37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100"/>
            <a:ext cx="47752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6/15/2021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99792" y="165100"/>
            <a:ext cx="240855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twitter_analyis_classification_v1.ipynb</a:t>
            </a:r>
            <a:r>
              <a:rPr dirty="0" sz="800" spc="-4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-</a:t>
            </a:r>
            <a:r>
              <a:rPr dirty="0" sz="800" spc="-4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Colaboratory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2300" y="601344"/>
            <a:ext cx="6775450" cy="510222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#PIP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Install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all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the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required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libraries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!pip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install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tokenization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wordcloud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tqdm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transformers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nltk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tensorflow_hub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Consolas"/>
              <a:cs typeface="Consolas"/>
            </a:endParaRPr>
          </a:p>
          <a:p>
            <a:pPr marL="383540" marR="5080">
              <a:lnSpc>
                <a:spcPct val="101200"/>
              </a:lnSpc>
              <a:spcBef>
                <a:spcPts val="5"/>
              </a:spcBef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Requirement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already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satisfied: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tokenization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in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/usr/local/lib/python3.7/dist-packages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( </a:t>
            </a:r>
            <a:r>
              <a:rPr dirty="0" sz="1050" spc="-57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Requirement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already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satisfied: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wordcloud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in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/usr/local/lib/python3.7/dist-packages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(1.5 </a:t>
            </a:r>
            <a:r>
              <a:rPr dirty="0" sz="1050" spc="-57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Requirement already satisfied: tqdm in /usr/local/lib/python3.7/dist-packages (4.41.1) </a:t>
            </a:r>
            <a:r>
              <a:rPr dirty="0" sz="1050" spc="-56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Requirement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already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satisfied: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transformers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in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/usr/local/lib/python3.7/dist-packages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( </a:t>
            </a:r>
            <a:r>
              <a:rPr dirty="0" sz="1050" spc="-57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Requirement already satisfied: nltk in /usr/local/lib/python3.7/dist-packages (3.2.5) </a:t>
            </a:r>
            <a:r>
              <a:rPr dirty="0" sz="1050" spc="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Requirement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already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satisfied: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tensorflow_hub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in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/usr/local/lib/python3.7/dist-packages </a:t>
            </a:r>
            <a:r>
              <a:rPr dirty="0" sz="1050" spc="-57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Requirement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already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satisfied: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regex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in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/usr/local/lib/python3.7/dist-packages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(from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to </a:t>
            </a:r>
            <a:r>
              <a:rPr dirty="0" sz="1050" spc="-57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Requirement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already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satisfied: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pillow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in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/usr/local/lib/python3.7/dist-packages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(from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w </a:t>
            </a:r>
            <a:r>
              <a:rPr dirty="0" sz="1050" spc="-57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Requirement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already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satisfied: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numpy&gt;=1.6.1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in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/usr/local/lib/python3.7/dist-packages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( </a:t>
            </a:r>
            <a:r>
              <a:rPr dirty="0" sz="1050" spc="-57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Requirement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already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satisfied: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packaging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in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/usr/local/lib/python3.7/dist-packages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(fro </a:t>
            </a:r>
            <a:r>
              <a:rPr dirty="0" sz="1050" spc="-57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Requirement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already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satisfied: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huggingface-hub==0.0.8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in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/usr/local/lib/python3.7/dist- </a:t>
            </a:r>
            <a:r>
              <a:rPr dirty="0" sz="1050" spc="-57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Requirement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already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satisfied: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tokenizers&lt;0.11,&gt;=0.10.1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in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/usr/local/lib/python3.7/dis </a:t>
            </a:r>
            <a:r>
              <a:rPr dirty="0" sz="1050" spc="-57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Requirement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already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satisfied: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importlib-metadata;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python_version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&lt;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"3.8"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in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/usr/local </a:t>
            </a:r>
            <a:r>
              <a:rPr dirty="0" sz="1050" spc="-56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Requirement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already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satisfied: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filelock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in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/usr/local/lib/python3.7/dist-packages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(from </a:t>
            </a:r>
            <a:r>
              <a:rPr dirty="0" sz="1050" spc="-57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Requirement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already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satisfied: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sacremoses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in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/usr/local/lib/python3.7/dist-packages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(fr </a:t>
            </a:r>
            <a:r>
              <a:rPr dirty="0" sz="1050" spc="-57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Requirement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already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satisfied: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requests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in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/usr/local/lib/python3.7/dist-packages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(from </a:t>
            </a:r>
            <a:r>
              <a:rPr dirty="0" sz="1050" spc="-57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Requirement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already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satisfied: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six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in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/usr/local/lib/python3.7/dist-packages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(from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nltk </a:t>
            </a:r>
            <a:r>
              <a:rPr dirty="0" sz="1050" spc="-57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Requirement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already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satisfied: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protobuf&gt;=3.8.0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in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/usr/local/lib/python3.7/dist-package </a:t>
            </a:r>
            <a:r>
              <a:rPr dirty="0" sz="1050" spc="-57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Requirement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already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satisfied: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pyparsing&gt;=2.0.2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in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/usr/local/lib/python3.7/dist-packag </a:t>
            </a:r>
            <a:r>
              <a:rPr dirty="0" sz="1050" spc="-57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Requirement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already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satisfied: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typing-extensions&gt;=3.6.4;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python_version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&lt;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"3.8"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in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/usr </a:t>
            </a:r>
            <a:r>
              <a:rPr dirty="0" sz="1050" spc="-56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Requirement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already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satisfied: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zipp&gt;=0.5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in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/usr/local/lib/python3.7/dist-packages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(fro </a:t>
            </a:r>
            <a:r>
              <a:rPr dirty="0" sz="1050" spc="-57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Requirement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already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satisfied: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click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in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/usr/local/lib/python3.7/dist-packages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(from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sa </a:t>
            </a:r>
            <a:r>
              <a:rPr dirty="0" sz="1050" spc="-57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Requirement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already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satisfied: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joblib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in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/usr/local/lib/python3.7/dist-packages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(from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s </a:t>
            </a:r>
            <a:r>
              <a:rPr dirty="0" sz="1050" spc="-57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Requirement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already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satisfied: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chardet&lt;4,&gt;=3.0.2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in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/usr/local/lib/python3.7/dist-packa </a:t>
            </a:r>
            <a:r>
              <a:rPr dirty="0" sz="1050" spc="-57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Requirement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already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satisfied: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idna&lt;3,&gt;=2.5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in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/usr/local/lib/python3.7/dist-packages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( </a:t>
            </a:r>
            <a:r>
              <a:rPr dirty="0" sz="1050" spc="-57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Requirement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already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satisfied: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certifi&gt;=2017.4.17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in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/usr/local/lib/python3.7/dist-pack </a:t>
            </a:r>
            <a:r>
              <a:rPr dirty="0" sz="1050" spc="-57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Requirement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already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satisfied: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urllib3!=1.25.0,!=1.25.1,&lt;1.26,&gt;=1.21.1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in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/usr/local/li </a:t>
            </a:r>
            <a:r>
              <a:rPr dirty="0" sz="1050" spc="-57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Requirement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already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satisfied: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setuptools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in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/usr/local/lib/python3.7/dist-packages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(fr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58850" y="5797548"/>
            <a:ext cx="6410325" cy="200025"/>
            <a:chOff x="958850" y="5797548"/>
            <a:chExt cx="6410325" cy="200025"/>
          </a:xfrm>
        </p:grpSpPr>
        <p:sp>
          <p:nvSpPr>
            <p:cNvPr id="6" name="object 6"/>
            <p:cNvSpPr/>
            <p:nvPr/>
          </p:nvSpPr>
          <p:spPr>
            <a:xfrm>
              <a:off x="958850" y="5797548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200024" y="200024"/>
                  </a:moveTo>
                  <a:lnTo>
                    <a:pt x="0" y="200024"/>
                  </a:lnTo>
                  <a:lnTo>
                    <a:pt x="0" y="0"/>
                  </a:lnTo>
                  <a:lnTo>
                    <a:pt x="200024" y="0"/>
                  </a:lnTo>
                  <a:lnTo>
                    <a:pt x="200024" y="200024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035049" y="5854698"/>
              <a:ext cx="47625" cy="85725"/>
            </a:xfrm>
            <a:custGeom>
              <a:avLst/>
              <a:gdLst/>
              <a:ahLst/>
              <a:cxnLst/>
              <a:rect l="l" t="t" r="r" b="b"/>
              <a:pathLst>
                <a:path w="47625" h="85725">
                  <a:moveTo>
                    <a:pt x="47624" y="85724"/>
                  </a:moveTo>
                  <a:lnTo>
                    <a:pt x="0" y="42862"/>
                  </a:lnTo>
                  <a:lnTo>
                    <a:pt x="47624" y="0"/>
                  </a:lnTo>
                  <a:lnTo>
                    <a:pt x="47624" y="85724"/>
                  </a:lnTo>
                  <a:close/>
                </a:path>
              </a:pathLst>
            </a:custGeom>
            <a:solidFill>
              <a:srgbClr val="A2A2A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169149" y="5797548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200024" y="200024"/>
                  </a:moveTo>
                  <a:lnTo>
                    <a:pt x="0" y="200024"/>
                  </a:lnTo>
                  <a:lnTo>
                    <a:pt x="0" y="0"/>
                  </a:lnTo>
                  <a:lnTo>
                    <a:pt x="200024" y="0"/>
                  </a:lnTo>
                  <a:lnTo>
                    <a:pt x="200024" y="200024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245349" y="5854698"/>
              <a:ext cx="47625" cy="85725"/>
            </a:xfrm>
            <a:custGeom>
              <a:avLst/>
              <a:gdLst/>
              <a:ahLst/>
              <a:cxnLst/>
              <a:rect l="l" t="t" r="r" b="b"/>
              <a:pathLst>
                <a:path w="47625" h="85725">
                  <a:moveTo>
                    <a:pt x="0" y="85724"/>
                  </a:moveTo>
                  <a:lnTo>
                    <a:pt x="0" y="0"/>
                  </a:lnTo>
                  <a:lnTo>
                    <a:pt x="47624" y="42862"/>
                  </a:lnTo>
                  <a:lnTo>
                    <a:pt x="0" y="85724"/>
                  </a:lnTo>
                  <a:close/>
                </a:path>
              </a:pathLst>
            </a:custGeom>
            <a:solidFill>
              <a:srgbClr val="4F4F4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158874" y="5797548"/>
              <a:ext cx="6010275" cy="200025"/>
            </a:xfrm>
            <a:custGeom>
              <a:avLst/>
              <a:gdLst/>
              <a:ahLst/>
              <a:cxnLst/>
              <a:rect l="l" t="t" r="r" b="b"/>
              <a:pathLst>
                <a:path w="6010275" h="200025">
                  <a:moveTo>
                    <a:pt x="6010274" y="200024"/>
                  </a:moveTo>
                  <a:lnTo>
                    <a:pt x="0" y="200024"/>
                  </a:lnTo>
                  <a:lnTo>
                    <a:pt x="0" y="0"/>
                  </a:lnTo>
                  <a:lnTo>
                    <a:pt x="6010274" y="0"/>
                  </a:lnTo>
                  <a:lnTo>
                    <a:pt x="6010274" y="200024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158874" y="5816598"/>
              <a:ext cx="2686050" cy="161925"/>
            </a:xfrm>
            <a:custGeom>
              <a:avLst/>
              <a:gdLst/>
              <a:ahLst/>
              <a:cxnLst/>
              <a:rect l="l" t="t" r="r" b="b"/>
              <a:pathLst>
                <a:path w="2686050" h="161925">
                  <a:moveTo>
                    <a:pt x="2686049" y="161924"/>
                  </a:moveTo>
                  <a:lnTo>
                    <a:pt x="0" y="161924"/>
                  </a:lnTo>
                  <a:lnTo>
                    <a:pt x="0" y="0"/>
                  </a:lnTo>
                  <a:lnTo>
                    <a:pt x="2686049" y="0"/>
                  </a:lnTo>
                  <a:lnTo>
                    <a:pt x="2686049" y="161924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622300" y="6173468"/>
            <a:ext cx="5015865" cy="17341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089275">
              <a:lnSpc>
                <a:spcPct val="113100"/>
              </a:lnSpc>
              <a:spcBef>
                <a:spcPts val="100"/>
              </a:spcBef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import nltk </a:t>
            </a:r>
            <a:r>
              <a:rPr dirty="0" sz="1050" spc="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nltk.download('stopwords')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Consolas"/>
              <a:cs typeface="Consolas"/>
            </a:endParaRPr>
          </a:p>
          <a:p>
            <a:pPr marL="383540" marR="5080">
              <a:lnSpc>
                <a:spcPct val="101200"/>
              </a:lnSpc>
              <a:spcBef>
                <a:spcPts val="5"/>
              </a:spcBef>
              <a:tabLst>
                <a:tab pos="1410335" algn="l"/>
              </a:tabLst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[nltk_data]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Downloading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package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stopwords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to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/root/nltk_data... </a:t>
            </a:r>
            <a:r>
              <a:rPr dirty="0" sz="1050" spc="-57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[nltk_data]	Package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stopwords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is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already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up-to-date!</a:t>
            </a:r>
            <a:endParaRPr sz="1050">
              <a:latin typeface="Consolas"/>
              <a:cs typeface="Consolas"/>
            </a:endParaRPr>
          </a:p>
          <a:p>
            <a:pPr marL="3835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True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Consolas"/>
              <a:cs typeface="Consolas"/>
            </a:endParaRPr>
          </a:p>
          <a:p>
            <a:pPr marL="31115">
              <a:lnSpc>
                <a:spcPct val="100000"/>
              </a:lnSpc>
            </a:pPr>
            <a:r>
              <a:rPr dirty="0" sz="1200" spc="-20" b="1">
                <a:solidFill>
                  <a:srgbClr val="202020"/>
                </a:solidFill>
                <a:latin typeface="Trebuchet MS"/>
                <a:cs typeface="Trebuchet MS"/>
              </a:rPr>
              <a:t>Impo</a:t>
            </a:r>
            <a:r>
              <a:rPr dirty="0" sz="1200" spc="10" b="1">
                <a:solidFill>
                  <a:srgbClr val="202020"/>
                </a:solidFill>
                <a:latin typeface="Trebuchet MS"/>
                <a:cs typeface="Trebuchet MS"/>
              </a:rPr>
              <a:t>r</a:t>
            </a:r>
            <a:r>
              <a:rPr dirty="0" sz="1200" spc="-75" b="1">
                <a:solidFill>
                  <a:srgbClr val="202020"/>
                </a:solidFill>
                <a:latin typeface="Trebuchet MS"/>
                <a:cs typeface="Trebuchet MS"/>
              </a:rPr>
              <a:t>t</a:t>
            </a:r>
            <a:r>
              <a:rPr dirty="0" sz="1200" spc="-65" b="1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25" b="1">
                <a:solidFill>
                  <a:srgbClr val="202020"/>
                </a:solidFill>
                <a:latin typeface="Trebuchet MS"/>
                <a:cs typeface="Trebuchet MS"/>
              </a:rPr>
              <a:t>all</a:t>
            </a:r>
            <a:r>
              <a:rPr dirty="0" sz="1200" spc="-65" b="1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55" b="1">
                <a:solidFill>
                  <a:srgbClr val="202020"/>
                </a:solidFill>
                <a:latin typeface="Trebuchet MS"/>
                <a:cs typeface="Trebuchet MS"/>
              </a:rPr>
              <a:t>the</a:t>
            </a:r>
            <a:r>
              <a:rPr dirty="0" sz="1200" spc="-65" b="1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90" b="1">
                <a:solidFill>
                  <a:srgbClr val="202020"/>
                </a:solidFill>
                <a:latin typeface="Trebuchet MS"/>
                <a:cs typeface="Trebuchet MS"/>
              </a:rPr>
              <a:t>r</a:t>
            </a:r>
            <a:r>
              <a:rPr dirty="0" sz="1200" spc="-45" b="1">
                <a:solidFill>
                  <a:srgbClr val="202020"/>
                </a:solidFill>
                <a:latin typeface="Trebuchet MS"/>
                <a:cs typeface="Trebuchet MS"/>
              </a:rPr>
              <a:t>equi</a:t>
            </a:r>
            <a:r>
              <a:rPr dirty="0" sz="1200" spc="-55" b="1">
                <a:solidFill>
                  <a:srgbClr val="202020"/>
                </a:solidFill>
                <a:latin typeface="Trebuchet MS"/>
                <a:cs typeface="Trebuchet MS"/>
              </a:rPr>
              <a:t>r</a:t>
            </a:r>
            <a:r>
              <a:rPr dirty="0" sz="1200" spc="-35" b="1">
                <a:solidFill>
                  <a:srgbClr val="202020"/>
                </a:solidFill>
                <a:latin typeface="Trebuchet MS"/>
                <a:cs typeface="Trebuchet MS"/>
              </a:rPr>
              <a:t>ed</a:t>
            </a:r>
            <a:r>
              <a:rPr dirty="0" sz="1200" spc="-65" b="1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45" b="1">
                <a:solidFill>
                  <a:srgbClr val="202020"/>
                </a:solidFill>
                <a:latin typeface="Trebuchet MS"/>
                <a:cs typeface="Trebuchet MS"/>
              </a:rPr>
              <a:t>lib</a:t>
            </a:r>
            <a:r>
              <a:rPr dirty="0" sz="1200" spc="-70" b="1">
                <a:solidFill>
                  <a:srgbClr val="202020"/>
                </a:solidFill>
                <a:latin typeface="Trebuchet MS"/>
                <a:cs typeface="Trebuchet MS"/>
              </a:rPr>
              <a:t>r</a:t>
            </a:r>
            <a:r>
              <a:rPr dirty="0" sz="1200" spc="-15" b="1">
                <a:solidFill>
                  <a:srgbClr val="202020"/>
                </a:solidFill>
                <a:latin typeface="Trebuchet MS"/>
                <a:cs typeface="Trebuchet MS"/>
              </a:rPr>
              <a:t>aries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54049" y="7997822"/>
            <a:ext cx="6686550" cy="19050"/>
            <a:chOff x="654049" y="7997822"/>
            <a:chExt cx="6686550" cy="19050"/>
          </a:xfrm>
        </p:grpSpPr>
        <p:sp>
          <p:nvSpPr>
            <p:cNvPr id="14" name="object 14"/>
            <p:cNvSpPr/>
            <p:nvPr/>
          </p:nvSpPr>
          <p:spPr>
            <a:xfrm>
              <a:off x="654049" y="7997822"/>
              <a:ext cx="6686550" cy="9525"/>
            </a:xfrm>
            <a:custGeom>
              <a:avLst/>
              <a:gdLst/>
              <a:ahLst/>
              <a:cxnLst/>
              <a:rect l="l" t="t" r="r" b="b"/>
              <a:pathLst>
                <a:path w="6686550" h="9525">
                  <a:moveTo>
                    <a:pt x="6686549" y="9524"/>
                  </a:moveTo>
                  <a:lnTo>
                    <a:pt x="0" y="9524"/>
                  </a:lnTo>
                  <a:lnTo>
                    <a:pt x="0" y="0"/>
                  </a:lnTo>
                  <a:lnTo>
                    <a:pt x="6686549" y="0"/>
                  </a:lnTo>
                  <a:lnTo>
                    <a:pt x="6686549" y="9524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54037" y="7997825"/>
              <a:ext cx="6686550" cy="19050"/>
            </a:xfrm>
            <a:custGeom>
              <a:avLst/>
              <a:gdLst/>
              <a:ahLst/>
              <a:cxnLst/>
              <a:rect l="l" t="t" r="r" b="b"/>
              <a:pathLst>
                <a:path w="6686550" h="19050">
                  <a:moveTo>
                    <a:pt x="6686550" y="0"/>
                  </a:moveTo>
                  <a:lnTo>
                    <a:pt x="6677025" y="9525"/>
                  </a:lnTo>
                  <a:lnTo>
                    <a:pt x="0" y="9525"/>
                  </a:lnTo>
                  <a:lnTo>
                    <a:pt x="0" y="19050"/>
                  </a:lnTo>
                  <a:lnTo>
                    <a:pt x="6677025" y="19050"/>
                  </a:lnTo>
                  <a:lnTo>
                    <a:pt x="6686550" y="19050"/>
                  </a:lnTo>
                  <a:lnTo>
                    <a:pt x="6686550" y="9525"/>
                  </a:lnTo>
                  <a:lnTo>
                    <a:pt x="6686550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54049" y="7997822"/>
              <a:ext cx="9525" cy="19050"/>
            </a:xfrm>
            <a:custGeom>
              <a:avLst/>
              <a:gdLst/>
              <a:ahLst/>
              <a:cxnLst/>
              <a:rect l="l" t="t" r="r" b="b"/>
              <a:pathLst>
                <a:path w="9525" h="19050">
                  <a:moveTo>
                    <a:pt x="0" y="19049"/>
                  </a:moveTo>
                  <a:lnTo>
                    <a:pt x="0" y="0"/>
                  </a:lnTo>
                  <a:lnTo>
                    <a:pt x="9524" y="0"/>
                  </a:lnTo>
                  <a:lnTo>
                    <a:pt x="9524" y="9524"/>
                  </a:lnTo>
                  <a:lnTo>
                    <a:pt x="0" y="19049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622300" y="8297543"/>
            <a:ext cx="3031490" cy="1473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177290">
              <a:lnSpc>
                <a:spcPct val="113100"/>
              </a:lnSpc>
              <a:spcBef>
                <a:spcPts val="100"/>
              </a:spcBef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#Import</a:t>
            </a:r>
            <a:r>
              <a:rPr dirty="0" sz="1050" spc="-3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all</a:t>
            </a:r>
            <a:r>
              <a:rPr dirty="0" sz="1050" spc="-3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the</a:t>
            </a:r>
            <a:r>
              <a:rPr dirty="0" sz="1050" spc="-3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libraries </a:t>
            </a:r>
            <a:r>
              <a:rPr dirty="0" sz="1050" spc="-56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import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numpy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as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np</a:t>
            </a:r>
            <a:endParaRPr sz="1050">
              <a:latin typeface="Consolas"/>
              <a:cs typeface="Consolas"/>
            </a:endParaRPr>
          </a:p>
          <a:p>
            <a:pPr marL="12700" marR="224790">
              <a:lnSpc>
                <a:spcPct val="113100"/>
              </a:lnSpc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import pandas as pd </a:t>
            </a:r>
            <a:r>
              <a:rPr dirty="0" sz="1050" spc="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pd.set_option('display.max_rows',</a:t>
            </a:r>
            <a:r>
              <a:rPr dirty="0" sz="1050" spc="6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500)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pd.set_option('display.max_columns',</a:t>
            </a:r>
            <a:r>
              <a:rPr dirty="0" sz="1050" spc="6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500)</a:t>
            </a:r>
            <a:endParaRPr sz="1050">
              <a:latin typeface="Consolas"/>
              <a:cs typeface="Consolas"/>
            </a:endParaRPr>
          </a:p>
          <a:p>
            <a:pPr marL="12700" marR="371475">
              <a:lnSpc>
                <a:spcPct val="113100"/>
              </a:lnSpc>
            </a:pP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pd.set_option('display.width',</a:t>
            </a:r>
            <a:r>
              <a:rPr dirty="0" sz="1050" spc="5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1000) </a:t>
            </a:r>
            <a:r>
              <a:rPr dirty="0" sz="1050" spc="-56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import matplotlib.pyplot as plt </a:t>
            </a:r>
            <a:r>
              <a:rPr dirty="0" sz="1050" spc="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import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seaborn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as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sns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5"/>
              <a:t>https://colab.research.google.com/drive/1mwFpRATNrSgD6xX8SqTe0H_V6Wm-LJLc#scrollTo=pGolILywlOI4&amp;printMode=true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10</a:t>
            </a:fld>
            <a:r>
              <a:rPr dirty="0" spc="-5"/>
              <a:t>/</a:t>
            </a:r>
            <a:r>
              <a:rPr dirty="0"/>
              <a:t>37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100"/>
            <a:ext cx="6263005" cy="46145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88920" algn="l"/>
              </a:tabLst>
            </a:pPr>
            <a:r>
              <a:rPr dirty="0" sz="800">
                <a:latin typeface="Arial"/>
                <a:cs typeface="Arial"/>
              </a:rPr>
              <a:t>6/15/2021	twitter_analyis_classification_v1.ipynb</a:t>
            </a:r>
            <a:r>
              <a:rPr dirty="0" sz="800" spc="-3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-</a:t>
            </a:r>
            <a:r>
              <a:rPr dirty="0" sz="800" spc="-3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Colaboratory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50">
              <a:latin typeface="Arial"/>
              <a:cs typeface="Arial"/>
            </a:endParaRPr>
          </a:p>
          <a:p>
            <a:pPr marL="311150">
              <a:lnSpc>
                <a:spcPct val="100000"/>
              </a:lnSpc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import</a:t>
            </a:r>
            <a:r>
              <a:rPr dirty="0" sz="1050" spc="-7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tokenization</a:t>
            </a:r>
            <a:endParaRPr sz="1050">
              <a:latin typeface="Consolas"/>
              <a:cs typeface="Consolas"/>
            </a:endParaRPr>
          </a:p>
          <a:p>
            <a:pPr marL="311150">
              <a:lnSpc>
                <a:spcPct val="100000"/>
              </a:lnSpc>
              <a:spcBef>
                <a:spcPts val="165"/>
              </a:spcBef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from</a:t>
            </a:r>
            <a:r>
              <a:rPr dirty="0" sz="1050" spc="-3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wordcloud</a:t>
            </a:r>
            <a:r>
              <a:rPr dirty="0" sz="1050" spc="-3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import</a:t>
            </a:r>
            <a:r>
              <a:rPr dirty="0" sz="1050" spc="-3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STOPWORDS</a:t>
            </a:r>
            <a:endParaRPr sz="1050">
              <a:latin typeface="Consolas"/>
              <a:cs typeface="Consolas"/>
            </a:endParaRPr>
          </a:p>
          <a:p>
            <a:pPr marL="311150" marR="444500">
              <a:lnSpc>
                <a:spcPct val="113100"/>
              </a:lnSpc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from</a:t>
            </a:r>
            <a:r>
              <a:rPr dirty="0" sz="1050" spc="-3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sklearn.model_selection</a:t>
            </a:r>
            <a:r>
              <a:rPr dirty="0" sz="1050" spc="-3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import</a:t>
            </a:r>
            <a:r>
              <a:rPr dirty="0" sz="1050" spc="-3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StratifiedKFold,</a:t>
            </a:r>
            <a:r>
              <a:rPr dirty="0" sz="1050" spc="-2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StratifiedShuffleSplit </a:t>
            </a:r>
            <a:r>
              <a:rPr dirty="0" sz="1050" spc="-56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from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sklearn.metrics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import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precision_score,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recall_score,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f1_score</a:t>
            </a:r>
            <a:endParaRPr sz="1050">
              <a:latin typeface="Consolas"/>
              <a:cs typeface="Consolas"/>
            </a:endParaRPr>
          </a:p>
          <a:p>
            <a:pPr marL="311150" marR="3890645">
              <a:lnSpc>
                <a:spcPct val="113100"/>
              </a:lnSpc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import tensorflow as tf </a:t>
            </a:r>
            <a:r>
              <a:rPr dirty="0" sz="1050" spc="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import</a:t>
            </a:r>
            <a:r>
              <a:rPr dirty="0" sz="1050" spc="-4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tensorflow_hub</a:t>
            </a:r>
            <a:r>
              <a:rPr dirty="0" sz="1050" spc="-3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as</a:t>
            </a:r>
            <a:r>
              <a:rPr dirty="0" sz="1050" spc="-3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hub </a:t>
            </a:r>
            <a:r>
              <a:rPr dirty="0" sz="1050" spc="-56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from</a:t>
            </a:r>
            <a:r>
              <a:rPr dirty="0" sz="1050" spc="-4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tensorflow</a:t>
            </a:r>
            <a:r>
              <a:rPr dirty="0" sz="1050" spc="-4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import</a:t>
            </a:r>
            <a:r>
              <a:rPr dirty="0" sz="1050" spc="-3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keras</a:t>
            </a:r>
            <a:endParaRPr sz="1050">
              <a:latin typeface="Consolas"/>
              <a:cs typeface="Consolas"/>
            </a:endParaRPr>
          </a:p>
          <a:p>
            <a:pPr marL="311150">
              <a:lnSpc>
                <a:spcPct val="100000"/>
              </a:lnSpc>
              <a:spcBef>
                <a:spcPts val="165"/>
              </a:spcBef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from</a:t>
            </a:r>
            <a:r>
              <a:rPr dirty="0" sz="1050" spc="-3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tensorflow.keras.optimizers</a:t>
            </a:r>
            <a:r>
              <a:rPr dirty="0" sz="1050" spc="-2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import</a:t>
            </a:r>
            <a:r>
              <a:rPr dirty="0" sz="1050" spc="-2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SGD,</a:t>
            </a:r>
            <a:r>
              <a:rPr dirty="0" sz="1050" spc="-2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Adam</a:t>
            </a:r>
            <a:endParaRPr sz="1050">
              <a:latin typeface="Consolas"/>
              <a:cs typeface="Consolas"/>
            </a:endParaRPr>
          </a:p>
          <a:p>
            <a:pPr marL="311150" marR="5080">
              <a:lnSpc>
                <a:spcPct val="113100"/>
              </a:lnSpc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from</a:t>
            </a:r>
            <a:r>
              <a:rPr dirty="0" sz="1050" spc="-2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tensorflow.keras.layers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import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Dense,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Input,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Dropout,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GlobalAveragePooling1D </a:t>
            </a:r>
            <a:r>
              <a:rPr dirty="0" sz="1050" spc="-56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from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tensorflow.keras.models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import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Model,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Sequential</a:t>
            </a:r>
            <a:endParaRPr sz="1050">
              <a:latin typeface="Consolas"/>
              <a:cs typeface="Consolas"/>
            </a:endParaRPr>
          </a:p>
          <a:p>
            <a:pPr marL="311150" marR="151130">
              <a:lnSpc>
                <a:spcPct val="113100"/>
              </a:lnSpc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from</a:t>
            </a:r>
            <a:r>
              <a:rPr dirty="0" sz="1050" spc="-2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tensorflow.keras.callbacks</a:t>
            </a:r>
            <a:r>
              <a:rPr dirty="0" sz="1050" spc="-2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import</a:t>
            </a:r>
            <a:r>
              <a:rPr dirty="0" sz="1050" spc="-2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ModelCheckpoint,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EarlyStopping,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Callback </a:t>
            </a:r>
            <a:r>
              <a:rPr dirty="0" sz="1050" spc="-56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from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wordcloud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import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WordCloud</a:t>
            </a:r>
            <a:endParaRPr sz="1050">
              <a:latin typeface="Consolas"/>
              <a:cs typeface="Consolas"/>
            </a:endParaRPr>
          </a:p>
          <a:p>
            <a:pPr marL="311150" marR="3303904">
              <a:lnSpc>
                <a:spcPct val="113100"/>
              </a:lnSpc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from collections import defaultdict </a:t>
            </a:r>
            <a:r>
              <a:rPr dirty="0" sz="1050" spc="-56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from nltk.corpus import stopwords </a:t>
            </a:r>
            <a:r>
              <a:rPr dirty="0" sz="1050" spc="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from nltk.util import ngrams </a:t>
            </a:r>
            <a:r>
              <a:rPr dirty="0" sz="1050" spc="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stop=set(stopwords.words('english'))</a:t>
            </a:r>
            <a:endParaRPr sz="1050">
              <a:latin typeface="Consolas"/>
              <a:cs typeface="Consolas"/>
            </a:endParaRPr>
          </a:p>
          <a:p>
            <a:pPr marL="311150">
              <a:lnSpc>
                <a:spcPct val="100000"/>
              </a:lnSpc>
              <a:spcBef>
                <a:spcPts val="165"/>
              </a:spcBef>
            </a:pP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plt.rcParams["figure.figsize"]</a:t>
            </a:r>
            <a:r>
              <a:rPr dirty="0" sz="1050" spc="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dirty="0" sz="1050" spc="2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(20,10)</a:t>
            </a:r>
            <a:endParaRPr sz="1050">
              <a:latin typeface="Consolas"/>
              <a:cs typeface="Consolas"/>
            </a:endParaRPr>
          </a:p>
          <a:p>
            <a:pPr marL="311150" marR="1617980">
              <a:lnSpc>
                <a:spcPct val="113100"/>
              </a:lnSpc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from</a:t>
            </a:r>
            <a:r>
              <a:rPr dirty="0" sz="1050" spc="-4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sklearn.feature_extraction.text</a:t>
            </a:r>
            <a:r>
              <a:rPr dirty="0" sz="1050" spc="-4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import</a:t>
            </a:r>
            <a:r>
              <a:rPr dirty="0" sz="1050" spc="-3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CountVectorizer </a:t>
            </a:r>
            <a:r>
              <a:rPr dirty="0" sz="1050" spc="-56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import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spacy</a:t>
            </a:r>
            <a:endParaRPr sz="1050">
              <a:latin typeface="Consolas"/>
              <a:cs typeface="Consolas"/>
            </a:endParaRPr>
          </a:p>
          <a:p>
            <a:pPr marL="311150">
              <a:lnSpc>
                <a:spcPct val="100000"/>
              </a:lnSpc>
              <a:spcBef>
                <a:spcPts val="165"/>
              </a:spcBef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import</a:t>
            </a:r>
            <a:r>
              <a:rPr dirty="0" sz="1050" spc="-7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nltk</a:t>
            </a:r>
            <a:endParaRPr sz="1050">
              <a:latin typeface="Consolas"/>
              <a:cs typeface="Consolas"/>
            </a:endParaRPr>
          </a:p>
          <a:p>
            <a:pPr marL="311150" marR="3084195">
              <a:lnSpc>
                <a:spcPct val="113100"/>
              </a:lnSpc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from</a:t>
            </a:r>
            <a:r>
              <a:rPr dirty="0" sz="1050" spc="-4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nltk.tokenize</a:t>
            </a:r>
            <a:r>
              <a:rPr dirty="0" sz="1050" spc="-4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import</a:t>
            </a:r>
            <a:r>
              <a:rPr dirty="0" sz="1050" spc="-3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word_tokenize </a:t>
            </a:r>
            <a:r>
              <a:rPr dirty="0" sz="1050" spc="-56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from</a:t>
            </a:r>
            <a:r>
              <a:rPr dirty="0" sz="1050" spc="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nltk.corpus</a:t>
            </a:r>
            <a:r>
              <a:rPr dirty="0" sz="1050" spc="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import</a:t>
            </a:r>
            <a:r>
              <a:rPr dirty="0" sz="1050" spc="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stopwords </a:t>
            </a:r>
            <a:r>
              <a:rPr dirty="0" sz="1050" spc="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import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regex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as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re</a:t>
            </a:r>
            <a:endParaRPr sz="1050">
              <a:latin typeface="Consolas"/>
              <a:cs typeface="Consolas"/>
            </a:endParaRPr>
          </a:p>
          <a:p>
            <a:pPr marL="311150">
              <a:lnSpc>
                <a:spcPct val="100000"/>
              </a:lnSpc>
              <a:spcBef>
                <a:spcPts val="165"/>
              </a:spcBef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import</a:t>
            </a:r>
            <a:r>
              <a:rPr dirty="0" sz="1050" spc="-7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string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2300" y="5240018"/>
            <a:ext cx="6844030" cy="2886710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import</a:t>
            </a:r>
            <a:r>
              <a:rPr dirty="0" sz="1050" spc="-3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tensorflow</a:t>
            </a:r>
            <a:r>
              <a:rPr dirty="0" sz="1050" spc="-3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as</a:t>
            </a:r>
            <a:r>
              <a:rPr dirty="0" sz="1050" spc="-3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tf</a:t>
            </a:r>
            <a:endParaRPr sz="1050">
              <a:latin typeface="Consolas"/>
              <a:cs typeface="Consolas"/>
            </a:endParaRPr>
          </a:p>
          <a:p>
            <a:pPr marL="12700" marR="3303904">
              <a:lnSpc>
                <a:spcPct val="113100"/>
              </a:lnSpc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from</a:t>
            </a:r>
            <a:r>
              <a:rPr dirty="0" sz="1050" spc="-3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tensorflow.keras.layers</a:t>
            </a:r>
            <a:r>
              <a:rPr dirty="0" sz="1050" spc="-3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import</a:t>
            </a:r>
            <a:r>
              <a:rPr dirty="0" sz="1050" spc="-3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Dense,</a:t>
            </a:r>
            <a:r>
              <a:rPr dirty="0" sz="1050" spc="-2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Input </a:t>
            </a:r>
            <a:r>
              <a:rPr dirty="0" sz="1050" spc="-56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from tensorflow.keras.optimizers</a:t>
            </a:r>
            <a:r>
              <a:rPr dirty="0" sz="1050" spc="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import</a:t>
            </a:r>
            <a:r>
              <a:rPr dirty="0" sz="1050" spc="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Adam </a:t>
            </a:r>
            <a:r>
              <a:rPr dirty="0" sz="1050" spc="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from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tensorflow.keras.models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import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Model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from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tensorflow.keras.callbacks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import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ModelCheckpoint, EarlyStopping,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ReduceLROnPlateau,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 Lea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import</a:t>
            </a:r>
            <a:r>
              <a:rPr dirty="0" sz="1050" spc="-7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transformers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from</a:t>
            </a:r>
            <a:r>
              <a:rPr dirty="0" sz="1050" spc="-3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tqdm.notebook</a:t>
            </a:r>
            <a:r>
              <a:rPr dirty="0" sz="1050" spc="-3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import</a:t>
            </a:r>
            <a:r>
              <a:rPr dirty="0" sz="1050" spc="-3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tqdm</a:t>
            </a:r>
            <a:endParaRPr sz="1050">
              <a:latin typeface="Consolas"/>
              <a:cs typeface="Consolas"/>
            </a:endParaRPr>
          </a:p>
          <a:p>
            <a:pPr marL="12700" marR="3523615">
              <a:lnSpc>
                <a:spcPct val="113100"/>
              </a:lnSpc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from</a:t>
            </a:r>
            <a:r>
              <a:rPr dirty="0" sz="1050" spc="-4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tokenizers</a:t>
            </a:r>
            <a:r>
              <a:rPr dirty="0" sz="1050" spc="-4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import</a:t>
            </a:r>
            <a:r>
              <a:rPr dirty="0" sz="1050" spc="-3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BertWordPieceTokenizer </a:t>
            </a:r>
            <a:r>
              <a:rPr dirty="0" sz="1050" spc="-56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from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transformers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import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BertTokenizer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Consolas"/>
              <a:cs typeface="Consolas"/>
            </a:endParaRPr>
          </a:p>
          <a:p>
            <a:pPr marL="12700" marR="4403725">
              <a:lnSpc>
                <a:spcPct val="113100"/>
              </a:lnSpc>
              <a:spcBef>
                <a:spcPts val="5"/>
              </a:spcBef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import warnings </a:t>
            </a:r>
            <a:r>
              <a:rPr dirty="0" sz="1050" spc="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warnings.filterwarnings('ignore')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Consolas"/>
              <a:cs typeface="Consolas"/>
            </a:endParaRPr>
          </a:p>
          <a:p>
            <a:pPr marL="31115">
              <a:lnSpc>
                <a:spcPct val="100000"/>
              </a:lnSpc>
            </a:pPr>
            <a:r>
              <a:rPr dirty="0" sz="1200" spc="-10" b="1">
                <a:solidFill>
                  <a:srgbClr val="202020"/>
                </a:solidFill>
                <a:latin typeface="Trebuchet MS"/>
                <a:cs typeface="Trebuchet MS"/>
              </a:rPr>
              <a:t>Load</a:t>
            </a:r>
            <a:r>
              <a:rPr dirty="0" sz="1200" spc="-60" b="1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55" b="1">
                <a:solidFill>
                  <a:srgbClr val="202020"/>
                </a:solidFill>
                <a:latin typeface="Trebuchet MS"/>
                <a:cs typeface="Trebuchet MS"/>
              </a:rPr>
              <a:t>the </a:t>
            </a:r>
            <a:r>
              <a:rPr dirty="0" sz="1200" spc="-30" b="1">
                <a:solidFill>
                  <a:srgbClr val="202020"/>
                </a:solidFill>
                <a:latin typeface="Trebuchet MS"/>
                <a:cs typeface="Trebuchet MS"/>
              </a:rPr>
              <a:t>training</a:t>
            </a:r>
            <a:r>
              <a:rPr dirty="0" sz="1200" spc="-60" b="1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25" b="1">
                <a:solidFill>
                  <a:srgbClr val="202020"/>
                </a:solidFill>
                <a:latin typeface="Trebuchet MS"/>
                <a:cs typeface="Trebuchet MS"/>
              </a:rPr>
              <a:t>data</a:t>
            </a:r>
            <a:r>
              <a:rPr dirty="0" sz="1200" spc="-55" b="1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45" b="1">
                <a:solidFill>
                  <a:srgbClr val="202020"/>
                </a:solidFill>
                <a:latin typeface="Trebuchet MS"/>
                <a:cs typeface="Trebuchet MS"/>
              </a:rPr>
              <a:t>set</a:t>
            </a:r>
            <a:r>
              <a:rPr dirty="0" sz="1200" spc="-45">
                <a:solidFill>
                  <a:srgbClr val="202020"/>
                </a:solidFill>
                <a:latin typeface="Trebuchet MS"/>
                <a:cs typeface="Trebuchet MS"/>
              </a:rPr>
              <a:t>: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25">
                <a:solidFill>
                  <a:srgbClr val="202020"/>
                </a:solidFill>
                <a:latin typeface="Trebuchet MS"/>
                <a:cs typeface="Trebuchet MS"/>
              </a:rPr>
              <a:t>Load</a:t>
            </a:r>
            <a:r>
              <a:rPr dirty="0" sz="1200" spc="-5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35">
                <a:solidFill>
                  <a:srgbClr val="202020"/>
                </a:solidFill>
                <a:latin typeface="Trebuchet MS"/>
                <a:cs typeface="Trebuchet MS"/>
              </a:rPr>
              <a:t>the</a:t>
            </a:r>
            <a:r>
              <a:rPr dirty="0" sz="1200" spc="-5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Trebuchet MS"/>
                <a:cs typeface="Trebuchet MS"/>
              </a:rPr>
              <a:t>traning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85">
                <a:solidFill>
                  <a:srgbClr val="202020"/>
                </a:solidFill>
                <a:latin typeface="Trebuchet MS"/>
                <a:cs typeface="Trebuchet MS"/>
              </a:rPr>
              <a:t>CSV</a:t>
            </a:r>
            <a:r>
              <a:rPr dirty="0" sz="1200" spc="-55">
                <a:solidFill>
                  <a:srgbClr val="202020"/>
                </a:solidFill>
                <a:latin typeface="Trebuchet MS"/>
                <a:cs typeface="Trebuchet MS"/>
              </a:rPr>
              <a:t> file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30">
                <a:solidFill>
                  <a:srgbClr val="202020"/>
                </a:solidFill>
                <a:latin typeface="Trebuchet MS"/>
                <a:cs typeface="Trebuchet MS"/>
              </a:rPr>
              <a:t>into</a:t>
            </a:r>
            <a:r>
              <a:rPr dirty="0" sz="1200" spc="-5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30">
                <a:solidFill>
                  <a:srgbClr val="202020"/>
                </a:solidFill>
                <a:latin typeface="Trebuchet MS"/>
                <a:cs typeface="Trebuchet MS"/>
              </a:rPr>
              <a:t>pandas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25">
                <a:solidFill>
                  <a:srgbClr val="202020"/>
                </a:solidFill>
                <a:latin typeface="Trebuchet MS"/>
                <a:cs typeface="Trebuchet MS"/>
              </a:rPr>
              <a:t>dataframe.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54049" y="8216896"/>
            <a:ext cx="6686550" cy="19050"/>
            <a:chOff x="654049" y="8216896"/>
            <a:chExt cx="6686550" cy="19050"/>
          </a:xfrm>
        </p:grpSpPr>
        <p:sp>
          <p:nvSpPr>
            <p:cNvPr id="5" name="object 5"/>
            <p:cNvSpPr/>
            <p:nvPr/>
          </p:nvSpPr>
          <p:spPr>
            <a:xfrm>
              <a:off x="654049" y="8216896"/>
              <a:ext cx="6686550" cy="9525"/>
            </a:xfrm>
            <a:custGeom>
              <a:avLst/>
              <a:gdLst/>
              <a:ahLst/>
              <a:cxnLst/>
              <a:rect l="l" t="t" r="r" b="b"/>
              <a:pathLst>
                <a:path w="6686550" h="9525">
                  <a:moveTo>
                    <a:pt x="6686549" y="9524"/>
                  </a:moveTo>
                  <a:lnTo>
                    <a:pt x="0" y="9524"/>
                  </a:lnTo>
                  <a:lnTo>
                    <a:pt x="0" y="0"/>
                  </a:lnTo>
                  <a:lnTo>
                    <a:pt x="6686549" y="0"/>
                  </a:lnTo>
                  <a:lnTo>
                    <a:pt x="6686549" y="9524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54037" y="8216899"/>
              <a:ext cx="6686550" cy="19050"/>
            </a:xfrm>
            <a:custGeom>
              <a:avLst/>
              <a:gdLst/>
              <a:ahLst/>
              <a:cxnLst/>
              <a:rect l="l" t="t" r="r" b="b"/>
              <a:pathLst>
                <a:path w="6686550" h="19050">
                  <a:moveTo>
                    <a:pt x="6686550" y="0"/>
                  </a:moveTo>
                  <a:lnTo>
                    <a:pt x="6677025" y="9525"/>
                  </a:lnTo>
                  <a:lnTo>
                    <a:pt x="0" y="9525"/>
                  </a:lnTo>
                  <a:lnTo>
                    <a:pt x="0" y="19050"/>
                  </a:lnTo>
                  <a:lnTo>
                    <a:pt x="6677025" y="19050"/>
                  </a:lnTo>
                  <a:lnTo>
                    <a:pt x="6686550" y="19050"/>
                  </a:lnTo>
                  <a:lnTo>
                    <a:pt x="6686550" y="9525"/>
                  </a:lnTo>
                  <a:lnTo>
                    <a:pt x="6686550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54049" y="8216896"/>
              <a:ext cx="9525" cy="19050"/>
            </a:xfrm>
            <a:custGeom>
              <a:avLst/>
              <a:gdLst/>
              <a:ahLst/>
              <a:cxnLst/>
              <a:rect l="l" t="t" r="r" b="b"/>
              <a:pathLst>
                <a:path w="9525" h="19050">
                  <a:moveTo>
                    <a:pt x="0" y="19049"/>
                  </a:moveTo>
                  <a:lnTo>
                    <a:pt x="0" y="0"/>
                  </a:lnTo>
                  <a:lnTo>
                    <a:pt x="9524" y="0"/>
                  </a:lnTo>
                  <a:lnTo>
                    <a:pt x="9524" y="9524"/>
                  </a:lnTo>
                  <a:lnTo>
                    <a:pt x="0" y="19049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622300" y="8537573"/>
            <a:ext cx="6843395" cy="9093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#Load</a:t>
            </a:r>
            <a:r>
              <a:rPr dirty="0" sz="1050" spc="-4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the</a:t>
            </a:r>
            <a:r>
              <a:rPr dirty="0" sz="1050" spc="-4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file.</a:t>
            </a:r>
            <a:endParaRPr sz="1050">
              <a:latin typeface="Consolas"/>
              <a:cs typeface="Consolas"/>
            </a:endParaRPr>
          </a:p>
          <a:p>
            <a:pPr marL="12700" marR="5080">
              <a:lnSpc>
                <a:spcPct val="226200"/>
              </a:lnSpc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tweets</a:t>
            </a:r>
            <a:r>
              <a:rPr dirty="0" sz="1050" spc="3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dirty="0" sz="1050" spc="3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pd.read_csv('</a:t>
            </a:r>
            <a:r>
              <a:rPr dirty="0" u="sng" sz="1050" spc="-5">
                <a:solidFill>
                  <a:srgbClr val="202020"/>
                </a:solidFill>
                <a:uFill>
                  <a:solidFill>
                    <a:srgbClr val="202020"/>
                  </a:solidFill>
                </a:uFill>
                <a:latin typeface="Consolas"/>
                <a:cs typeface="Consolas"/>
              </a:rPr>
              <a:t>/content/drive/MyDrive/train_set.csv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',</a:t>
            </a:r>
            <a:r>
              <a:rPr dirty="0" sz="1050" spc="3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dtype={'id':</a:t>
            </a:r>
            <a:r>
              <a:rPr dirty="0" sz="1050" spc="4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np.int16,</a:t>
            </a:r>
            <a:r>
              <a:rPr dirty="0" sz="1050" spc="3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'target': </a:t>
            </a:r>
            <a:r>
              <a:rPr dirty="0" sz="1050" spc="-56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df_test =</a:t>
            </a:r>
            <a:r>
              <a:rPr dirty="0" sz="1050" spc="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pd.read_csv('</a:t>
            </a:r>
            <a:r>
              <a:rPr dirty="0" u="sng" sz="1050" spc="-5">
                <a:solidFill>
                  <a:srgbClr val="202020"/>
                </a:solidFill>
                <a:uFill>
                  <a:solidFill>
                    <a:srgbClr val="202020"/>
                  </a:solidFill>
                </a:uFill>
                <a:latin typeface="Consolas"/>
                <a:cs typeface="Consolas"/>
              </a:rPr>
              <a:t>/content/drive/MyDrive/test01.csv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')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5"/>
              <a:t>https://colab.research.google.com/drive/1mwFpRATNrSgD6xX8SqTe0H_V6Wm-LJLc#scrollTo=pGolILywlOI4&amp;printMode=true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10</a:t>
            </a:fld>
            <a:r>
              <a:rPr dirty="0" spc="-5"/>
              <a:t>/</a:t>
            </a:r>
            <a:r>
              <a:rPr dirty="0"/>
              <a:t>37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100"/>
            <a:ext cx="47752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6/15/2021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99792" y="165100"/>
            <a:ext cx="240855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twitter_analyis_classification_v1.ipynb</a:t>
            </a:r>
            <a:r>
              <a:rPr dirty="0" sz="800" spc="-4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-</a:t>
            </a:r>
            <a:r>
              <a:rPr dirty="0" sz="800" spc="-4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Colaboratory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54049" y="1254122"/>
            <a:ext cx="6686550" cy="19050"/>
            <a:chOff x="654049" y="1254122"/>
            <a:chExt cx="6686550" cy="19050"/>
          </a:xfrm>
        </p:grpSpPr>
        <p:sp>
          <p:nvSpPr>
            <p:cNvPr id="5" name="object 5"/>
            <p:cNvSpPr/>
            <p:nvPr/>
          </p:nvSpPr>
          <p:spPr>
            <a:xfrm>
              <a:off x="654049" y="1254122"/>
              <a:ext cx="6686550" cy="9525"/>
            </a:xfrm>
            <a:custGeom>
              <a:avLst/>
              <a:gdLst/>
              <a:ahLst/>
              <a:cxnLst/>
              <a:rect l="l" t="t" r="r" b="b"/>
              <a:pathLst>
                <a:path w="6686550" h="9525">
                  <a:moveTo>
                    <a:pt x="6686549" y="9524"/>
                  </a:moveTo>
                  <a:lnTo>
                    <a:pt x="0" y="9524"/>
                  </a:lnTo>
                  <a:lnTo>
                    <a:pt x="0" y="0"/>
                  </a:lnTo>
                  <a:lnTo>
                    <a:pt x="6686549" y="0"/>
                  </a:lnTo>
                  <a:lnTo>
                    <a:pt x="6686549" y="9524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54037" y="1254124"/>
              <a:ext cx="6686550" cy="19050"/>
            </a:xfrm>
            <a:custGeom>
              <a:avLst/>
              <a:gdLst/>
              <a:ahLst/>
              <a:cxnLst/>
              <a:rect l="l" t="t" r="r" b="b"/>
              <a:pathLst>
                <a:path w="6686550" h="19050">
                  <a:moveTo>
                    <a:pt x="6686550" y="0"/>
                  </a:moveTo>
                  <a:lnTo>
                    <a:pt x="6677025" y="9525"/>
                  </a:lnTo>
                  <a:lnTo>
                    <a:pt x="0" y="9525"/>
                  </a:lnTo>
                  <a:lnTo>
                    <a:pt x="0" y="19050"/>
                  </a:lnTo>
                  <a:lnTo>
                    <a:pt x="6677025" y="19050"/>
                  </a:lnTo>
                  <a:lnTo>
                    <a:pt x="6686550" y="19050"/>
                  </a:lnTo>
                  <a:lnTo>
                    <a:pt x="6686550" y="9525"/>
                  </a:lnTo>
                  <a:lnTo>
                    <a:pt x="6686550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54049" y="1254122"/>
              <a:ext cx="9525" cy="19050"/>
            </a:xfrm>
            <a:custGeom>
              <a:avLst/>
              <a:gdLst/>
              <a:ahLst/>
              <a:cxnLst/>
              <a:rect l="l" t="t" r="r" b="b"/>
              <a:pathLst>
                <a:path w="9525" h="19050">
                  <a:moveTo>
                    <a:pt x="0" y="19049"/>
                  </a:moveTo>
                  <a:lnTo>
                    <a:pt x="0" y="0"/>
                  </a:lnTo>
                  <a:lnTo>
                    <a:pt x="9524" y="0"/>
                  </a:lnTo>
                  <a:lnTo>
                    <a:pt x="9524" y="9524"/>
                  </a:lnTo>
                  <a:lnTo>
                    <a:pt x="0" y="19049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641350" y="955674"/>
            <a:ext cx="21659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5" b="1">
                <a:solidFill>
                  <a:srgbClr val="202020"/>
                </a:solidFill>
                <a:latin typeface="Trebuchet MS"/>
                <a:cs typeface="Trebuchet MS"/>
              </a:rPr>
              <a:t>Describe</a:t>
            </a:r>
            <a:r>
              <a:rPr dirty="0" sz="1200" spc="-65" b="1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55" b="1">
                <a:solidFill>
                  <a:srgbClr val="202020"/>
                </a:solidFill>
                <a:latin typeface="Trebuchet MS"/>
                <a:cs typeface="Trebuchet MS"/>
              </a:rPr>
              <a:t>the</a:t>
            </a:r>
            <a:r>
              <a:rPr dirty="0" sz="1200" spc="-65" b="1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202020"/>
                </a:solidFill>
                <a:latin typeface="Trebuchet MS"/>
                <a:cs typeface="Trebuchet MS"/>
              </a:rPr>
              <a:t>pandas</a:t>
            </a:r>
            <a:r>
              <a:rPr dirty="0" sz="1200" spc="-65" b="1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30" b="1">
                <a:solidFill>
                  <a:srgbClr val="202020"/>
                </a:solidFill>
                <a:latin typeface="Trebuchet MS"/>
                <a:cs typeface="Trebuchet MS"/>
              </a:rPr>
              <a:t>dataf</a:t>
            </a:r>
            <a:r>
              <a:rPr dirty="0" sz="1200" spc="-50" b="1">
                <a:solidFill>
                  <a:srgbClr val="202020"/>
                </a:solidFill>
                <a:latin typeface="Trebuchet MS"/>
                <a:cs typeface="Trebuchet MS"/>
              </a:rPr>
              <a:t>r</a:t>
            </a:r>
            <a:r>
              <a:rPr dirty="0" sz="1200" spc="-10" b="1">
                <a:solidFill>
                  <a:srgbClr val="202020"/>
                </a:solidFill>
                <a:latin typeface="Trebuchet MS"/>
                <a:cs typeface="Trebuchet MS"/>
              </a:rPr>
              <a:t>ame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2300" y="1553844"/>
            <a:ext cx="1638935" cy="387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3100"/>
              </a:lnSpc>
              <a:spcBef>
                <a:spcPts val="100"/>
              </a:spcBef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#Analyze</a:t>
            </a:r>
            <a:r>
              <a:rPr dirty="0" sz="1050" spc="-5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the</a:t>
            </a:r>
            <a:r>
              <a:rPr dirty="0" sz="1050" spc="-5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dataframe </a:t>
            </a:r>
            <a:r>
              <a:rPr dirty="0" sz="1050" spc="-57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tweets.describe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58850" y="4483098"/>
            <a:ext cx="6410325" cy="200025"/>
            <a:chOff x="958850" y="4483098"/>
            <a:chExt cx="6410325" cy="200025"/>
          </a:xfrm>
        </p:grpSpPr>
        <p:sp>
          <p:nvSpPr>
            <p:cNvPr id="11" name="object 11"/>
            <p:cNvSpPr/>
            <p:nvPr/>
          </p:nvSpPr>
          <p:spPr>
            <a:xfrm>
              <a:off x="958850" y="4483098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200024" y="200024"/>
                  </a:moveTo>
                  <a:lnTo>
                    <a:pt x="0" y="200024"/>
                  </a:lnTo>
                  <a:lnTo>
                    <a:pt x="0" y="0"/>
                  </a:lnTo>
                  <a:lnTo>
                    <a:pt x="200024" y="0"/>
                  </a:lnTo>
                  <a:lnTo>
                    <a:pt x="200024" y="200024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5049" y="4540248"/>
              <a:ext cx="47625" cy="85725"/>
            </a:xfrm>
            <a:custGeom>
              <a:avLst/>
              <a:gdLst/>
              <a:ahLst/>
              <a:cxnLst/>
              <a:rect l="l" t="t" r="r" b="b"/>
              <a:pathLst>
                <a:path w="47625" h="85725">
                  <a:moveTo>
                    <a:pt x="47624" y="85724"/>
                  </a:moveTo>
                  <a:lnTo>
                    <a:pt x="0" y="42862"/>
                  </a:lnTo>
                  <a:lnTo>
                    <a:pt x="47624" y="0"/>
                  </a:lnTo>
                  <a:lnTo>
                    <a:pt x="47624" y="85724"/>
                  </a:lnTo>
                  <a:close/>
                </a:path>
              </a:pathLst>
            </a:custGeom>
            <a:solidFill>
              <a:srgbClr val="A2A2A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169149" y="4483098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200024" y="200024"/>
                  </a:moveTo>
                  <a:lnTo>
                    <a:pt x="0" y="200024"/>
                  </a:lnTo>
                  <a:lnTo>
                    <a:pt x="0" y="0"/>
                  </a:lnTo>
                  <a:lnTo>
                    <a:pt x="200024" y="0"/>
                  </a:lnTo>
                  <a:lnTo>
                    <a:pt x="200024" y="200024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245349" y="4540248"/>
              <a:ext cx="47625" cy="85725"/>
            </a:xfrm>
            <a:custGeom>
              <a:avLst/>
              <a:gdLst/>
              <a:ahLst/>
              <a:cxnLst/>
              <a:rect l="l" t="t" r="r" b="b"/>
              <a:pathLst>
                <a:path w="47625" h="85725">
                  <a:moveTo>
                    <a:pt x="0" y="85724"/>
                  </a:moveTo>
                  <a:lnTo>
                    <a:pt x="0" y="0"/>
                  </a:lnTo>
                  <a:lnTo>
                    <a:pt x="47624" y="42862"/>
                  </a:lnTo>
                  <a:lnTo>
                    <a:pt x="0" y="85724"/>
                  </a:lnTo>
                  <a:close/>
                </a:path>
              </a:pathLst>
            </a:custGeom>
            <a:solidFill>
              <a:srgbClr val="4F4F4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158874" y="4483098"/>
              <a:ext cx="6010275" cy="200025"/>
            </a:xfrm>
            <a:custGeom>
              <a:avLst/>
              <a:gdLst/>
              <a:ahLst/>
              <a:cxnLst/>
              <a:rect l="l" t="t" r="r" b="b"/>
              <a:pathLst>
                <a:path w="6010275" h="200025">
                  <a:moveTo>
                    <a:pt x="6010274" y="200024"/>
                  </a:moveTo>
                  <a:lnTo>
                    <a:pt x="0" y="200024"/>
                  </a:lnTo>
                  <a:lnTo>
                    <a:pt x="0" y="0"/>
                  </a:lnTo>
                  <a:lnTo>
                    <a:pt x="6010274" y="0"/>
                  </a:lnTo>
                  <a:lnTo>
                    <a:pt x="6010274" y="200024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158874" y="4502148"/>
              <a:ext cx="3638550" cy="161925"/>
            </a:xfrm>
            <a:custGeom>
              <a:avLst/>
              <a:gdLst/>
              <a:ahLst/>
              <a:cxnLst/>
              <a:rect l="l" t="t" r="r" b="b"/>
              <a:pathLst>
                <a:path w="3638550" h="161925">
                  <a:moveTo>
                    <a:pt x="3638549" y="161924"/>
                  </a:moveTo>
                  <a:lnTo>
                    <a:pt x="0" y="161924"/>
                  </a:lnTo>
                  <a:lnTo>
                    <a:pt x="0" y="0"/>
                  </a:lnTo>
                  <a:lnTo>
                    <a:pt x="3638549" y="0"/>
                  </a:lnTo>
                  <a:lnTo>
                    <a:pt x="3638549" y="161924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993775" y="2098674"/>
            <a:ext cx="244538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&lt;bound</a:t>
            </a:r>
            <a:r>
              <a:rPr dirty="0" sz="1050" spc="-3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method</a:t>
            </a:r>
            <a:r>
              <a:rPr dirty="0" sz="1050" spc="-3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NDFrame.describe</a:t>
            </a:r>
            <a:r>
              <a:rPr dirty="0" sz="1050" spc="-3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of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146382" y="2098674"/>
            <a:ext cx="17208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id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06230" y="2098674"/>
            <a:ext cx="53911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keyword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905977" y="2098674"/>
            <a:ext cx="61214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location</a:t>
            </a:r>
            <a:endParaRPr sz="1050">
              <a:latin typeface="Consolas"/>
              <a:cs typeface="Consolas"/>
            </a:endParaRPr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974725" y="2307613"/>
          <a:ext cx="6442075" cy="17481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8145"/>
                <a:gridCol w="513080"/>
                <a:gridCol w="1026160"/>
                <a:gridCol w="622935"/>
                <a:gridCol w="292735"/>
                <a:gridCol w="255905"/>
                <a:gridCol w="915669"/>
                <a:gridCol w="1905635"/>
                <a:gridCol w="508000"/>
              </a:tblGrid>
              <a:tr h="147320">
                <a:tc>
                  <a:txBody>
                    <a:bodyPr/>
                    <a:lstStyle/>
                    <a:p>
                      <a:pPr marL="31750">
                        <a:lnSpc>
                          <a:spcPts val="99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5405">
                        <a:lnSpc>
                          <a:spcPts val="99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10473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5405">
                        <a:lnSpc>
                          <a:spcPts val="99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wild%20fires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66395">
                        <a:lnSpc>
                          <a:spcPts val="99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London,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28575">
                        <a:lnSpc>
                          <a:spcPts val="99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UK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73025">
                        <a:lnSpc>
                          <a:spcPts val="99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@randerson62</a:t>
                      </a:r>
                      <a:r>
                        <a:rPr dirty="0" sz="1050" spc="-2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Watching</a:t>
                      </a:r>
                      <a:r>
                        <a:rPr dirty="0" sz="1050" spc="-15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news</a:t>
                      </a:r>
                      <a:r>
                        <a:rPr dirty="0" sz="1050" spc="-15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of</a:t>
                      </a:r>
                      <a:r>
                        <a:rPr dirty="0" sz="1050" spc="-15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wild</a:t>
                      </a:r>
                      <a:r>
                        <a:rPr dirty="0" sz="1050" spc="-15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fires</a:t>
                      </a:r>
                      <a:r>
                        <a:rPr dirty="0" sz="1050" spc="-15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and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47320">
                <a:tc>
                  <a:txBody>
                    <a:bodyPr/>
                    <a:lstStyle/>
                    <a:p>
                      <a:pPr marL="31750">
                        <a:lnSpc>
                          <a:spcPts val="106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5405">
                        <a:lnSpc>
                          <a:spcPts val="106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2019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5405">
                        <a:lnSpc>
                          <a:spcPts val="106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casualties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92735">
                        <a:lnSpc>
                          <a:spcPts val="106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Phoenix,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28575">
                        <a:lnSpc>
                          <a:spcPts val="106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AZ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73025">
                        <a:lnSpc>
                          <a:spcPts val="106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Afghanistan:</a:t>
                      </a:r>
                      <a:r>
                        <a:rPr dirty="0" sz="1050" spc="-25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U.N.</a:t>
                      </a:r>
                      <a:r>
                        <a:rPr dirty="0" sz="1050" spc="-25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Reports</a:t>
                      </a:r>
                      <a:r>
                        <a:rPr dirty="0" sz="1050" spc="-2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'Record-High</a:t>
                      </a:r>
                      <a:r>
                        <a:rPr dirty="0" sz="1050" spc="-25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Level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5895">
                <a:tc>
                  <a:txBody>
                    <a:bodyPr/>
                    <a:lstStyle/>
                    <a:p>
                      <a:pPr marL="31750">
                        <a:lnSpc>
                          <a:spcPts val="1215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5405">
                        <a:lnSpc>
                          <a:spcPts val="1215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299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5405">
                        <a:lnSpc>
                          <a:spcPts val="1215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annihilated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513080">
                        <a:lnSpc>
                          <a:spcPts val="1215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Boksburg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73025">
                        <a:lnSpc>
                          <a:spcPts val="1215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@marksmaponyane</a:t>
                      </a:r>
                      <a:r>
                        <a:rPr dirty="0" sz="1050" spc="-3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Hey!Sundowns</a:t>
                      </a:r>
                      <a:r>
                        <a:rPr dirty="0" sz="1050" spc="-3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were</a:t>
                      </a:r>
                      <a:r>
                        <a:rPr dirty="0" sz="1050" spc="-3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annihilate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47320">
                <a:tc>
                  <a:txBody>
                    <a:bodyPr/>
                    <a:lstStyle/>
                    <a:p>
                      <a:pPr marL="31750">
                        <a:lnSpc>
                          <a:spcPts val="106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5405">
                        <a:lnSpc>
                          <a:spcPts val="106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5848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5405">
                        <a:lnSpc>
                          <a:spcPts val="106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hailstorm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586105">
                        <a:lnSpc>
                          <a:spcPts val="106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Calgary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73025">
                        <a:lnSpc>
                          <a:spcPts val="106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Gotta</a:t>
                      </a:r>
                      <a:r>
                        <a:rPr dirty="0" sz="1050" spc="-2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love</a:t>
                      </a:r>
                      <a:r>
                        <a:rPr dirty="0" sz="1050" spc="-15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#summer</a:t>
                      </a:r>
                      <a:r>
                        <a:rPr dirty="0" sz="1050" spc="-15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dirty="0" sz="1050" spc="-15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#Calgary.</a:t>
                      </a:r>
                      <a:r>
                        <a:rPr dirty="0" sz="1050" spc="-15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#yyc</a:t>
                      </a:r>
                      <a:r>
                        <a:rPr dirty="0" sz="1050" spc="-15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#hailst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5895">
                <a:tc>
                  <a:txBody>
                    <a:bodyPr/>
                    <a:lstStyle/>
                    <a:p>
                      <a:pPr marL="31750">
                        <a:lnSpc>
                          <a:spcPts val="1215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5405">
                        <a:lnSpc>
                          <a:spcPts val="1215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340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5405">
                        <a:lnSpc>
                          <a:spcPts val="1215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annihilated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215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Swaning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6195">
                        <a:lnSpc>
                          <a:spcPts val="1215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Around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215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ANNIHILATED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6195">
                        <a:lnSpc>
                          <a:spcPts val="1215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dirty="0" sz="1050" spc="-25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DAMASCUS:</a:t>
                      </a:r>
                      <a:r>
                        <a:rPr dirty="0" sz="1050" spc="-2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SYRIAN</a:t>
                      </a:r>
                      <a:r>
                        <a:rPr dirty="0" sz="1050" spc="-25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ARMY</a:t>
                      </a:r>
                      <a:r>
                        <a:rPr dirty="0" sz="1050" spc="-2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GRINDS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1290">
                <a:tc>
                  <a:txBody>
                    <a:bodyPr/>
                    <a:lstStyle/>
                    <a:p>
                      <a:pPr marL="31750">
                        <a:lnSpc>
                          <a:spcPts val="110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...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5405">
                        <a:lnSpc>
                          <a:spcPts val="110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...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5405">
                        <a:lnSpc>
                          <a:spcPts val="110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...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56540">
                        <a:lnSpc>
                          <a:spcPts val="110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...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1290">
                <a:tc>
                  <a:txBody>
                    <a:bodyPr/>
                    <a:lstStyle/>
                    <a:p>
                      <a:pPr marL="31750">
                        <a:lnSpc>
                          <a:spcPts val="110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6872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5405">
                        <a:lnSpc>
                          <a:spcPts val="110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6376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5405">
                        <a:lnSpc>
                          <a:spcPts val="110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hostages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56540">
                        <a:lnSpc>
                          <a:spcPts val="110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NaN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0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One</a:t>
                      </a:r>
                      <a:r>
                        <a:rPr dirty="0" sz="1050" spc="-4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Year</a:t>
                      </a:r>
                      <a:r>
                        <a:rPr dirty="0" sz="1050" spc="-4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on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6195">
                        <a:lnSpc>
                          <a:spcPts val="110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from</a:t>
                      </a:r>
                      <a:r>
                        <a:rPr dirty="0" sz="1050" spc="-25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dirty="0" sz="1050" spc="-25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Sinjar</a:t>
                      </a:r>
                      <a:r>
                        <a:rPr dirty="0" sz="1050" spc="-2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Massacre</a:t>
                      </a:r>
                      <a:r>
                        <a:rPr dirty="0" sz="1050" spc="-25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#Yazidi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47320">
                <a:tc>
                  <a:txBody>
                    <a:bodyPr/>
                    <a:lstStyle/>
                    <a:p>
                      <a:pPr marL="31750">
                        <a:lnSpc>
                          <a:spcPts val="106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6873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5405">
                        <a:lnSpc>
                          <a:spcPts val="106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10290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5405">
                        <a:lnSpc>
                          <a:spcPts val="106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weapon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56540">
                        <a:lnSpc>
                          <a:spcPts val="106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NaN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06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Fur</a:t>
                      </a:r>
                      <a:r>
                        <a:rPr dirty="0" sz="1050" spc="-65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Leather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6195">
                        <a:lnSpc>
                          <a:spcPts val="106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Coats</a:t>
                      </a:r>
                      <a:r>
                        <a:rPr dirty="0" sz="1050" spc="-2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sprite</a:t>
                      </a:r>
                      <a:r>
                        <a:rPr dirty="0" sz="1050" spc="-2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&amp;amp;</a:t>
                      </a:r>
                      <a:r>
                        <a:rPr dirty="0" sz="1050" spc="-2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weapon</a:t>
                      </a:r>
                      <a:r>
                        <a:rPr dirty="0" sz="1050" spc="-15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of</a:t>
                      </a:r>
                      <a:r>
                        <a:rPr dirty="0" sz="1050" spc="-2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cho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5895">
                <a:tc>
                  <a:txBody>
                    <a:bodyPr/>
                    <a:lstStyle/>
                    <a:p>
                      <a:pPr marL="31750">
                        <a:lnSpc>
                          <a:spcPts val="1215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6874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5405">
                        <a:lnSpc>
                          <a:spcPts val="1215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3115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5405">
                        <a:lnSpc>
                          <a:spcPts val="1215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debris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r" marR="65405">
                        <a:lnSpc>
                          <a:spcPts val="1215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NaN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73025">
                        <a:lnSpc>
                          <a:spcPts val="1215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RÌ©union</a:t>
                      </a:r>
                      <a:r>
                        <a:rPr dirty="0" sz="1050" spc="-2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Debris</a:t>
                      </a:r>
                      <a:r>
                        <a:rPr dirty="0" sz="1050" spc="-2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Is</a:t>
                      </a:r>
                      <a:r>
                        <a:rPr dirty="0" sz="1050" spc="-15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Almost</a:t>
                      </a:r>
                      <a:r>
                        <a:rPr dirty="0" sz="1050" spc="-2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Surely</a:t>
                      </a:r>
                      <a:r>
                        <a:rPr dirty="0" sz="1050" spc="-2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From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ts val="1215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Flight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1290">
                <a:tc>
                  <a:txBody>
                    <a:bodyPr/>
                    <a:lstStyle/>
                    <a:p>
                      <a:pPr marL="31750">
                        <a:lnSpc>
                          <a:spcPts val="110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6875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5405">
                        <a:lnSpc>
                          <a:spcPts val="110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9472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5405">
                        <a:lnSpc>
                          <a:spcPts val="110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terrorism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659765">
                        <a:lnSpc>
                          <a:spcPts val="110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Riyadh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73025">
                        <a:lnSpc>
                          <a:spcPts val="110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dirty="0" sz="1050" spc="-15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#islam</a:t>
                      </a:r>
                      <a:r>
                        <a:rPr dirty="0" sz="1050" spc="-15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saving</a:t>
                      </a:r>
                      <a:r>
                        <a:rPr dirty="0" sz="1050" spc="-15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person</a:t>
                      </a:r>
                      <a:r>
                        <a:rPr dirty="0" sz="1050" spc="-15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is</a:t>
                      </a:r>
                      <a:r>
                        <a:rPr dirty="0" sz="1050" spc="-15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equal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ts val="110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reward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47320">
                <a:tc>
                  <a:txBody>
                    <a:bodyPr/>
                    <a:lstStyle/>
                    <a:p>
                      <a:pPr marL="31750">
                        <a:lnSpc>
                          <a:spcPts val="106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6876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5405">
                        <a:lnSpc>
                          <a:spcPts val="106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3534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5405">
                        <a:lnSpc>
                          <a:spcPts val="106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derailment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659765">
                        <a:lnSpc>
                          <a:spcPts val="106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Mumbai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73025">
                        <a:lnSpc>
                          <a:spcPts val="106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Latest</a:t>
                      </a:r>
                      <a:r>
                        <a:rPr dirty="0" sz="1050" spc="-2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dirty="0" sz="1050" spc="-2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Trains</a:t>
                      </a:r>
                      <a:r>
                        <a:rPr dirty="0" sz="1050" spc="-15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derailment:</a:t>
                      </a:r>
                      <a:r>
                        <a:rPr dirty="0" sz="1050" spc="-2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'It's</a:t>
                      </a:r>
                      <a:r>
                        <a:rPr dirty="0" sz="1050" spc="-2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ts val="106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freaki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22" name="object 22"/>
          <p:cNvSpPr txBox="1"/>
          <p:nvPr/>
        </p:nvSpPr>
        <p:spPr>
          <a:xfrm>
            <a:off x="993775" y="4203698"/>
            <a:ext cx="178562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[6877</a:t>
            </a:r>
            <a:r>
              <a:rPr dirty="0" sz="1050" spc="-2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rows</a:t>
            </a:r>
            <a:r>
              <a:rPr dirty="0" sz="1050" spc="-2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x</a:t>
            </a:r>
            <a:r>
              <a:rPr dirty="0" sz="1050" spc="-2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6</a:t>
            </a:r>
            <a:r>
              <a:rPr dirty="0" sz="1050" spc="-2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columns]&gt;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54049" y="5178421"/>
            <a:ext cx="6686550" cy="19050"/>
            <a:chOff x="654049" y="5178421"/>
            <a:chExt cx="6686550" cy="19050"/>
          </a:xfrm>
        </p:grpSpPr>
        <p:sp>
          <p:nvSpPr>
            <p:cNvPr id="24" name="object 24"/>
            <p:cNvSpPr/>
            <p:nvPr/>
          </p:nvSpPr>
          <p:spPr>
            <a:xfrm>
              <a:off x="654049" y="5178421"/>
              <a:ext cx="6686550" cy="9525"/>
            </a:xfrm>
            <a:custGeom>
              <a:avLst/>
              <a:gdLst/>
              <a:ahLst/>
              <a:cxnLst/>
              <a:rect l="l" t="t" r="r" b="b"/>
              <a:pathLst>
                <a:path w="6686550" h="9525">
                  <a:moveTo>
                    <a:pt x="6686549" y="9524"/>
                  </a:moveTo>
                  <a:lnTo>
                    <a:pt x="0" y="9524"/>
                  </a:lnTo>
                  <a:lnTo>
                    <a:pt x="0" y="0"/>
                  </a:lnTo>
                  <a:lnTo>
                    <a:pt x="6686549" y="0"/>
                  </a:lnTo>
                  <a:lnTo>
                    <a:pt x="6686549" y="9524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654037" y="5178424"/>
              <a:ext cx="6686550" cy="19050"/>
            </a:xfrm>
            <a:custGeom>
              <a:avLst/>
              <a:gdLst/>
              <a:ahLst/>
              <a:cxnLst/>
              <a:rect l="l" t="t" r="r" b="b"/>
              <a:pathLst>
                <a:path w="6686550" h="19050">
                  <a:moveTo>
                    <a:pt x="6686550" y="0"/>
                  </a:moveTo>
                  <a:lnTo>
                    <a:pt x="6677025" y="9525"/>
                  </a:lnTo>
                  <a:lnTo>
                    <a:pt x="0" y="9525"/>
                  </a:lnTo>
                  <a:lnTo>
                    <a:pt x="0" y="19050"/>
                  </a:lnTo>
                  <a:lnTo>
                    <a:pt x="6677025" y="19050"/>
                  </a:lnTo>
                  <a:lnTo>
                    <a:pt x="6686550" y="19050"/>
                  </a:lnTo>
                  <a:lnTo>
                    <a:pt x="6686550" y="9525"/>
                  </a:lnTo>
                  <a:lnTo>
                    <a:pt x="6686550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654049" y="5178421"/>
              <a:ext cx="9525" cy="19050"/>
            </a:xfrm>
            <a:custGeom>
              <a:avLst/>
              <a:gdLst/>
              <a:ahLst/>
              <a:cxnLst/>
              <a:rect l="l" t="t" r="r" b="b"/>
              <a:pathLst>
                <a:path w="9525" h="19050">
                  <a:moveTo>
                    <a:pt x="0" y="19049"/>
                  </a:moveTo>
                  <a:lnTo>
                    <a:pt x="0" y="0"/>
                  </a:lnTo>
                  <a:lnTo>
                    <a:pt x="9524" y="0"/>
                  </a:lnTo>
                  <a:lnTo>
                    <a:pt x="9524" y="9524"/>
                  </a:lnTo>
                  <a:lnTo>
                    <a:pt x="0" y="19049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641350" y="4879973"/>
            <a:ext cx="17653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solidFill>
                  <a:srgbClr val="202020"/>
                </a:solidFill>
                <a:latin typeface="Trebuchet MS"/>
                <a:cs typeface="Trebuchet MS"/>
              </a:rPr>
              <a:t>Check</a:t>
            </a:r>
            <a:r>
              <a:rPr dirty="0" sz="1200" spc="-65" b="1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55" b="1">
                <a:solidFill>
                  <a:srgbClr val="202020"/>
                </a:solidFill>
                <a:latin typeface="Trebuchet MS"/>
                <a:cs typeface="Trebuchet MS"/>
              </a:rPr>
              <a:t>the</a:t>
            </a:r>
            <a:r>
              <a:rPr dirty="0" sz="1200" spc="-65" b="1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40" b="1">
                <a:solidFill>
                  <a:srgbClr val="202020"/>
                </a:solidFill>
                <a:latin typeface="Trebuchet MS"/>
                <a:cs typeface="Trebuchet MS"/>
              </a:rPr>
              <a:t>header</a:t>
            </a:r>
            <a:r>
              <a:rPr dirty="0" sz="1200" spc="-65" b="1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20" b="1">
                <a:solidFill>
                  <a:srgbClr val="202020"/>
                </a:solidFill>
                <a:latin typeface="Trebuchet MS"/>
                <a:cs typeface="Trebuchet MS"/>
              </a:rPr>
              <a:t>and</a:t>
            </a:r>
            <a:r>
              <a:rPr dirty="0" sz="1200" spc="-65" b="1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40" b="1">
                <a:solidFill>
                  <a:srgbClr val="202020"/>
                </a:solidFill>
                <a:latin typeface="Trebuchet MS"/>
                <a:cs typeface="Trebuchet MS"/>
              </a:rPr>
              <a:t>tail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006462" y="6159500"/>
            <a:ext cx="6362700" cy="9525"/>
          </a:xfrm>
          <a:custGeom>
            <a:avLst/>
            <a:gdLst/>
            <a:ahLst/>
            <a:cxnLst/>
            <a:rect l="l" t="t" r="r" b="b"/>
            <a:pathLst>
              <a:path w="6362700" h="9525">
                <a:moveTo>
                  <a:pt x="6362700" y="0"/>
                </a:moveTo>
                <a:lnTo>
                  <a:pt x="6362700" y="0"/>
                </a:lnTo>
                <a:lnTo>
                  <a:pt x="0" y="0"/>
                </a:lnTo>
                <a:lnTo>
                  <a:pt x="0" y="9525"/>
                </a:lnTo>
                <a:lnTo>
                  <a:pt x="6362700" y="9525"/>
                </a:lnTo>
                <a:lnTo>
                  <a:pt x="636270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1494879" y="5908673"/>
            <a:ext cx="17208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b="1">
                <a:solidFill>
                  <a:srgbClr val="202020"/>
                </a:solidFill>
                <a:latin typeface="Consolas"/>
                <a:cs typeface="Consolas"/>
              </a:rPr>
              <a:t>id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5"/>
              <a:t>https://colab.research.google.com/drive/1mwFpRATNrSgD6xX8SqTe0H_V6Wm-LJLc#scrollTo=pGolILywlOI4&amp;printMode=true</a:t>
            </a:r>
          </a:p>
        </p:txBody>
      </p:sp>
      <p:sp>
        <p:nvSpPr>
          <p:cNvPr id="49" name="object 4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10</a:t>
            </a:fld>
            <a:r>
              <a:rPr dirty="0" spc="-5"/>
              <a:t>/</a:t>
            </a:r>
            <a:r>
              <a:rPr dirty="0"/>
              <a:t>37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2071290" y="5908673"/>
            <a:ext cx="53911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b="1">
                <a:solidFill>
                  <a:srgbClr val="202020"/>
                </a:solidFill>
                <a:latin typeface="Consolas"/>
                <a:cs typeface="Consolas"/>
              </a:rPr>
              <a:t>keyword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969468" y="5908673"/>
            <a:ext cx="61214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b="1">
                <a:solidFill>
                  <a:srgbClr val="202020"/>
                </a:solidFill>
                <a:latin typeface="Consolas"/>
                <a:cs typeface="Consolas"/>
              </a:rPr>
              <a:t>location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720258" y="5908673"/>
            <a:ext cx="31877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b="1">
                <a:solidFill>
                  <a:srgbClr val="202020"/>
                </a:solidFill>
                <a:latin typeface="Consolas"/>
                <a:cs typeface="Consolas"/>
              </a:rPr>
              <a:t>text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154687" y="5908673"/>
            <a:ext cx="46545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b="1">
                <a:solidFill>
                  <a:srgbClr val="202020"/>
                </a:solidFill>
                <a:latin typeface="Consolas"/>
                <a:cs typeface="Consolas"/>
              </a:rPr>
              <a:t>target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850012" y="5908673"/>
            <a:ext cx="46545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b="1">
                <a:solidFill>
                  <a:srgbClr val="202020"/>
                </a:solidFill>
                <a:latin typeface="Consolas"/>
                <a:cs typeface="Consolas"/>
              </a:rPr>
              <a:t>random</a:t>
            </a:r>
            <a:endParaRPr sz="1050">
              <a:latin typeface="Consolas"/>
              <a:cs typeface="Consolas"/>
            </a:endParaRPr>
          </a:p>
        </p:txBody>
      </p:sp>
      <p:graphicFrame>
        <p:nvGraphicFramePr>
          <p:cNvPr id="35" name="object 35"/>
          <p:cNvGraphicFramePr>
            <a:graphicFrameLocks noGrp="1"/>
          </p:cNvGraphicFramePr>
          <p:nvPr/>
        </p:nvGraphicFramePr>
        <p:xfrm>
          <a:off x="1042441" y="6315005"/>
          <a:ext cx="2558415" cy="10623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9295"/>
                <a:gridCol w="968375"/>
                <a:gridCol w="880744"/>
              </a:tblGrid>
              <a:tr h="302895">
                <a:tc>
                  <a:txBody>
                    <a:bodyPr/>
                    <a:lstStyle/>
                    <a:p>
                      <a:pPr marL="31750">
                        <a:lnSpc>
                          <a:spcPts val="1160"/>
                        </a:lnSpc>
                        <a:tabLst>
                          <a:tab pos="240665" algn="l"/>
                        </a:tabLst>
                      </a:pPr>
                      <a:r>
                        <a:rPr dirty="0" sz="1050" b="1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	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10473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14935">
                        <a:lnSpc>
                          <a:spcPts val="116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wild%20fires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6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London,</a:t>
                      </a:r>
                      <a:r>
                        <a:rPr dirty="0" sz="1050" spc="-5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UK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4565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tabLst>
                          <a:tab pos="314960" algn="l"/>
                        </a:tabLst>
                      </a:pPr>
                      <a:r>
                        <a:rPr dirty="0" sz="1050" b="1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1	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2019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 marR="114935">
                        <a:lnSpc>
                          <a:spcPct val="10000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casualties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 marR="24130">
                        <a:lnSpc>
                          <a:spcPct val="10000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Phoenix,</a:t>
                      </a:r>
                      <a:r>
                        <a:rPr dirty="0" sz="1050" spc="-5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AZ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</a:tr>
              <a:tr h="3028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ts val="1175"/>
                        </a:lnSpc>
                        <a:tabLst>
                          <a:tab pos="389255" algn="l"/>
                        </a:tabLst>
                      </a:pPr>
                      <a:r>
                        <a:rPr dirty="0" sz="1050" b="1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2	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299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 marR="114935">
                        <a:lnSpc>
                          <a:spcPts val="1175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annihilated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 marR="24130">
                        <a:lnSpc>
                          <a:spcPts val="1175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Boksburg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</a:tr>
            </a:tbl>
          </a:graphicData>
        </a:graphic>
      </p:graphicFrame>
      <p:sp>
        <p:nvSpPr>
          <p:cNvPr id="36" name="object 36"/>
          <p:cNvSpPr txBox="1"/>
          <p:nvPr/>
        </p:nvSpPr>
        <p:spPr>
          <a:xfrm>
            <a:off x="3778051" y="6213473"/>
            <a:ext cx="2261235" cy="12617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@randerson62</a:t>
            </a:r>
            <a:r>
              <a:rPr dirty="0" sz="1050" spc="-25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Arial"/>
                <a:cs typeface="Arial"/>
              </a:rPr>
              <a:t>Watching</a:t>
            </a:r>
            <a:r>
              <a:rPr dirty="0" sz="1050" spc="-25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news</a:t>
            </a:r>
            <a:r>
              <a:rPr dirty="0" sz="1050" spc="-25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of</a:t>
            </a:r>
            <a:r>
              <a:rPr dirty="0" sz="1050" spc="-25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wild</a:t>
            </a:r>
            <a:endParaRPr sz="105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fires</a:t>
            </a:r>
            <a:r>
              <a:rPr dirty="0" sz="1050" spc="-5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dirty="0" sz="1050" spc="-5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h...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</a:pP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Afghanistan:</a:t>
            </a:r>
            <a:r>
              <a:rPr dirty="0" sz="1050" spc="-35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U.N.</a:t>
            </a:r>
            <a:r>
              <a:rPr dirty="0" sz="1050" spc="-35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Reports</a:t>
            </a:r>
            <a:r>
              <a:rPr dirty="0" sz="1050" spc="-3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'Record-</a:t>
            </a:r>
            <a:endParaRPr sz="105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High Levels'...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</a:pP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@marksmaponyane Hey!Sundowns</a:t>
            </a:r>
            <a:endParaRPr sz="105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were</a:t>
            </a:r>
            <a:r>
              <a:rPr dirty="0" sz="1050" spc="-5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annihilated</a:t>
            </a:r>
            <a:r>
              <a:rPr dirty="0" sz="1050" spc="-5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...</a:t>
            </a:r>
            <a:endParaRPr sz="1050">
              <a:latin typeface="Arial"/>
              <a:cs typeface="Arial"/>
            </a:endParaRPr>
          </a:p>
        </p:txBody>
      </p:sp>
      <p:graphicFrame>
        <p:nvGraphicFramePr>
          <p:cNvPr id="37" name="object 37"/>
          <p:cNvGraphicFramePr>
            <a:graphicFrameLocks noGrp="1"/>
          </p:cNvGraphicFramePr>
          <p:nvPr/>
        </p:nvGraphicFramePr>
        <p:xfrm>
          <a:off x="6501308" y="6315005"/>
          <a:ext cx="833119" cy="24320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60"/>
                <a:gridCol w="657225"/>
              </a:tblGrid>
              <a:tr h="302895">
                <a:tc>
                  <a:txBody>
                    <a:bodyPr/>
                    <a:lstStyle/>
                    <a:p>
                      <a:pPr algn="ctr" marR="29845">
                        <a:lnSpc>
                          <a:spcPts val="116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6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0.100070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4565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ctr" marR="29845">
                        <a:lnSpc>
                          <a:spcPct val="10000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 marR="24130">
                        <a:lnSpc>
                          <a:spcPct val="10000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0.100191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</a:tr>
              <a:tr h="4565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ctr" marR="29845">
                        <a:lnSpc>
                          <a:spcPct val="10000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 marR="24130">
                        <a:lnSpc>
                          <a:spcPct val="10000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0.100213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</a:tr>
              <a:tr h="4565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ctr" marR="29845">
                        <a:lnSpc>
                          <a:spcPct val="10000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 marR="24130">
                        <a:lnSpc>
                          <a:spcPct val="10000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0.100325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</a:tr>
              <a:tr h="4565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ctr" marR="29845">
                        <a:lnSpc>
                          <a:spcPct val="10000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 marR="24130">
                        <a:lnSpc>
                          <a:spcPct val="10000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0.100487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</a:tr>
              <a:tr h="3028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ctr" marR="29845">
                        <a:lnSpc>
                          <a:spcPts val="1175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 marR="24130">
                        <a:lnSpc>
                          <a:spcPts val="1175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0.100648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</a:tr>
            </a:tbl>
          </a:graphicData>
        </a:graphic>
      </p:graphicFrame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1042441" y="7686605"/>
          <a:ext cx="1586865" cy="10623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3745"/>
                <a:gridCol w="833119"/>
              </a:tblGrid>
              <a:tr h="302895">
                <a:tc>
                  <a:txBody>
                    <a:bodyPr/>
                    <a:lstStyle/>
                    <a:p>
                      <a:pPr marL="31750">
                        <a:lnSpc>
                          <a:spcPts val="1160"/>
                        </a:lnSpc>
                        <a:tabLst>
                          <a:tab pos="314960" algn="l"/>
                        </a:tabLst>
                      </a:pPr>
                      <a:r>
                        <a:rPr dirty="0" sz="1050" b="1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3	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5848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6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hailstorm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4565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tabLst>
                          <a:tab pos="389255" algn="l"/>
                        </a:tabLst>
                      </a:pPr>
                      <a:r>
                        <a:rPr dirty="0" sz="1050" b="1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4	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340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 marR="24130">
                        <a:lnSpc>
                          <a:spcPct val="10000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annihilated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</a:tr>
              <a:tr h="3028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ts val="1175"/>
                        </a:lnSpc>
                        <a:tabLst>
                          <a:tab pos="314960" algn="l"/>
                        </a:tabLst>
                      </a:pPr>
                      <a:r>
                        <a:rPr dirty="0" sz="1050" b="1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5	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5039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 marR="24130">
                        <a:lnSpc>
                          <a:spcPts val="1175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eyewitness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</a:tr>
            </a:tbl>
          </a:graphicData>
        </a:graphic>
      </p:graphicFrame>
      <p:sp>
        <p:nvSpPr>
          <p:cNvPr id="39" name="object 39"/>
          <p:cNvSpPr txBox="1"/>
          <p:nvPr/>
        </p:nvSpPr>
        <p:spPr>
          <a:xfrm>
            <a:off x="3096567" y="7661273"/>
            <a:ext cx="48514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Calgary</a:t>
            </a:r>
            <a:endParaRPr sz="105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763019" y="7585073"/>
            <a:ext cx="2276475" cy="3473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Gotta</a:t>
            </a:r>
            <a:r>
              <a:rPr dirty="0" sz="1050" spc="-2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love</a:t>
            </a:r>
            <a:r>
              <a:rPr dirty="0" sz="1050" spc="-2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#summer</a:t>
            </a:r>
            <a:r>
              <a:rPr dirty="0" sz="1050" spc="-15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in</a:t>
            </a:r>
            <a:r>
              <a:rPr dirty="0" sz="1050" spc="-2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050" spc="-10">
                <a:solidFill>
                  <a:srgbClr val="202020"/>
                </a:solidFill>
                <a:latin typeface="Arial"/>
                <a:cs typeface="Arial"/>
              </a:rPr>
              <a:t>#Calgary.</a:t>
            </a:r>
            <a:r>
              <a:rPr dirty="0" sz="1050" spc="-15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#yyc</a:t>
            </a:r>
            <a:endParaRPr sz="105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15"/>
              </a:spcBef>
            </a:pPr>
            <a:r>
              <a:rPr dirty="0" sz="1050" spc="-5">
                <a:solidFill>
                  <a:srgbClr val="202020"/>
                </a:solidFill>
                <a:latin typeface="Arial"/>
                <a:cs typeface="Arial"/>
              </a:rPr>
              <a:t>#hailstor...</a:t>
            </a:r>
            <a:endParaRPr sz="105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044477" y="8042273"/>
            <a:ext cx="537210" cy="34734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93980" marR="5080" indent="-81915">
              <a:lnSpc>
                <a:spcPct val="101200"/>
              </a:lnSpc>
              <a:spcBef>
                <a:spcPts val="85"/>
              </a:spcBef>
            </a:pP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Swaning  Around</a:t>
            </a:r>
            <a:endParaRPr sz="105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141341" y="8042273"/>
            <a:ext cx="1898014" cy="34734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65405" marR="5080" indent="-53340">
              <a:lnSpc>
                <a:spcPct val="101200"/>
              </a:lnSpc>
              <a:spcBef>
                <a:spcPts val="85"/>
              </a:spcBef>
            </a:pPr>
            <a:r>
              <a:rPr dirty="0" sz="1050" spc="-10">
                <a:solidFill>
                  <a:srgbClr val="202020"/>
                </a:solidFill>
                <a:latin typeface="Arial"/>
                <a:cs typeface="Arial"/>
              </a:rPr>
              <a:t>ANNIHILATED</a:t>
            </a:r>
            <a:r>
              <a:rPr dirty="0" sz="1050" spc="-35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IN</a:t>
            </a:r>
            <a:r>
              <a:rPr dirty="0" sz="1050" spc="-35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DAMASCUS: </a:t>
            </a:r>
            <a:r>
              <a:rPr dirty="0" sz="1050" spc="-275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SYRIAN</a:t>
            </a:r>
            <a:r>
              <a:rPr dirty="0" sz="1050" spc="-35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ARMY</a:t>
            </a:r>
            <a:r>
              <a:rPr dirty="0" sz="1050" spc="-3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GRINDS</a:t>
            </a:r>
            <a:r>
              <a:rPr dirty="0" sz="1050" spc="-3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050" spc="30">
                <a:solidFill>
                  <a:srgbClr val="202020"/>
                </a:solidFill>
                <a:latin typeface="Arial"/>
                <a:cs typeface="Arial"/>
              </a:rPr>
              <a:t>□Û...</a:t>
            </a:r>
            <a:endParaRPr sz="105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859335" y="8499473"/>
            <a:ext cx="722630" cy="34734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46050" marR="5080" indent="-133985">
              <a:lnSpc>
                <a:spcPct val="101200"/>
              </a:lnSpc>
              <a:spcBef>
                <a:spcPts val="85"/>
              </a:spcBef>
            </a:pP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Bakersfield,  California</a:t>
            </a:r>
            <a:endParaRPr sz="105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980308" y="8499473"/>
            <a:ext cx="2058670" cy="3473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1050" spc="-10">
                <a:solidFill>
                  <a:srgbClr val="202020"/>
                </a:solidFill>
                <a:latin typeface="Arial"/>
                <a:cs typeface="Arial"/>
              </a:rPr>
              <a:t>Wake</a:t>
            </a:r>
            <a:r>
              <a:rPr dirty="0" sz="1050" spc="-25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Up</a:t>
            </a:r>
            <a:r>
              <a:rPr dirty="0" sz="1050" spc="-25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Kern</a:t>
            </a:r>
            <a:r>
              <a:rPr dirty="0" sz="1050" spc="-25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County</a:t>
            </a:r>
            <a:r>
              <a:rPr dirty="0" sz="1050" spc="-25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Eyewitness</a:t>
            </a:r>
            <a:endParaRPr sz="105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News</a:t>
            </a:r>
            <a:r>
              <a:rPr dirty="0" sz="1050" spc="-5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Mornings</a:t>
            </a:r>
            <a:r>
              <a:rPr dirty="0" sz="1050" spc="-5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a...</a:t>
            </a:r>
            <a:endParaRPr sz="105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797696" y="8956673"/>
            <a:ext cx="224155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å¬'Only</a:t>
            </a:r>
            <a:r>
              <a:rPr dirty="0" sz="1050" spc="-2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dirty="0" sz="1050" spc="-15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sea</a:t>
            </a:r>
            <a:r>
              <a:rPr dirty="0" sz="1050" spc="-15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knows</a:t>
            </a:r>
            <a:r>
              <a:rPr dirty="0" sz="1050" spc="-15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how</a:t>
            </a:r>
            <a:r>
              <a:rPr dirty="0" sz="1050" spc="-15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many</a:t>
            </a:r>
            <a:r>
              <a:rPr dirty="0" sz="1050" spc="-15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are</a:t>
            </a:r>
            <a:endParaRPr sz="105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22300" y="5499098"/>
            <a:ext cx="112522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tweets.head(10)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22300" y="9261473"/>
            <a:ext cx="112522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tweets.tail(10)</a:t>
            </a:r>
            <a:endParaRPr sz="10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100"/>
            <a:ext cx="47752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6/15/2021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99792" y="165100"/>
            <a:ext cx="240855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twitter_analyis_classification_v1.ipynb</a:t>
            </a:r>
            <a:r>
              <a:rPr dirty="0" sz="800" spc="-4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-</a:t>
            </a:r>
            <a:r>
              <a:rPr dirty="0" sz="800" spc="-4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Colaboratory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06462" y="730262"/>
            <a:ext cx="6362700" cy="9525"/>
          </a:xfrm>
          <a:custGeom>
            <a:avLst/>
            <a:gdLst/>
            <a:ahLst/>
            <a:cxnLst/>
            <a:rect l="l" t="t" r="r" b="b"/>
            <a:pathLst>
              <a:path w="6362700" h="9525">
                <a:moveTo>
                  <a:pt x="6362700" y="0"/>
                </a:moveTo>
                <a:lnTo>
                  <a:pt x="6362700" y="0"/>
                </a:lnTo>
                <a:lnTo>
                  <a:pt x="0" y="0"/>
                </a:lnTo>
                <a:lnTo>
                  <a:pt x="0" y="9525"/>
                </a:lnTo>
                <a:lnTo>
                  <a:pt x="6362700" y="9525"/>
                </a:lnTo>
                <a:lnTo>
                  <a:pt x="636270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006475" y="526441"/>
          <a:ext cx="4105275" cy="964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3709"/>
                <a:gridCol w="472440"/>
                <a:gridCol w="873760"/>
                <a:gridCol w="2285365"/>
              </a:tblGrid>
              <a:tr h="2082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1594">
                        <a:lnSpc>
                          <a:spcPts val="990"/>
                        </a:lnSpc>
                      </a:pPr>
                      <a:r>
                        <a:rPr dirty="0" sz="1050" b="1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id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73355">
                        <a:lnSpc>
                          <a:spcPts val="990"/>
                        </a:lnSpc>
                      </a:pPr>
                      <a:r>
                        <a:rPr dirty="0" sz="1050" b="1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keyword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31800" marR="67310">
                        <a:lnSpc>
                          <a:spcPts val="990"/>
                        </a:lnSpc>
                      </a:pPr>
                      <a:r>
                        <a:rPr dirty="0" sz="1050" b="1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location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453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70485">
                        <a:lnSpc>
                          <a:spcPct val="100000"/>
                        </a:lnSpc>
                      </a:pPr>
                      <a:r>
                        <a:rPr dirty="0" sz="1050" b="1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6867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63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 marR="61594">
                        <a:lnSpc>
                          <a:spcPct val="100000"/>
                        </a:lnSpc>
                      </a:pPr>
                      <a:r>
                        <a:rPr dirty="0" sz="1050" spc="-2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1143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63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 marR="173355">
                        <a:lnSpc>
                          <a:spcPct val="10000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blight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6350"/>
                </a:tc>
                <a:tc>
                  <a:txBody>
                    <a:bodyPr/>
                    <a:lstStyle/>
                    <a:p>
                      <a:pPr marL="180975" marR="39370">
                        <a:lnSpc>
                          <a:spcPts val="965"/>
                        </a:lnSpc>
                        <a:spcBef>
                          <a:spcPts val="1085"/>
                        </a:spcBef>
                        <a:tabLst>
                          <a:tab pos="1231265" algn="l"/>
                        </a:tabLst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Central Illinois	</a:t>
                      </a:r>
                      <a:r>
                        <a:rPr dirty="0" baseline="31746" sz="1575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@todd_calfee so</a:t>
                      </a:r>
                      <a:endParaRPr baseline="31746" sz="1575">
                        <a:latin typeface="Arial"/>
                        <a:cs typeface="Arial"/>
                      </a:endParaRPr>
                    </a:p>
                    <a:p>
                      <a:pPr algn="r">
                        <a:lnSpc>
                          <a:spcPts val="965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wa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137795"/>
                </a:tc>
              </a:tr>
              <a:tr h="3028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70485">
                        <a:lnSpc>
                          <a:spcPts val="1175"/>
                        </a:lnSpc>
                      </a:pPr>
                      <a:r>
                        <a:rPr dirty="0" sz="1050" b="1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6868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 marR="61594">
                        <a:lnSpc>
                          <a:spcPts val="1175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3879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 marR="173355">
                        <a:lnSpc>
                          <a:spcPts val="1175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detonation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 marL="452755" marR="12065">
                        <a:lnSpc>
                          <a:spcPts val="1175"/>
                        </a:lnSpc>
                        <a:spcBef>
                          <a:spcPts val="1115"/>
                        </a:spcBef>
                        <a:tabLst>
                          <a:tab pos="1835150" algn="l"/>
                        </a:tabLst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New </a:t>
                      </a:r>
                      <a:r>
                        <a:rPr dirty="0" sz="1050" spc="-10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ork	</a:t>
                      </a:r>
                      <a:r>
                        <a:rPr dirty="0" baseline="31746" sz="1575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Detona</a:t>
                      </a:r>
                      <a:endParaRPr baseline="31746" sz="1575">
                        <a:latin typeface="Arial"/>
                        <a:cs typeface="Arial"/>
                      </a:endParaRPr>
                    </a:p>
                  </a:txBody>
                  <a:tcPr marL="0" marR="0" marB="0" marT="141605"/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4471590" y="479427"/>
            <a:ext cx="1567815" cy="11093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1050" b="1">
                <a:solidFill>
                  <a:srgbClr val="202020"/>
                </a:solidFill>
                <a:latin typeface="Consolas"/>
                <a:cs typeface="Consolas"/>
              </a:rPr>
              <a:t>text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>
              <a:latin typeface="Consolas"/>
              <a:cs typeface="Consolas"/>
            </a:endParaRPr>
          </a:p>
          <a:p>
            <a:pPr algn="r" marL="635000" marR="5080" indent="-9525">
              <a:lnSpc>
                <a:spcPct val="101200"/>
              </a:lnSpc>
            </a:pP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@mattburgener  </a:t>
            </a: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nted</a:t>
            </a:r>
            <a:r>
              <a:rPr dirty="0" sz="1050" spc="-35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dirty="0" sz="1050" spc="-35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see</a:t>
            </a:r>
            <a:r>
              <a:rPr dirty="0" sz="1050" spc="-3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th...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Arial"/>
              <a:cs typeface="Arial"/>
            </a:endParaRPr>
          </a:p>
          <a:p>
            <a:pPr algn="r" marL="12700" marR="5080" indent="607695">
              <a:lnSpc>
                <a:spcPct val="101200"/>
              </a:lnSpc>
            </a:pP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tion fashionable  mountaineering electron...</a:t>
            </a:r>
            <a:endParaRPr sz="105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135637" y="526441"/>
          <a:ext cx="1232535" cy="2790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1020"/>
                <a:gridCol w="690880"/>
              </a:tblGrid>
              <a:tr h="245745">
                <a:tc>
                  <a:txBody>
                    <a:bodyPr/>
                    <a:lstStyle/>
                    <a:p>
                      <a:pPr algn="r" marR="61594">
                        <a:lnSpc>
                          <a:spcPts val="990"/>
                        </a:lnSpc>
                      </a:pPr>
                      <a:r>
                        <a:rPr dirty="0" sz="1050" b="1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target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7150">
                        <a:lnSpc>
                          <a:spcPts val="990"/>
                        </a:lnSpc>
                      </a:pPr>
                      <a:r>
                        <a:rPr dirty="0" sz="1050" b="1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random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415925">
                <a:tc>
                  <a:txBody>
                    <a:bodyPr/>
                    <a:lstStyle/>
                    <a:p>
                      <a:pPr algn="r" marR="61594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100330"/>
                </a:tc>
                <a:tc>
                  <a:txBody>
                    <a:bodyPr/>
                    <a:lstStyle/>
                    <a:p>
                      <a:pPr algn="r" marR="57150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0.997934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100330"/>
                </a:tc>
              </a:tr>
              <a:tr h="4565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 marR="61594">
                        <a:lnSpc>
                          <a:spcPct val="10000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 marR="57150">
                        <a:lnSpc>
                          <a:spcPct val="10000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0.998323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</a:tr>
              <a:tr h="4565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 marR="61594">
                        <a:lnSpc>
                          <a:spcPct val="10000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 marR="57150">
                        <a:lnSpc>
                          <a:spcPct val="10000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0.998513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</a:tr>
              <a:tr h="4565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 marR="61594">
                        <a:lnSpc>
                          <a:spcPct val="10000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 marR="57150">
                        <a:lnSpc>
                          <a:spcPct val="10000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0.998857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</a:tr>
              <a:tr h="4565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 marR="61594">
                        <a:lnSpc>
                          <a:spcPct val="10000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 marR="57150">
                        <a:lnSpc>
                          <a:spcPct val="10000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0.999126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</a:tr>
              <a:tr h="3028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 marR="61594">
                        <a:lnSpc>
                          <a:spcPts val="1175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 marR="57150">
                        <a:lnSpc>
                          <a:spcPts val="1175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0.999180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064468" y="1774826"/>
            <a:ext cx="83121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7040" algn="l"/>
              </a:tabLst>
            </a:pPr>
            <a:r>
              <a:rPr dirty="0" sz="1050" b="1">
                <a:solidFill>
                  <a:srgbClr val="202020"/>
                </a:solidFill>
                <a:latin typeface="Arial"/>
                <a:cs typeface="Arial"/>
              </a:rPr>
              <a:t>6869	</a:t>
            </a: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10677</a:t>
            </a:r>
            <a:endParaRPr sz="10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72493" y="1774826"/>
            <a:ext cx="48514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wounds</a:t>
            </a:r>
            <a:endParaRPr sz="10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24212" y="1698626"/>
            <a:ext cx="1033780" cy="3473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Earth: Senseless</a:t>
            </a:r>
            <a:endParaRPr sz="105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nonsense</a:t>
            </a:r>
            <a:endParaRPr sz="10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01306" y="1698626"/>
            <a:ext cx="1938020" cy="3473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Explosion</a:t>
            </a:r>
            <a:r>
              <a:rPr dirty="0" sz="1050" spc="-2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in</a:t>
            </a:r>
            <a:r>
              <a:rPr dirty="0" sz="1050" spc="-2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Gaza</a:t>
            </a:r>
            <a:r>
              <a:rPr dirty="0" sz="1050" spc="-2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Strip</a:t>
            </a:r>
            <a:r>
              <a:rPr dirty="0" sz="1050" spc="-2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kills</a:t>
            </a:r>
            <a:r>
              <a:rPr dirty="0" sz="1050" spc="-2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four</a:t>
            </a:r>
            <a:endParaRPr sz="105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wounds</a:t>
            </a:r>
            <a:r>
              <a:rPr dirty="0" sz="1050" spc="-5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30;</a:t>
            </a:r>
            <a:r>
              <a:rPr dirty="0" sz="1050" spc="-5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...</a:t>
            </a:r>
            <a:endParaRPr sz="10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64468" y="2232026"/>
            <a:ext cx="83121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1334" algn="l"/>
              </a:tabLst>
            </a:pPr>
            <a:r>
              <a:rPr dirty="0" sz="1050" b="1">
                <a:solidFill>
                  <a:srgbClr val="202020"/>
                </a:solidFill>
                <a:latin typeface="Arial"/>
                <a:cs typeface="Arial"/>
              </a:rPr>
              <a:t>6870	</a:t>
            </a: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9723</a:t>
            </a:r>
            <a:endParaRPr sz="10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87376" y="2232026"/>
            <a:ext cx="470534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tragedy</a:t>
            </a:r>
            <a:endParaRPr sz="10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43200" y="2232026"/>
            <a:ext cx="31496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India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12307" y="2155826"/>
            <a:ext cx="2026920" cy="3473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Railways</a:t>
            </a:r>
            <a:r>
              <a:rPr dirty="0" sz="1050" spc="-25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caught</a:t>
            </a:r>
            <a:r>
              <a:rPr dirty="0" sz="1050" spc="-25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unawares</a:t>
            </a:r>
            <a:r>
              <a:rPr dirty="0" sz="1050" spc="-25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by</a:t>
            </a:r>
            <a:r>
              <a:rPr dirty="0" sz="1050" spc="-25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MP</a:t>
            </a:r>
            <a:endParaRPr sz="105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tragedy; Accide...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64468" y="2689226"/>
            <a:ext cx="159321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1334" algn="l"/>
                <a:tab pos="956944" algn="l"/>
              </a:tabLst>
            </a:pPr>
            <a:r>
              <a:rPr dirty="0" sz="1050" b="1">
                <a:solidFill>
                  <a:srgbClr val="202020"/>
                </a:solidFill>
                <a:latin typeface="Arial"/>
                <a:cs typeface="Arial"/>
              </a:rPr>
              <a:t>6871	</a:t>
            </a: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6009	hazardous</a:t>
            </a:r>
            <a:endParaRPr sz="10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86124" y="2613026"/>
            <a:ext cx="972185" cy="3473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Muntinlupa Cit</a:t>
            </a:r>
            <a:r>
              <a:rPr dirty="0" sz="1050" spc="-80">
                <a:solidFill>
                  <a:srgbClr val="202020"/>
                </a:solidFill>
                <a:latin typeface="Arial"/>
                <a:cs typeface="Arial"/>
              </a:rPr>
              <a:t>y</a:t>
            </a: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,</a:t>
            </a:r>
            <a:endParaRPr sz="105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Philippines</a:t>
            </a:r>
            <a:endParaRPr sz="10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106961" y="2613026"/>
            <a:ext cx="1932305" cy="3473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@HearItFromPatty</a:t>
            </a:r>
            <a:r>
              <a:rPr dirty="0" sz="1050" spc="-35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Also</a:t>
            </a:r>
            <a:r>
              <a:rPr dirty="0" sz="1050" spc="-35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pls</a:t>
            </a:r>
            <a:r>
              <a:rPr dirty="0" sz="1050" spc="-3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help</a:t>
            </a:r>
            <a:endParaRPr sz="105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us</a:t>
            </a:r>
            <a:r>
              <a:rPr dirty="0" sz="1050" spc="-35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w/</a:t>
            </a:r>
            <a:r>
              <a:rPr dirty="0" sz="1050" spc="-35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our</a:t>
            </a:r>
            <a:r>
              <a:rPr dirty="0" sz="1050" spc="-3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campa...</a:t>
            </a:r>
            <a:endParaRPr sz="10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64468" y="3146426"/>
            <a:ext cx="159321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1334" algn="l"/>
                <a:tab pos="1038860" algn="l"/>
              </a:tabLst>
            </a:pPr>
            <a:r>
              <a:rPr dirty="0" sz="1050" b="1">
                <a:solidFill>
                  <a:srgbClr val="202020"/>
                </a:solidFill>
                <a:latin typeface="Arial"/>
                <a:cs typeface="Arial"/>
              </a:rPr>
              <a:t>6872	</a:t>
            </a: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6376	hostages</a:t>
            </a:r>
            <a:endParaRPr sz="10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65525" y="3146426"/>
            <a:ext cx="29273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NaN</a:t>
            </a:r>
            <a:endParaRPr sz="10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365476" y="3070226"/>
            <a:ext cx="1673860" cy="34734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403225" marR="5080" indent="-391160">
              <a:lnSpc>
                <a:spcPct val="101200"/>
              </a:lnSpc>
              <a:spcBef>
                <a:spcPts val="85"/>
              </a:spcBef>
            </a:pP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One</a:t>
            </a:r>
            <a:r>
              <a:rPr dirty="0" sz="1050" spc="-2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050" spc="-25">
                <a:solidFill>
                  <a:srgbClr val="202020"/>
                </a:solidFill>
                <a:latin typeface="Arial"/>
                <a:cs typeface="Arial"/>
              </a:rPr>
              <a:t>Year</a:t>
            </a:r>
            <a:r>
              <a:rPr dirty="0" sz="1050" spc="-2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on</a:t>
            </a:r>
            <a:r>
              <a:rPr dirty="0" sz="1050" spc="-2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from</a:t>
            </a:r>
            <a:r>
              <a:rPr dirty="0" sz="1050" spc="-2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dirty="0" sz="1050" spc="-2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Sinjar </a:t>
            </a:r>
            <a:r>
              <a:rPr dirty="0" sz="1050" spc="-28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Massacre</a:t>
            </a:r>
            <a:r>
              <a:rPr dirty="0" sz="1050" spc="-5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050" spc="-10">
                <a:solidFill>
                  <a:srgbClr val="202020"/>
                </a:solidFill>
                <a:latin typeface="Arial"/>
                <a:cs typeface="Arial"/>
              </a:rPr>
              <a:t>#Yazidis</a:t>
            </a:r>
            <a:r>
              <a:rPr dirty="0" sz="1050" spc="-5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...</a:t>
            </a:r>
            <a:endParaRPr sz="10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165947" y="3552758"/>
            <a:ext cx="1860550" cy="1492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60"/>
              </a:lnSpc>
            </a:pP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Fur</a:t>
            </a:r>
            <a:r>
              <a:rPr dirty="0" sz="1050" spc="-15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Leather</a:t>
            </a:r>
            <a:r>
              <a:rPr dirty="0" sz="1050" spc="-15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Coats</a:t>
            </a:r>
            <a:r>
              <a:rPr dirty="0" sz="1050" spc="-1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202020"/>
                </a:solidFill>
                <a:latin typeface="Arial"/>
                <a:cs typeface="Arial"/>
              </a:rPr>
              <a:t>sprite</a:t>
            </a:r>
            <a:r>
              <a:rPr dirty="0" sz="1050" spc="-15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050" spc="-10">
                <a:solidFill>
                  <a:srgbClr val="202020"/>
                </a:solidFill>
                <a:latin typeface="Arial"/>
                <a:cs typeface="Arial"/>
              </a:rPr>
              <a:t>&amp;amp;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77850" y="3606799"/>
            <a:ext cx="6800850" cy="762000"/>
            <a:chOff x="577850" y="3606799"/>
            <a:chExt cx="6800850" cy="762000"/>
          </a:xfrm>
        </p:grpSpPr>
        <p:sp>
          <p:nvSpPr>
            <p:cNvPr id="24" name="object 24"/>
            <p:cNvSpPr/>
            <p:nvPr/>
          </p:nvSpPr>
          <p:spPr>
            <a:xfrm>
              <a:off x="577850" y="3606799"/>
              <a:ext cx="6800850" cy="762000"/>
            </a:xfrm>
            <a:custGeom>
              <a:avLst/>
              <a:gdLst/>
              <a:ahLst/>
              <a:cxnLst/>
              <a:rect l="l" t="t" r="r" b="b"/>
              <a:pathLst>
                <a:path w="6800850" h="762000">
                  <a:moveTo>
                    <a:pt x="6800849" y="761999"/>
                  </a:moveTo>
                  <a:lnTo>
                    <a:pt x="0" y="761999"/>
                  </a:lnTo>
                  <a:lnTo>
                    <a:pt x="0" y="0"/>
                  </a:lnTo>
                  <a:lnTo>
                    <a:pt x="6800849" y="0"/>
                  </a:lnTo>
                  <a:lnTo>
                    <a:pt x="6800849" y="761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654049" y="4244974"/>
              <a:ext cx="6686550" cy="9525"/>
            </a:xfrm>
            <a:custGeom>
              <a:avLst/>
              <a:gdLst/>
              <a:ahLst/>
              <a:cxnLst/>
              <a:rect l="l" t="t" r="r" b="b"/>
              <a:pathLst>
                <a:path w="6686550" h="9525">
                  <a:moveTo>
                    <a:pt x="6686549" y="9524"/>
                  </a:moveTo>
                  <a:lnTo>
                    <a:pt x="0" y="9524"/>
                  </a:lnTo>
                  <a:lnTo>
                    <a:pt x="0" y="0"/>
                  </a:lnTo>
                  <a:lnTo>
                    <a:pt x="6686549" y="0"/>
                  </a:lnTo>
                  <a:lnTo>
                    <a:pt x="6686549" y="9524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654037" y="4244974"/>
              <a:ext cx="6686550" cy="19050"/>
            </a:xfrm>
            <a:custGeom>
              <a:avLst/>
              <a:gdLst/>
              <a:ahLst/>
              <a:cxnLst/>
              <a:rect l="l" t="t" r="r" b="b"/>
              <a:pathLst>
                <a:path w="6686550" h="19050">
                  <a:moveTo>
                    <a:pt x="6686550" y="0"/>
                  </a:moveTo>
                  <a:lnTo>
                    <a:pt x="6677025" y="9525"/>
                  </a:lnTo>
                  <a:lnTo>
                    <a:pt x="0" y="9525"/>
                  </a:lnTo>
                  <a:lnTo>
                    <a:pt x="0" y="19050"/>
                  </a:lnTo>
                  <a:lnTo>
                    <a:pt x="6677025" y="19050"/>
                  </a:lnTo>
                  <a:lnTo>
                    <a:pt x="6686550" y="19050"/>
                  </a:lnTo>
                  <a:lnTo>
                    <a:pt x="6686550" y="9525"/>
                  </a:lnTo>
                  <a:lnTo>
                    <a:pt x="6686550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654049" y="4244974"/>
              <a:ext cx="9525" cy="19050"/>
            </a:xfrm>
            <a:custGeom>
              <a:avLst/>
              <a:gdLst/>
              <a:ahLst/>
              <a:cxnLst/>
              <a:rect l="l" t="t" r="r" b="b"/>
              <a:pathLst>
                <a:path w="9525" h="19050">
                  <a:moveTo>
                    <a:pt x="0" y="19049"/>
                  </a:moveTo>
                  <a:lnTo>
                    <a:pt x="0" y="0"/>
                  </a:lnTo>
                  <a:lnTo>
                    <a:pt x="9524" y="0"/>
                  </a:lnTo>
                  <a:lnTo>
                    <a:pt x="9524" y="9524"/>
                  </a:lnTo>
                  <a:lnTo>
                    <a:pt x="0" y="19049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641350" y="3746501"/>
            <a:ext cx="3439795" cy="322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50" spc="-55" b="1">
                <a:solidFill>
                  <a:srgbClr val="202020"/>
                </a:solidFill>
                <a:latin typeface="Trebuchet MS"/>
                <a:cs typeface="Trebuchet MS"/>
              </a:rPr>
              <a:t>Explo</a:t>
            </a:r>
            <a:r>
              <a:rPr dirty="0" sz="1950" spc="-80" b="1">
                <a:solidFill>
                  <a:srgbClr val="202020"/>
                </a:solidFill>
                <a:latin typeface="Trebuchet MS"/>
                <a:cs typeface="Trebuchet MS"/>
              </a:rPr>
              <a:t>r</a:t>
            </a:r>
            <a:r>
              <a:rPr dirty="0" sz="1950" spc="-65" b="1">
                <a:solidFill>
                  <a:srgbClr val="202020"/>
                </a:solidFill>
                <a:latin typeface="Trebuchet MS"/>
                <a:cs typeface="Trebuchet MS"/>
              </a:rPr>
              <a:t>a</a:t>
            </a:r>
            <a:r>
              <a:rPr dirty="0" sz="1950" spc="-80" b="1">
                <a:solidFill>
                  <a:srgbClr val="202020"/>
                </a:solidFill>
                <a:latin typeface="Trebuchet MS"/>
                <a:cs typeface="Trebuchet MS"/>
              </a:rPr>
              <a:t>t</a:t>
            </a:r>
            <a:r>
              <a:rPr dirty="0" sz="1950" spc="-70" b="1">
                <a:solidFill>
                  <a:srgbClr val="202020"/>
                </a:solidFill>
                <a:latin typeface="Trebuchet MS"/>
                <a:cs typeface="Trebuchet MS"/>
              </a:rPr>
              <a:t>o</a:t>
            </a:r>
            <a:r>
              <a:rPr dirty="0" sz="1950" spc="-40" b="1">
                <a:solidFill>
                  <a:srgbClr val="202020"/>
                </a:solidFill>
                <a:latin typeface="Trebuchet MS"/>
                <a:cs typeface="Trebuchet MS"/>
              </a:rPr>
              <a:t>r</a:t>
            </a:r>
            <a:r>
              <a:rPr dirty="0" sz="1950" spc="-65" b="1">
                <a:solidFill>
                  <a:srgbClr val="202020"/>
                </a:solidFill>
                <a:latin typeface="Trebuchet MS"/>
                <a:cs typeface="Trebuchet MS"/>
              </a:rPr>
              <a:t>y</a:t>
            </a:r>
            <a:r>
              <a:rPr dirty="0" sz="1950" spc="-105" b="1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950" spc="-25" b="1">
                <a:solidFill>
                  <a:srgbClr val="202020"/>
                </a:solidFill>
                <a:latin typeface="Trebuchet MS"/>
                <a:cs typeface="Trebuchet MS"/>
              </a:rPr>
              <a:t>Data</a:t>
            </a:r>
            <a:r>
              <a:rPr dirty="0" sz="1950" spc="-105" b="1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950" spc="25" b="1">
                <a:solidFill>
                  <a:srgbClr val="202020"/>
                </a:solidFill>
                <a:latin typeface="Trebuchet MS"/>
                <a:cs typeface="Trebuchet MS"/>
              </a:rPr>
              <a:t>A</a:t>
            </a:r>
            <a:r>
              <a:rPr dirty="0" sz="1950" spc="-30" b="1">
                <a:solidFill>
                  <a:srgbClr val="202020"/>
                </a:solidFill>
                <a:latin typeface="Trebuchet MS"/>
                <a:cs typeface="Trebuchet MS"/>
              </a:rPr>
              <a:t>n</a:t>
            </a:r>
            <a:r>
              <a:rPr dirty="0" sz="1950" spc="-40" b="1">
                <a:solidFill>
                  <a:srgbClr val="202020"/>
                </a:solidFill>
                <a:latin typeface="Trebuchet MS"/>
                <a:cs typeface="Trebuchet MS"/>
              </a:rPr>
              <a:t>a</a:t>
            </a:r>
            <a:r>
              <a:rPr dirty="0" sz="1950" spc="20" b="1">
                <a:solidFill>
                  <a:srgbClr val="202020"/>
                </a:solidFill>
                <a:latin typeface="Trebuchet MS"/>
                <a:cs typeface="Trebuchet MS"/>
              </a:rPr>
              <a:t>ysis(E</a:t>
            </a:r>
            <a:r>
              <a:rPr dirty="0" sz="1950" spc="10" b="1">
                <a:solidFill>
                  <a:srgbClr val="202020"/>
                </a:solidFill>
                <a:latin typeface="Trebuchet MS"/>
                <a:cs typeface="Trebuchet MS"/>
              </a:rPr>
              <a:t>D</a:t>
            </a:r>
            <a:r>
              <a:rPr dirty="0" sz="1950" spc="20" b="1">
                <a:solidFill>
                  <a:srgbClr val="202020"/>
                </a:solidFill>
                <a:latin typeface="Trebuchet MS"/>
                <a:cs typeface="Trebuchet MS"/>
              </a:rPr>
              <a:t>A)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40531" y="3919539"/>
            <a:ext cx="103505" cy="52069"/>
          </a:xfrm>
          <a:custGeom>
            <a:avLst/>
            <a:gdLst/>
            <a:ahLst/>
            <a:cxnLst/>
            <a:rect l="l" t="t" r="r" b="b"/>
            <a:pathLst>
              <a:path w="103504" h="52070">
                <a:moveTo>
                  <a:pt x="51593" y="51593"/>
                </a:moveTo>
                <a:lnTo>
                  <a:pt x="0" y="0"/>
                </a:lnTo>
                <a:lnTo>
                  <a:pt x="103187" y="0"/>
                </a:lnTo>
                <a:lnTo>
                  <a:pt x="51593" y="51593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622300" y="4544697"/>
            <a:ext cx="6623684" cy="174942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#Basic</a:t>
            </a:r>
            <a:r>
              <a:rPr dirty="0" sz="1050" spc="-3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Exploratory</a:t>
            </a:r>
            <a:r>
              <a:rPr dirty="0" sz="1050" spc="-3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Data</a:t>
            </a:r>
            <a:r>
              <a:rPr dirty="0" sz="1050" spc="-2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Anaysis(EDA)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print('There</a:t>
            </a:r>
            <a:r>
              <a:rPr dirty="0" sz="1050" spc="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are</a:t>
            </a:r>
            <a:r>
              <a:rPr dirty="0" sz="1050" spc="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{}</a:t>
            </a:r>
            <a:r>
              <a:rPr dirty="0" sz="1050" spc="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rows</a:t>
            </a:r>
            <a:r>
              <a:rPr dirty="0" sz="1050" spc="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and</a:t>
            </a:r>
            <a:r>
              <a:rPr dirty="0" sz="1050" spc="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{}</a:t>
            </a:r>
            <a:r>
              <a:rPr dirty="0" sz="1050" spc="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columns</a:t>
            </a:r>
            <a:r>
              <a:rPr dirty="0" sz="1050" spc="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in</a:t>
            </a:r>
            <a:r>
              <a:rPr dirty="0" sz="1050" spc="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train'.format(tweets.shape[0],tweets.shape[1]))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Consolas"/>
              <a:cs typeface="Consolas"/>
            </a:endParaRPr>
          </a:p>
          <a:p>
            <a:pPr marL="383540">
              <a:lnSpc>
                <a:spcPct val="100000"/>
              </a:lnSpc>
              <a:spcBef>
                <a:spcPts val="5"/>
              </a:spcBef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There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are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6877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rows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and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6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columns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in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train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>
              <a:latin typeface="Consolas"/>
              <a:cs typeface="Consolas"/>
            </a:endParaRPr>
          </a:p>
          <a:p>
            <a:pPr marL="12700" marR="4036060">
              <a:lnSpc>
                <a:spcPct val="113100"/>
              </a:lnSpc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#First</a:t>
            </a:r>
            <a:r>
              <a:rPr dirty="0" sz="1050" spc="-2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check</a:t>
            </a:r>
            <a:r>
              <a:rPr dirty="0" sz="1050" spc="-2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the</a:t>
            </a:r>
            <a:r>
              <a:rPr dirty="0" sz="1050" spc="-2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class</a:t>
            </a:r>
            <a:r>
              <a:rPr dirty="0" sz="1050" spc="-2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distribution </a:t>
            </a:r>
            <a:r>
              <a:rPr dirty="0" sz="1050" spc="-56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x=tweets.target.value_counts() </a:t>
            </a:r>
            <a:r>
              <a:rPr dirty="0" sz="1050" spc="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sns.barplot(x.index,x) </a:t>
            </a:r>
            <a:r>
              <a:rPr dirty="0" sz="1050" spc="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plt.gca().set_ylabel('Tweets')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5"/>
              <a:t>https://colab.research.google.com/drive/1mwFpRATNrSgD6xX8SqTe0H_V6Wm-LJLc#scrollTo=pGolILywlOI4&amp;printMode=true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10</a:t>
            </a:fld>
            <a:r>
              <a:rPr dirty="0" spc="-5"/>
              <a:t>/</a:t>
            </a:r>
            <a:r>
              <a:rPr dirty="0"/>
              <a:t>37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100"/>
            <a:ext cx="47752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6/15/2021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99792" y="165100"/>
            <a:ext cx="240855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twitter_analyis_classification_v1.ipynb</a:t>
            </a:r>
            <a:r>
              <a:rPr dirty="0" sz="800" spc="-4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-</a:t>
            </a:r>
            <a:r>
              <a:rPr dirty="0" sz="800" spc="-4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Colaboratory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775" y="412752"/>
            <a:ext cx="163893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Text(0,</a:t>
            </a:r>
            <a:r>
              <a:rPr dirty="0" sz="1050" spc="-5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0.5,</a:t>
            </a:r>
            <a:r>
              <a:rPr dirty="0" sz="1050" spc="-4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'Tweets')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77850" y="629191"/>
            <a:ext cx="6800850" cy="3597275"/>
            <a:chOff x="577850" y="629191"/>
            <a:chExt cx="6800850" cy="35972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4092" y="629191"/>
              <a:ext cx="6303586" cy="302442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77850" y="2673349"/>
              <a:ext cx="6800850" cy="1552575"/>
            </a:xfrm>
            <a:custGeom>
              <a:avLst/>
              <a:gdLst/>
              <a:ahLst/>
              <a:cxnLst/>
              <a:rect l="l" t="t" r="r" b="b"/>
              <a:pathLst>
                <a:path w="6800850" h="1552575">
                  <a:moveTo>
                    <a:pt x="6800849" y="1552574"/>
                  </a:moveTo>
                  <a:lnTo>
                    <a:pt x="0" y="1552574"/>
                  </a:lnTo>
                  <a:lnTo>
                    <a:pt x="0" y="0"/>
                  </a:lnTo>
                  <a:lnTo>
                    <a:pt x="6800849" y="0"/>
                  </a:lnTo>
                  <a:lnTo>
                    <a:pt x="6800849" y="15525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6047568" y="3117851"/>
            <a:ext cx="141859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Negative:</a:t>
            </a:r>
            <a:r>
              <a:rPr dirty="0" sz="1050" spc="-5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{}</a:t>
            </a:r>
            <a:r>
              <a:rPr dirty="0" sz="1050" spc="-4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({:.2f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5"/>
              <a:t>https://colab.research.google.com/drive/1mwFpRATNrSgD6xX8SqTe0H_V6Wm-LJLc#scrollTo=pGolILywlOI4&amp;printMode=true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10</a:t>
            </a:fld>
            <a:r>
              <a:rPr dirty="0" spc="-5"/>
              <a:t>/</a:t>
            </a:r>
            <a:r>
              <a:rPr dirty="0"/>
              <a:t>37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22300" y="2734946"/>
            <a:ext cx="5157470" cy="139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204085">
              <a:lnSpc>
                <a:spcPct val="113100"/>
              </a:lnSpc>
              <a:spcBef>
                <a:spcPts val="100"/>
              </a:spcBef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neg,</a:t>
            </a:r>
            <a:r>
              <a:rPr dirty="0" sz="1050" spc="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pos</a:t>
            </a:r>
            <a:r>
              <a:rPr dirty="0" sz="1050" spc="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dirty="0" sz="1050" spc="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np.bincount(tweets['target']) </a:t>
            </a:r>
            <a:r>
              <a:rPr dirty="0" sz="1050" spc="-56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total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neg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+ pos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  <a:tabLst>
                <a:tab pos="1624965" algn="l"/>
                <a:tab pos="2724785" algn="l"/>
              </a:tabLst>
            </a:pP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print('Examples:\n	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Total: {}\n	Positive: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{}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({:.2f}%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of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total)\n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Consolas"/>
              <a:cs typeface="Consolas"/>
            </a:endParaRPr>
          </a:p>
          <a:p>
            <a:pPr marL="383540">
              <a:lnSpc>
                <a:spcPct val="100000"/>
              </a:lnSpc>
              <a:spcBef>
                <a:spcPts val="5"/>
              </a:spcBef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Examples:</a:t>
            </a:r>
            <a:endParaRPr sz="1050">
              <a:latin typeface="Consolas"/>
              <a:cs typeface="Consolas"/>
            </a:endParaRPr>
          </a:p>
          <a:p>
            <a:pPr marL="67691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Total:</a:t>
            </a:r>
            <a:r>
              <a:rPr dirty="0" sz="1050" spc="-6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6877</a:t>
            </a:r>
            <a:endParaRPr sz="1050">
              <a:latin typeface="Consolas"/>
              <a:cs typeface="Consolas"/>
            </a:endParaRPr>
          </a:p>
          <a:p>
            <a:pPr marL="67691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Positive:</a:t>
            </a:r>
            <a:r>
              <a:rPr dirty="0" sz="1050" spc="-2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2940</a:t>
            </a:r>
            <a:r>
              <a:rPr dirty="0" sz="1050" spc="-2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(42.75%</a:t>
            </a:r>
            <a:r>
              <a:rPr dirty="0" sz="1050" spc="-2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of</a:t>
            </a:r>
            <a:r>
              <a:rPr dirty="0" sz="1050" spc="-2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total)</a:t>
            </a:r>
            <a:endParaRPr sz="1050">
              <a:latin typeface="Consolas"/>
              <a:cs typeface="Consolas"/>
            </a:endParaRPr>
          </a:p>
          <a:p>
            <a:pPr marL="67691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Negative:</a:t>
            </a:r>
            <a:r>
              <a:rPr dirty="0" sz="1050" spc="-2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3937</a:t>
            </a:r>
            <a:r>
              <a:rPr dirty="0" sz="1050" spc="-2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(57.25%</a:t>
            </a:r>
            <a:r>
              <a:rPr dirty="0" sz="1050" spc="-2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of</a:t>
            </a:r>
            <a:r>
              <a:rPr dirty="0" sz="1050" spc="-2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total)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2300" y="4367531"/>
            <a:ext cx="6844030" cy="4631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1115" marR="140970">
              <a:lnSpc>
                <a:spcPct val="130200"/>
              </a:lnSpc>
              <a:spcBef>
                <a:spcPts val="100"/>
              </a:spcBef>
            </a:pPr>
            <a:r>
              <a:rPr dirty="0" sz="1200" spc="-20">
                <a:solidFill>
                  <a:srgbClr val="202020"/>
                </a:solidFill>
                <a:latin typeface="Trebuchet MS"/>
                <a:cs typeface="Trebuchet MS"/>
              </a:rPr>
              <a:t>There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40">
                <a:solidFill>
                  <a:srgbClr val="202020"/>
                </a:solidFill>
                <a:latin typeface="Trebuchet MS"/>
                <a:cs typeface="Trebuchet MS"/>
              </a:rPr>
              <a:t>is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40">
                <a:solidFill>
                  <a:srgbClr val="202020"/>
                </a:solidFill>
                <a:latin typeface="Trebuchet MS"/>
                <a:cs typeface="Trebuchet MS"/>
              </a:rPr>
              <a:t>definitely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02020"/>
                </a:solidFill>
                <a:latin typeface="Trebuchet MS"/>
                <a:cs typeface="Trebuchet MS"/>
              </a:rPr>
              <a:t>imbalance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25">
                <a:solidFill>
                  <a:srgbClr val="202020"/>
                </a:solidFill>
                <a:latin typeface="Trebuchet MS"/>
                <a:cs typeface="Trebuchet MS"/>
              </a:rPr>
              <a:t>in</a:t>
            </a:r>
            <a:r>
              <a:rPr dirty="0" sz="1200" spc="-5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35">
                <a:solidFill>
                  <a:srgbClr val="202020"/>
                </a:solidFill>
                <a:latin typeface="Trebuchet MS"/>
                <a:cs typeface="Trebuchet MS"/>
              </a:rPr>
              <a:t>the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rebuchet MS"/>
                <a:cs typeface="Trebuchet MS"/>
              </a:rPr>
              <a:t>dataset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125">
                <a:solidFill>
                  <a:srgbClr val="202020"/>
                </a:solidFill>
                <a:latin typeface="Trebuchet MS"/>
                <a:cs typeface="Trebuchet MS"/>
              </a:rPr>
              <a:t>.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55" b="1">
                <a:solidFill>
                  <a:srgbClr val="202020"/>
                </a:solidFill>
                <a:latin typeface="Trebuchet MS"/>
                <a:cs typeface="Trebuchet MS"/>
              </a:rPr>
              <a:t>Total: </a:t>
            </a:r>
            <a:r>
              <a:rPr dirty="0" sz="1200" spc="-15" b="1">
                <a:solidFill>
                  <a:srgbClr val="202020"/>
                </a:solidFill>
                <a:latin typeface="Trebuchet MS"/>
                <a:cs typeface="Trebuchet MS"/>
              </a:rPr>
              <a:t>6877</a:t>
            </a:r>
            <a:r>
              <a:rPr dirty="0" sz="1200" spc="-60" b="1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20" b="1">
                <a:solidFill>
                  <a:srgbClr val="202020"/>
                </a:solidFill>
                <a:latin typeface="Trebuchet MS"/>
                <a:cs typeface="Trebuchet MS"/>
              </a:rPr>
              <a:t>Positive:</a:t>
            </a:r>
            <a:r>
              <a:rPr dirty="0" sz="1200" spc="-60" b="1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15" b="1">
                <a:solidFill>
                  <a:srgbClr val="202020"/>
                </a:solidFill>
                <a:latin typeface="Trebuchet MS"/>
                <a:cs typeface="Trebuchet MS"/>
              </a:rPr>
              <a:t>2940</a:t>
            </a:r>
            <a:r>
              <a:rPr dirty="0" sz="1200" spc="-60" b="1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15" b="1">
                <a:solidFill>
                  <a:srgbClr val="202020"/>
                </a:solidFill>
                <a:latin typeface="Trebuchet MS"/>
                <a:cs typeface="Trebuchet MS"/>
              </a:rPr>
              <a:t>(42.75%</a:t>
            </a:r>
            <a:r>
              <a:rPr dirty="0" sz="1200" spc="-55" b="1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10" b="1">
                <a:solidFill>
                  <a:srgbClr val="202020"/>
                </a:solidFill>
                <a:latin typeface="Trebuchet MS"/>
                <a:cs typeface="Trebuchet MS"/>
              </a:rPr>
              <a:t>of</a:t>
            </a:r>
            <a:r>
              <a:rPr dirty="0" sz="1200" spc="-60" b="1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40" b="1">
                <a:solidFill>
                  <a:srgbClr val="202020"/>
                </a:solidFill>
                <a:latin typeface="Trebuchet MS"/>
                <a:cs typeface="Trebuchet MS"/>
              </a:rPr>
              <a:t>total)</a:t>
            </a:r>
            <a:r>
              <a:rPr dirty="0" sz="1200" spc="-65" b="1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25" b="1">
                <a:solidFill>
                  <a:srgbClr val="202020"/>
                </a:solidFill>
                <a:latin typeface="Trebuchet MS"/>
                <a:cs typeface="Trebuchet MS"/>
              </a:rPr>
              <a:t>Negative: </a:t>
            </a:r>
            <a:r>
              <a:rPr dirty="0" sz="1200" spc="-350" b="1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15" b="1">
                <a:solidFill>
                  <a:srgbClr val="202020"/>
                </a:solidFill>
                <a:latin typeface="Trebuchet MS"/>
                <a:cs typeface="Trebuchet MS"/>
              </a:rPr>
              <a:t>3937</a:t>
            </a:r>
            <a:r>
              <a:rPr dirty="0" sz="1200" spc="-70" b="1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15" b="1">
                <a:solidFill>
                  <a:srgbClr val="202020"/>
                </a:solidFill>
                <a:latin typeface="Trebuchet MS"/>
                <a:cs typeface="Trebuchet MS"/>
              </a:rPr>
              <a:t>(57.25%</a:t>
            </a:r>
            <a:r>
              <a:rPr dirty="0" sz="1200" spc="-65" b="1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10" b="1">
                <a:solidFill>
                  <a:srgbClr val="202020"/>
                </a:solidFill>
                <a:latin typeface="Trebuchet MS"/>
                <a:cs typeface="Trebuchet MS"/>
              </a:rPr>
              <a:t>of</a:t>
            </a:r>
            <a:r>
              <a:rPr dirty="0" sz="1200" spc="-65" b="1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40" b="1">
                <a:solidFill>
                  <a:srgbClr val="202020"/>
                </a:solidFill>
                <a:latin typeface="Trebuchet MS"/>
                <a:cs typeface="Trebuchet MS"/>
              </a:rPr>
              <a:t>total)</a:t>
            </a:r>
            <a:endParaRPr sz="1200">
              <a:latin typeface="Trebuchet MS"/>
              <a:cs typeface="Trebuchet MS"/>
            </a:endParaRPr>
          </a:p>
          <a:p>
            <a:pPr algn="just" marL="31115" marR="179070">
              <a:lnSpc>
                <a:spcPct val="130200"/>
              </a:lnSpc>
              <a:spcBef>
                <a:spcPts val="600"/>
              </a:spcBef>
            </a:pPr>
            <a:r>
              <a:rPr dirty="0" sz="1200">
                <a:solidFill>
                  <a:srgbClr val="202020"/>
                </a:solidFill>
                <a:latin typeface="Trebuchet MS"/>
                <a:cs typeface="Trebuchet MS"/>
              </a:rPr>
              <a:t>The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202020"/>
                </a:solidFill>
                <a:latin typeface="Trebuchet MS"/>
                <a:cs typeface="Trebuchet MS"/>
              </a:rPr>
              <a:t>disaster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Trebuchet MS"/>
                <a:cs typeface="Trebuchet MS"/>
              </a:rPr>
              <a:t>tweets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25">
                <a:solidFill>
                  <a:srgbClr val="202020"/>
                </a:solidFill>
                <a:latin typeface="Trebuchet MS"/>
                <a:cs typeface="Trebuchet MS"/>
              </a:rPr>
              <a:t>are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35">
                <a:solidFill>
                  <a:srgbClr val="202020"/>
                </a:solidFill>
                <a:latin typeface="Trebuchet MS"/>
                <a:cs typeface="Trebuchet MS"/>
              </a:rPr>
              <a:t>42.75%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5">
                <a:solidFill>
                  <a:srgbClr val="202020"/>
                </a:solidFill>
                <a:latin typeface="Trebuchet MS"/>
                <a:cs typeface="Trebuchet MS"/>
              </a:rPr>
              <a:t>of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35">
                <a:solidFill>
                  <a:srgbClr val="202020"/>
                </a:solidFill>
                <a:latin typeface="Trebuchet MS"/>
                <a:cs typeface="Trebuchet MS"/>
              </a:rPr>
              <a:t>the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40">
                <a:solidFill>
                  <a:srgbClr val="202020"/>
                </a:solidFill>
                <a:latin typeface="Trebuchet MS"/>
                <a:cs typeface="Trebuchet MS"/>
              </a:rPr>
              <a:t>total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30">
                <a:solidFill>
                  <a:srgbClr val="202020"/>
                </a:solidFill>
                <a:latin typeface="Trebuchet MS"/>
                <a:cs typeface="Trebuchet MS"/>
              </a:rPr>
              <a:t>tweets.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02020"/>
                </a:solidFill>
                <a:latin typeface="Trebuchet MS"/>
                <a:cs typeface="Trebuchet MS"/>
              </a:rPr>
              <a:t>The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15">
                <a:solidFill>
                  <a:srgbClr val="202020"/>
                </a:solidFill>
                <a:latin typeface="Trebuchet MS"/>
                <a:cs typeface="Trebuchet MS"/>
              </a:rPr>
              <a:t>non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202020"/>
                </a:solidFill>
                <a:latin typeface="Trebuchet MS"/>
                <a:cs typeface="Trebuchet MS"/>
              </a:rPr>
              <a:t>disaster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Trebuchet MS"/>
                <a:cs typeface="Trebuchet MS"/>
              </a:rPr>
              <a:t>tweets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25">
                <a:solidFill>
                  <a:srgbClr val="202020"/>
                </a:solidFill>
                <a:latin typeface="Trebuchet MS"/>
                <a:cs typeface="Trebuchet MS"/>
              </a:rPr>
              <a:t>are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35">
                <a:solidFill>
                  <a:srgbClr val="202020"/>
                </a:solidFill>
                <a:latin typeface="Trebuchet MS"/>
                <a:cs typeface="Trebuchet MS"/>
              </a:rPr>
              <a:t>57.25%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5">
                <a:solidFill>
                  <a:srgbClr val="202020"/>
                </a:solidFill>
                <a:latin typeface="Trebuchet MS"/>
                <a:cs typeface="Trebuchet MS"/>
              </a:rPr>
              <a:t>of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35">
                <a:solidFill>
                  <a:srgbClr val="202020"/>
                </a:solidFill>
                <a:latin typeface="Trebuchet MS"/>
                <a:cs typeface="Trebuchet MS"/>
              </a:rPr>
              <a:t>the</a:t>
            </a:r>
            <a:r>
              <a:rPr dirty="0" sz="1200" spc="-6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45">
                <a:solidFill>
                  <a:srgbClr val="202020"/>
                </a:solidFill>
                <a:latin typeface="Trebuchet MS"/>
                <a:cs typeface="Trebuchet MS"/>
              </a:rPr>
              <a:t>toal. </a:t>
            </a:r>
            <a:r>
              <a:rPr dirty="0" sz="1200" spc="-350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30">
                <a:solidFill>
                  <a:srgbClr val="202020"/>
                </a:solidFill>
                <a:latin typeface="Trebuchet MS"/>
                <a:cs typeface="Trebuchet MS"/>
              </a:rPr>
              <a:t>Still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70">
                <a:solidFill>
                  <a:srgbClr val="202020"/>
                </a:solidFill>
                <a:latin typeface="Trebuchet MS"/>
                <a:cs typeface="Trebuchet MS"/>
              </a:rPr>
              <a:t>it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40">
                <a:solidFill>
                  <a:srgbClr val="202020"/>
                </a:solidFill>
                <a:latin typeface="Trebuchet MS"/>
                <a:cs typeface="Trebuchet MS"/>
              </a:rPr>
              <a:t>is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Trebuchet MS"/>
                <a:cs typeface="Trebuchet MS"/>
              </a:rPr>
              <a:t>not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20">
                <a:solidFill>
                  <a:srgbClr val="202020"/>
                </a:solidFill>
                <a:latin typeface="Trebuchet MS"/>
                <a:cs typeface="Trebuchet MS"/>
              </a:rPr>
              <a:t>a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30">
                <a:solidFill>
                  <a:srgbClr val="202020"/>
                </a:solidFill>
                <a:latin typeface="Trebuchet MS"/>
                <a:cs typeface="Trebuchet MS"/>
              </a:rPr>
              <a:t>very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202020"/>
                </a:solidFill>
                <a:latin typeface="Trebuchet MS"/>
                <a:cs typeface="Trebuchet MS"/>
              </a:rPr>
              <a:t>bad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02020"/>
                </a:solidFill>
                <a:latin typeface="Trebuchet MS"/>
                <a:cs typeface="Trebuchet MS"/>
              </a:rPr>
              <a:t>imbalanced</a:t>
            </a:r>
            <a:r>
              <a:rPr dirty="0" sz="1200" spc="-65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Trebuchet MS"/>
                <a:cs typeface="Trebuchet MS"/>
              </a:rPr>
              <a:t>dataset.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400">
              <a:latin typeface="Trebuchet MS"/>
              <a:cs typeface="Trebuchet MS"/>
            </a:endParaRPr>
          </a:p>
          <a:p>
            <a:pPr algn="just" marL="12700">
              <a:lnSpc>
                <a:spcPct val="100000"/>
              </a:lnSpc>
              <a:spcBef>
                <a:spcPts val="1060"/>
              </a:spcBef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#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creating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new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dataframe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for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missing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values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percentage</a:t>
            </a:r>
            <a:endParaRPr sz="1050">
              <a:latin typeface="Consolas"/>
              <a:cs typeface="Consolas"/>
            </a:endParaRPr>
          </a:p>
          <a:p>
            <a:pPr algn="just" marL="1918335" marR="5080" indent="-1906270">
              <a:lnSpc>
                <a:spcPct val="113100"/>
              </a:lnSpc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missing_values =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dict(zip([col+"_missing_percent"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for col in tweets.columns if col != "target </a:t>
            </a:r>
            <a:r>
              <a:rPr dirty="0" sz="1050" spc="-56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[round(100*tweets[col].isnull().sum()/len(tweets), 2)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for col in tw </a:t>
            </a:r>
            <a:r>
              <a:rPr dirty="0" sz="1050" spc="-56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if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col !=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"target"]))</a:t>
            </a:r>
            <a:endParaRPr sz="1050">
              <a:latin typeface="Consolas"/>
              <a:cs typeface="Consolas"/>
            </a:endParaRPr>
          </a:p>
          <a:p>
            <a:pPr algn="just" marL="12700">
              <a:lnSpc>
                <a:spcPct val="100000"/>
              </a:lnSpc>
              <a:spcBef>
                <a:spcPts val="165"/>
              </a:spcBef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missing_values_df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pd.DataFrame(missing_values,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index=[0])</a:t>
            </a:r>
            <a:endParaRPr sz="1050">
              <a:latin typeface="Consolas"/>
              <a:cs typeface="Consolas"/>
            </a:endParaRPr>
          </a:p>
          <a:p>
            <a:pPr algn="just" marL="12700">
              <a:lnSpc>
                <a:spcPct val="100000"/>
              </a:lnSpc>
              <a:spcBef>
                <a:spcPts val="165"/>
              </a:spcBef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missing_values_df</a:t>
            </a:r>
            <a:r>
              <a:rPr dirty="0" sz="1050" spc="2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dirty="0" sz="1050" spc="3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missing_values_df.melt(var_name=</a:t>
            </a:r>
            <a:r>
              <a:rPr dirty="0" sz="1050" spc="2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"columns",</a:t>
            </a:r>
            <a:r>
              <a:rPr dirty="0" sz="1050" spc="2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value_name=</a:t>
            </a:r>
            <a:r>
              <a:rPr dirty="0" sz="1050" spc="2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"percentage")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Consolas"/>
              <a:cs typeface="Consolas"/>
            </a:endParaRPr>
          </a:p>
          <a:p>
            <a:pPr marL="12700" marR="3597275">
              <a:lnSpc>
                <a:spcPct val="113100"/>
              </a:lnSpc>
              <a:spcBef>
                <a:spcPts val="5"/>
              </a:spcBef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# plotting missing values chart </a:t>
            </a:r>
            <a:r>
              <a:rPr dirty="0" sz="1050" spc="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plt.figure(figsize=(15, 8))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sns.set(style="whitegrid",</a:t>
            </a:r>
            <a:r>
              <a:rPr dirty="0" sz="1050" spc="8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color_codes=True)</a:t>
            </a:r>
            <a:endParaRPr sz="1050">
              <a:latin typeface="Consolas"/>
              <a:cs typeface="Consolas"/>
            </a:endParaRPr>
          </a:p>
          <a:p>
            <a:pPr marL="12700" marR="1031240">
              <a:lnSpc>
                <a:spcPct val="113100"/>
              </a:lnSpc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seaborn_plot</a:t>
            </a:r>
            <a:r>
              <a:rPr dirty="0" sz="1050" spc="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dirty="0" sz="1050" spc="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sns.barplot(x="columns",</a:t>
            </a:r>
            <a:r>
              <a:rPr dirty="0" sz="1050" spc="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y="percentage",</a:t>
            </a:r>
            <a:r>
              <a:rPr dirty="0" sz="1050" spc="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data=missing_values_df) </a:t>
            </a:r>
            <a:r>
              <a:rPr dirty="0" sz="1050" spc="-56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for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p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in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seaborn_plot.patches:</a:t>
            </a:r>
            <a:endParaRPr sz="1050">
              <a:latin typeface="Consolas"/>
              <a:cs typeface="Consolas"/>
            </a:endParaRPr>
          </a:p>
          <a:p>
            <a:pPr marL="1405255" marR="5080" indent="-1099820">
              <a:lnSpc>
                <a:spcPct val="113100"/>
              </a:lnSpc>
            </a:pP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seaborn_plot.annotate(format(p.get_height(),</a:t>
            </a:r>
            <a:r>
              <a:rPr dirty="0" sz="1050" spc="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'.2f'),</a:t>
            </a:r>
            <a:r>
              <a:rPr dirty="0" sz="1050" spc="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(p.get_x()</a:t>
            </a:r>
            <a:r>
              <a:rPr dirty="0" sz="1050" spc="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+</a:t>
            </a:r>
            <a:r>
              <a:rPr dirty="0" sz="1050" spc="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p.get_width()</a:t>
            </a:r>
            <a:r>
              <a:rPr dirty="0" sz="1050" spc="2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/</a:t>
            </a:r>
            <a:r>
              <a:rPr dirty="0" sz="1050" spc="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2.,</a:t>
            </a:r>
            <a:r>
              <a:rPr dirty="0" sz="1050" spc="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p.g </a:t>
            </a:r>
            <a:r>
              <a:rPr dirty="0" sz="1050" spc="-56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va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= 'center',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xytext =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(0, 9),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textcoords = 'offset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points')</a:t>
            </a:r>
            <a:endParaRPr sz="1050">
              <a:latin typeface="Consolas"/>
              <a:cs typeface="Consolas"/>
            </a:endParaRPr>
          </a:p>
          <a:p>
            <a:pPr marL="12700" marR="1250950">
              <a:lnSpc>
                <a:spcPct val="113100"/>
              </a:lnSpc>
            </a:pP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plt.title("Percentage</a:t>
            </a:r>
            <a:r>
              <a:rPr dirty="0" sz="1050" spc="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of</a:t>
            </a:r>
            <a:r>
              <a:rPr dirty="0" sz="1050" spc="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Missing</a:t>
            </a:r>
            <a:r>
              <a:rPr dirty="0" sz="1050" spc="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Values</a:t>
            </a:r>
            <a:r>
              <a:rPr dirty="0" sz="1050" spc="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in</a:t>
            </a:r>
            <a:r>
              <a:rPr dirty="0" sz="1050" spc="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Columns",</a:t>
            </a:r>
            <a:r>
              <a:rPr dirty="0" sz="1050" spc="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size=20,</a:t>
            </a:r>
            <a:r>
              <a:rPr dirty="0" sz="1050" spc="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weight="bold") </a:t>
            </a:r>
            <a:r>
              <a:rPr dirty="0" sz="1050" spc="-56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plt.xlabel("Columns",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size=14,</a:t>
            </a:r>
            <a:r>
              <a:rPr dirty="0" sz="1050" spc="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weight="bold")</a:t>
            </a:r>
            <a:endParaRPr sz="1050">
              <a:latin typeface="Consolas"/>
              <a:cs typeface="Consolas"/>
            </a:endParaRPr>
          </a:p>
          <a:p>
            <a:pPr marL="12700" marR="3303904">
              <a:lnSpc>
                <a:spcPct val="113100"/>
              </a:lnSpc>
            </a:pP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plt.ylabel("Percentage",</a:t>
            </a:r>
            <a:r>
              <a:rPr dirty="0" sz="1050" spc="4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size=14,</a:t>
            </a:r>
            <a:r>
              <a:rPr dirty="0" sz="1050" spc="5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weight="bold") </a:t>
            </a:r>
            <a:r>
              <a:rPr dirty="0" sz="1050" spc="-56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plt.show()</a:t>
            </a:r>
            <a:endParaRPr sz="10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100"/>
            <a:ext cx="47752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6/15/2021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99792" y="165100"/>
            <a:ext cx="240855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twitter_analyis_classification_v1.ipynb</a:t>
            </a:r>
            <a:r>
              <a:rPr dirty="0" sz="800" spc="-4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-</a:t>
            </a:r>
            <a:r>
              <a:rPr dirty="0" sz="800" spc="-4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Colaboratory</a:t>
            </a:r>
            <a:endParaRPr sz="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3539" y="484851"/>
            <a:ext cx="6277102" cy="349837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22300" y="4954272"/>
            <a:ext cx="6844030" cy="310197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#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creating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a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new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dataframe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for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unique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value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cound</a:t>
            </a:r>
            <a:endParaRPr sz="1050">
              <a:latin typeface="Consolas"/>
              <a:cs typeface="Consolas"/>
            </a:endParaRPr>
          </a:p>
          <a:p>
            <a:pPr marL="1918335" marR="5080" indent="-1906270">
              <a:lnSpc>
                <a:spcPct val="113100"/>
              </a:lnSpc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unique_values =</a:t>
            </a:r>
            <a:r>
              <a:rPr dirty="0" sz="1050" spc="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dict(zip([col+"_unique_values"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 for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col in tweets.columns if col</a:t>
            </a:r>
            <a:r>
              <a:rPr dirty="0" sz="1050" spc="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!= "target"], </a:t>
            </a:r>
            <a:r>
              <a:rPr dirty="0" sz="1050" spc="-56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[tweets[col].nunique()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for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col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in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tweets.columns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if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col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!=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"target"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unique_values_df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dirty="0" sz="1050" spc="-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pd.DataFrame(unique_values,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index=[0])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unique_values_df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unique_values_df.melt(var_name=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"columns",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value_name=</a:t>
            </a:r>
            <a:r>
              <a:rPr dirty="0" sz="1050" spc="-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"counts")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Consolas"/>
              <a:cs typeface="Consolas"/>
            </a:endParaRPr>
          </a:p>
          <a:p>
            <a:pPr marL="12700" marR="3597275">
              <a:lnSpc>
                <a:spcPct val="113100"/>
              </a:lnSpc>
              <a:spcBef>
                <a:spcPts val="5"/>
              </a:spcBef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# plotting unique values chart </a:t>
            </a:r>
            <a:r>
              <a:rPr dirty="0" sz="1050" spc="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plt.figure(figsize=(15, 8))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sns.set(style="whitegrid",</a:t>
            </a:r>
            <a:r>
              <a:rPr dirty="0" sz="1050" spc="8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color_codes=True)</a:t>
            </a:r>
            <a:endParaRPr sz="1050">
              <a:latin typeface="Consolas"/>
              <a:cs typeface="Consolas"/>
            </a:endParaRPr>
          </a:p>
          <a:p>
            <a:pPr marL="12700" marR="1397635">
              <a:lnSpc>
                <a:spcPct val="113100"/>
              </a:lnSpc>
            </a:pP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seaborn_plot</a:t>
            </a:r>
            <a:r>
              <a:rPr dirty="0" sz="1050" spc="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dirty="0" sz="1050" spc="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sns.barplot(x="columns",</a:t>
            </a:r>
            <a:r>
              <a:rPr dirty="0" sz="1050" spc="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y="counts",</a:t>
            </a:r>
            <a:r>
              <a:rPr dirty="0" sz="1050" spc="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data=unique_values_df) </a:t>
            </a:r>
            <a:r>
              <a:rPr dirty="0" sz="1050" spc="-56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for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p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in</a:t>
            </a:r>
            <a:r>
              <a:rPr dirty="0" sz="1050" spc="-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seaborn_plot.patches:</a:t>
            </a:r>
            <a:endParaRPr sz="1050">
              <a:latin typeface="Consolas"/>
              <a:cs typeface="Consolas"/>
            </a:endParaRPr>
          </a:p>
          <a:p>
            <a:pPr marL="1405255" marR="5080" indent="-1099820">
              <a:lnSpc>
                <a:spcPct val="113100"/>
              </a:lnSpc>
            </a:pP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seaborn_plot.annotate(format(p.get_height(),</a:t>
            </a:r>
            <a:r>
              <a:rPr dirty="0" sz="1050" spc="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'.2f'),</a:t>
            </a:r>
            <a:r>
              <a:rPr dirty="0" sz="1050" spc="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(p.get_x()</a:t>
            </a:r>
            <a:r>
              <a:rPr dirty="0" sz="1050" spc="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+</a:t>
            </a:r>
            <a:r>
              <a:rPr dirty="0" sz="1050" spc="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p.get_width()</a:t>
            </a:r>
            <a:r>
              <a:rPr dirty="0" sz="1050" spc="2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/</a:t>
            </a:r>
            <a:r>
              <a:rPr dirty="0" sz="1050" spc="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2.,</a:t>
            </a:r>
            <a:r>
              <a:rPr dirty="0" sz="1050" spc="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p.g </a:t>
            </a:r>
            <a:r>
              <a:rPr dirty="0" sz="1050" spc="-56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va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= 'center',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xytext =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(0, 9),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textcoords = 'offset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 points')</a:t>
            </a:r>
            <a:endParaRPr sz="1050">
              <a:latin typeface="Consolas"/>
              <a:cs typeface="Consolas"/>
            </a:endParaRPr>
          </a:p>
          <a:p>
            <a:pPr marL="12700" marR="1617980">
              <a:lnSpc>
                <a:spcPct val="113100"/>
              </a:lnSpc>
            </a:pP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plt.title("Number</a:t>
            </a:r>
            <a:r>
              <a:rPr dirty="0" sz="1050" spc="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of</a:t>
            </a:r>
            <a:r>
              <a:rPr dirty="0" sz="1050" spc="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Unique</a:t>
            </a:r>
            <a:r>
              <a:rPr dirty="0" sz="1050" spc="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Values</a:t>
            </a:r>
            <a:r>
              <a:rPr dirty="0" sz="1050" spc="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in</a:t>
            </a:r>
            <a:r>
              <a:rPr dirty="0" sz="1050" spc="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Columns",</a:t>
            </a:r>
            <a:r>
              <a:rPr dirty="0" sz="1050" spc="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size=20,</a:t>
            </a:r>
            <a:r>
              <a:rPr dirty="0" sz="1050" spc="1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weight="bold") </a:t>
            </a:r>
            <a:r>
              <a:rPr dirty="0" sz="1050" spc="-56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plt.xlabel("Columns",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size=14,</a:t>
            </a:r>
            <a:r>
              <a:rPr dirty="0" sz="1050" spc="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weight="bold")</a:t>
            </a:r>
            <a:endParaRPr sz="1050">
              <a:latin typeface="Consolas"/>
              <a:cs typeface="Consolas"/>
            </a:endParaRPr>
          </a:p>
          <a:p>
            <a:pPr marL="12700" marR="3597275">
              <a:lnSpc>
                <a:spcPct val="113100"/>
              </a:lnSpc>
            </a:pP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plt.ylabel("Counts",</a:t>
            </a:r>
            <a:r>
              <a:rPr dirty="0" sz="1050" spc="4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size=14,</a:t>
            </a:r>
            <a:r>
              <a:rPr dirty="0" sz="1050" spc="4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nsolas"/>
                <a:cs typeface="Consolas"/>
              </a:rPr>
              <a:t>weight="bold") </a:t>
            </a:r>
            <a:r>
              <a:rPr dirty="0" sz="1050" spc="-56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02020"/>
                </a:solidFill>
                <a:latin typeface="Consolas"/>
                <a:cs typeface="Consolas"/>
              </a:rPr>
              <a:t>plt.show()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5"/>
              <a:t>https://colab.research.google.com/drive/1mwFpRATNrSgD6xX8SqTe0H_V6Wm-LJLc#scrollTo=pGolILywlOI4&amp;printMode=true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10</a:t>
            </a:fld>
            <a:r>
              <a:rPr dirty="0" spc="-5"/>
              <a:t>/</a:t>
            </a:r>
            <a:r>
              <a:rPr dirty="0"/>
              <a:t>37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E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2021-06-16T04:21:49Z</dcterms:created>
  <dcterms:modified xsi:type="dcterms:W3CDTF">2021-06-16T04:21:49Z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2021-06-16T00:00:00Z</vt:filetime>
  </property>
  <property fmtid="{D5CDD505-2E9C-101B-9397-08002B2CF9AE}" pid="3" name="Creator">
    <vt:lpwstr>Mozilla/5.0 (Windows NT 10.0; Win64; x64) AppleWebKit/537.36 (KHTML, like Gecko) Chrome/90.0.4430.212 Safari/537.36</vt:lpwstr>
  </property>
  <property fmtid="{D5CDD505-2E9C-101B-9397-08002B2CF9AE}" pid="4" name="LastSaved">
    <vt:filetime>2021-06-16T00:00:00Z</vt:filetime>
  </property>
</Properties>
</file>