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7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02BB-05E8-454F-B6B9-D32B147582B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93115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80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different techniques used:</a:t>
            </a:r>
          </a:p>
          <a:p>
            <a:pPr lvl="2"/>
            <a:r>
              <a:rPr lang="en-US" dirty="0" smtClean="0"/>
              <a:t>Logistic </a:t>
            </a:r>
            <a:r>
              <a:rPr lang="en-US" dirty="0" smtClean="0"/>
              <a:t>Regression (Test Data)</a:t>
            </a:r>
            <a:endParaRPr lang="en-US" dirty="0" smtClean="0"/>
          </a:p>
          <a:p>
            <a:pPr lvl="3"/>
            <a:r>
              <a:rPr lang="en-US" dirty="0" smtClean="0"/>
              <a:t>Accuracy: 95.35% </a:t>
            </a:r>
          </a:p>
          <a:p>
            <a:pPr lvl="3"/>
            <a:r>
              <a:rPr lang="en-US" dirty="0" smtClean="0"/>
              <a:t>Precision: 0.07 </a:t>
            </a:r>
          </a:p>
          <a:p>
            <a:pPr lvl="3"/>
            <a:r>
              <a:rPr lang="en-US" dirty="0" smtClean="0"/>
              <a:t>Recall: 0.91 </a:t>
            </a:r>
          </a:p>
          <a:p>
            <a:pPr lvl="3"/>
            <a:r>
              <a:rPr lang="en-US" dirty="0" smtClean="0"/>
              <a:t>f1 Score: 0.12</a:t>
            </a:r>
          </a:p>
          <a:p>
            <a:pPr lvl="2"/>
            <a:r>
              <a:rPr lang="en-US" dirty="0" smtClean="0"/>
              <a:t>Random Forest </a:t>
            </a:r>
            <a:r>
              <a:rPr lang="en-US" dirty="0" smtClean="0"/>
              <a:t>Classifier (Test Data)</a:t>
            </a:r>
            <a:endParaRPr lang="en-US" dirty="0" smtClean="0"/>
          </a:p>
          <a:p>
            <a:pPr lvl="3"/>
            <a:r>
              <a:rPr lang="en-US" dirty="0" smtClean="0"/>
              <a:t>Accuracy :0.99943 </a:t>
            </a:r>
          </a:p>
          <a:p>
            <a:pPr lvl="3"/>
            <a:r>
              <a:rPr lang="en-US" dirty="0" smtClean="0"/>
              <a:t>AUC : 0.82778 </a:t>
            </a:r>
          </a:p>
          <a:p>
            <a:pPr lvl="3"/>
            <a:r>
              <a:rPr lang="en-US" dirty="0" smtClean="0"/>
              <a:t>Precision : 1.00000 </a:t>
            </a:r>
          </a:p>
          <a:p>
            <a:pPr lvl="3"/>
            <a:r>
              <a:rPr lang="en-US" dirty="0" smtClean="0"/>
              <a:t>Recall : 0.65556 </a:t>
            </a:r>
          </a:p>
          <a:p>
            <a:pPr lvl="3"/>
            <a:r>
              <a:rPr lang="en-US" dirty="0" smtClean="0"/>
              <a:t>F1 : 0.79195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Logistic Regression – Confusion Matrix &amp; ROC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981200"/>
            <a:ext cx="78930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8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Random Forest Classifier – Confusion Matrix &amp; ROC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81200"/>
            <a:ext cx="79629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8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dataset has </a:t>
            </a:r>
            <a:r>
              <a:rPr lang="en-US" dirty="0" smtClean="0"/>
              <a:t>31 features</a:t>
            </a:r>
            <a:r>
              <a:rPr lang="en-US" dirty="0"/>
              <a:t>. Using dimension reduction, </a:t>
            </a:r>
            <a:r>
              <a:rPr lang="en-US" dirty="0" smtClean="0"/>
              <a:t>3 columns are removed.</a:t>
            </a:r>
            <a:endParaRPr lang="en-US" dirty="0"/>
          </a:p>
          <a:p>
            <a:r>
              <a:rPr lang="en-US" dirty="0"/>
              <a:t>ML algorithms considered: </a:t>
            </a:r>
            <a:r>
              <a:rPr lang="en-US" dirty="0" smtClean="0"/>
              <a:t>Logistic Regression</a:t>
            </a:r>
            <a:r>
              <a:rPr lang="en-US" dirty="0"/>
              <a:t>, </a:t>
            </a:r>
            <a:r>
              <a:rPr lang="en-US" dirty="0" smtClean="0"/>
              <a:t>Random </a:t>
            </a:r>
            <a:r>
              <a:rPr lang="en-US" dirty="0"/>
              <a:t>Forest</a:t>
            </a:r>
          </a:p>
          <a:p>
            <a:r>
              <a:rPr lang="en-US" dirty="0"/>
              <a:t>Based on the accuracy scores obtained, Random Forest model is chosen to train the data</a:t>
            </a:r>
          </a:p>
          <a:p>
            <a:r>
              <a:rPr lang="en-US" dirty="0"/>
              <a:t>Hyper parameter tuning is done to minimize </a:t>
            </a:r>
            <a:r>
              <a:rPr lang="en-US" dirty="0" err="1"/>
              <a:t>overfitting</a:t>
            </a:r>
            <a:r>
              <a:rPr lang="en-US" dirty="0"/>
              <a:t> using </a:t>
            </a:r>
            <a:r>
              <a:rPr lang="en-US" dirty="0" smtClean="0"/>
              <a:t>Grid </a:t>
            </a:r>
            <a:r>
              <a:rPr lang="en-US" dirty="0"/>
              <a:t>Search 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</a:t>
            </a:r>
            <a:r>
              <a:rPr lang="en-US" dirty="0"/>
              <a:t>statement-why is it useful to answer the question</a:t>
            </a:r>
          </a:p>
          <a:p>
            <a:r>
              <a:rPr lang="en-US" dirty="0"/>
              <a:t>Clients and intended audience</a:t>
            </a:r>
          </a:p>
          <a:p>
            <a:r>
              <a:rPr lang="en-US" dirty="0"/>
              <a:t>Dataset used for the investigation</a:t>
            </a:r>
          </a:p>
          <a:p>
            <a:r>
              <a:rPr lang="en-US" dirty="0"/>
              <a:t>Data cleaning and wrangling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Machine learning algorithms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4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 fontAlgn="base">
              <a:buFont typeface="Arial" pitchFamily="34" charset="0"/>
              <a:buChar char="•"/>
            </a:pPr>
            <a:r>
              <a:rPr lang="en-US" dirty="0"/>
              <a:t>The dataset contains transactions made by credit cards in September 2013 by European cardholders.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This dataset presents transactions that occurred in two days, where we have 492 frauds out of 284,807 transactions.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 dataset is highly unbalanced, the positive class (frauds) account for 0.172% of all transactions.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It contains only numerical input variables which are the result of a PCA transformation.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Unfortunately, due to confidentiality issues, we cannot provide the original features and more background information about the data.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Features V1, V2, … V28 are the principal components obtained with PCA, the only features which have not been transformed with PCA are 'Time' and 'Amount'.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 'Time' contains the seconds elapsed between each transaction and the first transaction in the dataset.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 feature 'Amount' is the transaction Amount, this feature can be used for </a:t>
            </a:r>
            <a:r>
              <a:rPr lang="en-US" dirty="0" smtClean="0"/>
              <a:t>example-dependent </a:t>
            </a:r>
            <a:r>
              <a:rPr lang="en-US" dirty="0"/>
              <a:t>cost-sensitive learning.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 'Class' is the response variable and it takes value 1 in case of fraud and 0 otherwise.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Given the class imbalance ratio, we recommend measuring the accuracy using the Area Under the Precision-Recall Curve (AUPRC).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Confusion matrix accuracy is not meaningful for unbalanced classification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The reason for </a:t>
            </a:r>
            <a:r>
              <a:rPr lang="en-US" dirty="0" smtClean="0"/>
              <a:t>choosing </a:t>
            </a:r>
            <a:r>
              <a:rPr lang="en-US" dirty="0"/>
              <a:t>this problem is that in daily life there </a:t>
            </a:r>
            <a:r>
              <a:rPr lang="en-US" dirty="0" smtClean="0"/>
              <a:t>are </a:t>
            </a:r>
            <a:r>
              <a:rPr lang="en-US" dirty="0"/>
              <a:t>more number of fraudulent intruders interacting like customers and using their money.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To avoid these scenarios we need some system to be developed in identifying the fraudulent behaviors.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important that credit card companies are able to recognize fraudulent credit card transactions so that customers are not charged for items that they did not purchase.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Clients/ 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can be used by the banks in identifying the fraudulent users of credit card.</a:t>
            </a:r>
          </a:p>
          <a:p>
            <a:r>
              <a:rPr lang="en-US" dirty="0" smtClean="0"/>
              <a:t>This can also be used for the banks in avoiding the illegal usage of credit 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used for this analysis is from </a:t>
            </a:r>
            <a:r>
              <a:rPr lang="en-US" dirty="0" err="1" smtClean="0"/>
              <a:t>Kaggle</a:t>
            </a:r>
            <a:r>
              <a:rPr lang="en-US" dirty="0" smtClean="0"/>
              <a:t> website </a:t>
            </a:r>
            <a:r>
              <a:rPr lang="en-US" dirty="0"/>
              <a:t>and the data source is listed below</a:t>
            </a:r>
            <a:r>
              <a:rPr lang="en-US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https://www.kaggle.com/mlg-ulb/creditcardfraud</a:t>
            </a:r>
            <a:endParaRPr lang="en-US" dirty="0"/>
          </a:p>
          <a:p>
            <a:r>
              <a:rPr lang="en-US" dirty="0" smtClean="0"/>
              <a:t>The dataset contains information about the credit card information as it is highly confidential they have not provided the column names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cleaning and wrangling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the shape of the data using </a:t>
            </a:r>
            <a:r>
              <a:rPr lang="en-US" b="1" dirty="0" err="1" smtClean="0"/>
              <a:t>data.shape</a:t>
            </a:r>
            <a:r>
              <a:rPr lang="en-US" dirty="0"/>
              <a:t> </a:t>
            </a:r>
            <a:r>
              <a:rPr lang="en-US" dirty="0" smtClean="0"/>
              <a:t>method and the shape is (284807, 31)</a:t>
            </a:r>
          </a:p>
          <a:p>
            <a:r>
              <a:rPr lang="en-US" dirty="0" smtClean="0"/>
              <a:t>No Duplicates and No null values found in this data.</a:t>
            </a:r>
          </a:p>
          <a:p>
            <a:r>
              <a:rPr lang="en-US" dirty="0" smtClean="0"/>
              <a:t>This dataset </a:t>
            </a:r>
            <a:r>
              <a:rPr lang="en-US" dirty="0"/>
              <a:t>has </a:t>
            </a:r>
            <a:r>
              <a:rPr lang="en-US" dirty="0" smtClean="0"/>
              <a:t>31 features.</a:t>
            </a:r>
          </a:p>
          <a:p>
            <a:r>
              <a:rPr lang="en-US" dirty="0" smtClean="0"/>
              <a:t>With this method, we found there 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284315 - Non-fraudulent </a:t>
            </a:r>
          </a:p>
          <a:p>
            <a:pPr marL="0" indent="0">
              <a:buNone/>
            </a:pPr>
            <a:r>
              <a:rPr lang="en-US" dirty="0" smtClean="0"/>
              <a:t>	      492  - Fraudulent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b="1" dirty="0" smtClean="0"/>
              <a:t>data['Class'].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</a:t>
            </a:r>
            <a:r>
              <a:rPr lang="en-US" b="1" dirty="0" err="1" smtClean="0"/>
              <a:t>dropna</a:t>
            </a:r>
            <a:r>
              <a:rPr lang="en-US" b="1" dirty="0" smtClean="0"/>
              <a:t>=False))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 of Non-Fraudulent Transactions = 99.827% </a:t>
            </a:r>
          </a:p>
          <a:p>
            <a:r>
              <a:rPr lang="en-US" dirty="0" smtClean="0"/>
              <a:t>Percent of Fraudulent Transactions = 0.173%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65932"/>
            <a:ext cx="5962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63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 – Correlation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18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67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598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Credit Card Fraud Detection</vt:lpstr>
      <vt:lpstr>Contents</vt:lpstr>
      <vt:lpstr>Problem Statement</vt:lpstr>
      <vt:lpstr>Motivation</vt:lpstr>
      <vt:lpstr>Clients/ Intended audience</vt:lpstr>
      <vt:lpstr>Dataset</vt:lpstr>
      <vt:lpstr>Data cleaning and wrangling</vt:lpstr>
      <vt:lpstr>Data Visualization</vt:lpstr>
      <vt:lpstr>EDA – Correlation matrix</vt:lpstr>
      <vt:lpstr>EDA</vt:lpstr>
      <vt:lpstr>Machine Learning Algorithms</vt:lpstr>
      <vt:lpstr>Logistic Regression – Confusion Matrix &amp; ROC Curve</vt:lpstr>
      <vt:lpstr>Random Forest Classifier – Confusion Matrix &amp; ROC Curve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ADMIN</dc:creator>
  <cp:lastModifiedBy>ADMIN</cp:lastModifiedBy>
  <cp:revision>11</cp:revision>
  <dcterms:created xsi:type="dcterms:W3CDTF">2021-07-07T15:43:59Z</dcterms:created>
  <dcterms:modified xsi:type="dcterms:W3CDTF">2021-07-13T17:18:41Z</dcterms:modified>
</cp:coreProperties>
</file>