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66" r:id="rId19"/>
    <p:sldId id="269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73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72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1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88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1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102BB-05E8-454F-B6B9-D32B147582B6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118F3-F2BD-46B6-A397-C019981FA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ps.analyttica.com/hom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leaps.analyttica.com/hom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Credit Card </a:t>
            </a:r>
            <a:r>
              <a:rPr lang="en-US" b="1" dirty="0" smtClean="0"/>
              <a:t>customers - </a:t>
            </a:r>
            <a:r>
              <a:rPr lang="en-US" dirty="0"/>
              <a:t>Predict Churning customers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2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082675"/>
            <a:ext cx="8731250" cy="469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5176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19200"/>
            <a:ext cx="7239000" cy="471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96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079500"/>
            <a:ext cx="6826250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608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752600"/>
            <a:ext cx="6096000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699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15916"/>
            <a:ext cx="7543800" cy="5266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7262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89524"/>
            <a:ext cx="7772400" cy="567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7175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Matrix –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4467225" cy="320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097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38" y="66675"/>
            <a:ext cx="6715125" cy="672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43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Machine Learning Algorithms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4183380" cy="168402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1600200"/>
            <a:ext cx="4130040" cy="162306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548640" y="3505200"/>
            <a:ext cx="4251960" cy="166116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/>
          <a:stretch>
            <a:fillRect/>
          </a:stretch>
        </p:blipFill>
        <p:spPr>
          <a:xfrm>
            <a:off x="4770120" y="3532632"/>
            <a:ext cx="4160520" cy="160782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6"/>
          <a:stretch>
            <a:fillRect/>
          </a:stretch>
        </p:blipFill>
        <p:spPr>
          <a:xfrm>
            <a:off x="2478024" y="5106924"/>
            <a:ext cx="417576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2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fontAlgn="base" latinLnBrk="1"/>
            <a:r>
              <a:rPr lang="en-US" dirty="0"/>
              <a:t>We had very successful results with </a:t>
            </a:r>
            <a:r>
              <a:rPr lang="en-US" dirty="0" smtClean="0"/>
              <a:t>                       Decision Tree, Random </a:t>
            </a:r>
            <a:r>
              <a:rPr lang="en-US" dirty="0"/>
              <a:t>Forest and </a:t>
            </a:r>
            <a:r>
              <a:rPr lang="en-US" dirty="0" smtClean="0"/>
              <a:t>XGBOOST        up </a:t>
            </a:r>
            <a:r>
              <a:rPr lang="en-US" dirty="0"/>
              <a:t>to </a:t>
            </a:r>
            <a:r>
              <a:rPr lang="en-US" b="1" dirty="0" smtClean="0"/>
              <a:t>%</a:t>
            </a:r>
            <a:r>
              <a:rPr lang="en-US" b="1" dirty="0"/>
              <a:t>96 accuracy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I have used </a:t>
            </a:r>
            <a:r>
              <a:rPr lang="en-US" i="1" dirty="0"/>
              <a:t>regression, random forest, decision tree and neural network</a:t>
            </a:r>
            <a:r>
              <a:rPr lang="en-US" dirty="0"/>
              <a:t> approaches with this dataset. </a:t>
            </a:r>
          </a:p>
          <a:p>
            <a:pPr lvl="0"/>
            <a:r>
              <a:rPr lang="en-US" dirty="0"/>
              <a:t>I was able to achieve </a:t>
            </a:r>
            <a:r>
              <a:rPr lang="en-US" i="1" dirty="0"/>
              <a:t>%96 accuracy</a:t>
            </a:r>
            <a:r>
              <a:rPr lang="en-US" dirty="0"/>
              <a:t> with </a:t>
            </a:r>
            <a:r>
              <a:rPr lang="en-US" dirty="0" err="1"/>
              <a:t>xgboost</a:t>
            </a:r>
            <a:r>
              <a:rPr lang="en-US" dirty="0"/>
              <a:t> which is pretty good. </a:t>
            </a:r>
          </a:p>
          <a:p>
            <a:r>
              <a:rPr lang="en-US" dirty="0"/>
              <a:t>Overall, every model performed good but some of them were more suitable for this problem.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41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Problem </a:t>
            </a:r>
            <a:r>
              <a:rPr lang="en-US" dirty="0"/>
              <a:t>statement-why is it useful to answer the question</a:t>
            </a:r>
          </a:p>
          <a:p>
            <a:r>
              <a:rPr lang="en-US" dirty="0"/>
              <a:t>Clients and intended audience</a:t>
            </a:r>
          </a:p>
          <a:p>
            <a:r>
              <a:rPr lang="en-US" dirty="0"/>
              <a:t>Dataset used for the investigation</a:t>
            </a:r>
          </a:p>
          <a:p>
            <a:r>
              <a:rPr lang="en-US" dirty="0"/>
              <a:t>Data cleaning and wrangling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Machine learning algorithms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244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 latinLnBrk="1"/>
            <a:r>
              <a:rPr lang="en-US" dirty="0"/>
              <a:t>Will try implementing some more models to </a:t>
            </a:r>
            <a:r>
              <a:rPr lang="en-US" dirty="0" smtClean="0"/>
              <a:t>   improve </a:t>
            </a:r>
            <a:r>
              <a:rPr lang="en-US" dirty="0"/>
              <a:t>the accuracy even more.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 fontAlgn="base">
              <a:buFont typeface="Arial" pitchFamily="34" charset="0"/>
              <a:buChar char="•"/>
            </a:pPr>
            <a:r>
              <a:rPr lang="en-US" dirty="0"/>
              <a:t>A manager at the bank is disturbed with more and more customers leaving their credit card services.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They would really appreciate if one could predict for them who is </a:t>
            </a:r>
            <a:r>
              <a:rPr lang="en-US" dirty="0" err="1"/>
              <a:t>gonna</a:t>
            </a:r>
            <a:r>
              <a:rPr lang="en-US" dirty="0"/>
              <a:t> get churned so they can proactively go to the customer to provide them better services and turn customers' decisions in the opposite direction.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I got this dataset from a website with the URL as </a:t>
            </a:r>
            <a:r>
              <a:rPr lang="en-US" dirty="0">
                <a:hlinkClick r:id="rId2"/>
              </a:rPr>
              <a:t>https://leaps.analyttica.com/home</a:t>
            </a:r>
            <a:r>
              <a:rPr lang="en-US" dirty="0"/>
              <a:t>. 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Now, this dataset consists of 10,000 customers mentioning their age, salary, </a:t>
            </a:r>
            <a:r>
              <a:rPr lang="en-US" dirty="0" err="1"/>
              <a:t>marital_status</a:t>
            </a:r>
            <a:r>
              <a:rPr lang="en-US" dirty="0"/>
              <a:t>, credit card limit, credit card category, etc. There are nearly 18 features.</a:t>
            </a:r>
          </a:p>
          <a:p>
            <a:pPr lvl="1" fontAlgn="base">
              <a:buFont typeface="Arial" pitchFamily="34" charset="0"/>
              <a:buChar char="•"/>
            </a:pPr>
            <a:r>
              <a:rPr lang="en-US" dirty="0"/>
              <a:t>We have only 16.07% of customers who have churned. Thus, it's a bit difficult to train our model to predict churning customers.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1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Motivation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The reason for picking up this problem is to find out the reason for customers leaving credit card services.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To avoid these scenarios we need to provide services based on customer needs and usage.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is important that credit card companies are able to recognize the pulse of customer usage in credit card services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26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Clients/ 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model can be used by the banks in identifying the </a:t>
            </a:r>
            <a:r>
              <a:rPr lang="en-US" dirty="0" smtClean="0"/>
              <a:t>customer going to leave </a:t>
            </a:r>
            <a:r>
              <a:rPr lang="en-US" dirty="0" smtClean="0"/>
              <a:t>credit </a:t>
            </a:r>
            <a:r>
              <a:rPr lang="en-US" dirty="0" smtClean="0"/>
              <a:t>card services.</a:t>
            </a:r>
            <a:endParaRPr lang="en-US" dirty="0" smtClean="0"/>
          </a:p>
          <a:p>
            <a:r>
              <a:rPr lang="en-US" dirty="0" smtClean="0"/>
              <a:t>In turn Banks can take an alternate action to keep the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8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dataset used for this analysis is from </a:t>
            </a:r>
            <a:r>
              <a:rPr lang="en-US" dirty="0" err="1" smtClean="0"/>
              <a:t>Kaggle</a:t>
            </a:r>
            <a:r>
              <a:rPr lang="en-US" dirty="0" smtClean="0"/>
              <a:t> website </a:t>
            </a:r>
            <a:r>
              <a:rPr lang="en-US" dirty="0"/>
              <a:t>and the data source is listed below</a:t>
            </a:r>
            <a:r>
              <a:rPr lang="en-US" dirty="0" smtClean="0"/>
              <a:t>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US" dirty="0">
                <a:hlinkClick r:id="rId2"/>
              </a:rPr>
              <a:t>https://leaps.analyttica.com/home</a:t>
            </a:r>
            <a:endParaRPr lang="en-US" dirty="0"/>
          </a:p>
          <a:p>
            <a:r>
              <a:rPr lang="en-US" dirty="0" smtClean="0"/>
              <a:t>The dataset contains information about the credit card </a:t>
            </a:r>
            <a:r>
              <a:rPr lang="en-US" dirty="0" smtClean="0"/>
              <a:t>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74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cleaning and wrangling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the shape of the data using </a:t>
            </a:r>
            <a:r>
              <a:rPr lang="en-US" b="1" dirty="0" err="1" smtClean="0"/>
              <a:t>data.shape</a:t>
            </a:r>
            <a:r>
              <a:rPr lang="en-US" dirty="0"/>
              <a:t> </a:t>
            </a:r>
            <a:r>
              <a:rPr lang="en-US" dirty="0" smtClean="0"/>
              <a:t>method and the shape is </a:t>
            </a:r>
            <a:r>
              <a:rPr lang="en-US" dirty="0"/>
              <a:t>(10127, 21)</a:t>
            </a:r>
            <a:endParaRPr lang="en-US" dirty="0" smtClean="0"/>
          </a:p>
          <a:p>
            <a:r>
              <a:rPr lang="en-US" dirty="0" smtClean="0"/>
              <a:t>No Duplicates and No null values found in this data.</a:t>
            </a:r>
          </a:p>
          <a:p>
            <a:r>
              <a:rPr lang="en-US" dirty="0" smtClean="0"/>
              <a:t>This dataset </a:t>
            </a:r>
            <a:r>
              <a:rPr lang="en-US" dirty="0"/>
              <a:t>has </a:t>
            </a:r>
            <a:r>
              <a:rPr lang="en-US" dirty="0"/>
              <a:t>2</a:t>
            </a:r>
            <a:r>
              <a:rPr lang="en-US" dirty="0" smtClean="0"/>
              <a:t>1 </a:t>
            </a:r>
            <a:r>
              <a:rPr lang="en-US" dirty="0" smtClean="0"/>
              <a:t>features</a:t>
            </a:r>
            <a:r>
              <a:rPr lang="en-US" dirty="0" smtClean="0"/>
              <a:t>.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(</a:t>
            </a:r>
            <a:r>
              <a:rPr lang="en-US" b="1" dirty="0" smtClean="0"/>
              <a:t>data['Class'].</a:t>
            </a:r>
            <a:r>
              <a:rPr lang="en-US" b="1" dirty="0" err="1" smtClean="0"/>
              <a:t>value_counts</a:t>
            </a:r>
            <a:r>
              <a:rPr lang="en-US" b="1" dirty="0" smtClean="0"/>
              <a:t>(</a:t>
            </a:r>
            <a:r>
              <a:rPr lang="en-US" b="1" dirty="0" err="1" smtClean="0"/>
              <a:t>dropna</a:t>
            </a:r>
            <a:r>
              <a:rPr lang="en-US" b="1" dirty="0" smtClean="0"/>
              <a:t>=False))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6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Visualization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</a:t>
            </a:r>
            <a:r>
              <a:rPr lang="en-US" dirty="0" smtClean="0"/>
              <a:t>Customer - </a:t>
            </a:r>
            <a:r>
              <a:rPr lang="en-US" dirty="0"/>
              <a:t>8500 </a:t>
            </a:r>
            <a:endParaRPr lang="en-US" dirty="0" smtClean="0"/>
          </a:p>
          <a:p>
            <a:r>
              <a:rPr lang="en-US" dirty="0" err="1" smtClean="0"/>
              <a:t>Attrited</a:t>
            </a:r>
            <a:r>
              <a:rPr lang="en-US" dirty="0" smtClean="0"/>
              <a:t> Customer - </a:t>
            </a:r>
            <a:r>
              <a:rPr lang="en-US" dirty="0"/>
              <a:t>1627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3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52170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67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</TotalTime>
  <Words>313</Words>
  <Application>Microsoft Office PowerPoint</Application>
  <PresentationFormat>On-screen Show (4:3)</PresentationFormat>
  <Paragraphs>45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Credit Card customers - Predict Churning customers</vt:lpstr>
      <vt:lpstr>Contents</vt:lpstr>
      <vt:lpstr>Problem Statement</vt:lpstr>
      <vt:lpstr>Motivation</vt:lpstr>
      <vt:lpstr>Clients/ Intended audience</vt:lpstr>
      <vt:lpstr>Dataset</vt:lpstr>
      <vt:lpstr>Data cleaning and wrangling</vt:lpstr>
      <vt:lpstr>Data Visualization</vt:lpstr>
      <vt:lpstr>EDA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Confusion Matrix – Random Forest</vt:lpstr>
      <vt:lpstr>PowerPoint Presentation</vt:lpstr>
      <vt:lpstr>Machine Learning Algorithms</vt:lpstr>
      <vt:lpstr>Conclusions</vt:lpstr>
      <vt:lpstr>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ADMIN</dc:creator>
  <cp:lastModifiedBy>ADMIN</cp:lastModifiedBy>
  <cp:revision>25</cp:revision>
  <dcterms:created xsi:type="dcterms:W3CDTF">2021-07-07T15:43:59Z</dcterms:created>
  <dcterms:modified xsi:type="dcterms:W3CDTF">2021-11-20T08:11:03Z</dcterms:modified>
</cp:coreProperties>
</file>