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7" autoAdjust="0"/>
  </p:normalViewPr>
  <p:slideViewPr>
    <p:cSldViewPr snapToGrid="0"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9674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</a:t>
            </a:r>
            <a:r>
              <a:rPr lang="en-AU" sz="1200" b="1" i="1" dirty="0" err="1"/>
              <a:t>Timebound</a:t>
            </a:r>
            <a:r>
              <a:rPr lang="en-AU" sz="1200" b="1" i="1" dirty="0"/>
              <a:t>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4" y="4573482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5734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950" dirty="0" smtClean="0"/>
              <a:t>Due to the demand of iron ore in the world market</a:t>
            </a:r>
            <a:r>
              <a:rPr lang="en-US" sz="950" dirty="0"/>
              <a:t>, </a:t>
            </a:r>
            <a:r>
              <a:rPr lang="en-US" sz="950" dirty="0" err="1"/>
              <a:t>Monalco</a:t>
            </a:r>
            <a:r>
              <a:rPr lang="en-US" sz="950" dirty="0"/>
              <a:t>, along with many other mining organizations, has invested heavily in operating technologies such as ore-crushers and has poured money into maintenance to maximize production of iron ore</a:t>
            </a:r>
            <a:r>
              <a:rPr lang="en-US" sz="950" dirty="0" smtClean="0"/>
              <a:t>. </a:t>
            </a:r>
            <a:r>
              <a:rPr lang="en-US" sz="950" dirty="0"/>
              <a:t>The </a:t>
            </a:r>
            <a:r>
              <a:rPr lang="en-US" sz="950" dirty="0" smtClean="0"/>
              <a:t>increased </a:t>
            </a:r>
            <a:r>
              <a:rPr lang="en-US" sz="950" dirty="0"/>
              <a:t>market supply, which is rapidly overtaking demand, prices have now shifted downwards, averaging $55/ton. In response to worsening market conditions, the management team at </a:t>
            </a:r>
            <a:r>
              <a:rPr lang="en-US" sz="950" dirty="0" err="1"/>
              <a:t>Monalco</a:t>
            </a:r>
            <a:r>
              <a:rPr lang="en-US" sz="950" dirty="0"/>
              <a:t> has decided to focus on streamlining costs, particularly maintenance expenditure, to limit the impact this has on the business’ </a:t>
            </a:r>
            <a:r>
              <a:rPr lang="en-US" sz="950" dirty="0" smtClean="0"/>
              <a:t>profitability.</a:t>
            </a:r>
            <a:endParaRPr sz="95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19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 smtClean="0"/>
              <a:t>With the reference to OEM guide, we are going to do the maintenance of ore crushers once in 3 years and not every year as this will save $30M/year.</a:t>
            </a:r>
            <a:endParaRPr sz="107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98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/>
              <a:t>We’ll have to note that even if we want to cut down our maintenance events, we’re likely going to face resistance from the reliability engineering team; additionally, we can’t cut more than the recommended OEM limit of one maintenance event at every 50,000 tons of iron ore processed.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If </a:t>
            </a:r>
            <a:r>
              <a:rPr lang="en-US" sz="1100" dirty="0"/>
              <a:t>we’re able to shave off ~ %20 worth of costs over the year w.r.t ore crusher maintenance, this will be enough of a buffer to weather future downward shifts in pricing.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4861798"/>
            <a:ext cx="4324418" cy="130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900" dirty="0"/>
              <a:t>Data Historian </a:t>
            </a:r>
            <a:r>
              <a:rPr lang="en-US" sz="900" dirty="0" smtClean="0"/>
              <a:t>- how </a:t>
            </a:r>
            <a:r>
              <a:rPr lang="en-US" sz="900" dirty="0"/>
              <a:t>many </a:t>
            </a:r>
            <a:r>
              <a:rPr lang="en-US" sz="900" dirty="0" err="1"/>
              <a:t>tonnes</a:t>
            </a:r>
            <a:r>
              <a:rPr lang="en-US" sz="900" dirty="0"/>
              <a:t> of Iron Ore </a:t>
            </a:r>
            <a:r>
              <a:rPr lang="en-US" sz="900" dirty="0" smtClean="0"/>
              <a:t>processed </a:t>
            </a:r>
            <a:r>
              <a:rPr lang="en-US" sz="900" dirty="0"/>
              <a:t>with </a:t>
            </a:r>
            <a:r>
              <a:rPr lang="en-US" sz="900" dirty="0" smtClean="0"/>
              <a:t>ore </a:t>
            </a:r>
            <a:r>
              <a:rPr lang="en-US" sz="900" dirty="0"/>
              <a:t>crushers. </a:t>
            </a:r>
            <a:endParaRPr lang="en-US" sz="900" dirty="0" smtClean="0"/>
          </a:p>
          <a:p>
            <a:pPr lvl="0"/>
            <a:r>
              <a:rPr lang="en-US" sz="900" dirty="0" smtClean="0"/>
              <a:t>Ellipse </a:t>
            </a:r>
            <a:r>
              <a:rPr lang="en-US" sz="900" dirty="0"/>
              <a:t>- </a:t>
            </a:r>
            <a:r>
              <a:rPr lang="en-US" sz="900" dirty="0" smtClean="0"/>
              <a:t>Information </a:t>
            </a:r>
            <a:r>
              <a:rPr lang="en-US" sz="900" dirty="0"/>
              <a:t>on the old work orders that used to be raised for our equipment, before our upgrade to SAP. </a:t>
            </a:r>
            <a:endParaRPr lang="en-US" sz="900" dirty="0" smtClean="0"/>
          </a:p>
          <a:p>
            <a:pPr lvl="0"/>
            <a:r>
              <a:rPr lang="en-US" sz="900" dirty="0" smtClean="0"/>
              <a:t>SAP </a:t>
            </a:r>
            <a:r>
              <a:rPr lang="en-US" sz="900" dirty="0"/>
              <a:t>- This is the most up-to-date information source on our equipment logs and work order </a:t>
            </a:r>
            <a:r>
              <a:rPr lang="en-US" sz="900" dirty="0" smtClean="0"/>
              <a:t>requests</a:t>
            </a:r>
          </a:p>
          <a:p>
            <a:pPr lvl="0"/>
            <a:r>
              <a:rPr lang="en-US" sz="900" dirty="0"/>
              <a:t>T3000 DCS – Sends raw streaming data on vibrations, temperature, and the humidity of the ore crushed to Data Historian </a:t>
            </a:r>
            <a:r>
              <a:rPr lang="en-US" sz="900" dirty="0" smtClean="0"/>
              <a:t>Ore </a:t>
            </a:r>
            <a:r>
              <a:rPr lang="en-US" sz="900" dirty="0"/>
              <a:t>Crusher System - This includes a high-level process map outlining how the Ore Crusher System works for individual ore crusher models</a:t>
            </a:r>
            <a:endParaRPr sz="9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91452" y="67734"/>
            <a:ext cx="7692916" cy="1185976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</a:t>
            </a:r>
            <a:r>
              <a:rPr lang="en-AU" sz="2000" dirty="0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2000" dirty="0" err="1"/>
              <a:t>Monalco</a:t>
            </a:r>
            <a:r>
              <a:rPr lang="en-US" sz="2000" dirty="0"/>
              <a:t> Mining Case Study</a:t>
            </a:r>
            <a:r>
              <a:rPr lang="en-AU" sz="2000" dirty="0" smtClean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1"/>
            <a:ext cx="4324418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Chanel </a:t>
            </a:r>
            <a:r>
              <a:rPr lang="en-US" sz="1100" dirty="0"/>
              <a:t>Adams – Reliability Engineer, Jonas Richards – Asset Integrity Manager, Bruce Banner – Maintenance SME, Jane </a:t>
            </a:r>
            <a:r>
              <a:rPr lang="en-US" sz="1100" dirty="0" err="1"/>
              <a:t>Steere</a:t>
            </a:r>
            <a:r>
              <a:rPr lang="en-US" sz="1100" dirty="0"/>
              <a:t> - Principal Maintenance, Fargo Williams – Change Manager, Tara Starr - Maintenance SME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2522" cy="71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/>
              <a:t>What opportunities exist for </a:t>
            </a:r>
            <a:r>
              <a:rPr lang="en-US" dirty="0" err="1" smtClean="0"/>
              <a:t>Monalco</a:t>
            </a:r>
            <a:r>
              <a:rPr lang="en-US" dirty="0" smtClean="0"/>
              <a:t> Mining Industry </a:t>
            </a:r>
            <a:r>
              <a:rPr lang="en-US" dirty="0"/>
              <a:t>to reduce annual </a:t>
            </a:r>
            <a:r>
              <a:rPr lang="en-US" dirty="0" smtClean="0"/>
              <a:t>streamlining and maintenance </a:t>
            </a:r>
            <a:r>
              <a:rPr lang="en-US" dirty="0"/>
              <a:t>costs to </a:t>
            </a:r>
            <a:r>
              <a:rPr lang="en-US" dirty="0" smtClean="0"/>
              <a:t>increase the business</a:t>
            </a:r>
            <a:r>
              <a:rPr lang="en-US" dirty="0"/>
              <a:t>’ profitability?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710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(Monalco Mining Case Study)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ADMIN</cp:lastModifiedBy>
  <cp:revision>5</cp:revision>
  <dcterms:modified xsi:type="dcterms:W3CDTF">2020-07-25T06:55:57Z</dcterms:modified>
</cp:coreProperties>
</file>