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La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2b393b8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2b393b8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2b393b8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2b393b8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53ec4400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53ec4400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3eb3bb6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3eb3bb6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3eb3bb6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3eb3bb6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3f20f37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3f20f37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53ec44006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53ec44006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53ec4400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53ec4400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murattademir/heart-disease-binary-classification/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Heart Disease Health Indicators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D1117"/>
                </a:solidFill>
              </a:rPr>
              <a:t>By: Robin Bertolini, Ebtesam Seram, Daniel Harrod, Anthony Parras</a:t>
            </a:r>
            <a:endParaRPr sz="1500">
              <a:solidFill>
                <a:srgbClr val="0D111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7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Data Sources</a:t>
            </a:r>
            <a:endParaRPr>
              <a:solidFill>
                <a:srgbClr val="FFFFFF"/>
              </a:solidFill>
            </a:endParaRPr>
          </a:p>
        </p:txBody>
      </p:sp>
      <p:sp>
        <p:nvSpPr>
          <p:cNvPr id="284" name="Google Shape;284;p14"/>
          <p:cNvSpPr txBox="1"/>
          <p:nvPr>
            <p:ph idx="1" type="body"/>
          </p:nvPr>
        </p:nvSpPr>
        <p:spPr>
          <a:xfrm>
            <a:off x="1101750" y="1389075"/>
            <a:ext cx="7030500" cy="2541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1117"/>
              </a:buClr>
              <a:buSzPts val="1200"/>
              <a:buChar char="●"/>
            </a:pPr>
            <a:r>
              <a:rPr lang="en" sz="1200">
                <a:solidFill>
                  <a:srgbClr val="0D1117"/>
                </a:solidFill>
              </a:rPr>
              <a:t>Content The Behavioral Risk Factor Surveillance System (BRFSS) is an annual health-related telephone survey conducted by the Centers for Disease Control and Prevention (CDC). The study collects responses on health-related risk behaviors, chronic health conditions, and the utilization of prevention strategies.  We used a csv of the dataset available on Kaggle for 2015 for this project.  This dataset contains 253,680 survey responses from the cleaned BRFSS 2015, which will be used mostly for binary heart disease categorization. This dataset contains 229,787 respondents that say they don't have/haven't had heart disease, whereas 23,893 say they have.</a:t>
            </a:r>
            <a:endParaRPr sz="1200">
              <a:solidFill>
                <a:srgbClr val="0D1117"/>
              </a:solidFill>
            </a:endParaRPr>
          </a:p>
          <a:p>
            <a:pPr indent="0" lvl="0" marL="457200" rtl="0" algn="l">
              <a:spcBef>
                <a:spcPts val="1200"/>
              </a:spcBef>
              <a:spcAft>
                <a:spcPts val="0"/>
              </a:spcAft>
              <a:buNone/>
            </a:pPr>
            <a:r>
              <a:t/>
            </a:r>
            <a:endParaRPr sz="1200"/>
          </a:p>
          <a:p>
            <a:pPr indent="-311150" lvl="0" marL="457200" rtl="0" algn="l">
              <a:spcBef>
                <a:spcPts val="1200"/>
              </a:spcBef>
              <a:spcAft>
                <a:spcPts val="0"/>
              </a:spcAft>
              <a:buClr>
                <a:srgbClr val="0D1117"/>
              </a:buClr>
              <a:buSzPts val="1300"/>
              <a:buChar char="●"/>
            </a:pPr>
            <a:r>
              <a:rPr lang="en" sz="1225">
                <a:solidFill>
                  <a:srgbClr val="0D1117"/>
                </a:solidFill>
              </a:rPr>
              <a:t>This dataset was retrieved from the </a:t>
            </a:r>
            <a:r>
              <a:rPr lang="en" sz="1225" u="sng">
                <a:solidFill>
                  <a:schemeClr val="accent5"/>
                </a:solidFill>
                <a:hlinkClick r:id="rId3">
                  <a:extLst>
                    <a:ext uri="{A12FA001-AC4F-418D-AE19-62706E023703}">
                      <ahyp:hlinkClr val="tx"/>
                    </a:ext>
                  </a:extLst>
                </a:hlinkClick>
              </a:rPr>
              <a:t>https://www.kaggle.com/murattademir/heart-disease-binary-classification/data</a:t>
            </a:r>
            <a:r>
              <a:rPr lang="en" sz="1225"/>
              <a:t> . </a:t>
            </a:r>
            <a:endParaRPr sz="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729450" y="1193650"/>
            <a:ext cx="7688700" cy="6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Reason for Topic:</a:t>
            </a:r>
            <a:endParaRPr>
              <a:solidFill>
                <a:srgbClr val="FFFFFF"/>
              </a:solidFill>
            </a:endParaRPr>
          </a:p>
        </p:txBody>
      </p:sp>
      <p:sp>
        <p:nvSpPr>
          <p:cNvPr id="290" name="Google Shape;290;p15"/>
          <p:cNvSpPr txBox="1"/>
          <p:nvPr>
            <p:ph idx="1" type="body"/>
          </p:nvPr>
        </p:nvSpPr>
        <p:spPr>
          <a:xfrm>
            <a:off x="729450" y="1763100"/>
            <a:ext cx="7688700" cy="973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5392">
                <a:solidFill>
                  <a:srgbClr val="0D1117"/>
                </a:solidFill>
              </a:rPr>
              <a:t>Heart disease is one of the most common chronic diseases in the United States, affecting millions of people each year and costing the economy a large amount of money. Heart disease kills over a half million people in the United States each year, making it the leading cause of death.  In this dataset we will explore the common health indicators that are used to factor in  heart disease risk.</a:t>
            </a:r>
            <a:endParaRPr sz="5392">
              <a:solidFill>
                <a:srgbClr val="0D1117"/>
              </a:solidFill>
            </a:endParaRPr>
          </a:p>
          <a:p>
            <a:pPr indent="0" lvl="0" marL="0" rtl="0" algn="l">
              <a:spcBef>
                <a:spcPts val="1200"/>
              </a:spcBef>
              <a:spcAft>
                <a:spcPts val="0"/>
              </a:spcAft>
              <a:buClr>
                <a:schemeClr val="dk1"/>
              </a:buClr>
              <a:buSzPct val="73711"/>
              <a:buFont typeface="Arial"/>
              <a:buNone/>
            </a:pPr>
            <a:r>
              <a:t/>
            </a:r>
            <a:endParaRPr sz="1492"/>
          </a:p>
          <a:p>
            <a:pPr indent="0" lvl="0" marL="0" rtl="0" algn="l">
              <a:spcBef>
                <a:spcPts val="1200"/>
              </a:spcBef>
              <a:spcAft>
                <a:spcPts val="1200"/>
              </a:spcAft>
              <a:buNone/>
            </a:pPr>
            <a:r>
              <a:t/>
            </a:r>
            <a:endParaRPr/>
          </a:p>
        </p:txBody>
      </p:sp>
      <p:sp>
        <p:nvSpPr>
          <p:cNvPr id="291" name="Google Shape;291;p15"/>
          <p:cNvSpPr txBox="1"/>
          <p:nvPr/>
        </p:nvSpPr>
        <p:spPr>
          <a:xfrm>
            <a:off x="644825" y="2736325"/>
            <a:ext cx="7802700" cy="119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0D1117"/>
                </a:solidFill>
                <a:latin typeface="Nunito"/>
                <a:ea typeface="Nunito"/>
                <a:cs typeface="Nunito"/>
                <a:sym typeface="Nunito"/>
              </a:rPr>
              <a:t>The following questions are to be investigated:</a:t>
            </a:r>
            <a:endParaRPr>
              <a:solidFill>
                <a:srgbClr val="0D1117"/>
              </a:solidFill>
              <a:latin typeface="Nunito"/>
              <a:ea typeface="Nunito"/>
              <a:cs typeface="Nunito"/>
              <a:sym typeface="Nunito"/>
            </a:endParaRPr>
          </a:p>
          <a:p>
            <a:pPr indent="-304800" lvl="0" marL="457200" rtl="0" algn="l">
              <a:lnSpc>
                <a:spcPct val="115000"/>
              </a:lnSpc>
              <a:spcBef>
                <a:spcPts val="1200"/>
              </a:spcBef>
              <a:spcAft>
                <a:spcPts val="0"/>
              </a:spcAft>
              <a:buClr>
                <a:srgbClr val="0D1117"/>
              </a:buClr>
              <a:buSzPts val="1200"/>
              <a:buFont typeface="Nunito"/>
              <a:buAutoNum type="arabicPeriod"/>
            </a:pPr>
            <a:r>
              <a:rPr lang="en" sz="1200">
                <a:solidFill>
                  <a:srgbClr val="0D1117"/>
                </a:solidFill>
                <a:latin typeface="Nunito"/>
                <a:ea typeface="Nunito"/>
                <a:cs typeface="Nunito"/>
                <a:sym typeface="Nunito"/>
              </a:rPr>
              <a:t> Can we use the features to forecast the risk of heart disease?</a:t>
            </a:r>
            <a:endParaRPr sz="1200">
              <a:solidFill>
                <a:srgbClr val="0D1117"/>
              </a:solidFill>
              <a:latin typeface="Nunito"/>
              <a:ea typeface="Nunito"/>
              <a:cs typeface="Nunito"/>
              <a:sym typeface="Nunito"/>
            </a:endParaRPr>
          </a:p>
          <a:p>
            <a:pPr indent="-304800" lvl="0" marL="457200" rtl="0" algn="l">
              <a:lnSpc>
                <a:spcPct val="115000"/>
              </a:lnSpc>
              <a:spcBef>
                <a:spcPts val="0"/>
              </a:spcBef>
              <a:spcAft>
                <a:spcPts val="0"/>
              </a:spcAft>
              <a:buClr>
                <a:srgbClr val="0D1117"/>
              </a:buClr>
              <a:buSzPts val="1200"/>
              <a:buFont typeface="Nunito"/>
              <a:buAutoNum type="arabicPeriod"/>
            </a:pPr>
            <a:r>
              <a:rPr lang="en" sz="1200">
                <a:solidFill>
                  <a:srgbClr val="0D1117"/>
                </a:solidFill>
                <a:latin typeface="Nunito"/>
                <a:ea typeface="Nunito"/>
                <a:cs typeface="Nunito"/>
                <a:sym typeface="Nunito"/>
              </a:rPr>
              <a:t>Can we use combinations of the features to get higher correlations with heart disease risk?</a:t>
            </a:r>
            <a:endParaRPr sz="1200">
              <a:solidFill>
                <a:srgbClr val="0D1117"/>
              </a:solidFill>
              <a:latin typeface="Nunito"/>
              <a:ea typeface="Nunito"/>
              <a:cs typeface="Nunito"/>
              <a:sym typeface="Nunito"/>
            </a:endParaRPr>
          </a:p>
          <a:p>
            <a:pPr indent="-304800" lvl="0" marL="457200" rtl="0" algn="l">
              <a:lnSpc>
                <a:spcPct val="115000"/>
              </a:lnSpc>
              <a:spcBef>
                <a:spcPts val="0"/>
              </a:spcBef>
              <a:spcAft>
                <a:spcPts val="0"/>
              </a:spcAft>
              <a:buClr>
                <a:srgbClr val="0D1117"/>
              </a:buClr>
              <a:buSzPts val="1200"/>
              <a:buFont typeface="Nunito"/>
              <a:buAutoNum type="arabicPeriod"/>
            </a:pPr>
            <a:r>
              <a:rPr lang="en" sz="1200">
                <a:solidFill>
                  <a:srgbClr val="0D1117"/>
                </a:solidFill>
                <a:latin typeface="Nunito"/>
                <a:ea typeface="Nunito"/>
                <a:cs typeface="Nunito"/>
                <a:sym typeface="Nunito"/>
              </a:rPr>
              <a:t>Can we determine if preventive care screening leads to lowering heart disease risk? </a:t>
            </a:r>
            <a:endParaRPr>
              <a:solidFill>
                <a:schemeClr val="lt1"/>
              </a:solidFill>
              <a:latin typeface="Nunito"/>
              <a:ea typeface="Nunito"/>
              <a:cs typeface="Nunito"/>
              <a:sym typeface="Nunito"/>
            </a:endParaRPr>
          </a:p>
        </p:txBody>
      </p:sp>
      <p:sp>
        <p:nvSpPr>
          <p:cNvPr id="292" name="Google Shape;292;p15"/>
          <p:cNvSpPr txBox="1"/>
          <p:nvPr/>
        </p:nvSpPr>
        <p:spPr>
          <a:xfrm>
            <a:off x="2595250" y="3272300"/>
            <a:ext cx="21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0D1117"/>
              </a:solidFill>
              <a:latin typeface="Nunito"/>
              <a:ea typeface="Nunito"/>
              <a:cs typeface="Nunito"/>
              <a:sym typeface="Nunito"/>
            </a:endParaRPr>
          </a:p>
        </p:txBody>
      </p:sp>
      <p:sp>
        <p:nvSpPr>
          <p:cNvPr id="293" name="Google Shape;293;p15"/>
          <p:cNvSpPr txBox="1"/>
          <p:nvPr/>
        </p:nvSpPr>
        <p:spPr>
          <a:xfrm>
            <a:off x="4013075" y="3136525"/>
            <a:ext cx="2585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rgbClr val="0D1117"/>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54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 Exploration of Single Features</a:t>
            </a:r>
            <a:endParaRPr>
              <a:solidFill>
                <a:schemeClr val="lt1"/>
              </a:solidFill>
            </a:endParaRPr>
          </a:p>
        </p:txBody>
      </p:sp>
      <p:sp>
        <p:nvSpPr>
          <p:cNvPr id="299" name="Google Shape;299;p16"/>
          <p:cNvSpPr txBox="1"/>
          <p:nvPr>
            <p:ph idx="1" type="body"/>
          </p:nvPr>
        </p:nvSpPr>
        <p:spPr>
          <a:xfrm>
            <a:off x="1303800" y="1330100"/>
            <a:ext cx="7030500" cy="32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0" name="Google Shape;300;p16"/>
          <p:cNvPicPr preferRelativeResize="0"/>
          <p:nvPr/>
        </p:nvPicPr>
        <p:blipFill rotWithShape="1">
          <a:blip r:embed="rId3">
            <a:alphaModFix/>
          </a:blip>
          <a:srcRect b="0" l="0" r="3790" t="2657"/>
          <a:stretch/>
        </p:blipFill>
        <p:spPr>
          <a:xfrm>
            <a:off x="176700" y="1206475"/>
            <a:ext cx="4280526" cy="2464750"/>
          </a:xfrm>
          <a:prstGeom prst="rect">
            <a:avLst/>
          </a:prstGeom>
          <a:noFill/>
          <a:ln>
            <a:noFill/>
          </a:ln>
        </p:spPr>
      </p:pic>
      <p:pic>
        <p:nvPicPr>
          <p:cNvPr id="301" name="Google Shape;301;p16"/>
          <p:cNvPicPr preferRelativeResize="0"/>
          <p:nvPr/>
        </p:nvPicPr>
        <p:blipFill>
          <a:blip r:embed="rId4">
            <a:alphaModFix/>
          </a:blip>
          <a:stretch>
            <a:fillRect/>
          </a:stretch>
        </p:blipFill>
        <p:spPr>
          <a:xfrm>
            <a:off x="4625748" y="1273763"/>
            <a:ext cx="4405549" cy="239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 Analysis - </a:t>
            </a:r>
            <a:r>
              <a:rPr lang="en">
                <a:solidFill>
                  <a:schemeClr val="lt1"/>
                </a:solidFill>
              </a:rPr>
              <a:t>Single feature correlation</a:t>
            </a:r>
            <a:endParaRPr>
              <a:solidFill>
                <a:schemeClr val="lt1"/>
              </a:solidFill>
            </a:endParaRPr>
          </a:p>
        </p:txBody>
      </p:sp>
      <p:sp>
        <p:nvSpPr>
          <p:cNvPr id="307" name="Google Shape;307;p17"/>
          <p:cNvSpPr txBox="1"/>
          <p:nvPr>
            <p:ph idx="1" type="body"/>
          </p:nvPr>
        </p:nvSpPr>
        <p:spPr>
          <a:xfrm>
            <a:off x="729450" y="1818325"/>
            <a:ext cx="7688700" cy="29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D1117"/>
                </a:solidFill>
              </a:rPr>
              <a:t>Top five features correlation:</a:t>
            </a:r>
            <a:endParaRPr sz="1400">
              <a:solidFill>
                <a:srgbClr val="0D1117"/>
              </a:solidFill>
            </a:endParaRPr>
          </a:p>
          <a:p>
            <a:pPr indent="-311150" lvl="0" marL="457200" rtl="0" algn="l">
              <a:spcBef>
                <a:spcPts val="1200"/>
              </a:spcBef>
              <a:spcAft>
                <a:spcPts val="0"/>
              </a:spcAft>
              <a:buClr>
                <a:srgbClr val="0D1117"/>
              </a:buClr>
              <a:buSzPts val="1300"/>
              <a:buChar char="●"/>
            </a:pPr>
            <a:r>
              <a:rPr lang="en">
                <a:solidFill>
                  <a:srgbClr val="0D1117"/>
                </a:solidFill>
              </a:rPr>
              <a:t>General health </a:t>
            </a:r>
            <a:r>
              <a:rPr lang="en">
                <a:solidFill>
                  <a:srgbClr val="0D1117"/>
                </a:solidFill>
              </a:rPr>
              <a:t>condition 25%</a:t>
            </a:r>
            <a:endParaRPr>
              <a:solidFill>
                <a:srgbClr val="0D1117"/>
              </a:solidFill>
            </a:endParaRPr>
          </a:p>
          <a:p>
            <a:pPr indent="-311150" lvl="0" marL="457200" rtl="0" algn="l">
              <a:spcBef>
                <a:spcPts val="0"/>
              </a:spcBef>
              <a:spcAft>
                <a:spcPts val="0"/>
              </a:spcAft>
              <a:buClr>
                <a:srgbClr val="0D1117"/>
              </a:buClr>
              <a:buSzPts val="1300"/>
              <a:buChar char="●"/>
            </a:pPr>
            <a:r>
              <a:rPr lang="en">
                <a:solidFill>
                  <a:srgbClr val="0D1117"/>
                </a:solidFill>
              </a:rPr>
              <a:t>Age 22%</a:t>
            </a:r>
            <a:endParaRPr>
              <a:solidFill>
                <a:srgbClr val="0D1117"/>
              </a:solidFill>
            </a:endParaRPr>
          </a:p>
          <a:p>
            <a:pPr indent="-311150" lvl="0" marL="457200" rtl="0" algn="l">
              <a:spcBef>
                <a:spcPts val="0"/>
              </a:spcBef>
              <a:spcAft>
                <a:spcPts val="0"/>
              </a:spcAft>
              <a:buClr>
                <a:srgbClr val="0D1117"/>
              </a:buClr>
              <a:buSzPts val="1300"/>
              <a:buChar char="●"/>
            </a:pPr>
            <a:r>
              <a:rPr lang="en">
                <a:solidFill>
                  <a:srgbClr val="0D1117"/>
                </a:solidFill>
              </a:rPr>
              <a:t>High blood pressure 21%</a:t>
            </a:r>
            <a:endParaRPr>
              <a:solidFill>
                <a:srgbClr val="0D1117"/>
              </a:solidFill>
            </a:endParaRPr>
          </a:p>
          <a:p>
            <a:pPr indent="-311150" lvl="0" marL="457200" rtl="0" algn="l">
              <a:spcBef>
                <a:spcPts val="0"/>
              </a:spcBef>
              <a:spcAft>
                <a:spcPts val="0"/>
              </a:spcAft>
              <a:buClr>
                <a:srgbClr val="0D1117"/>
              </a:buClr>
              <a:buSzPts val="1300"/>
              <a:buChar char="●"/>
            </a:pPr>
            <a:r>
              <a:rPr lang="en">
                <a:solidFill>
                  <a:srgbClr val="0D1117"/>
                </a:solidFill>
              </a:rPr>
              <a:t>Poor mobility 21%</a:t>
            </a:r>
            <a:endParaRPr>
              <a:solidFill>
                <a:srgbClr val="0D1117"/>
              </a:solidFill>
            </a:endParaRPr>
          </a:p>
          <a:p>
            <a:pPr indent="-311150" lvl="0" marL="457200" rtl="0" algn="l">
              <a:spcBef>
                <a:spcPts val="0"/>
              </a:spcBef>
              <a:spcAft>
                <a:spcPts val="0"/>
              </a:spcAft>
              <a:buClr>
                <a:srgbClr val="0D1117"/>
              </a:buClr>
              <a:buSzPts val="1300"/>
              <a:buChar char="●"/>
            </a:pPr>
            <a:r>
              <a:rPr lang="en">
                <a:solidFill>
                  <a:srgbClr val="0D1117"/>
                </a:solidFill>
              </a:rPr>
              <a:t>Past stroke 20%</a:t>
            </a:r>
            <a:endParaRPr>
              <a:solidFill>
                <a:srgbClr val="0D1117"/>
              </a:solidFill>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8" name="Google Shape;308;p17"/>
          <p:cNvPicPr preferRelativeResize="0"/>
          <p:nvPr/>
        </p:nvPicPr>
        <p:blipFill>
          <a:blip r:embed="rId3">
            <a:alphaModFix/>
          </a:blip>
          <a:stretch>
            <a:fillRect/>
          </a:stretch>
        </p:blipFill>
        <p:spPr>
          <a:xfrm>
            <a:off x="5509938" y="1853838"/>
            <a:ext cx="1895475" cy="275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 Analysis - </a:t>
            </a:r>
            <a:r>
              <a:rPr lang="en">
                <a:solidFill>
                  <a:schemeClr val="lt1"/>
                </a:solidFill>
              </a:rPr>
              <a:t>Paired  feature correlation</a:t>
            </a:r>
            <a:endParaRPr>
              <a:solidFill>
                <a:schemeClr val="lt1"/>
              </a:solidFill>
            </a:endParaRPr>
          </a:p>
        </p:txBody>
      </p:sp>
      <p:sp>
        <p:nvSpPr>
          <p:cNvPr id="314" name="Google Shape;314;p18"/>
          <p:cNvSpPr txBox="1"/>
          <p:nvPr>
            <p:ph idx="1" type="body"/>
          </p:nvPr>
        </p:nvSpPr>
        <p:spPr>
          <a:xfrm>
            <a:off x="729450" y="1291125"/>
            <a:ext cx="8184600" cy="38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D1117"/>
                </a:solidFill>
              </a:rPr>
              <a:t>When features are combined we find greater correlation</a:t>
            </a:r>
            <a:endParaRPr sz="1200">
              <a:solidFill>
                <a:srgbClr val="0D1117"/>
              </a:solidFill>
            </a:endParaRPr>
          </a:p>
          <a:p>
            <a:pPr indent="0" lvl="0" marL="0" rtl="0" algn="l">
              <a:spcBef>
                <a:spcPts val="1200"/>
              </a:spcBef>
              <a:spcAft>
                <a:spcPts val="1200"/>
              </a:spcAft>
              <a:buNone/>
            </a:pPr>
            <a:r>
              <a:t/>
            </a:r>
            <a:endParaRPr/>
          </a:p>
        </p:txBody>
      </p:sp>
      <p:pic>
        <p:nvPicPr>
          <p:cNvPr id="315" name="Google Shape;315;p18"/>
          <p:cNvPicPr preferRelativeResize="0"/>
          <p:nvPr/>
        </p:nvPicPr>
        <p:blipFill>
          <a:blip r:embed="rId3">
            <a:alphaModFix/>
          </a:blip>
          <a:stretch>
            <a:fillRect/>
          </a:stretch>
        </p:blipFill>
        <p:spPr>
          <a:xfrm>
            <a:off x="4643625" y="2025925"/>
            <a:ext cx="3334050" cy="2996325"/>
          </a:xfrm>
          <a:prstGeom prst="rect">
            <a:avLst/>
          </a:prstGeom>
          <a:noFill/>
          <a:ln>
            <a:noFill/>
          </a:ln>
        </p:spPr>
      </p:pic>
      <p:pic>
        <p:nvPicPr>
          <p:cNvPr id="316" name="Google Shape;316;p18"/>
          <p:cNvPicPr preferRelativeResize="0"/>
          <p:nvPr/>
        </p:nvPicPr>
        <p:blipFill>
          <a:blip r:embed="rId4">
            <a:alphaModFix/>
          </a:blip>
          <a:stretch>
            <a:fillRect/>
          </a:stretch>
        </p:blipFill>
        <p:spPr>
          <a:xfrm>
            <a:off x="524850" y="1920950"/>
            <a:ext cx="3789400" cy="3030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Logistic Regression - Classification Report</a:t>
            </a:r>
            <a:endParaRPr>
              <a:solidFill>
                <a:schemeClr val="lt1"/>
              </a:solidFill>
            </a:endParaRPr>
          </a:p>
        </p:txBody>
      </p:sp>
      <p:sp>
        <p:nvSpPr>
          <p:cNvPr id="322" name="Google Shape;322;p19"/>
          <p:cNvSpPr txBox="1"/>
          <p:nvPr>
            <p:ph idx="1" type="body"/>
          </p:nvPr>
        </p:nvSpPr>
        <p:spPr>
          <a:xfrm>
            <a:off x="800200" y="1223975"/>
            <a:ext cx="3530100" cy="2408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rgbClr val="0D1117"/>
                </a:solidFill>
              </a:rPr>
              <a:t>Classification report shows the sqw of data by the differences of the </a:t>
            </a:r>
            <a:endParaRPr>
              <a:solidFill>
                <a:srgbClr val="0D1117"/>
              </a:solidFill>
            </a:endParaRPr>
          </a:p>
          <a:p>
            <a:pPr indent="0" lvl="0" marL="0" rtl="0" algn="l">
              <a:spcBef>
                <a:spcPts val="1200"/>
              </a:spcBef>
              <a:spcAft>
                <a:spcPts val="1200"/>
              </a:spcAft>
              <a:buNone/>
            </a:pPr>
            <a:r>
              <a:t/>
            </a:r>
            <a:endParaRPr/>
          </a:p>
        </p:txBody>
      </p:sp>
      <p:sp>
        <p:nvSpPr>
          <p:cNvPr id="323" name="Google Shape;323;p19"/>
          <p:cNvSpPr txBox="1"/>
          <p:nvPr/>
        </p:nvSpPr>
        <p:spPr>
          <a:xfrm>
            <a:off x="4360600" y="2078875"/>
            <a:ext cx="469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324" name="Google Shape;324;p19"/>
          <p:cNvPicPr preferRelativeResize="0"/>
          <p:nvPr/>
        </p:nvPicPr>
        <p:blipFill>
          <a:blip r:embed="rId3">
            <a:alphaModFix/>
          </a:blip>
          <a:stretch>
            <a:fillRect/>
          </a:stretch>
        </p:blipFill>
        <p:spPr>
          <a:xfrm>
            <a:off x="4572000" y="1223963"/>
            <a:ext cx="3429000" cy="117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Results of Analysis</a:t>
            </a:r>
            <a:endParaRPr>
              <a:solidFill>
                <a:schemeClr val="lt1"/>
              </a:solidFill>
            </a:endParaRPr>
          </a:p>
        </p:txBody>
      </p:sp>
      <p:sp>
        <p:nvSpPr>
          <p:cNvPr id="330" name="Google Shape;330;p20"/>
          <p:cNvSpPr txBox="1"/>
          <p:nvPr>
            <p:ph idx="1" type="body"/>
          </p:nvPr>
        </p:nvSpPr>
        <p:spPr>
          <a:xfrm>
            <a:off x="1303800" y="1240100"/>
            <a:ext cx="7030500" cy="1257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D1117"/>
              </a:buClr>
              <a:buSzPts val="1300"/>
              <a:buChar char="●"/>
            </a:pPr>
            <a:r>
              <a:rPr lang="en">
                <a:solidFill>
                  <a:srgbClr val="0D1117"/>
                </a:solidFill>
              </a:rPr>
              <a:t>We found the data to be heavily skewed towards No Disease.  This presented a problem with determining if our machine learning was really accurate.</a:t>
            </a:r>
            <a:endParaRPr>
              <a:solidFill>
                <a:srgbClr val="0D1117"/>
              </a:solidFill>
            </a:endParaRPr>
          </a:p>
          <a:p>
            <a:pPr indent="-311150" lvl="0" marL="457200" rtl="0" algn="l">
              <a:spcBef>
                <a:spcPts val="0"/>
              </a:spcBef>
              <a:spcAft>
                <a:spcPts val="0"/>
              </a:spcAft>
              <a:buClr>
                <a:srgbClr val="0D1117"/>
              </a:buClr>
              <a:buSzPts val="1300"/>
              <a:buChar char="●"/>
            </a:pPr>
            <a:r>
              <a:rPr lang="en">
                <a:solidFill>
                  <a:srgbClr val="0D1117"/>
                </a:solidFill>
              </a:rPr>
              <a:t>We found if we combined features into pairs there was greater correlation between the target value.</a:t>
            </a:r>
            <a:endParaRPr>
              <a:solidFill>
                <a:srgbClr val="0D1117"/>
              </a:solidFill>
            </a:endParaRPr>
          </a:p>
        </p:txBody>
      </p:sp>
      <p:sp>
        <p:nvSpPr>
          <p:cNvPr id="331" name="Google Shape;331;p20"/>
          <p:cNvSpPr txBox="1"/>
          <p:nvPr/>
        </p:nvSpPr>
        <p:spPr>
          <a:xfrm>
            <a:off x="1181525" y="2433800"/>
            <a:ext cx="7074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Recommendations for future/What we would have done differently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With a heavily skewed dataset we could try in the future different </a:t>
            </a:r>
            <a:r>
              <a:rPr lang="en">
                <a:latin typeface="Nunito"/>
                <a:ea typeface="Nunito"/>
                <a:cs typeface="Nunito"/>
                <a:sym typeface="Nunito"/>
              </a:rPr>
              <a:t>algorithms</a:t>
            </a:r>
            <a:r>
              <a:rPr lang="en">
                <a:latin typeface="Nunito"/>
                <a:ea typeface="Nunito"/>
                <a:cs typeface="Nunito"/>
                <a:sym typeface="Nunito"/>
              </a:rPr>
              <a:t> </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Oversampling - to bring our smaller With Disease target values in scale with No Disease target values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Undersampling - to cut down our larger No Disease target values to be in scale with our smaller set of With Disease target values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SMOTEEN algorithm - would be a combination of over and under sampling</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Technologies Used</a:t>
            </a:r>
            <a:endParaRPr>
              <a:solidFill>
                <a:schemeClr val="lt1"/>
              </a:solidFill>
            </a:endParaRPr>
          </a:p>
        </p:txBody>
      </p:sp>
      <p:sp>
        <p:nvSpPr>
          <p:cNvPr id="337" name="Google Shape;337;p21"/>
          <p:cNvSpPr txBox="1"/>
          <p:nvPr>
            <p:ph idx="1" type="body"/>
          </p:nvPr>
        </p:nvSpPr>
        <p:spPr>
          <a:xfrm>
            <a:off x="1180500" y="1178325"/>
            <a:ext cx="43749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1117"/>
              </a:buClr>
              <a:buSzPts val="1200"/>
              <a:buAutoNum type="arabicPeriod"/>
            </a:pPr>
            <a:r>
              <a:rPr lang="en" sz="1200">
                <a:solidFill>
                  <a:srgbClr val="0D1117"/>
                </a:solidFill>
                <a:latin typeface="Arial"/>
                <a:ea typeface="Arial"/>
                <a:cs typeface="Arial"/>
                <a:sym typeface="Arial"/>
              </a:rPr>
              <a:t>We created a </a:t>
            </a:r>
            <a:r>
              <a:rPr lang="en" sz="1200">
                <a:solidFill>
                  <a:srgbClr val="0D1117"/>
                </a:solidFill>
                <a:latin typeface="Arial"/>
                <a:ea typeface="Arial"/>
                <a:cs typeface="Arial"/>
                <a:sym typeface="Arial"/>
              </a:rPr>
              <a:t>SQLite database.  We chose this method to be able to easily pass the database as a flat file instead of having to setup a server environment.</a:t>
            </a:r>
            <a:endParaRPr sz="1200">
              <a:solidFill>
                <a:srgbClr val="0D1117"/>
              </a:solidFill>
              <a:latin typeface="Arial"/>
              <a:ea typeface="Arial"/>
              <a:cs typeface="Arial"/>
              <a:sym typeface="Arial"/>
            </a:endParaRPr>
          </a:p>
          <a:p>
            <a:pPr indent="-304800" lvl="0" marL="457200" rtl="0" algn="l">
              <a:spcBef>
                <a:spcPts val="0"/>
              </a:spcBef>
              <a:spcAft>
                <a:spcPts val="0"/>
              </a:spcAft>
              <a:buClr>
                <a:srgbClr val="0D1117"/>
              </a:buClr>
              <a:buSzPts val="1200"/>
              <a:buFont typeface="Arial"/>
              <a:buAutoNum type="arabicPeriod"/>
            </a:pPr>
            <a:r>
              <a:rPr lang="en" sz="1200">
                <a:solidFill>
                  <a:srgbClr val="0D1117"/>
                </a:solidFill>
                <a:latin typeface="Arial"/>
                <a:ea typeface="Arial"/>
                <a:cs typeface="Arial"/>
                <a:sym typeface="Arial"/>
              </a:rPr>
              <a:t>Python libraries used for visualizations, sql, and machine learning: Pandas, Numpy, Matplotlib, Plotly, Sklearn, (add sql library here).</a:t>
            </a:r>
            <a:endParaRPr sz="1200">
              <a:solidFill>
                <a:srgbClr val="0D1117"/>
              </a:solidFill>
              <a:latin typeface="Arial"/>
              <a:ea typeface="Arial"/>
              <a:cs typeface="Arial"/>
              <a:sym typeface="Arial"/>
            </a:endParaRPr>
          </a:p>
          <a:p>
            <a:pPr indent="-304800" lvl="0" marL="457200" rtl="0" algn="l">
              <a:spcBef>
                <a:spcPts val="0"/>
              </a:spcBef>
              <a:spcAft>
                <a:spcPts val="0"/>
              </a:spcAft>
              <a:buClr>
                <a:srgbClr val="0D1117"/>
              </a:buClr>
              <a:buSzPts val="1200"/>
              <a:buFont typeface="Arial"/>
              <a:buAutoNum type="arabicPeriod"/>
            </a:pPr>
            <a:r>
              <a:rPr lang="en" sz="1200">
                <a:solidFill>
                  <a:srgbClr val="0D1117"/>
                </a:solidFill>
                <a:latin typeface="Arial"/>
                <a:ea typeface="Arial"/>
                <a:cs typeface="Arial"/>
                <a:sym typeface="Arial"/>
              </a:rPr>
              <a:t>Machine Learning algorithm - Logistic Regression</a:t>
            </a:r>
            <a:endParaRPr sz="1200">
              <a:solidFill>
                <a:srgbClr val="0D1117"/>
              </a:solidFill>
              <a:latin typeface="Arial"/>
              <a:ea typeface="Arial"/>
              <a:cs typeface="Arial"/>
              <a:sym typeface="Arial"/>
            </a:endParaRPr>
          </a:p>
          <a:p>
            <a:pPr indent="-304800" lvl="0" marL="457200" rtl="0" algn="l">
              <a:spcBef>
                <a:spcPts val="0"/>
              </a:spcBef>
              <a:spcAft>
                <a:spcPts val="0"/>
              </a:spcAft>
              <a:buClr>
                <a:srgbClr val="0D1117"/>
              </a:buClr>
              <a:buSzPts val="1200"/>
              <a:buFont typeface="Arial"/>
              <a:buAutoNum type="arabicPeriod"/>
            </a:pPr>
            <a:r>
              <a:rPr lang="en" sz="1200">
                <a:solidFill>
                  <a:srgbClr val="0D1117"/>
                </a:solidFill>
                <a:latin typeface="Arial"/>
                <a:ea typeface="Arial"/>
                <a:cs typeface="Arial"/>
                <a:sym typeface="Arial"/>
              </a:rPr>
              <a:t>Tableau was used for our dashboards</a:t>
            </a:r>
            <a:endParaRPr sz="1200">
              <a:solidFill>
                <a:srgbClr val="0D1117"/>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