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2"/>
  </p:sldMasterIdLst>
  <p:notesMasterIdLst>
    <p:notesMasterId r:id="rId87"/>
  </p:notesMasterIdLst>
  <p:handoutMasterIdLst>
    <p:handoutMasterId r:id="rId88"/>
  </p:handoutMasterIdLst>
  <p:sldIdLst>
    <p:sldId id="256" r:id="rId3"/>
    <p:sldId id="276" r:id="rId4"/>
    <p:sldId id="282" r:id="rId5"/>
    <p:sldId id="277" r:id="rId6"/>
    <p:sldId id="336" r:id="rId7"/>
    <p:sldId id="337" r:id="rId8"/>
    <p:sldId id="278" r:id="rId9"/>
    <p:sldId id="279" r:id="rId10"/>
    <p:sldId id="280" r:id="rId11"/>
    <p:sldId id="281" r:id="rId12"/>
    <p:sldId id="283" r:id="rId13"/>
    <p:sldId id="285" r:id="rId14"/>
    <p:sldId id="339" r:id="rId15"/>
    <p:sldId id="323" r:id="rId16"/>
    <p:sldId id="298" r:id="rId17"/>
    <p:sldId id="299" r:id="rId18"/>
    <p:sldId id="300" r:id="rId19"/>
    <p:sldId id="301" r:id="rId20"/>
    <p:sldId id="302" r:id="rId21"/>
    <p:sldId id="303" r:id="rId22"/>
    <p:sldId id="367" r:id="rId23"/>
    <p:sldId id="366" r:id="rId24"/>
    <p:sldId id="374" r:id="rId25"/>
    <p:sldId id="368" r:id="rId26"/>
    <p:sldId id="370" r:id="rId27"/>
    <p:sldId id="371" r:id="rId28"/>
    <p:sldId id="372" r:id="rId29"/>
    <p:sldId id="286" r:id="rId30"/>
    <p:sldId id="324" r:id="rId31"/>
    <p:sldId id="325" r:id="rId32"/>
    <p:sldId id="326" r:id="rId33"/>
    <p:sldId id="327" r:id="rId34"/>
    <p:sldId id="328" r:id="rId35"/>
    <p:sldId id="287" r:id="rId36"/>
    <p:sldId id="288" r:id="rId37"/>
    <p:sldId id="289" r:id="rId38"/>
    <p:sldId id="375" r:id="rId39"/>
    <p:sldId id="362" r:id="rId40"/>
    <p:sldId id="290" r:id="rId41"/>
    <p:sldId id="329" r:id="rId42"/>
    <p:sldId id="330" r:id="rId43"/>
    <p:sldId id="331" r:id="rId44"/>
    <p:sldId id="332" r:id="rId45"/>
    <p:sldId id="333" r:id="rId46"/>
    <p:sldId id="364" r:id="rId47"/>
    <p:sldId id="365" r:id="rId48"/>
    <p:sldId id="305" r:id="rId49"/>
    <p:sldId id="338" r:id="rId50"/>
    <p:sldId id="307" r:id="rId51"/>
    <p:sldId id="361" r:id="rId52"/>
    <p:sldId id="348" r:id="rId53"/>
    <p:sldId id="349" r:id="rId54"/>
    <p:sldId id="350" r:id="rId55"/>
    <p:sldId id="351" r:id="rId56"/>
    <p:sldId id="352" r:id="rId57"/>
    <p:sldId id="353" r:id="rId58"/>
    <p:sldId id="354" r:id="rId59"/>
    <p:sldId id="292" r:id="rId60"/>
    <p:sldId id="291" r:id="rId61"/>
    <p:sldId id="312" r:id="rId62"/>
    <p:sldId id="334" r:id="rId63"/>
    <p:sldId id="335" r:id="rId64"/>
    <p:sldId id="315" r:id="rId65"/>
    <p:sldId id="316" r:id="rId66"/>
    <p:sldId id="313" r:id="rId67"/>
    <p:sldId id="314" r:id="rId68"/>
    <p:sldId id="321" r:id="rId69"/>
    <p:sldId id="342" r:id="rId70"/>
    <p:sldId id="343" r:id="rId71"/>
    <p:sldId id="345" r:id="rId72"/>
    <p:sldId id="358" r:id="rId73"/>
    <p:sldId id="346" r:id="rId74"/>
    <p:sldId id="373" r:id="rId75"/>
    <p:sldId id="356" r:id="rId76"/>
    <p:sldId id="357" r:id="rId77"/>
    <p:sldId id="317" r:id="rId78"/>
    <p:sldId id="359" r:id="rId79"/>
    <p:sldId id="360" r:id="rId80"/>
    <p:sldId id="363" r:id="rId81"/>
    <p:sldId id="340" r:id="rId82"/>
    <p:sldId id="341" r:id="rId83"/>
    <p:sldId id="355" r:id="rId84"/>
    <p:sldId id="376" r:id="rId85"/>
    <p:sldId id="275"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86715" autoAdjust="0"/>
  </p:normalViewPr>
  <p:slideViewPr>
    <p:cSldViewPr snapToGrid="0">
      <p:cViewPr varScale="1">
        <p:scale>
          <a:sx n="64" d="100"/>
          <a:sy n="64" d="100"/>
        </p:scale>
        <p:origin x="41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Lbls>
            <c:dLbl>
              <c:idx val="0"/>
              <c:layout>
                <c:manualLayout>
                  <c:x val="-0.13366860214683229"/>
                  <c:y val="9.2879534726284865E-2"/>
                </c:manualLayout>
              </c:layout>
              <c:tx>
                <c:rich>
                  <a:bodyPr/>
                  <a:lstStyle/>
                  <a:p>
                    <a:r>
                      <a:rPr lang="en-US" sz="2800" dirty="0" smtClean="0"/>
                      <a:t>15%</a:t>
                    </a:r>
                    <a:endParaRPr lang="en-US" dirty="0"/>
                  </a:p>
                </c:rich>
              </c:tx>
              <c:dLblPos val="bestFit"/>
              <c:showLegendKey val="0"/>
              <c:showVal val="0"/>
              <c:showCatName val="1"/>
              <c:showSerName val="0"/>
              <c:showPercent val="0"/>
              <c:showBubbleSize val="0"/>
              <c:extLst>
                <c:ext xmlns:c15="http://schemas.microsoft.com/office/drawing/2012/chart" uri="{CE6537A1-D6FC-4f65-9D91-7224C49458BB}">
                  <c15:layout/>
                </c:ext>
              </c:extLst>
            </c:dLbl>
            <c:dLbl>
              <c:idx val="1"/>
              <c:layout>
                <c:manualLayout>
                  <c:x val="0.12722162683712673"/>
                  <c:y val="-0.26273242437090283"/>
                </c:manualLayout>
              </c:layout>
              <c:tx>
                <c:rich>
                  <a:bodyPr/>
                  <a:lstStyle/>
                  <a:p>
                    <a:r>
                      <a:rPr lang="en-US" sz="2800" dirty="0"/>
                      <a:t>85%</a:t>
                    </a:r>
                  </a:p>
                </c:rich>
              </c:tx>
              <c:dLblPos val="bestFit"/>
              <c:showLegendKey val="0"/>
              <c:showVal val="0"/>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SOAP</c:v>
                </c:pt>
                <c:pt idx="1">
                  <c:v>REST</c:v>
                </c:pt>
              </c:strCache>
            </c:strRef>
          </c:cat>
          <c:val>
            <c:numRef>
              <c:f>Sheet1!$B$2:$B$5</c:f>
              <c:numCache>
                <c:formatCode>General</c:formatCode>
                <c:ptCount val="4"/>
                <c:pt idx="0">
                  <c:v>15</c:v>
                </c:pt>
                <c:pt idx="1">
                  <c:v>85</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b"/>
      <c:legendEntry>
        <c:idx val="2"/>
        <c:delete val="1"/>
      </c:legendEntry>
      <c:legendEntry>
        <c:idx val="3"/>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78A907-C24C-490A-8EBD-B62BCDD31B3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2AB9999-F11D-4149-AE06-3938975C0D60}">
      <dgm:prSet/>
      <dgm:spPr/>
      <dgm:t>
        <a:bodyPr/>
        <a:lstStyle/>
        <a:p>
          <a:pPr rtl="0"/>
          <a:r>
            <a:rPr lang="en-US" dirty="0" smtClean="0"/>
            <a:t>Web services definition</a:t>
          </a:r>
          <a:endParaRPr lang="fr-FR" dirty="0"/>
        </a:p>
      </dgm:t>
    </dgm:pt>
    <dgm:pt modelId="{3C9590CD-EFD4-4EBC-8091-8AFF3E724E44}" type="parTrans" cxnId="{B1516313-E9F5-4145-BD8E-E31232019D01}">
      <dgm:prSet/>
      <dgm:spPr/>
      <dgm:t>
        <a:bodyPr/>
        <a:lstStyle/>
        <a:p>
          <a:endParaRPr lang="en-US"/>
        </a:p>
      </dgm:t>
    </dgm:pt>
    <dgm:pt modelId="{9730EF72-1A80-49E1-BE9A-2E672BDBF801}" type="sibTrans" cxnId="{B1516313-E9F5-4145-BD8E-E31232019D01}">
      <dgm:prSet/>
      <dgm:spPr/>
      <dgm:t>
        <a:bodyPr/>
        <a:lstStyle/>
        <a:p>
          <a:endParaRPr lang="en-US"/>
        </a:p>
      </dgm:t>
    </dgm:pt>
    <dgm:pt modelId="{30AB2F99-FEC5-4883-BF5B-DE21C36E7E4B}">
      <dgm:prSet/>
      <dgm:spPr/>
      <dgm:t>
        <a:bodyPr/>
        <a:lstStyle/>
        <a:p>
          <a:pPr rtl="0"/>
          <a:r>
            <a:rPr lang="en-US" dirty="0" smtClean="0"/>
            <a:t>Web services types</a:t>
          </a:r>
          <a:endParaRPr lang="fr-FR" dirty="0"/>
        </a:p>
      </dgm:t>
    </dgm:pt>
    <dgm:pt modelId="{8D7D6A86-AF85-4B3F-BE55-FB478643BEAF}" type="parTrans" cxnId="{9225D324-C1EE-4106-852C-607783CDC356}">
      <dgm:prSet/>
      <dgm:spPr/>
      <dgm:t>
        <a:bodyPr/>
        <a:lstStyle/>
        <a:p>
          <a:endParaRPr lang="en-US"/>
        </a:p>
      </dgm:t>
    </dgm:pt>
    <dgm:pt modelId="{DC5D0A18-405D-47C6-B055-F2205F50066E}" type="sibTrans" cxnId="{9225D324-C1EE-4106-852C-607783CDC356}">
      <dgm:prSet/>
      <dgm:spPr/>
      <dgm:t>
        <a:bodyPr/>
        <a:lstStyle/>
        <a:p>
          <a:endParaRPr lang="en-US"/>
        </a:p>
      </dgm:t>
    </dgm:pt>
    <dgm:pt modelId="{0C7FDD8C-385D-42D4-ADFD-CC966C7492E7}">
      <dgm:prSet/>
      <dgm:spPr/>
      <dgm:t>
        <a:bodyPr/>
        <a:lstStyle/>
        <a:p>
          <a:pPr rtl="0"/>
          <a:r>
            <a:rPr lang="en-US" dirty="0" smtClean="0"/>
            <a:t>REST web services definition</a:t>
          </a:r>
          <a:endParaRPr lang="fr-FR" dirty="0"/>
        </a:p>
      </dgm:t>
    </dgm:pt>
    <dgm:pt modelId="{5321060E-1E06-40E8-A679-16893EE207F8}" type="parTrans" cxnId="{751D50D7-8147-46C4-9E75-D5068A869D72}">
      <dgm:prSet/>
      <dgm:spPr/>
      <dgm:t>
        <a:bodyPr/>
        <a:lstStyle/>
        <a:p>
          <a:endParaRPr lang="en-US"/>
        </a:p>
      </dgm:t>
    </dgm:pt>
    <dgm:pt modelId="{E49F01BB-0233-466C-B0C2-0C678422602D}" type="sibTrans" cxnId="{751D50D7-8147-46C4-9E75-D5068A869D72}">
      <dgm:prSet/>
      <dgm:spPr/>
      <dgm:t>
        <a:bodyPr/>
        <a:lstStyle/>
        <a:p>
          <a:endParaRPr lang="en-US"/>
        </a:p>
      </dgm:t>
    </dgm:pt>
    <dgm:pt modelId="{CF3F3FFC-E435-4DD5-8942-AF02DA2D1F89}">
      <dgm:prSet/>
      <dgm:spPr/>
      <dgm:t>
        <a:bodyPr/>
        <a:lstStyle/>
        <a:p>
          <a:pPr rtl="0"/>
          <a:r>
            <a:rPr lang="en-US" dirty="0" smtClean="0"/>
            <a:t>REST web services characteristics</a:t>
          </a:r>
          <a:endParaRPr lang="fr-FR" dirty="0"/>
        </a:p>
      </dgm:t>
    </dgm:pt>
    <dgm:pt modelId="{1F9D61BD-DA4A-4698-B979-AC0D7A89BA30}" type="parTrans" cxnId="{205642C5-7EC1-4BEA-ACDF-CBCAC3DF0B44}">
      <dgm:prSet/>
      <dgm:spPr/>
      <dgm:t>
        <a:bodyPr/>
        <a:lstStyle/>
        <a:p>
          <a:endParaRPr lang="en-US"/>
        </a:p>
      </dgm:t>
    </dgm:pt>
    <dgm:pt modelId="{F6C51A81-778F-49E2-AAFD-9875F45B8903}" type="sibTrans" cxnId="{205642C5-7EC1-4BEA-ACDF-CBCAC3DF0B44}">
      <dgm:prSet/>
      <dgm:spPr/>
      <dgm:t>
        <a:bodyPr/>
        <a:lstStyle/>
        <a:p>
          <a:endParaRPr lang="en-US"/>
        </a:p>
      </dgm:t>
    </dgm:pt>
    <dgm:pt modelId="{043100F9-5F38-4802-AFE4-3558CDB270BB}">
      <dgm:prSet/>
      <dgm:spPr/>
      <dgm:t>
        <a:bodyPr/>
        <a:lstStyle/>
        <a:p>
          <a:pPr rtl="0"/>
          <a:r>
            <a:rPr lang="en-US" smtClean="0"/>
            <a:t>REST resources</a:t>
          </a:r>
          <a:endParaRPr lang="fr-FR"/>
        </a:p>
      </dgm:t>
    </dgm:pt>
    <dgm:pt modelId="{29296330-9D17-4A5C-9D89-1B0C75953BFF}" type="parTrans" cxnId="{BBF4A427-E675-40CA-8A02-5945D8CD9B62}">
      <dgm:prSet/>
      <dgm:spPr/>
      <dgm:t>
        <a:bodyPr/>
        <a:lstStyle/>
        <a:p>
          <a:endParaRPr lang="en-US"/>
        </a:p>
      </dgm:t>
    </dgm:pt>
    <dgm:pt modelId="{D0DF0A8B-70F4-4CF6-B9E3-9914BEB6CEA7}" type="sibTrans" cxnId="{BBF4A427-E675-40CA-8A02-5945D8CD9B62}">
      <dgm:prSet/>
      <dgm:spPr/>
      <dgm:t>
        <a:bodyPr/>
        <a:lstStyle/>
        <a:p>
          <a:endParaRPr lang="en-US"/>
        </a:p>
      </dgm:t>
    </dgm:pt>
    <dgm:pt modelId="{5E9C59CA-4331-4A93-BEF6-CB7F0C72DACB}">
      <dgm:prSet/>
      <dgm:spPr/>
      <dgm:t>
        <a:bodyPr/>
        <a:lstStyle/>
        <a:p>
          <a:pPr rtl="0"/>
          <a:r>
            <a:rPr lang="en-US" smtClean="0"/>
            <a:t>REST methods</a:t>
          </a:r>
          <a:endParaRPr lang="fr-FR"/>
        </a:p>
      </dgm:t>
    </dgm:pt>
    <dgm:pt modelId="{FB537C20-EEF6-42BC-AD21-1B102FD5D815}" type="parTrans" cxnId="{4C539CC7-2BE9-4181-9212-81CF2459FF93}">
      <dgm:prSet/>
      <dgm:spPr/>
      <dgm:t>
        <a:bodyPr/>
        <a:lstStyle/>
        <a:p>
          <a:endParaRPr lang="en-US"/>
        </a:p>
      </dgm:t>
    </dgm:pt>
    <dgm:pt modelId="{E93BE27A-7B25-43E7-9E62-B25DAC323FDE}" type="sibTrans" cxnId="{4C539CC7-2BE9-4181-9212-81CF2459FF93}">
      <dgm:prSet/>
      <dgm:spPr/>
      <dgm:t>
        <a:bodyPr/>
        <a:lstStyle/>
        <a:p>
          <a:endParaRPr lang="en-US"/>
        </a:p>
      </dgm:t>
    </dgm:pt>
    <dgm:pt modelId="{E1EC4654-3BA2-46CF-A4EA-32C00956B12A}">
      <dgm:prSet/>
      <dgm:spPr/>
      <dgm:t>
        <a:bodyPr/>
        <a:lstStyle/>
        <a:p>
          <a:pPr rtl="0"/>
          <a:r>
            <a:rPr lang="en-US" smtClean="0"/>
            <a:t>REST representation</a:t>
          </a:r>
          <a:endParaRPr lang="fr-FR"/>
        </a:p>
      </dgm:t>
    </dgm:pt>
    <dgm:pt modelId="{2CA8ED28-124C-45D6-AEB1-05AE6DA06EB6}" type="parTrans" cxnId="{53C11D29-EF9C-4DDD-93E5-7B47F39AC8E3}">
      <dgm:prSet/>
      <dgm:spPr/>
      <dgm:t>
        <a:bodyPr/>
        <a:lstStyle/>
        <a:p>
          <a:endParaRPr lang="en-US"/>
        </a:p>
      </dgm:t>
    </dgm:pt>
    <dgm:pt modelId="{DC1DE85C-A44B-414C-8101-1E2C860BEC6E}" type="sibTrans" cxnId="{53C11D29-EF9C-4DDD-93E5-7B47F39AC8E3}">
      <dgm:prSet/>
      <dgm:spPr/>
      <dgm:t>
        <a:bodyPr/>
        <a:lstStyle/>
        <a:p>
          <a:endParaRPr lang="en-US"/>
        </a:p>
      </dgm:t>
    </dgm:pt>
    <dgm:pt modelId="{B4283409-C22D-4A26-B634-AA06714F282E}">
      <dgm:prSet/>
      <dgm:spPr/>
      <dgm:t>
        <a:bodyPr/>
        <a:lstStyle/>
        <a:p>
          <a:endParaRPr lang="en-US"/>
        </a:p>
      </dgm:t>
    </dgm:pt>
    <dgm:pt modelId="{B06CE507-3809-443E-86A2-571B7E76B05A}" type="parTrans" cxnId="{9909CD1A-D3A6-448D-95C1-DAF838E779B3}">
      <dgm:prSet/>
      <dgm:spPr/>
      <dgm:t>
        <a:bodyPr/>
        <a:lstStyle/>
        <a:p>
          <a:endParaRPr lang="en-US"/>
        </a:p>
      </dgm:t>
    </dgm:pt>
    <dgm:pt modelId="{2BBD0BF2-D02C-4312-9750-54CF7982D4C6}" type="sibTrans" cxnId="{9909CD1A-D3A6-448D-95C1-DAF838E779B3}">
      <dgm:prSet/>
      <dgm:spPr/>
      <dgm:t>
        <a:bodyPr/>
        <a:lstStyle/>
        <a:p>
          <a:endParaRPr lang="en-US"/>
        </a:p>
      </dgm:t>
    </dgm:pt>
    <dgm:pt modelId="{8658D5F3-412D-4BD8-8698-2B9F69D42301}">
      <dgm:prSet/>
      <dgm:spPr/>
      <dgm:t>
        <a:bodyPr/>
        <a:lstStyle/>
        <a:p>
          <a:endParaRPr lang="en-US"/>
        </a:p>
      </dgm:t>
    </dgm:pt>
    <dgm:pt modelId="{A5111913-270F-4F8B-8660-B34A74F95C2C}" type="parTrans" cxnId="{3CA5C1A0-18EE-48F2-9F68-48FA244F1C8F}">
      <dgm:prSet/>
      <dgm:spPr/>
      <dgm:t>
        <a:bodyPr/>
        <a:lstStyle/>
        <a:p>
          <a:endParaRPr lang="en-US"/>
        </a:p>
      </dgm:t>
    </dgm:pt>
    <dgm:pt modelId="{313D676B-40A4-48D6-8FA9-1AAA0D4265DD}" type="sibTrans" cxnId="{3CA5C1A0-18EE-48F2-9F68-48FA244F1C8F}">
      <dgm:prSet/>
      <dgm:spPr/>
      <dgm:t>
        <a:bodyPr/>
        <a:lstStyle/>
        <a:p>
          <a:endParaRPr lang="en-US"/>
        </a:p>
      </dgm:t>
    </dgm:pt>
    <dgm:pt modelId="{7A45E536-CBF5-4DE6-B6AE-D53C6471238D}">
      <dgm:prSet/>
      <dgm:spPr/>
      <dgm:t>
        <a:bodyPr/>
        <a:lstStyle/>
        <a:p>
          <a:endParaRPr lang="en-US"/>
        </a:p>
      </dgm:t>
    </dgm:pt>
    <dgm:pt modelId="{C40B9DB5-21FC-435E-A457-A21CBD082BE4}" type="parTrans" cxnId="{0AB5B671-A135-499B-8D1D-A3B04601253E}">
      <dgm:prSet/>
      <dgm:spPr/>
      <dgm:t>
        <a:bodyPr/>
        <a:lstStyle/>
        <a:p>
          <a:endParaRPr lang="en-US"/>
        </a:p>
      </dgm:t>
    </dgm:pt>
    <dgm:pt modelId="{C62C1931-9390-498C-9AD1-6F52CAA785CA}" type="sibTrans" cxnId="{0AB5B671-A135-499B-8D1D-A3B04601253E}">
      <dgm:prSet/>
      <dgm:spPr/>
      <dgm:t>
        <a:bodyPr/>
        <a:lstStyle/>
        <a:p>
          <a:endParaRPr lang="en-US"/>
        </a:p>
      </dgm:t>
    </dgm:pt>
    <dgm:pt modelId="{E1B67FE3-8C10-4FF6-AEE2-85B62A28560A}" type="pres">
      <dgm:prSet presAssocID="{3078A907-C24C-490A-8EBD-B62BCDD31B36}" presName="Name0" presStyleCnt="0">
        <dgm:presLayoutVars>
          <dgm:chMax val="7"/>
          <dgm:chPref val="7"/>
          <dgm:dir/>
        </dgm:presLayoutVars>
      </dgm:prSet>
      <dgm:spPr/>
      <dgm:t>
        <a:bodyPr/>
        <a:lstStyle/>
        <a:p>
          <a:endParaRPr lang="en-US"/>
        </a:p>
      </dgm:t>
    </dgm:pt>
    <dgm:pt modelId="{108E6BC4-0229-4552-968A-8A64393FCD53}" type="pres">
      <dgm:prSet presAssocID="{3078A907-C24C-490A-8EBD-B62BCDD31B36}" presName="Name1" presStyleCnt="0"/>
      <dgm:spPr/>
    </dgm:pt>
    <dgm:pt modelId="{B38CB607-550C-4059-B82B-6E391275C83C}" type="pres">
      <dgm:prSet presAssocID="{3078A907-C24C-490A-8EBD-B62BCDD31B36}" presName="cycle" presStyleCnt="0"/>
      <dgm:spPr/>
    </dgm:pt>
    <dgm:pt modelId="{FF8323A5-5BAC-41FA-9698-C86E3B873CCB}" type="pres">
      <dgm:prSet presAssocID="{3078A907-C24C-490A-8EBD-B62BCDD31B36}" presName="srcNode" presStyleLbl="node1" presStyleIdx="0" presStyleCnt="7"/>
      <dgm:spPr/>
    </dgm:pt>
    <dgm:pt modelId="{26DCAE1D-ED7D-49C8-A9A6-7207249E992F}" type="pres">
      <dgm:prSet presAssocID="{3078A907-C24C-490A-8EBD-B62BCDD31B36}" presName="conn" presStyleLbl="parChTrans1D2" presStyleIdx="0" presStyleCnt="1"/>
      <dgm:spPr/>
      <dgm:t>
        <a:bodyPr/>
        <a:lstStyle/>
        <a:p>
          <a:endParaRPr lang="en-US"/>
        </a:p>
      </dgm:t>
    </dgm:pt>
    <dgm:pt modelId="{D26C347D-6514-4181-BE8F-DE148203CD8C}" type="pres">
      <dgm:prSet presAssocID="{3078A907-C24C-490A-8EBD-B62BCDD31B36}" presName="extraNode" presStyleLbl="node1" presStyleIdx="0" presStyleCnt="7"/>
      <dgm:spPr/>
    </dgm:pt>
    <dgm:pt modelId="{FA5F966C-297B-488D-B255-89EB25D6441D}" type="pres">
      <dgm:prSet presAssocID="{3078A907-C24C-490A-8EBD-B62BCDD31B36}" presName="dstNode" presStyleLbl="node1" presStyleIdx="0" presStyleCnt="7"/>
      <dgm:spPr/>
    </dgm:pt>
    <dgm:pt modelId="{9364F588-6779-4BCF-B8C2-B6BB5C38CDAC}" type="pres">
      <dgm:prSet presAssocID="{12AB9999-F11D-4149-AE06-3938975C0D60}" presName="text_1" presStyleLbl="node1" presStyleIdx="0" presStyleCnt="7">
        <dgm:presLayoutVars>
          <dgm:bulletEnabled val="1"/>
        </dgm:presLayoutVars>
      </dgm:prSet>
      <dgm:spPr/>
      <dgm:t>
        <a:bodyPr/>
        <a:lstStyle/>
        <a:p>
          <a:endParaRPr lang="en-US"/>
        </a:p>
      </dgm:t>
    </dgm:pt>
    <dgm:pt modelId="{2A786510-6755-4594-8E75-E3C9EE38DBF8}" type="pres">
      <dgm:prSet presAssocID="{12AB9999-F11D-4149-AE06-3938975C0D60}" presName="accent_1" presStyleCnt="0"/>
      <dgm:spPr/>
    </dgm:pt>
    <dgm:pt modelId="{60061DD3-C8A1-4340-9A49-B227A03CD140}" type="pres">
      <dgm:prSet presAssocID="{12AB9999-F11D-4149-AE06-3938975C0D60}" presName="accentRepeatNode" presStyleLbl="solidFgAcc1" presStyleIdx="0" presStyleCnt="7"/>
      <dgm:spPr/>
    </dgm:pt>
    <dgm:pt modelId="{787F7559-E024-45DC-9F2A-26ADF2B4A1B7}" type="pres">
      <dgm:prSet presAssocID="{30AB2F99-FEC5-4883-BF5B-DE21C36E7E4B}" presName="text_2" presStyleLbl="node1" presStyleIdx="1" presStyleCnt="7">
        <dgm:presLayoutVars>
          <dgm:bulletEnabled val="1"/>
        </dgm:presLayoutVars>
      </dgm:prSet>
      <dgm:spPr/>
      <dgm:t>
        <a:bodyPr/>
        <a:lstStyle/>
        <a:p>
          <a:endParaRPr lang="en-US"/>
        </a:p>
      </dgm:t>
    </dgm:pt>
    <dgm:pt modelId="{6FA4ADAA-34BE-4BF2-9E99-FFCA64F04DAE}" type="pres">
      <dgm:prSet presAssocID="{30AB2F99-FEC5-4883-BF5B-DE21C36E7E4B}" presName="accent_2" presStyleCnt="0"/>
      <dgm:spPr/>
    </dgm:pt>
    <dgm:pt modelId="{F8A2EEA3-902D-44B8-A573-EDE8855BA428}" type="pres">
      <dgm:prSet presAssocID="{30AB2F99-FEC5-4883-BF5B-DE21C36E7E4B}" presName="accentRepeatNode" presStyleLbl="solidFgAcc1" presStyleIdx="1" presStyleCnt="7"/>
      <dgm:spPr/>
    </dgm:pt>
    <dgm:pt modelId="{A95D36EB-5421-4C0C-A0E7-AD5E39D396D7}" type="pres">
      <dgm:prSet presAssocID="{0C7FDD8C-385D-42D4-ADFD-CC966C7492E7}" presName="text_3" presStyleLbl="node1" presStyleIdx="2" presStyleCnt="7">
        <dgm:presLayoutVars>
          <dgm:bulletEnabled val="1"/>
        </dgm:presLayoutVars>
      </dgm:prSet>
      <dgm:spPr/>
      <dgm:t>
        <a:bodyPr/>
        <a:lstStyle/>
        <a:p>
          <a:endParaRPr lang="en-US"/>
        </a:p>
      </dgm:t>
    </dgm:pt>
    <dgm:pt modelId="{1465BAA4-59D6-4881-9BA1-FDAE0DDDC142}" type="pres">
      <dgm:prSet presAssocID="{0C7FDD8C-385D-42D4-ADFD-CC966C7492E7}" presName="accent_3" presStyleCnt="0"/>
      <dgm:spPr/>
    </dgm:pt>
    <dgm:pt modelId="{0FDF6347-B153-4BEC-8AA5-D34D00C6E76C}" type="pres">
      <dgm:prSet presAssocID="{0C7FDD8C-385D-42D4-ADFD-CC966C7492E7}" presName="accentRepeatNode" presStyleLbl="solidFgAcc1" presStyleIdx="2" presStyleCnt="7"/>
      <dgm:spPr/>
    </dgm:pt>
    <dgm:pt modelId="{FCA4F12C-1857-4993-A18C-6896D52E24D5}" type="pres">
      <dgm:prSet presAssocID="{CF3F3FFC-E435-4DD5-8942-AF02DA2D1F89}" presName="text_4" presStyleLbl="node1" presStyleIdx="3" presStyleCnt="7">
        <dgm:presLayoutVars>
          <dgm:bulletEnabled val="1"/>
        </dgm:presLayoutVars>
      </dgm:prSet>
      <dgm:spPr/>
      <dgm:t>
        <a:bodyPr/>
        <a:lstStyle/>
        <a:p>
          <a:endParaRPr lang="en-US"/>
        </a:p>
      </dgm:t>
    </dgm:pt>
    <dgm:pt modelId="{C34CD411-1313-43F6-BE77-B0815834055A}" type="pres">
      <dgm:prSet presAssocID="{CF3F3FFC-E435-4DD5-8942-AF02DA2D1F89}" presName="accent_4" presStyleCnt="0"/>
      <dgm:spPr/>
    </dgm:pt>
    <dgm:pt modelId="{B592B057-7415-4782-99AE-F5F211818C29}" type="pres">
      <dgm:prSet presAssocID="{CF3F3FFC-E435-4DD5-8942-AF02DA2D1F89}" presName="accentRepeatNode" presStyleLbl="solidFgAcc1" presStyleIdx="3" presStyleCnt="7"/>
      <dgm:spPr/>
    </dgm:pt>
    <dgm:pt modelId="{3ED4E3BD-DEDA-4098-9947-FE69ECDF75D4}" type="pres">
      <dgm:prSet presAssocID="{043100F9-5F38-4802-AFE4-3558CDB270BB}" presName="text_5" presStyleLbl="node1" presStyleIdx="4" presStyleCnt="7">
        <dgm:presLayoutVars>
          <dgm:bulletEnabled val="1"/>
        </dgm:presLayoutVars>
      </dgm:prSet>
      <dgm:spPr/>
      <dgm:t>
        <a:bodyPr/>
        <a:lstStyle/>
        <a:p>
          <a:endParaRPr lang="en-US"/>
        </a:p>
      </dgm:t>
    </dgm:pt>
    <dgm:pt modelId="{22391781-0E58-40B3-B035-551AF6F4031D}" type="pres">
      <dgm:prSet presAssocID="{043100F9-5F38-4802-AFE4-3558CDB270BB}" presName="accent_5" presStyleCnt="0"/>
      <dgm:spPr/>
    </dgm:pt>
    <dgm:pt modelId="{07D4C26B-C19A-4321-8876-90CBBE7D8B97}" type="pres">
      <dgm:prSet presAssocID="{043100F9-5F38-4802-AFE4-3558CDB270BB}" presName="accentRepeatNode" presStyleLbl="solidFgAcc1" presStyleIdx="4" presStyleCnt="7"/>
      <dgm:spPr/>
    </dgm:pt>
    <dgm:pt modelId="{AE346C87-FCBA-4ABE-9E34-8C52B518E1BB}" type="pres">
      <dgm:prSet presAssocID="{5E9C59CA-4331-4A93-BEF6-CB7F0C72DACB}" presName="text_6" presStyleLbl="node1" presStyleIdx="5" presStyleCnt="7">
        <dgm:presLayoutVars>
          <dgm:bulletEnabled val="1"/>
        </dgm:presLayoutVars>
      </dgm:prSet>
      <dgm:spPr/>
      <dgm:t>
        <a:bodyPr/>
        <a:lstStyle/>
        <a:p>
          <a:endParaRPr lang="en-US"/>
        </a:p>
      </dgm:t>
    </dgm:pt>
    <dgm:pt modelId="{5A7FD4BC-59AD-4D59-B661-23A711B3579D}" type="pres">
      <dgm:prSet presAssocID="{5E9C59CA-4331-4A93-BEF6-CB7F0C72DACB}" presName="accent_6" presStyleCnt="0"/>
      <dgm:spPr/>
    </dgm:pt>
    <dgm:pt modelId="{508A89DA-FAEF-4B7E-B974-FE95B966620C}" type="pres">
      <dgm:prSet presAssocID="{5E9C59CA-4331-4A93-BEF6-CB7F0C72DACB}" presName="accentRepeatNode" presStyleLbl="solidFgAcc1" presStyleIdx="5" presStyleCnt="7"/>
      <dgm:spPr/>
    </dgm:pt>
    <dgm:pt modelId="{93A85A50-6ABC-48D6-9A31-0CEA953EFFF1}" type="pres">
      <dgm:prSet presAssocID="{E1EC4654-3BA2-46CF-A4EA-32C00956B12A}" presName="text_7" presStyleLbl="node1" presStyleIdx="6" presStyleCnt="7">
        <dgm:presLayoutVars>
          <dgm:bulletEnabled val="1"/>
        </dgm:presLayoutVars>
      </dgm:prSet>
      <dgm:spPr/>
      <dgm:t>
        <a:bodyPr/>
        <a:lstStyle/>
        <a:p>
          <a:endParaRPr lang="en-US"/>
        </a:p>
      </dgm:t>
    </dgm:pt>
    <dgm:pt modelId="{B999F6A7-1F8B-4C34-A0E8-B08D830F8FFD}" type="pres">
      <dgm:prSet presAssocID="{E1EC4654-3BA2-46CF-A4EA-32C00956B12A}" presName="accent_7" presStyleCnt="0"/>
      <dgm:spPr/>
    </dgm:pt>
    <dgm:pt modelId="{DF556DFF-41A3-433B-B04A-27CA37B6939D}" type="pres">
      <dgm:prSet presAssocID="{E1EC4654-3BA2-46CF-A4EA-32C00956B12A}" presName="accentRepeatNode" presStyleLbl="solidFgAcc1" presStyleIdx="6" presStyleCnt="7"/>
      <dgm:spPr/>
    </dgm:pt>
  </dgm:ptLst>
  <dgm:cxnLst>
    <dgm:cxn modelId="{53C11D29-EF9C-4DDD-93E5-7B47F39AC8E3}" srcId="{3078A907-C24C-490A-8EBD-B62BCDD31B36}" destId="{E1EC4654-3BA2-46CF-A4EA-32C00956B12A}" srcOrd="6" destOrd="0" parTransId="{2CA8ED28-124C-45D6-AEB1-05AE6DA06EB6}" sibTransId="{DC1DE85C-A44B-414C-8101-1E2C860BEC6E}"/>
    <dgm:cxn modelId="{9225D324-C1EE-4106-852C-607783CDC356}" srcId="{3078A907-C24C-490A-8EBD-B62BCDD31B36}" destId="{30AB2F99-FEC5-4883-BF5B-DE21C36E7E4B}" srcOrd="1" destOrd="0" parTransId="{8D7D6A86-AF85-4B3F-BE55-FB478643BEAF}" sibTransId="{DC5D0A18-405D-47C6-B055-F2205F50066E}"/>
    <dgm:cxn modelId="{3CA5C1A0-18EE-48F2-9F68-48FA244F1C8F}" srcId="{3078A907-C24C-490A-8EBD-B62BCDD31B36}" destId="{8658D5F3-412D-4BD8-8698-2B9F69D42301}" srcOrd="8" destOrd="0" parTransId="{A5111913-270F-4F8B-8660-B34A74F95C2C}" sibTransId="{313D676B-40A4-48D6-8FA9-1AAA0D4265DD}"/>
    <dgm:cxn modelId="{F0DF28B3-4334-4F02-953B-15A353107196}" type="presOf" srcId="{9730EF72-1A80-49E1-BE9A-2E672BDBF801}" destId="{26DCAE1D-ED7D-49C8-A9A6-7207249E992F}" srcOrd="0" destOrd="0" presId="urn:microsoft.com/office/officeart/2008/layout/VerticalCurvedList"/>
    <dgm:cxn modelId="{93EE396F-E190-4EF0-902D-EA77EC2710E1}" type="presOf" srcId="{3078A907-C24C-490A-8EBD-B62BCDD31B36}" destId="{E1B67FE3-8C10-4FF6-AEE2-85B62A28560A}" srcOrd="0" destOrd="0" presId="urn:microsoft.com/office/officeart/2008/layout/VerticalCurvedList"/>
    <dgm:cxn modelId="{B1516313-E9F5-4145-BD8E-E31232019D01}" srcId="{3078A907-C24C-490A-8EBD-B62BCDD31B36}" destId="{12AB9999-F11D-4149-AE06-3938975C0D60}" srcOrd="0" destOrd="0" parTransId="{3C9590CD-EFD4-4EBC-8091-8AFF3E724E44}" sibTransId="{9730EF72-1A80-49E1-BE9A-2E672BDBF801}"/>
    <dgm:cxn modelId="{751D50D7-8147-46C4-9E75-D5068A869D72}" srcId="{3078A907-C24C-490A-8EBD-B62BCDD31B36}" destId="{0C7FDD8C-385D-42D4-ADFD-CC966C7492E7}" srcOrd="2" destOrd="0" parTransId="{5321060E-1E06-40E8-A679-16893EE207F8}" sibTransId="{E49F01BB-0233-466C-B0C2-0C678422602D}"/>
    <dgm:cxn modelId="{A17EA37B-8779-47A0-BF1C-F3EB00A9E543}" type="presOf" srcId="{CF3F3FFC-E435-4DD5-8942-AF02DA2D1F89}" destId="{FCA4F12C-1857-4993-A18C-6896D52E24D5}" srcOrd="0" destOrd="0" presId="urn:microsoft.com/office/officeart/2008/layout/VerticalCurvedList"/>
    <dgm:cxn modelId="{817061F6-110E-4A79-AEB3-D949ED043E49}" type="presOf" srcId="{0C7FDD8C-385D-42D4-ADFD-CC966C7492E7}" destId="{A95D36EB-5421-4C0C-A0E7-AD5E39D396D7}" srcOrd="0" destOrd="0" presId="urn:microsoft.com/office/officeart/2008/layout/VerticalCurvedList"/>
    <dgm:cxn modelId="{C27610A3-511F-4D63-8F4B-D5D6F664FBC8}" type="presOf" srcId="{5E9C59CA-4331-4A93-BEF6-CB7F0C72DACB}" destId="{AE346C87-FCBA-4ABE-9E34-8C52B518E1BB}" srcOrd="0" destOrd="0" presId="urn:microsoft.com/office/officeart/2008/layout/VerticalCurvedList"/>
    <dgm:cxn modelId="{B04A8A47-52C6-4FBE-B0AF-1453DE0322C9}" type="presOf" srcId="{E1EC4654-3BA2-46CF-A4EA-32C00956B12A}" destId="{93A85A50-6ABC-48D6-9A31-0CEA953EFFF1}" srcOrd="0" destOrd="0" presId="urn:microsoft.com/office/officeart/2008/layout/VerticalCurvedList"/>
    <dgm:cxn modelId="{205642C5-7EC1-4BEA-ACDF-CBCAC3DF0B44}" srcId="{3078A907-C24C-490A-8EBD-B62BCDD31B36}" destId="{CF3F3FFC-E435-4DD5-8942-AF02DA2D1F89}" srcOrd="3" destOrd="0" parTransId="{1F9D61BD-DA4A-4698-B979-AC0D7A89BA30}" sibTransId="{F6C51A81-778F-49E2-AAFD-9875F45B8903}"/>
    <dgm:cxn modelId="{E21FD45A-84D3-4CB2-ABCB-A8E1144204A8}" type="presOf" srcId="{30AB2F99-FEC5-4883-BF5B-DE21C36E7E4B}" destId="{787F7559-E024-45DC-9F2A-26ADF2B4A1B7}" srcOrd="0" destOrd="0" presId="urn:microsoft.com/office/officeart/2008/layout/VerticalCurvedList"/>
    <dgm:cxn modelId="{0AB5B671-A135-499B-8D1D-A3B04601253E}" srcId="{3078A907-C24C-490A-8EBD-B62BCDD31B36}" destId="{7A45E536-CBF5-4DE6-B6AE-D53C6471238D}" srcOrd="9" destOrd="0" parTransId="{C40B9DB5-21FC-435E-A457-A21CBD082BE4}" sibTransId="{C62C1931-9390-498C-9AD1-6F52CAA785CA}"/>
    <dgm:cxn modelId="{6703643A-2324-424B-9DF7-5B5FCC254401}" type="presOf" srcId="{043100F9-5F38-4802-AFE4-3558CDB270BB}" destId="{3ED4E3BD-DEDA-4098-9947-FE69ECDF75D4}" srcOrd="0" destOrd="0" presId="urn:microsoft.com/office/officeart/2008/layout/VerticalCurvedList"/>
    <dgm:cxn modelId="{1FCC5CDC-A00C-42D4-952B-05F3DF27BBD1}" type="presOf" srcId="{12AB9999-F11D-4149-AE06-3938975C0D60}" destId="{9364F588-6779-4BCF-B8C2-B6BB5C38CDAC}" srcOrd="0" destOrd="0" presId="urn:microsoft.com/office/officeart/2008/layout/VerticalCurvedList"/>
    <dgm:cxn modelId="{4C539CC7-2BE9-4181-9212-81CF2459FF93}" srcId="{3078A907-C24C-490A-8EBD-B62BCDD31B36}" destId="{5E9C59CA-4331-4A93-BEF6-CB7F0C72DACB}" srcOrd="5" destOrd="0" parTransId="{FB537C20-EEF6-42BC-AD21-1B102FD5D815}" sibTransId="{E93BE27A-7B25-43E7-9E62-B25DAC323FDE}"/>
    <dgm:cxn modelId="{9909CD1A-D3A6-448D-95C1-DAF838E779B3}" srcId="{3078A907-C24C-490A-8EBD-B62BCDD31B36}" destId="{B4283409-C22D-4A26-B634-AA06714F282E}" srcOrd="7" destOrd="0" parTransId="{B06CE507-3809-443E-86A2-571B7E76B05A}" sibTransId="{2BBD0BF2-D02C-4312-9750-54CF7982D4C6}"/>
    <dgm:cxn modelId="{BBF4A427-E675-40CA-8A02-5945D8CD9B62}" srcId="{3078A907-C24C-490A-8EBD-B62BCDD31B36}" destId="{043100F9-5F38-4802-AFE4-3558CDB270BB}" srcOrd="4" destOrd="0" parTransId="{29296330-9D17-4A5C-9D89-1B0C75953BFF}" sibTransId="{D0DF0A8B-70F4-4CF6-B9E3-9914BEB6CEA7}"/>
    <dgm:cxn modelId="{A4828C8E-307C-4CA0-86CE-433C01F46AF1}" type="presParOf" srcId="{E1B67FE3-8C10-4FF6-AEE2-85B62A28560A}" destId="{108E6BC4-0229-4552-968A-8A64393FCD53}" srcOrd="0" destOrd="0" presId="urn:microsoft.com/office/officeart/2008/layout/VerticalCurvedList"/>
    <dgm:cxn modelId="{A0786464-3C91-4E27-9700-43321F805261}" type="presParOf" srcId="{108E6BC4-0229-4552-968A-8A64393FCD53}" destId="{B38CB607-550C-4059-B82B-6E391275C83C}" srcOrd="0" destOrd="0" presId="urn:microsoft.com/office/officeart/2008/layout/VerticalCurvedList"/>
    <dgm:cxn modelId="{96BD93B3-1CCA-444A-8264-48FED666898A}" type="presParOf" srcId="{B38CB607-550C-4059-B82B-6E391275C83C}" destId="{FF8323A5-5BAC-41FA-9698-C86E3B873CCB}" srcOrd="0" destOrd="0" presId="urn:microsoft.com/office/officeart/2008/layout/VerticalCurvedList"/>
    <dgm:cxn modelId="{8040C3CC-2213-46BD-90E5-30C9517DD892}" type="presParOf" srcId="{B38CB607-550C-4059-B82B-6E391275C83C}" destId="{26DCAE1D-ED7D-49C8-A9A6-7207249E992F}" srcOrd="1" destOrd="0" presId="urn:microsoft.com/office/officeart/2008/layout/VerticalCurvedList"/>
    <dgm:cxn modelId="{58EAE83A-D681-4F7C-9411-4B556BD62DCD}" type="presParOf" srcId="{B38CB607-550C-4059-B82B-6E391275C83C}" destId="{D26C347D-6514-4181-BE8F-DE148203CD8C}" srcOrd="2" destOrd="0" presId="urn:microsoft.com/office/officeart/2008/layout/VerticalCurvedList"/>
    <dgm:cxn modelId="{DAB3C348-5767-481D-A0DB-266D1308FC67}" type="presParOf" srcId="{B38CB607-550C-4059-B82B-6E391275C83C}" destId="{FA5F966C-297B-488D-B255-89EB25D6441D}" srcOrd="3" destOrd="0" presId="urn:microsoft.com/office/officeart/2008/layout/VerticalCurvedList"/>
    <dgm:cxn modelId="{6448BBC9-6CA8-4761-A6EC-FD0119B7C716}" type="presParOf" srcId="{108E6BC4-0229-4552-968A-8A64393FCD53}" destId="{9364F588-6779-4BCF-B8C2-B6BB5C38CDAC}" srcOrd="1" destOrd="0" presId="urn:microsoft.com/office/officeart/2008/layout/VerticalCurvedList"/>
    <dgm:cxn modelId="{BE5CA749-BEA6-4DCD-9CA1-51661447573E}" type="presParOf" srcId="{108E6BC4-0229-4552-968A-8A64393FCD53}" destId="{2A786510-6755-4594-8E75-E3C9EE38DBF8}" srcOrd="2" destOrd="0" presId="urn:microsoft.com/office/officeart/2008/layout/VerticalCurvedList"/>
    <dgm:cxn modelId="{19751CE3-9C88-4C5E-AE68-C318FFBDA5E5}" type="presParOf" srcId="{2A786510-6755-4594-8E75-E3C9EE38DBF8}" destId="{60061DD3-C8A1-4340-9A49-B227A03CD140}" srcOrd="0" destOrd="0" presId="urn:microsoft.com/office/officeart/2008/layout/VerticalCurvedList"/>
    <dgm:cxn modelId="{FD877C26-5E91-412B-A4CD-8E04A592207A}" type="presParOf" srcId="{108E6BC4-0229-4552-968A-8A64393FCD53}" destId="{787F7559-E024-45DC-9F2A-26ADF2B4A1B7}" srcOrd="3" destOrd="0" presId="urn:microsoft.com/office/officeart/2008/layout/VerticalCurvedList"/>
    <dgm:cxn modelId="{7AEB3551-B000-41EF-8218-23A2386E9F11}" type="presParOf" srcId="{108E6BC4-0229-4552-968A-8A64393FCD53}" destId="{6FA4ADAA-34BE-4BF2-9E99-FFCA64F04DAE}" srcOrd="4" destOrd="0" presId="urn:microsoft.com/office/officeart/2008/layout/VerticalCurvedList"/>
    <dgm:cxn modelId="{E28C40E3-ED21-41DA-B133-827D64615122}" type="presParOf" srcId="{6FA4ADAA-34BE-4BF2-9E99-FFCA64F04DAE}" destId="{F8A2EEA3-902D-44B8-A573-EDE8855BA428}" srcOrd="0" destOrd="0" presId="urn:microsoft.com/office/officeart/2008/layout/VerticalCurvedList"/>
    <dgm:cxn modelId="{EFB53673-AE3B-4978-9D42-D6688F007C78}" type="presParOf" srcId="{108E6BC4-0229-4552-968A-8A64393FCD53}" destId="{A95D36EB-5421-4C0C-A0E7-AD5E39D396D7}" srcOrd="5" destOrd="0" presId="urn:microsoft.com/office/officeart/2008/layout/VerticalCurvedList"/>
    <dgm:cxn modelId="{E5CDB1A2-1A1B-4319-815E-08A3E88F71D9}" type="presParOf" srcId="{108E6BC4-0229-4552-968A-8A64393FCD53}" destId="{1465BAA4-59D6-4881-9BA1-FDAE0DDDC142}" srcOrd="6" destOrd="0" presId="urn:microsoft.com/office/officeart/2008/layout/VerticalCurvedList"/>
    <dgm:cxn modelId="{C453B61F-8272-42F6-8F80-3DBE4F8FDDA4}" type="presParOf" srcId="{1465BAA4-59D6-4881-9BA1-FDAE0DDDC142}" destId="{0FDF6347-B153-4BEC-8AA5-D34D00C6E76C}" srcOrd="0" destOrd="0" presId="urn:microsoft.com/office/officeart/2008/layout/VerticalCurvedList"/>
    <dgm:cxn modelId="{6F466413-BB3C-4DF3-826B-7CCAB78E2065}" type="presParOf" srcId="{108E6BC4-0229-4552-968A-8A64393FCD53}" destId="{FCA4F12C-1857-4993-A18C-6896D52E24D5}" srcOrd="7" destOrd="0" presId="urn:microsoft.com/office/officeart/2008/layout/VerticalCurvedList"/>
    <dgm:cxn modelId="{F38C4C9E-C55C-4F38-9F20-9BBACC6F6FA5}" type="presParOf" srcId="{108E6BC4-0229-4552-968A-8A64393FCD53}" destId="{C34CD411-1313-43F6-BE77-B0815834055A}" srcOrd="8" destOrd="0" presId="urn:microsoft.com/office/officeart/2008/layout/VerticalCurvedList"/>
    <dgm:cxn modelId="{3CDD898C-371A-4E01-A2D5-44D88C8E6AEA}" type="presParOf" srcId="{C34CD411-1313-43F6-BE77-B0815834055A}" destId="{B592B057-7415-4782-99AE-F5F211818C29}" srcOrd="0" destOrd="0" presId="urn:microsoft.com/office/officeart/2008/layout/VerticalCurvedList"/>
    <dgm:cxn modelId="{92CA6BCF-2B24-4CAF-9F33-0001C448FFC2}" type="presParOf" srcId="{108E6BC4-0229-4552-968A-8A64393FCD53}" destId="{3ED4E3BD-DEDA-4098-9947-FE69ECDF75D4}" srcOrd="9" destOrd="0" presId="urn:microsoft.com/office/officeart/2008/layout/VerticalCurvedList"/>
    <dgm:cxn modelId="{933464C8-A5E4-4B69-811C-F06F8BBFAB43}" type="presParOf" srcId="{108E6BC4-0229-4552-968A-8A64393FCD53}" destId="{22391781-0E58-40B3-B035-551AF6F4031D}" srcOrd="10" destOrd="0" presId="urn:microsoft.com/office/officeart/2008/layout/VerticalCurvedList"/>
    <dgm:cxn modelId="{816DA101-65BA-449B-A2F4-88B1FC3DCBFB}" type="presParOf" srcId="{22391781-0E58-40B3-B035-551AF6F4031D}" destId="{07D4C26B-C19A-4321-8876-90CBBE7D8B97}" srcOrd="0" destOrd="0" presId="urn:microsoft.com/office/officeart/2008/layout/VerticalCurvedList"/>
    <dgm:cxn modelId="{62CB8272-E929-4FF2-A58A-56507F2192E6}" type="presParOf" srcId="{108E6BC4-0229-4552-968A-8A64393FCD53}" destId="{AE346C87-FCBA-4ABE-9E34-8C52B518E1BB}" srcOrd="11" destOrd="0" presId="urn:microsoft.com/office/officeart/2008/layout/VerticalCurvedList"/>
    <dgm:cxn modelId="{5BF808F2-86D1-4F25-A919-66C5E5020203}" type="presParOf" srcId="{108E6BC4-0229-4552-968A-8A64393FCD53}" destId="{5A7FD4BC-59AD-4D59-B661-23A711B3579D}" srcOrd="12" destOrd="0" presId="urn:microsoft.com/office/officeart/2008/layout/VerticalCurvedList"/>
    <dgm:cxn modelId="{C032B0AB-3005-4D4B-9CDF-B84AFCCB3C5E}" type="presParOf" srcId="{5A7FD4BC-59AD-4D59-B661-23A711B3579D}" destId="{508A89DA-FAEF-4B7E-B974-FE95B966620C}" srcOrd="0" destOrd="0" presId="urn:microsoft.com/office/officeart/2008/layout/VerticalCurvedList"/>
    <dgm:cxn modelId="{1D72CB7C-0008-4B04-8C4A-2A52B6E9A6C2}" type="presParOf" srcId="{108E6BC4-0229-4552-968A-8A64393FCD53}" destId="{93A85A50-6ABC-48D6-9A31-0CEA953EFFF1}" srcOrd="13" destOrd="0" presId="urn:microsoft.com/office/officeart/2008/layout/VerticalCurvedList"/>
    <dgm:cxn modelId="{C7460AB4-0D9B-4E70-B4E9-C4586C580D9F}" type="presParOf" srcId="{108E6BC4-0229-4552-968A-8A64393FCD53}" destId="{B999F6A7-1F8B-4C34-A0E8-B08D830F8FFD}" srcOrd="14" destOrd="0" presId="urn:microsoft.com/office/officeart/2008/layout/VerticalCurvedList"/>
    <dgm:cxn modelId="{CDCB9E8B-BF75-4044-BE40-8ACD910EE4A6}" type="presParOf" srcId="{B999F6A7-1F8B-4C34-A0E8-B08D830F8FFD}" destId="{DF556DFF-41A3-433B-B04A-27CA37B693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946F73F-8FD9-48C9-9EAB-816FB696027C}" type="doc">
      <dgm:prSet loTypeId="urn:microsoft.com/office/officeart/2009/3/layout/PlusandMinus" loCatId="relationship" qsTypeId="urn:microsoft.com/office/officeart/2005/8/quickstyle/3d3" qsCatId="3D" csTypeId="urn:microsoft.com/office/officeart/2005/8/colors/accent1_2" csCatId="accent1" phldr="1"/>
      <dgm:spPr/>
      <dgm:t>
        <a:bodyPr/>
        <a:lstStyle/>
        <a:p>
          <a:endParaRPr lang="en-US"/>
        </a:p>
      </dgm:t>
    </dgm:pt>
    <dgm:pt modelId="{F77791F0-58E8-48FD-8E45-78E0ED937AFE}">
      <dgm:prSet custT="1"/>
      <dgm:spPr/>
      <dgm:t>
        <a:bodyPr/>
        <a:lstStyle/>
        <a:p>
          <a:pPr rtl="0"/>
          <a:r>
            <a:rPr lang="en-US" sz="2800" b="1" dirty="0" smtClean="0"/>
            <a:t>Advantages</a:t>
          </a:r>
          <a:endParaRPr lang="fr-FR" sz="5200" b="1" dirty="0"/>
        </a:p>
      </dgm:t>
    </dgm:pt>
    <dgm:pt modelId="{F922E910-C243-4C7F-AF54-BC756C3D520E}" type="parTrans" cxnId="{1BA78A40-2B2B-4566-8675-9E20C3784F81}">
      <dgm:prSet/>
      <dgm:spPr/>
      <dgm:t>
        <a:bodyPr/>
        <a:lstStyle/>
        <a:p>
          <a:endParaRPr lang="en-US"/>
        </a:p>
      </dgm:t>
    </dgm:pt>
    <dgm:pt modelId="{B48E5D91-D593-4A1A-AD34-BF11B2D78B9E}" type="sibTrans" cxnId="{1BA78A40-2B2B-4566-8675-9E20C3784F81}">
      <dgm:prSet/>
      <dgm:spPr/>
      <dgm:t>
        <a:bodyPr/>
        <a:lstStyle/>
        <a:p>
          <a:endParaRPr lang="en-US"/>
        </a:p>
      </dgm:t>
    </dgm:pt>
    <dgm:pt modelId="{2AB4462D-489B-47B5-A7D7-BD5EFB3CE395}">
      <dgm:prSet custT="1"/>
      <dgm:spPr/>
      <dgm:t>
        <a:bodyPr/>
        <a:lstStyle/>
        <a:p>
          <a:pPr rtl="0"/>
          <a:r>
            <a:rPr lang="en-US" sz="2500" dirty="0" smtClean="0"/>
            <a:t>Standardized</a:t>
          </a:r>
          <a:endParaRPr lang="fr-FR" sz="2500" dirty="0"/>
        </a:p>
      </dgm:t>
    </dgm:pt>
    <dgm:pt modelId="{C6A84A1F-79B9-4D19-93FB-A7B0E205C3B5}" type="parTrans" cxnId="{A7A02012-2D23-45D5-83E5-716A24C8507D}">
      <dgm:prSet/>
      <dgm:spPr/>
      <dgm:t>
        <a:bodyPr/>
        <a:lstStyle/>
        <a:p>
          <a:endParaRPr lang="en-US"/>
        </a:p>
      </dgm:t>
    </dgm:pt>
    <dgm:pt modelId="{E8D3C092-DC10-406B-81F4-804CFEDA2967}" type="sibTrans" cxnId="{A7A02012-2D23-45D5-83E5-716A24C8507D}">
      <dgm:prSet/>
      <dgm:spPr/>
      <dgm:t>
        <a:bodyPr/>
        <a:lstStyle/>
        <a:p>
          <a:endParaRPr lang="en-US"/>
        </a:p>
      </dgm:t>
    </dgm:pt>
    <dgm:pt modelId="{7237ED7D-D091-4EF6-8FB0-FA50DB9B4E09}">
      <dgm:prSet custT="1"/>
      <dgm:spPr/>
      <dgm:t>
        <a:bodyPr/>
        <a:lstStyle/>
        <a:p>
          <a:pPr rtl="0"/>
          <a:r>
            <a:rPr lang="en-US" sz="2500" dirty="0" smtClean="0"/>
            <a:t>Security</a:t>
          </a:r>
          <a:endParaRPr lang="fr-FR" sz="2500" dirty="0"/>
        </a:p>
      </dgm:t>
    </dgm:pt>
    <dgm:pt modelId="{513507DD-7CC5-44EE-8891-0BE59D33D845}" type="parTrans" cxnId="{EA4C53D4-941B-43F8-A66E-D4A684487C03}">
      <dgm:prSet/>
      <dgm:spPr/>
      <dgm:t>
        <a:bodyPr/>
        <a:lstStyle/>
        <a:p>
          <a:endParaRPr lang="en-US"/>
        </a:p>
      </dgm:t>
    </dgm:pt>
    <dgm:pt modelId="{49EAA938-E5F2-49CA-A1D3-863C68D7B693}" type="sibTrans" cxnId="{EA4C53D4-941B-43F8-A66E-D4A684487C03}">
      <dgm:prSet/>
      <dgm:spPr/>
      <dgm:t>
        <a:bodyPr/>
        <a:lstStyle/>
        <a:p>
          <a:endParaRPr lang="en-US"/>
        </a:p>
      </dgm:t>
    </dgm:pt>
    <dgm:pt modelId="{EE5D5691-AFB8-4B26-A306-0514135FB39B}">
      <dgm:prSet custT="1"/>
      <dgm:spPr/>
      <dgm:t>
        <a:bodyPr/>
        <a:lstStyle/>
        <a:p>
          <a:pPr rtl="0"/>
          <a:r>
            <a:rPr lang="en-US" sz="2800" b="1" dirty="0" smtClean="0"/>
            <a:t>Disadvantages</a:t>
          </a:r>
          <a:endParaRPr lang="fr-FR" sz="5200" b="1" dirty="0"/>
        </a:p>
      </dgm:t>
    </dgm:pt>
    <dgm:pt modelId="{B82836B0-C4F3-46CE-95DD-DF80AC10FDEA}" type="parTrans" cxnId="{4AB3B0A6-9DF2-4E6C-BC8C-8C36FC5C926B}">
      <dgm:prSet/>
      <dgm:spPr/>
      <dgm:t>
        <a:bodyPr/>
        <a:lstStyle/>
        <a:p>
          <a:endParaRPr lang="en-US"/>
        </a:p>
      </dgm:t>
    </dgm:pt>
    <dgm:pt modelId="{95F4BDFA-4B34-4133-97ED-EFB464B770FF}" type="sibTrans" cxnId="{4AB3B0A6-9DF2-4E6C-BC8C-8C36FC5C926B}">
      <dgm:prSet/>
      <dgm:spPr/>
      <dgm:t>
        <a:bodyPr/>
        <a:lstStyle/>
        <a:p>
          <a:endParaRPr lang="en-US"/>
        </a:p>
      </dgm:t>
    </dgm:pt>
    <dgm:pt modelId="{57F5E3BA-F167-496C-82DC-FE7E0F7DF5E3}">
      <dgm:prSet custT="1"/>
      <dgm:spPr/>
      <dgm:t>
        <a:bodyPr/>
        <a:lstStyle/>
        <a:p>
          <a:pPr rtl="0"/>
          <a:r>
            <a:rPr lang="en-US" sz="2500" dirty="0" smtClean="0"/>
            <a:t>Performance</a:t>
          </a:r>
          <a:endParaRPr lang="fr-FR" sz="2500" dirty="0"/>
        </a:p>
      </dgm:t>
    </dgm:pt>
    <dgm:pt modelId="{484B0A8F-7FFE-4F59-A1E4-03843090A5F4}" type="parTrans" cxnId="{F74E7207-0752-434F-9384-887B9A573A42}">
      <dgm:prSet/>
      <dgm:spPr/>
      <dgm:t>
        <a:bodyPr/>
        <a:lstStyle/>
        <a:p>
          <a:endParaRPr lang="en-US"/>
        </a:p>
      </dgm:t>
    </dgm:pt>
    <dgm:pt modelId="{FA571E25-C091-4C6C-9A85-F944E2EC2688}" type="sibTrans" cxnId="{F74E7207-0752-434F-9384-887B9A573A42}">
      <dgm:prSet/>
      <dgm:spPr/>
      <dgm:t>
        <a:bodyPr/>
        <a:lstStyle/>
        <a:p>
          <a:endParaRPr lang="en-US"/>
        </a:p>
      </dgm:t>
    </dgm:pt>
    <dgm:pt modelId="{B2C060EE-835E-4446-B044-CB65603AE554}">
      <dgm:prSet custT="1"/>
      <dgm:spPr/>
      <dgm:t>
        <a:bodyPr/>
        <a:lstStyle/>
        <a:p>
          <a:pPr rtl="0"/>
          <a:r>
            <a:rPr lang="en-US" sz="2500" dirty="0" smtClean="0"/>
            <a:t>Complexity</a:t>
          </a:r>
          <a:endParaRPr lang="fr-FR" sz="2500" dirty="0"/>
        </a:p>
      </dgm:t>
    </dgm:pt>
    <dgm:pt modelId="{FAB9E2B4-11EE-4214-8F0D-300157C96F04}" type="parTrans" cxnId="{C124ACAD-C4CA-47F4-8FB6-824CA9C86959}">
      <dgm:prSet/>
      <dgm:spPr/>
      <dgm:t>
        <a:bodyPr/>
        <a:lstStyle/>
        <a:p>
          <a:endParaRPr lang="en-US"/>
        </a:p>
      </dgm:t>
    </dgm:pt>
    <dgm:pt modelId="{2C7B359E-6690-4BBA-8EAF-EB213CB14669}" type="sibTrans" cxnId="{C124ACAD-C4CA-47F4-8FB6-824CA9C86959}">
      <dgm:prSet/>
      <dgm:spPr/>
      <dgm:t>
        <a:bodyPr/>
        <a:lstStyle/>
        <a:p>
          <a:endParaRPr lang="en-US"/>
        </a:p>
      </dgm:t>
    </dgm:pt>
    <dgm:pt modelId="{74A8D756-122A-4DE5-B7EC-397A2E64EA0D}" type="pres">
      <dgm:prSet presAssocID="{5946F73F-8FD9-48C9-9EAB-816FB696027C}" presName="Name0" presStyleCnt="0">
        <dgm:presLayoutVars>
          <dgm:chMax val="2"/>
          <dgm:chPref val="2"/>
          <dgm:dir/>
          <dgm:animOne/>
          <dgm:resizeHandles val="exact"/>
        </dgm:presLayoutVars>
      </dgm:prSet>
      <dgm:spPr/>
      <dgm:t>
        <a:bodyPr/>
        <a:lstStyle/>
        <a:p>
          <a:endParaRPr lang="fr-FR"/>
        </a:p>
      </dgm:t>
    </dgm:pt>
    <dgm:pt modelId="{7DBB77D3-189A-4ADD-9AD3-4C6F43072A68}" type="pres">
      <dgm:prSet presAssocID="{5946F73F-8FD9-48C9-9EAB-816FB696027C}" presName="Background" presStyleLbl="bgImgPlace1" presStyleIdx="0" presStyleCnt="1"/>
      <dgm:spPr/>
    </dgm:pt>
    <dgm:pt modelId="{B8263E6C-5CDC-4CFC-977B-9A66A0C64644}" type="pres">
      <dgm:prSet presAssocID="{5946F73F-8FD9-48C9-9EAB-816FB696027C}" presName="ParentText1" presStyleLbl="revTx" presStyleIdx="0" presStyleCnt="2">
        <dgm:presLayoutVars>
          <dgm:chMax val="0"/>
          <dgm:chPref val="0"/>
          <dgm:bulletEnabled val="1"/>
        </dgm:presLayoutVars>
      </dgm:prSet>
      <dgm:spPr/>
      <dgm:t>
        <a:bodyPr/>
        <a:lstStyle/>
        <a:p>
          <a:endParaRPr lang="fr-FR"/>
        </a:p>
      </dgm:t>
    </dgm:pt>
    <dgm:pt modelId="{58DC4810-F697-4089-8F96-15BC2A9BB957}" type="pres">
      <dgm:prSet presAssocID="{5946F73F-8FD9-48C9-9EAB-816FB696027C}" presName="ParentText2" presStyleLbl="revTx" presStyleIdx="1" presStyleCnt="2">
        <dgm:presLayoutVars>
          <dgm:chMax val="0"/>
          <dgm:chPref val="0"/>
          <dgm:bulletEnabled val="1"/>
        </dgm:presLayoutVars>
      </dgm:prSet>
      <dgm:spPr/>
      <dgm:t>
        <a:bodyPr/>
        <a:lstStyle/>
        <a:p>
          <a:endParaRPr lang="fr-FR"/>
        </a:p>
      </dgm:t>
    </dgm:pt>
    <dgm:pt modelId="{F3636680-49E8-4CB0-BFFB-D57661481D90}" type="pres">
      <dgm:prSet presAssocID="{5946F73F-8FD9-48C9-9EAB-816FB696027C}" presName="Plus" presStyleLbl="alignNode1" presStyleIdx="0" presStyleCnt="2"/>
      <dgm:spPr/>
    </dgm:pt>
    <dgm:pt modelId="{D53D98AE-46B1-4828-8BD4-148639EFA820}" type="pres">
      <dgm:prSet presAssocID="{5946F73F-8FD9-48C9-9EAB-816FB696027C}" presName="Minus" presStyleLbl="alignNode1" presStyleIdx="1" presStyleCnt="2"/>
      <dgm:spPr/>
    </dgm:pt>
    <dgm:pt modelId="{A61BE59F-13AD-4150-B083-B5A62FF9166B}" type="pres">
      <dgm:prSet presAssocID="{5946F73F-8FD9-48C9-9EAB-816FB696027C}" presName="Divider" presStyleLbl="parChTrans1D1" presStyleIdx="0" presStyleCnt="1"/>
      <dgm:spPr/>
    </dgm:pt>
  </dgm:ptLst>
  <dgm:cxnLst>
    <dgm:cxn modelId="{0633538B-59FD-4B74-A33B-241728B1C61E}" type="presOf" srcId="{57F5E3BA-F167-496C-82DC-FE7E0F7DF5E3}" destId="{58DC4810-F697-4089-8F96-15BC2A9BB957}" srcOrd="0" destOrd="1" presId="urn:microsoft.com/office/officeart/2009/3/layout/PlusandMinus"/>
    <dgm:cxn modelId="{F74E7207-0752-434F-9384-887B9A573A42}" srcId="{EE5D5691-AFB8-4B26-A306-0514135FB39B}" destId="{57F5E3BA-F167-496C-82DC-FE7E0F7DF5E3}" srcOrd="0" destOrd="0" parTransId="{484B0A8F-7FFE-4F59-A1E4-03843090A5F4}" sibTransId="{FA571E25-C091-4C6C-9A85-F944E2EC2688}"/>
    <dgm:cxn modelId="{6439EC6C-3E5F-4E1B-A722-3FF728203DA4}" type="presOf" srcId="{F77791F0-58E8-48FD-8E45-78E0ED937AFE}" destId="{B8263E6C-5CDC-4CFC-977B-9A66A0C64644}" srcOrd="0" destOrd="0" presId="urn:microsoft.com/office/officeart/2009/3/layout/PlusandMinus"/>
    <dgm:cxn modelId="{547FC7BF-ADD2-48D4-9843-B24DD93E4C00}" type="presOf" srcId="{5946F73F-8FD9-48C9-9EAB-816FB696027C}" destId="{74A8D756-122A-4DE5-B7EC-397A2E64EA0D}" srcOrd="0" destOrd="0" presId="urn:microsoft.com/office/officeart/2009/3/layout/PlusandMinus"/>
    <dgm:cxn modelId="{C124ACAD-C4CA-47F4-8FB6-824CA9C86959}" srcId="{EE5D5691-AFB8-4B26-A306-0514135FB39B}" destId="{B2C060EE-835E-4446-B044-CB65603AE554}" srcOrd="1" destOrd="0" parTransId="{FAB9E2B4-11EE-4214-8F0D-300157C96F04}" sibTransId="{2C7B359E-6690-4BBA-8EAF-EB213CB14669}"/>
    <dgm:cxn modelId="{2F231C64-0985-4BC6-A9D0-4637BFBB4880}" type="presOf" srcId="{7237ED7D-D091-4EF6-8FB0-FA50DB9B4E09}" destId="{B8263E6C-5CDC-4CFC-977B-9A66A0C64644}" srcOrd="0" destOrd="2" presId="urn:microsoft.com/office/officeart/2009/3/layout/PlusandMinus"/>
    <dgm:cxn modelId="{4AB3B0A6-9DF2-4E6C-BC8C-8C36FC5C926B}" srcId="{5946F73F-8FD9-48C9-9EAB-816FB696027C}" destId="{EE5D5691-AFB8-4B26-A306-0514135FB39B}" srcOrd="1" destOrd="0" parTransId="{B82836B0-C4F3-46CE-95DD-DF80AC10FDEA}" sibTransId="{95F4BDFA-4B34-4133-97ED-EFB464B770FF}"/>
    <dgm:cxn modelId="{1BA78A40-2B2B-4566-8675-9E20C3784F81}" srcId="{5946F73F-8FD9-48C9-9EAB-816FB696027C}" destId="{F77791F0-58E8-48FD-8E45-78E0ED937AFE}" srcOrd="0" destOrd="0" parTransId="{F922E910-C243-4C7F-AF54-BC756C3D520E}" sibTransId="{B48E5D91-D593-4A1A-AD34-BF11B2D78B9E}"/>
    <dgm:cxn modelId="{EA4C53D4-941B-43F8-A66E-D4A684487C03}" srcId="{F77791F0-58E8-48FD-8E45-78E0ED937AFE}" destId="{7237ED7D-D091-4EF6-8FB0-FA50DB9B4E09}" srcOrd="1" destOrd="0" parTransId="{513507DD-7CC5-44EE-8891-0BE59D33D845}" sibTransId="{49EAA938-E5F2-49CA-A1D3-863C68D7B693}"/>
    <dgm:cxn modelId="{B5F99B10-FF77-4538-9D88-B7A439D76898}" type="presOf" srcId="{2AB4462D-489B-47B5-A7D7-BD5EFB3CE395}" destId="{B8263E6C-5CDC-4CFC-977B-9A66A0C64644}" srcOrd="0" destOrd="1" presId="urn:microsoft.com/office/officeart/2009/3/layout/PlusandMinus"/>
    <dgm:cxn modelId="{215300DC-DF4F-4D4D-8634-C40329F58415}" type="presOf" srcId="{EE5D5691-AFB8-4B26-A306-0514135FB39B}" destId="{58DC4810-F697-4089-8F96-15BC2A9BB957}" srcOrd="0" destOrd="0" presId="urn:microsoft.com/office/officeart/2009/3/layout/PlusandMinus"/>
    <dgm:cxn modelId="{844A03C4-A774-447C-9399-529195AF238B}" type="presOf" srcId="{B2C060EE-835E-4446-B044-CB65603AE554}" destId="{58DC4810-F697-4089-8F96-15BC2A9BB957}" srcOrd="0" destOrd="2" presId="urn:microsoft.com/office/officeart/2009/3/layout/PlusandMinus"/>
    <dgm:cxn modelId="{A7A02012-2D23-45D5-83E5-716A24C8507D}" srcId="{F77791F0-58E8-48FD-8E45-78E0ED937AFE}" destId="{2AB4462D-489B-47B5-A7D7-BD5EFB3CE395}" srcOrd="0" destOrd="0" parTransId="{C6A84A1F-79B9-4D19-93FB-A7B0E205C3B5}" sibTransId="{E8D3C092-DC10-406B-81F4-804CFEDA2967}"/>
    <dgm:cxn modelId="{E728D176-002B-42A9-868D-A9A24DE8749C}" type="presParOf" srcId="{74A8D756-122A-4DE5-B7EC-397A2E64EA0D}" destId="{7DBB77D3-189A-4ADD-9AD3-4C6F43072A68}" srcOrd="0" destOrd="0" presId="urn:microsoft.com/office/officeart/2009/3/layout/PlusandMinus"/>
    <dgm:cxn modelId="{96609DDD-E784-4203-85DD-9C3D24682646}" type="presParOf" srcId="{74A8D756-122A-4DE5-B7EC-397A2E64EA0D}" destId="{B8263E6C-5CDC-4CFC-977B-9A66A0C64644}" srcOrd="1" destOrd="0" presId="urn:microsoft.com/office/officeart/2009/3/layout/PlusandMinus"/>
    <dgm:cxn modelId="{80BC1E1C-2998-47BE-A0CB-E71B0FCA8120}" type="presParOf" srcId="{74A8D756-122A-4DE5-B7EC-397A2E64EA0D}" destId="{58DC4810-F697-4089-8F96-15BC2A9BB957}" srcOrd="2" destOrd="0" presId="urn:microsoft.com/office/officeart/2009/3/layout/PlusandMinus"/>
    <dgm:cxn modelId="{9617C4E9-1AA7-4468-8694-37EE576BB149}" type="presParOf" srcId="{74A8D756-122A-4DE5-B7EC-397A2E64EA0D}" destId="{F3636680-49E8-4CB0-BFFB-D57661481D90}" srcOrd="3" destOrd="0" presId="urn:microsoft.com/office/officeart/2009/3/layout/PlusandMinus"/>
    <dgm:cxn modelId="{0175405B-800C-4F33-9A7B-D734A3F0446D}" type="presParOf" srcId="{74A8D756-122A-4DE5-B7EC-397A2E64EA0D}" destId="{D53D98AE-46B1-4828-8BD4-148639EFA820}" srcOrd="4" destOrd="0" presId="urn:microsoft.com/office/officeart/2009/3/layout/PlusandMinus"/>
    <dgm:cxn modelId="{70789C1A-BAB6-4BF4-8110-88F1FD4A3452}" type="presParOf" srcId="{74A8D756-122A-4DE5-B7EC-397A2E64EA0D}" destId="{A61BE59F-13AD-4150-B083-B5A62FF9166B}"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448C2D-D513-40C0-935B-F3AB54FF293A}" type="doc">
      <dgm:prSet loTypeId="urn:microsoft.com/office/officeart/2009/3/layout/PlusandMinus" loCatId="relationship" qsTypeId="urn:microsoft.com/office/officeart/2005/8/quickstyle/3d3" qsCatId="3D" csTypeId="urn:microsoft.com/office/officeart/2005/8/colors/accent1_2" csCatId="accent1" phldr="1"/>
      <dgm:spPr/>
      <dgm:t>
        <a:bodyPr/>
        <a:lstStyle/>
        <a:p>
          <a:endParaRPr lang="en-US"/>
        </a:p>
      </dgm:t>
    </dgm:pt>
    <dgm:pt modelId="{BA29B666-2130-4D6B-918E-8944370E30D7}">
      <dgm:prSet custT="1"/>
      <dgm:spPr/>
      <dgm:t>
        <a:bodyPr/>
        <a:lstStyle/>
        <a:p>
          <a:pPr rtl="0"/>
          <a:r>
            <a:rPr lang="en-US" sz="2400" b="1" dirty="0" smtClean="0"/>
            <a:t>Advantages</a:t>
          </a:r>
          <a:endParaRPr lang="fr-FR" sz="2400" b="1" dirty="0"/>
        </a:p>
      </dgm:t>
    </dgm:pt>
    <dgm:pt modelId="{DA0DAE2A-EFCD-434C-B587-A497EF9BE1F0}" type="parTrans" cxnId="{59328C0F-D57F-485F-8FB4-EEFB7F786E7E}">
      <dgm:prSet/>
      <dgm:spPr/>
      <dgm:t>
        <a:bodyPr/>
        <a:lstStyle/>
        <a:p>
          <a:endParaRPr lang="en-US"/>
        </a:p>
      </dgm:t>
    </dgm:pt>
    <dgm:pt modelId="{A8643237-9091-4EAB-9B98-249B8BE45EDE}" type="sibTrans" cxnId="{59328C0F-D57F-485F-8FB4-EEFB7F786E7E}">
      <dgm:prSet/>
      <dgm:spPr/>
      <dgm:t>
        <a:bodyPr/>
        <a:lstStyle/>
        <a:p>
          <a:endParaRPr lang="en-US"/>
        </a:p>
      </dgm:t>
    </dgm:pt>
    <dgm:pt modelId="{334E4FE0-0E61-4241-AE9B-6869E24A825F}">
      <dgm:prSet custT="1"/>
      <dgm:spPr/>
      <dgm:t>
        <a:bodyPr/>
        <a:lstStyle/>
        <a:p>
          <a:pPr rtl="0"/>
          <a:r>
            <a:rPr lang="en-US" sz="2200" dirty="0" smtClean="0"/>
            <a:t>Easiness of implementation</a:t>
          </a:r>
          <a:endParaRPr lang="fr-FR" sz="2200" dirty="0"/>
        </a:p>
      </dgm:t>
    </dgm:pt>
    <dgm:pt modelId="{2ADCE5C6-0700-4345-AE1D-42A750F1A846}" type="parTrans" cxnId="{5CCC1425-7C88-4384-99FB-CDC290FBA76A}">
      <dgm:prSet/>
      <dgm:spPr/>
      <dgm:t>
        <a:bodyPr/>
        <a:lstStyle/>
        <a:p>
          <a:endParaRPr lang="en-US"/>
        </a:p>
      </dgm:t>
    </dgm:pt>
    <dgm:pt modelId="{48A6A0C5-3FA8-40CA-9C72-064DB76D253C}" type="sibTrans" cxnId="{5CCC1425-7C88-4384-99FB-CDC290FBA76A}">
      <dgm:prSet/>
      <dgm:spPr/>
      <dgm:t>
        <a:bodyPr/>
        <a:lstStyle/>
        <a:p>
          <a:endParaRPr lang="en-US"/>
        </a:p>
      </dgm:t>
    </dgm:pt>
    <dgm:pt modelId="{91F2A751-2383-4B0C-87F2-5689CDC08E61}">
      <dgm:prSet custT="1"/>
      <dgm:spPr/>
      <dgm:t>
        <a:bodyPr/>
        <a:lstStyle/>
        <a:p>
          <a:pPr rtl="0"/>
          <a:r>
            <a:rPr lang="en-US" sz="2200" dirty="0" smtClean="0"/>
            <a:t>Readability by a human</a:t>
          </a:r>
          <a:endParaRPr lang="fr-FR" sz="2200" dirty="0"/>
        </a:p>
      </dgm:t>
    </dgm:pt>
    <dgm:pt modelId="{83A1868F-47FC-4464-881E-24106FE63E29}" type="parTrans" cxnId="{5E7F0BE3-5BB5-4BF7-A87A-2AD7C980C21A}">
      <dgm:prSet/>
      <dgm:spPr/>
      <dgm:t>
        <a:bodyPr/>
        <a:lstStyle/>
        <a:p>
          <a:endParaRPr lang="en-US"/>
        </a:p>
      </dgm:t>
    </dgm:pt>
    <dgm:pt modelId="{84225896-0163-46BD-A68D-994BC145B3E2}" type="sibTrans" cxnId="{5E7F0BE3-5BB5-4BF7-A87A-2AD7C980C21A}">
      <dgm:prSet/>
      <dgm:spPr/>
      <dgm:t>
        <a:bodyPr/>
        <a:lstStyle/>
        <a:p>
          <a:endParaRPr lang="en-US"/>
        </a:p>
      </dgm:t>
    </dgm:pt>
    <dgm:pt modelId="{AE5C6BDE-F3F9-4BAF-9602-1EA3AE65ED6E}">
      <dgm:prSet custT="1"/>
      <dgm:spPr/>
      <dgm:t>
        <a:bodyPr/>
        <a:lstStyle/>
        <a:p>
          <a:pPr rtl="0"/>
          <a:r>
            <a:rPr lang="en-US" sz="2200" dirty="0" smtClean="0"/>
            <a:t>Scalability</a:t>
          </a:r>
          <a:endParaRPr lang="fr-FR" sz="2200" dirty="0"/>
        </a:p>
      </dgm:t>
    </dgm:pt>
    <dgm:pt modelId="{435FBA4A-3564-4B96-A9BD-6B5CC37FC08D}" type="parTrans" cxnId="{297D7638-B42F-4403-960C-788D5CD2B65D}">
      <dgm:prSet/>
      <dgm:spPr/>
      <dgm:t>
        <a:bodyPr/>
        <a:lstStyle/>
        <a:p>
          <a:endParaRPr lang="en-US"/>
        </a:p>
      </dgm:t>
    </dgm:pt>
    <dgm:pt modelId="{1F999AFA-0BBD-4328-AAAD-6ED09C63AC7B}" type="sibTrans" cxnId="{297D7638-B42F-4403-960C-788D5CD2B65D}">
      <dgm:prSet/>
      <dgm:spPr/>
      <dgm:t>
        <a:bodyPr/>
        <a:lstStyle/>
        <a:p>
          <a:endParaRPr lang="en-US"/>
        </a:p>
      </dgm:t>
    </dgm:pt>
    <dgm:pt modelId="{571B9B4E-1613-4098-8DF2-2BDA433D496F}">
      <dgm:prSet custT="1"/>
      <dgm:spPr/>
      <dgm:t>
        <a:bodyPr/>
        <a:lstStyle/>
        <a:p>
          <a:pPr rtl="0"/>
          <a:r>
            <a:rPr lang="en-US" sz="2200" dirty="0" smtClean="0"/>
            <a:t>Multiple representations (XML, JSON, ...)</a:t>
          </a:r>
          <a:endParaRPr lang="fr-FR" sz="2200" dirty="0"/>
        </a:p>
      </dgm:t>
    </dgm:pt>
    <dgm:pt modelId="{4B14AABB-7468-425F-B5CB-FBA018D0F1DA}" type="parTrans" cxnId="{8DA7547D-B4D0-409B-A47E-15E8F22E1642}">
      <dgm:prSet/>
      <dgm:spPr/>
      <dgm:t>
        <a:bodyPr/>
        <a:lstStyle/>
        <a:p>
          <a:endParaRPr lang="en-US"/>
        </a:p>
      </dgm:t>
    </dgm:pt>
    <dgm:pt modelId="{E7AEE058-E31C-4479-AF24-EE50F50C976A}" type="sibTrans" cxnId="{8DA7547D-B4D0-409B-A47E-15E8F22E1642}">
      <dgm:prSet/>
      <dgm:spPr/>
      <dgm:t>
        <a:bodyPr/>
        <a:lstStyle/>
        <a:p>
          <a:endParaRPr lang="en-US"/>
        </a:p>
      </dgm:t>
    </dgm:pt>
    <dgm:pt modelId="{62F51750-8CDE-4AB3-9FDF-9A33D0B9EFD4}">
      <dgm:prSet custT="1"/>
      <dgm:spPr/>
      <dgm:t>
        <a:bodyPr/>
        <a:lstStyle/>
        <a:p>
          <a:pPr rtl="0"/>
          <a:r>
            <a:rPr lang="en-US" sz="2400" b="1" dirty="0" smtClean="0"/>
            <a:t>Disadvantages</a:t>
          </a:r>
        </a:p>
        <a:p>
          <a:pPr rtl="0"/>
          <a:r>
            <a:rPr lang="en-US" sz="2200" dirty="0" smtClean="0"/>
            <a:t>Security restricted by the use of HTTP methods</a:t>
          </a:r>
          <a:endParaRPr lang="fr-FR" sz="2200" dirty="0"/>
        </a:p>
      </dgm:t>
    </dgm:pt>
    <dgm:pt modelId="{0373B645-4055-4458-96FF-96FDF5C7FDF6}" type="parTrans" cxnId="{AF1A8F78-E69C-425D-8F84-16B484E79199}">
      <dgm:prSet/>
      <dgm:spPr/>
      <dgm:t>
        <a:bodyPr/>
        <a:lstStyle/>
        <a:p>
          <a:endParaRPr lang="en-US"/>
        </a:p>
      </dgm:t>
    </dgm:pt>
    <dgm:pt modelId="{93E58204-CD34-4DE6-A394-96C3DEC1D366}" type="sibTrans" cxnId="{AF1A8F78-E69C-425D-8F84-16B484E79199}">
      <dgm:prSet/>
      <dgm:spPr/>
      <dgm:t>
        <a:bodyPr/>
        <a:lstStyle/>
        <a:p>
          <a:endParaRPr lang="en-US"/>
        </a:p>
      </dgm:t>
    </dgm:pt>
    <dgm:pt modelId="{271C70E2-1207-4149-AE61-1738BBE8DB80}">
      <dgm:prSet custT="1"/>
      <dgm:spPr/>
      <dgm:t>
        <a:bodyPr/>
        <a:lstStyle/>
        <a:p>
          <a:pPr rtl="0"/>
          <a:r>
            <a:rPr lang="en-US" sz="2200" noProof="0" dirty="0" smtClean="0"/>
            <a:t>Consume bandwidth less than SOAP</a:t>
          </a:r>
          <a:endParaRPr lang="en-US" sz="2200" noProof="0" dirty="0"/>
        </a:p>
      </dgm:t>
    </dgm:pt>
    <dgm:pt modelId="{655C14A3-5C05-4EFD-B6F5-8FA01021F0AC}" type="parTrans" cxnId="{DF14C4CF-8F95-4E7B-BB33-FAF20B26D9B6}">
      <dgm:prSet/>
      <dgm:spPr/>
      <dgm:t>
        <a:bodyPr/>
        <a:lstStyle/>
        <a:p>
          <a:endParaRPr lang="en-US"/>
        </a:p>
      </dgm:t>
    </dgm:pt>
    <dgm:pt modelId="{F5A60554-C071-41D0-B966-ED84A3D535F3}" type="sibTrans" cxnId="{DF14C4CF-8F95-4E7B-BB33-FAF20B26D9B6}">
      <dgm:prSet/>
      <dgm:spPr/>
      <dgm:t>
        <a:bodyPr/>
        <a:lstStyle/>
        <a:p>
          <a:endParaRPr lang="en-US"/>
        </a:p>
      </dgm:t>
    </dgm:pt>
    <dgm:pt modelId="{F3E3EA26-12C7-4819-8DBE-36AB46DB2D21}" type="pres">
      <dgm:prSet presAssocID="{73448C2D-D513-40C0-935B-F3AB54FF293A}" presName="Name0" presStyleCnt="0">
        <dgm:presLayoutVars>
          <dgm:chMax val="2"/>
          <dgm:chPref val="2"/>
          <dgm:dir/>
          <dgm:animOne/>
          <dgm:resizeHandles val="exact"/>
        </dgm:presLayoutVars>
      </dgm:prSet>
      <dgm:spPr/>
      <dgm:t>
        <a:bodyPr/>
        <a:lstStyle/>
        <a:p>
          <a:endParaRPr lang="fr-FR"/>
        </a:p>
      </dgm:t>
    </dgm:pt>
    <dgm:pt modelId="{3CD6096A-0917-4E4F-9D06-624A0A4535DF}" type="pres">
      <dgm:prSet presAssocID="{73448C2D-D513-40C0-935B-F3AB54FF293A}" presName="Background" presStyleLbl="bgImgPlace1" presStyleIdx="0" presStyleCnt="1" custScaleX="117659" custScaleY="97021"/>
      <dgm:spPr>
        <a:effectLst>
          <a:outerShdw blurRad="50800" dist="38100" dir="8100000" algn="tr" rotWithShape="0">
            <a:prstClr val="black">
              <a:alpha val="40000"/>
            </a:prstClr>
          </a:outerShdw>
        </a:effectLst>
      </dgm:spPr>
    </dgm:pt>
    <dgm:pt modelId="{FC25A28E-086A-4FEE-9DAA-AE83FFCC55A8}" type="pres">
      <dgm:prSet presAssocID="{73448C2D-D513-40C0-935B-F3AB54FF293A}" presName="ParentText1" presStyleLbl="revTx" presStyleIdx="0" presStyleCnt="2" custScaleX="108607" custLinFactNeighborX="-10576" custLinFactNeighborY="-2948">
        <dgm:presLayoutVars>
          <dgm:chMax val="0"/>
          <dgm:chPref val="0"/>
          <dgm:bulletEnabled val="1"/>
        </dgm:presLayoutVars>
      </dgm:prSet>
      <dgm:spPr/>
      <dgm:t>
        <a:bodyPr/>
        <a:lstStyle/>
        <a:p>
          <a:endParaRPr lang="en-US"/>
        </a:p>
      </dgm:t>
    </dgm:pt>
    <dgm:pt modelId="{C6820F2C-0785-45C0-A4A7-6C8407A4A98B}" type="pres">
      <dgm:prSet presAssocID="{73448C2D-D513-40C0-935B-F3AB54FF293A}" presName="ParentText2" presStyleLbl="revTx" presStyleIdx="1" presStyleCnt="2" custLinFactNeighborX="-459" custLinFactNeighborY="-4183">
        <dgm:presLayoutVars>
          <dgm:chMax val="0"/>
          <dgm:chPref val="0"/>
          <dgm:bulletEnabled val="1"/>
        </dgm:presLayoutVars>
      </dgm:prSet>
      <dgm:spPr/>
      <dgm:t>
        <a:bodyPr/>
        <a:lstStyle/>
        <a:p>
          <a:endParaRPr lang="en-US"/>
        </a:p>
      </dgm:t>
    </dgm:pt>
    <dgm:pt modelId="{F9508504-5489-4C56-ADA0-FF0E9F204039}" type="pres">
      <dgm:prSet presAssocID="{73448C2D-D513-40C0-935B-F3AB54FF293A}" presName="Plus" presStyleLbl="alignNode1" presStyleIdx="0" presStyleCnt="2" custScaleX="76628" custScaleY="71713" custLinFactNeighborX="-52453" custLinFactNeighborY="1093"/>
      <dgm:spPr/>
    </dgm:pt>
    <dgm:pt modelId="{0E5BA9ED-4047-4D8E-ACFA-7F68A80F480D}" type="pres">
      <dgm:prSet presAssocID="{73448C2D-D513-40C0-935B-F3AB54FF293A}" presName="Minus" presStyleLbl="alignNode1" presStyleIdx="1" presStyleCnt="2" custScaleX="85751" custScaleY="49958" custLinFactNeighborX="63859" custLinFactNeighborY="0"/>
      <dgm:spPr/>
    </dgm:pt>
    <dgm:pt modelId="{447550B0-DF33-47FF-8F4D-A4465199D5AF}" type="pres">
      <dgm:prSet presAssocID="{73448C2D-D513-40C0-935B-F3AB54FF293A}" presName="Divider" presStyleLbl="parChTrans1D1" presStyleIdx="0" presStyleCnt="1"/>
      <dgm:spPr/>
    </dgm:pt>
  </dgm:ptLst>
  <dgm:cxnLst>
    <dgm:cxn modelId="{AF1A8F78-E69C-425D-8F84-16B484E79199}" srcId="{73448C2D-D513-40C0-935B-F3AB54FF293A}" destId="{62F51750-8CDE-4AB3-9FDF-9A33D0B9EFD4}" srcOrd="1" destOrd="0" parTransId="{0373B645-4055-4458-96FF-96FDF5C7FDF6}" sibTransId="{93E58204-CD34-4DE6-A394-96C3DEC1D366}"/>
    <dgm:cxn modelId="{DF14C4CF-8F95-4E7B-BB33-FAF20B26D9B6}" srcId="{BA29B666-2130-4D6B-918E-8944370E30D7}" destId="{271C70E2-1207-4149-AE61-1738BBE8DB80}" srcOrd="4" destOrd="0" parTransId="{655C14A3-5C05-4EFD-B6F5-8FA01021F0AC}" sibTransId="{F5A60554-C071-41D0-B966-ED84A3D535F3}"/>
    <dgm:cxn modelId="{5E7F0BE3-5BB5-4BF7-A87A-2AD7C980C21A}" srcId="{BA29B666-2130-4D6B-918E-8944370E30D7}" destId="{91F2A751-2383-4B0C-87F2-5689CDC08E61}" srcOrd="1" destOrd="0" parTransId="{83A1868F-47FC-4464-881E-24106FE63E29}" sibTransId="{84225896-0163-46BD-A68D-994BC145B3E2}"/>
    <dgm:cxn modelId="{922B6E6E-0172-4D3F-9ECC-E34866823108}" type="presOf" srcId="{73448C2D-D513-40C0-935B-F3AB54FF293A}" destId="{F3E3EA26-12C7-4819-8DBE-36AB46DB2D21}" srcOrd="0" destOrd="0" presId="urn:microsoft.com/office/officeart/2009/3/layout/PlusandMinus"/>
    <dgm:cxn modelId="{8DA7547D-B4D0-409B-A47E-15E8F22E1642}" srcId="{BA29B666-2130-4D6B-918E-8944370E30D7}" destId="{571B9B4E-1613-4098-8DF2-2BDA433D496F}" srcOrd="3" destOrd="0" parTransId="{4B14AABB-7468-425F-B5CB-FBA018D0F1DA}" sibTransId="{E7AEE058-E31C-4479-AF24-EE50F50C976A}"/>
    <dgm:cxn modelId="{2C3B3977-262B-49B3-B0CA-DD71EB6F33AE}" type="presOf" srcId="{91F2A751-2383-4B0C-87F2-5689CDC08E61}" destId="{FC25A28E-086A-4FEE-9DAA-AE83FFCC55A8}" srcOrd="0" destOrd="2" presId="urn:microsoft.com/office/officeart/2009/3/layout/PlusandMinus"/>
    <dgm:cxn modelId="{95E55A2E-B264-4E4E-88ED-10CECDB73769}" type="presOf" srcId="{AE5C6BDE-F3F9-4BAF-9602-1EA3AE65ED6E}" destId="{FC25A28E-086A-4FEE-9DAA-AE83FFCC55A8}" srcOrd="0" destOrd="3" presId="urn:microsoft.com/office/officeart/2009/3/layout/PlusandMinus"/>
    <dgm:cxn modelId="{A670E13F-9AF6-401C-9003-4309477E7C98}" type="presOf" srcId="{271C70E2-1207-4149-AE61-1738BBE8DB80}" destId="{FC25A28E-086A-4FEE-9DAA-AE83FFCC55A8}" srcOrd="0" destOrd="5" presId="urn:microsoft.com/office/officeart/2009/3/layout/PlusandMinus"/>
    <dgm:cxn modelId="{73B49F9D-057F-46A3-A82D-EF37C302221F}" type="presOf" srcId="{62F51750-8CDE-4AB3-9FDF-9A33D0B9EFD4}" destId="{C6820F2C-0785-45C0-A4A7-6C8407A4A98B}" srcOrd="0" destOrd="0" presId="urn:microsoft.com/office/officeart/2009/3/layout/PlusandMinus"/>
    <dgm:cxn modelId="{F3E4A690-D298-4289-B167-332B08867710}" type="presOf" srcId="{334E4FE0-0E61-4241-AE9B-6869E24A825F}" destId="{FC25A28E-086A-4FEE-9DAA-AE83FFCC55A8}" srcOrd="0" destOrd="1" presId="urn:microsoft.com/office/officeart/2009/3/layout/PlusandMinus"/>
    <dgm:cxn modelId="{5CCC1425-7C88-4384-99FB-CDC290FBA76A}" srcId="{BA29B666-2130-4D6B-918E-8944370E30D7}" destId="{334E4FE0-0E61-4241-AE9B-6869E24A825F}" srcOrd="0" destOrd="0" parTransId="{2ADCE5C6-0700-4345-AE1D-42A750F1A846}" sibTransId="{48A6A0C5-3FA8-40CA-9C72-064DB76D253C}"/>
    <dgm:cxn modelId="{297D7638-B42F-4403-960C-788D5CD2B65D}" srcId="{BA29B666-2130-4D6B-918E-8944370E30D7}" destId="{AE5C6BDE-F3F9-4BAF-9602-1EA3AE65ED6E}" srcOrd="2" destOrd="0" parTransId="{435FBA4A-3564-4B96-A9BD-6B5CC37FC08D}" sibTransId="{1F999AFA-0BBD-4328-AAAD-6ED09C63AC7B}"/>
    <dgm:cxn modelId="{CC04120D-C3F8-4165-BC3D-F06B0B304EBC}" type="presOf" srcId="{571B9B4E-1613-4098-8DF2-2BDA433D496F}" destId="{FC25A28E-086A-4FEE-9DAA-AE83FFCC55A8}" srcOrd="0" destOrd="4" presId="urn:microsoft.com/office/officeart/2009/3/layout/PlusandMinus"/>
    <dgm:cxn modelId="{E99AF96D-1D11-468E-86ED-70FAE0160525}" type="presOf" srcId="{BA29B666-2130-4D6B-918E-8944370E30D7}" destId="{FC25A28E-086A-4FEE-9DAA-AE83FFCC55A8}" srcOrd="0" destOrd="0" presId="urn:microsoft.com/office/officeart/2009/3/layout/PlusandMinus"/>
    <dgm:cxn modelId="{59328C0F-D57F-485F-8FB4-EEFB7F786E7E}" srcId="{73448C2D-D513-40C0-935B-F3AB54FF293A}" destId="{BA29B666-2130-4D6B-918E-8944370E30D7}" srcOrd="0" destOrd="0" parTransId="{DA0DAE2A-EFCD-434C-B587-A497EF9BE1F0}" sibTransId="{A8643237-9091-4EAB-9B98-249B8BE45EDE}"/>
    <dgm:cxn modelId="{B5A91383-7D6E-4045-BBF1-CB60832036A1}" type="presParOf" srcId="{F3E3EA26-12C7-4819-8DBE-36AB46DB2D21}" destId="{3CD6096A-0917-4E4F-9D06-624A0A4535DF}" srcOrd="0" destOrd="0" presId="urn:microsoft.com/office/officeart/2009/3/layout/PlusandMinus"/>
    <dgm:cxn modelId="{F39C6DFF-E527-4D56-82A6-76E1D5A4B1B4}" type="presParOf" srcId="{F3E3EA26-12C7-4819-8DBE-36AB46DB2D21}" destId="{FC25A28E-086A-4FEE-9DAA-AE83FFCC55A8}" srcOrd="1" destOrd="0" presId="urn:microsoft.com/office/officeart/2009/3/layout/PlusandMinus"/>
    <dgm:cxn modelId="{683D563D-7827-4C2D-88B3-16CF6852CBBF}" type="presParOf" srcId="{F3E3EA26-12C7-4819-8DBE-36AB46DB2D21}" destId="{C6820F2C-0785-45C0-A4A7-6C8407A4A98B}" srcOrd="2" destOrd="0" presId="urn:microsoft.com/office/officeart/2009/3/layout/PlusandMinus"/>
    <dgm:cxn modelId="{6F0B6273-9374-4F52-B0BD-82FE407730DF}" type="presParOf" srcId="{F3E3EA26-12C7-4819-8DBE-36AB46DB2D21}" destId="{F9508504-5489-4C56-ADA0-FF0E9F204039}" srcOrd="3" destOrd="0" presId="urn:microsoft.com/office/officeart/2009/3/layout/PlusandMinus"/>
    <dgm:cxn modelId="{CD1F5B33-757C-4FBD-9AEB-105F0AFBE93B}" type="presParOf" srcId="{F3E3EA26-12C7-4819-8DBE-36AB46DB2D21}" destId="{0E5BA9ED-4047-4D8E-ACFA-7F68A80F480D}" srcOrd="4" destOrd="0" presId="urn:microsoft.com/office/officeart/2009/3/layout/PlusandMinus"/>
    <dgm:cxn modelId="{17A16FBC-A0BF-4BBA-8C36-52D3F7352A7A}" type="presParOf" srcId="{F3E3EA26-12C7-4819-8DBE-36AB46DB2D21}" destId="{447550B0-DF33-47FF-8F4D-A4465199D5AF}"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88B17A3-CE7B-4406-9A6F-3AC4A8F8388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EB6C882-7F15-4519-A74E-8F3BA4092C4D}">
      <dgm:prSet phldrT="[Text]"/>
      <dgm:spPr/>
      <dgm:t>
        <a:bodyPr/>
        <a:lstStyle/>
        <a:p>
          <a:r>
            <a:rPr lang="en-US" dirty="0" smtClean="0"/>
            <a:t>Have resources based URIs</a:t>
          </a:r>
          <a:endParaRPr lang="en-US" dirty="0"/>
        </a:p>
      </dgm:t>
    </dgm:pt>
    <dgm:pt modelId="{3DB10DB8-B54E-4B3C-A77A-85AD37F8F073}" type="parTrans" cxnId="{E9D04E8A-8B5D-466F-9D0C-548EA66D967C}">
      <dgm:prSet/>
      <dgm:spPr/>
      <dgm:t>
        <a:bodyPr/>
        <a:lstStyle/>
        <a:p>
          <a:endParaRPr lang="en-US"/>
        </a:p>
      </dgm:t>
    </dgm:pt>
    <dgm:pt modelId="{48F7E0D7-3109-4BD4-8B90-8286C1ACDDF9}" type="sibTrans" cxnId="{E9D04E8A-8B5D-466F-9D0C-548EA66D967C}">
      <dgm:prSet/>
      <dgm:spPr/>
      <dgm:t>
        <a:bodyPr/>
        <a:lstStyle/>
        <a:p>
          <a:endParaRPr lang="en-US"/>
        </a:p>
      </dgm:t>
    </dgm:pt>
    <dgm:pt modelId="{17330F09-42FB-4638-A9E5-54BC5E5EEAA1}">
      <dgm:prSet phldrT="[Text]"/>
      <dgm:spPr/>
      <dgm:t>
        <a:bodyPr/>
        <a:lstStyle/>
        <a:p>
          <a:r>
            <a:rPr lang="en-US" dirty="0" smtClean="0"/>
            <a:t>Choose the right HTTP methods</a:t>
          </a:r>
          <a:endParaRPr lang="en-US" dirty="0"/>
        </a:p>
      </dgm:t>
    </dgm:pt>
    <dgm:pt modelId="{B24CC91D-B10A-41CE-9BE4-9398097C417E}" type="parTrans" cxnId="{95D8BE52-606D-42DF-B99D-3F65C9578C3D}">
      <dgm:prSet/>
      <dgm:spPr/>
      <dgm:t>
        <a:bodyPr/>
        <a:lstStyle/>
        <a:p>
          <a:endParaRPr lang="en-US"/>
        </a:p>
      </dgm:t>
    </dgm:pt>
    <dgm:pt modelId="{FA3D5FB3-2CA6-43DA-9F17-118111499C08}" type="sibTrans" cxnId="{95D8BE52-606D-42DF-B99D-3F65C9578C3D}">
      <dgm:prSet/>
      <dgm:spPr/>
      <dgm:t>
        <a:bodyPr/>
        <a:lstStyle/>
        <a:p>
          <a:endParaRPr lang="en-US"/>
        </a:p>
      </dgm:t>
    </dgm:pt>
    <dgm:pt modelId="{BE3801E7-DF5B-4EA9-B11F-1D5B4C4F0456}">
      <dgm:prSet phldrT="[Text]"/>
      <dgm:spPr/>
      <dgm:t>
        <a:bodyPr/>
        <a:lstStyle/>
        <a:p>
          <a:r>
            <a:rPr lang="en-US" dirty="0" smtClean="0"/>
            <a:t>Return the right HTTP status code</a:t>
          </a:r>
        </a:p>
      </dgm:t>
    </dgm:pt>
    <dgm:pt modelId="{F19C8C1B-9D0D-4B7A-AA01-A055DC5EF459}" type="parTrans" cxnId="{45834CF6-EE37-47B5-B851-9AAF8E8439E4}">
      <dgm:prSet/>
      <dgm:spPr/>
      <dgm:t>
        <a:bodyPr/>
        <a:lstStyle/>
        <a:p>
          <a:endParaRPr lang="en-US"/>
        </a:p>
      </dgm:t>
    </dgm:pt>
    <dgm:pt modelId="{C6612CBA-493F-439C-BA71-F601F6B6D5B4}" type="sibTrans" cxnId="{45834CF6-EE37-47B5-B851-9AAF8E8439E4}">
      <dgm:prSet/>
      <dgm:spPr/>
      <dgm:t>
        <a:bodyPr/>
        <a:lstStyle/>
        <a:p>
          <a:endParaRPr lang="en-US"/>
        </a:p>
      </dgm:t>
    </dgm:pt>
    <dgm:pt modelId="{84E9C1E6-BAED-43BE-9670-B2A9B7D22889}">
      <dgm:prSet phldrT="[Text]"/>
      <dgm:spPr/>
      <dgm:t>
        <a:bodyPr/>
        <a:lstStyle/>
        <a:p>
          <a:r>
            <a:rPr lang="en-US" dirty="0" smtClean="0"/>
            <a:t>Header contains the content type </a:t>
          </a:r>
        </a:p>
      </dgm:t>
    </dgm:pt>
    <dgm:pt modelId="{3E9228D7-74D8-45E9-8AD8-C96ED19DCB93}" type="parTrans" cxnId="{BDC88B37-5F73-45AF-A4C9-1DE911BE436F}">
      <dgm:prSet/>
      <dgm:spPr/>
      <dgm:t>
        <a:bodyPr/>
        <a:lstStyle/>
        <a:p>
          <a:endParaRPr lang="en-US"/>
        </a:p>
      </dgm:t>
    </dgm:pt>
    <dgm:pt modelId="{0C152507-D04A-45A7-81EF-BA5E176ACF1B}" type="sibTrans" cxnId="{BDC88B37-5F73-45AF-A4C9-1DE911BE436F}">
      <dgm:prSet/>
      <dgm:spPr/>
      <dgm:t>
        <a:bodyPr/>
        <a:lstStyle/>
        <a:p>
          <a:endParaRPr lang="en-US"/>
        </a:p>
      </dgm:t>
    </dgm:pt>
    <dgm:pt modelId="{8D827F88-2553-475F-A161-27E9CF795B18}" type="pres">
      <dgm:prSet presAssocID="{688B17A3-CE7B-4406-9A6F-3AC4A8F8388D}" presName="outerComposite" presStyleCnt="0">
        <dgm:presLayoutVars>
          <dgm:chMax val="5"/>
          <dgm:dir/>
          <dgm:resizeHandles val="exact"/>
        </dgm:presLayoutVars>
      </dgm:prSet>
      <dgm:spPr/>
    </dgm:pt>
    <dgm:pt modelId="{BC8D1B28-CE77-4B6A-A225-44BF2C9B7DA8}" type="pres">
      <dgm:prSet presAssocID="{688B17A3-CE7B-4406-9A6F-3AC4A8F8388D}" presName="dummyMaxCanvas" presStyleCnt="0">
        <dgm:presLayoutVars/>
      </dgm:prSet>
      <dgm:spPr/>
    </dgm:pt>
    <dgm:pt modelId="{F8DFF888-4B47-487A-B4D6-39E0B0E727F6}" type="pres">
      <dgm:prSet presAssocID="{688B17A3-CE7B-4406-9A6F-3AC4A8F8388D}" presName="FourNodes_1" presStyleLbl="node1" presStyleIdx="0" presStyleCnt="4">
        <dgm:presLayoutVars>
          <dgm:bulletEnabled val="1"/>
        </dgm:presLayoutVars>
      </dgm:prSet>
      <dgm:spPr/>
    </dgm:pt>
    <dgm:pt modelId="{C5FC6C98-8645-413D-A7B1-3D0A0F2FDD75}" type="pres">
      <dgm:prSet presAssocID="{688B17A3-CE7B-4406-9A6F-3AC4A8F8388D}" presName="FourNodes_2" presStyleLbl="node1" presStyleIdx="1" presStyleCnt="4">
        <dgm:presLayoutVars>
          <dgm:bulletEnabled val="1"/>
        </dgm:presLayoutVars>
      </dgm:prSet>
      <dgm:spPr/>
    </dgm:pt>
    <dgm:pt modelId="{5973052F-7849-4069-9374-B2A8E2DAB04A}" type="pres">
      <dgm:prSet presAssocID="{688B17A3-CE7B-4406-9A6F-3AC4A8F8388D}" presName="FourNodes_3" presStyleLbl="node1" presStyleIdx="2" presStyleCnt="4">
        <dgm:presLayoutVars>
          <dgm:bulletEnabled val="1"/>
        </dgm:presLayoutVars>
      </dgm:prSet>
      <dgm:spPr/>
    </dgm:pt>
    <dgm:pt modelId="{F9C26383-4E13-4A87-848B-E4904BA83663}" type="pres">
      <dgm:prSet presAssocID="{688B17A3-CE7B-4406-9A6F-3AC4A8F8388D}" presName="FourNodes_4" presStyleLbl="node1" presStyleIdx="3" presStyleCnt="4">
        <dgm:presLayoutVars>
          <dgm:bulletEnabled val="1"/>
        </dgm:presLayoutVars>
      </dgm:prSet>
      <dgm:spPr/>
    </dgm:pt>
    <dgm:pt modelId="{6537649A-BBF6-4601-A74F-D8C8A6CAEDCA}" type="pres">
      <dgm:prSet presAssocID="{688B17A3-CE7B-4406-9A6F-3AC4A8F8388D}" presName="FourConn_1-2" presStyleLbl="fgAccFollowNode1" presStyleIdx="0" presStyleCnt="3">
        <dgm:presLayoutVars>
          <dgm:bulletEnabled val="1"/>
        </dgm:presLayoutVars>
      </dgm:prSet>
      <dgm:spPr/>
    </dgm:pt>
    <dgm:pt modelId="{BF2C19B8-666E-4354-A0F4-00CFA919B249}" type="pres">
      <dgm:prSet presAssocID="{688B17A3-CE7B-4406-9A6F-3AC4A8F8388D}" presName="FourConn_2-3" presStyleLbl="fgAccFollowNode1" presStyleIdx="1" presStyleCnt="3">
        <dgm:presLayoutVars>
          <dgm:bulletEnabled val="1"/>
        </dgm:presLayoutVars>
      </dgm:prSet>
      <dgm:spPr/>
    </dgm:pt>
    <dgm:pt modelId="{B31B3ED9-E22F-4817-A43F-B8C6C8E03B91}" type="pres">
      <dgm:prSet presAssocID="{688B17A3-CE7B-4406-9A6F-3AC4A8F8388D}" presName="FourConn_3-4" presStyleLbl="fgAccFollowNode1" presStyleIdx="2" presStyleCnt="3">
        <dgm:presLayoutVars>
          <dgm:bulletEnabled val="1"/>
        </dgm:presLayoutVars>
      </dgm:prSet>
      <dgm:spPr/>
    </dgm:pt>
    <dgm:pt modelId="{495F4B38-FBE1-493F-A93C-6D516C11221D}" type="pres">
      <dgm:prSet presAssocID="{688B17A3-CE7B-4406-9A6F-3AC4A8F8388D}" presName="FourNodes_1_text" presStyleLbl="node1" presStyleIdx="3" presStyleCnt="4">
        <dgm:presLayoutVars>
          <dgm:bulletEnabled val="1"/>
        </dgm:presLayoutVars>
      </dgm:prSet>
      <dgm:spPr/>
    </dgm:pt>
    <dgm:pt modelId="{AC43E400-3C22-44C6-B701-6729A6718A11}" type="pres">
      <dgm:prSet presAssocID="{688B17A3-CE7B-4406-9A6F-3AC4A8F8388D}" presName="FourNodes_2_text" presStyleLbl="node1" presStyleIdx="3" presStyleCnt="4">
        <dgm:presLayoutVars>
          <dgm:bulletEnabled val="1"/>
        </dgm:presLayoutVars>
      </dgm:prSet>
      <dgm:spPr/>
    </dgm:pt>
    <dgm:pt modelId="{4787C6AA-F630-41C6-B90F-8D159CCE8A86}" type="pres">
      <dgm:prSet presAssocID="{688B17A3-CE7B-4406-9A6F-3AC4A8F8388D}" presName="FourNodes_3_text" presStyleLbl="node1" presStyleIdx="3" presStyleCnt="4">
        <dgm:presLayoutVars>
          <dgm:bulletEnabled val="1"/>
        </dgm:presLayoutVars>
      </dgm:prSet>
      <dgm:spPr/>
    </dgm:pt>
    <dgm:pt modelId="{2C6496CC-1CAE-4E45-B3ED-827FD79DFC82}" type="pres">
      <dgm:prSet presAssocID="{688B17A3-CE7B-4406-9A6F-3AC4A8F8388D}" presName="FourNodes_4_text" presStyleLbl="node1" presStyleIdx="3" presStyleCnt="4">
        <dgm:presLayoutVars>
          <dgm:bulletEnabled val="1"/>
        </dgm:presLayoutVars>
      </dgm:prSet>
      <dgm:spPr/>
    </dgm:pt>
  </dgm:ptLst>
  <dgm:cxnLst>
    <dgm:cxn modelId="{45834CF6-EE37-47B5-B851-9AAF8E8439E4}" srcId="{688B17A3-CE7B-4406-9A6F-3AC4A8F8388D}" destId="{BE3801E7-DF5B-4EA9-B11F-1D5B4C4F0456}" srcOrd="2" destOrd="0" parTransId="{F19C8C1B-9D0D-4B7A-AA01-A055DC5EF459}" sibTransId="{C6612CBA-493F-439C-BA71-F601F6B6D5B4}"/>
    <dgm:cxn modelId="{790F30CD-34DF-4186-BC43-BC38EBB781C9}" type="presOf" srcId="{BE3801E7-DF5B-4EA9-B11F-1D5B4C4F0456}" destId="{4787C6AA-F630-41C6-B90F-8D159CCE8A86}" srcOrd="1" destOrd="0" presId="urn:microsoft.com/office/officeart/2005/8/layout/vProcess5"/>
    <dgm:cxn modelId="{72DA6861-D136-4D84-93B1-CECC796C291A}" type="presOf" srcId="{BE3801E7-DF5B-4EA9-B11F-1D5B4C4F0456}" destId="{5973052F-7849-4069-9374-B2A8E2DAB04A}" srcOrd="0" destOrd="0" presId="urn:microsoft.com/office/officeart/2005/8/layout/vProcess5"/>
    <dgm:cxn modelId="{EF26234D-BE1C-4AEB-8FC5-50304AE30815}" type="presOf" srcId="{C6612CBA-493F-439C-BA71-F601F6B6D5B4}" destId="{B31B3ED9-E22F-4817-A43F-B8C6C8E03B91}" srcOrd="0" destOrd="0" presId="urn:microsoft.com/office/officeart/2005/8/layout/vProcess5"/>
    <dgm:cxn modelId="{25D41EE3-01E2-47FC-B0D1-7C8B446499B8}" type="presOf" srcId="{17330F09-42FB-4638-A9E5-54BC5E5EEAA1}" destId="{C5FC6C98-8645-413D-A7B1-3D0A0F2FDD75}" srcOrd="0" destOrd="0" presId="urn:microsoft.com/office/officeart/2005/8/layout/vProcess5"/>
    <dgm:cxn modelId="{9A1214E1-E035-4F3D-BDB1-0C3BBCF978E2}" type="presOf" srcId="{FEB6C882-7F15-4519-A74E-8F3BA4092C4D}" destId="{F8DFF888-4B47-487A-B4D6-39E0B0E727F6}" srcOrd="0" destOrd="0" presId="urn:microsoft.com/office/officeart/2005/8/layout/vProcess5"/>
    <dgm:cxn modelId="{5CC60162-643C-4217-B34D-0D102A6ABA0A}" type="presOf" srcId="{84E9C1E6-BAED-43BE-9670-B2A9B7D22889}" destId="{2C6496CC-1CAE-4E45-B3ED-827FD79DFC82}" srcOrd="1" destOrd="0" presId="urn:microsoft.com/office/officeart/2005/8/layout/vProcess5"/>
    <dgm:cxn modelId="{95D8BE52-606D-42DF-B99D-3F65C9578C3D}" srcId="{688B17A3-CE7B-4406-9A6F-3AC4A8F8388D}" destId="{17330F09-42FB-4638-A9E5-54BC5E5EEAA1}" srcOrd="1" destOrd="0" parTransId="{B24CC91D-B10A-41CE-9BE4-9398097C417E}" sibTransId="{FA3D5FB3-2CA6-43DA-9F17-118111499C08}"/>
    <dgm:cxn modelId="{8AB3AB1B-CC92-4913-8CCE-B56976DF2DA7}" type="presOf" srcId="{48F7E0D7-3109-4BD4-8B90-8286C1ACDDF9}" destId="{6537649A-BBF6-4601-A74F-D8C8A6CAEDCA}" srcOrd="0" destOrd="0" presId="urn:microsoft.com/office/officeart/2005/8/layout/vProcess5"/>
    <dgm:cxn modelId="{61DEFBFE-56CB-498D-A4A4-0947B87914E6}" type="presOf" srcId="{FA3D5FB3-2CA6-43DA-9F17-118111499C08}" destId="{BF2C19B8-666E-4354-A0F4-00CFA919B249}" srcOrd="0" destOrd="0" presId="urn:microsoft.com/office/officeart/2005/8/layout/vProcess5"/>
    <dgm:cxn modelId="{B8C16A3F-360B-4FCC-97E3-0502774B1057}" type="presOf" srcId="{FEB6C882-7F15-4519-A74E-8F3BA4092C4D}" destId="{495F4B38-FBE1-493F-A93C-6D516C11221D}" srcOrd="1" destOrd="0" presId="urn:microsoft.com/office/officeart/2005/8/layout/vProcess5"/>
    <dgm:cxn modelId="{83AA60FC-D837-44A1-890B-4656E6BBE993}" type="presOf" srcId="{688B17A3-CE7B-4406-9A6F-3AC4A8F8388D}" destId="{8D827F88-2553-475F-A161-27E9CF795B18}" srcOrd="0" destOrd="0" presId="urn:microsoft.com/office/officeart/2005/8/layout/vProcess5"/>
    <dgm:cxn modelId="{B6D4936E-36AC-4243-9A65-6A884C0174F3}" type="presOf" srcId="{17330F09-42FB-4638-A9E5-54BC5E5EEAA1}" destId="{AC43E400-3C22-44C6-B701-6729A6718A11}" srcOrd="1" destOrd="0" presId="urn:microsoft.com/office/officeart/2005/8/layout/vProcess5"/>
    <dgm:cxn modelId="{BCABB44A-CC98-4269-9CC3-1AA905F1AE7A}" type="presOf" srcId="{84E9C1E6-BAED-43BE-9670-B2A9B7D22889}" destId="{F9C26383-4E13-4A87-848B-E4904BA83663}" srcOrd="0" destOrd="0" presId="urn:microsoft.com/office/officeart/2005/8/layout/vProcess5"/>
    <dgm:cxn modelId="{BDC88B37-5F73-45AF-A4C9-1DE911BE436F}" srcId="{688B17A3-CE7B-4406-9A6F-3AC4A8F8388D}" destId="{84E9C1E6-BAED-43BE-9670-B2A9B7D22889}" srcOrd="3" destOrd="0" parTransId="{3E9228D7-74D8-45E9-8AD8-C96ED19DCB93}" sibTransId="{0C152507-D04A-45A7-81EF-BA5E176ACF1B}"/>
    <dgm:cxn modelId="{E9D04E8A-8B5D-466F-9D0C-548EA66D967C}" srcId="{688B17A3-CE7B-4406-9A6F-3AC4A8F8388D}" destId="{FEB6C882-7F15-4519-A74E-8F3BA4092C4D}" srcOrd="0" destOrd="0" parTransId="{3DB10DB8-B54E-4B3C-A77A-85AD37F8F073}" sibTransId="{48F7E0D7-3109-4BD4-8B90-8286C1ACDDF9}"/>
    <dgm:cxn modelId="{DEF96F35-D552-4907-BFC6-6FBC0B5F4DD1}" type="presParOf" srcId="{8D827F88-2553-475F-A161-27E9CF795B18}" destId="{BC8D1B28-CE77-4B6A-A225-44BF2C9B7DA8}" srcOrd="0" destOrd="0" presId="urn:microsoft.com/office/officeart/2005/8/layout/vProcess5"/>
    <dgm:cxn modelId="{39EEAAFC-CC34-4458-857F-C6846E12382E}" type="presParOf" srcId="{8D827F88-2553-475F-A161-27E9CF795B18}" destId="{F8DFF888-4B47-487A-B4D6-39E0B0E727F6}" srcOrd="1" destOrd="0" presId="urn:microsoft.com/office/officeart/2005/8/layout/vProcess5"/>
    <dgm:cxn modelId="{8ED1D4FA-3526-4982-859F-6A82F1BC1FF2}" type="presParOf" srcId="{8D827F88-2553-475F-A161-27E9CF795B18}" destId="{C5FC6C98-8645-413D-A7B1-3D0A0F2FDD75}" srcOrd="2" destOrd="0" presId="urn:microsoft.com/office/officeart/2005/8/layout/vProcess5"/>
    <dgm:cxn modelId="{0CD12EFE-7715-490B-B211-4FDA431833AD}" type="presParOf" srcId="{8D827F88-2553-475F-A161-27E9CF795B18}" destId="{5973052F-7849-4069-9374-B2A8E2DAB04A}" srcOrd="3" destOrd="0" presId="urn:microsoft.com/office/officeart/2005/8/layout/vProcess5"/>
    <dgm:cxn modelId="{9150E35A-AE04-4534-B71C-AE859CA4D8AE}" type="presParOf" srcId="{8D827F88-2553-475F-A161-27E9CF795B18}" destId="{F9C26383-4E13-4A87-848B-E4904BA83663}" srcOrd="4" destOrd="0" presId="urn:microsoft.com/office/officeart/2005/8/layout/vProcess5"/>
    <dgm:cxn modelId="{EDD64B0B-AA44-405F-A35C-1F5AF938E704}" type="presParOf" srcId="{8D827F88-2553-475F-A161-27E9CF795B18}" destId="{6537649A-BBF6-4601-A74F-D8C8A6CAEDCA}" srcOrd="5" destOrd="0" presId="urn:microsoft.com/office/officeart/2005/8/layout/vProcess5"/>
    <dgm:cxn modelId="{84EDB9D3-D84A-4B3E-8433-31BEBF65C39B}" type="presParOf" srcId="{8D827F88-2553-475F-A161-27E9CF795B18}" destId="{BF2C19B8-666E-4354-A0F4-00CFA919B249}" srcOrd="6" destOrd="0" presId="urn:microsoft.com/office/officeart/2005/8/layout/vProcess5"/>
    <dgm:cxn modelId="{C88D8D96-7DC0-4420-8EB6-00E0C46F7575}" type="presParOf" srcId="{8D827F88-2553-475F-A161-27E9CF795B18}" destId="{B31B3ED9-E22F-4817-A43F-B8C6C8E03B91}" srcOrd="7" destOrd="0" presId="urn:microsoft.com/office/officeart/2005/8/layout/vProcess5"/>
    <dgm:cxn modelId="{B450CCC4-CF4F-4D3E-8335-2D81C1CC04FE}" type="presParOf" srcId="{8D827F88-2553-475F-A161-27E9CF795B18}" destId="{495F4B38-FBE1-493F-A93C-6D516C11221D}" srcOrd="8" destOrd="0" presId="urn:microsoft.com/office/officeart/2005/8/layout/vProcess5"/>
    <dgm:cxn modelId="{B291BF49-A144-47BE-9A74-EFF3F7A26597}" type="presParOf" srcId="{8D827F88-2553-475F-A161-27E9CF795B18}" destId="{AC43E400-3C22-44C6-B701-6729A6718A11}" srcOrd="9" destOrd="0" presId="urn:microsoft.com/office/officeart/2005/8/layout/vProcess5"/>
    <dgm:cxn modelId="{19301977-3DEB-45F8-800B-76AC35A88C68}" type="presParOf" srcId="{8D827F88-2553-475F-A161-27E9CF795B18}" destId="{4787C6AA-F630-41C6-B90F-8D159CCE8A86}" srcOrd="10" destOrd="0" presId="urn:microsoft.com/office/officeart/2005/8/layout/vProcess5"/>
    <dgm:cxn modelId="{87091E3F-DDC3-4A5C-BFF4-FFCEE2D8BCC2}" type="presParOf" srcId="{8D827F88-2553-475F-A161-27E9CF795B18}" destId="{2C6496CC-1CAE-4E45-B3ED-827FD79DFC8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B38116-EF3A-4E5B-AE4D-7DC90A3B1E53}" type="doc">
      <dgm:prSet loTypeId="urn:microsoft.com/office/officeart/2005/8/layout/venn1" loCatId="relationship" qsTypeId="urn:microsoft.com/office/officeart/2005/8/quickstyle/3d3" qsCatId="3D" csTypeId="urn:microsoft.com/office/officeart/2005/8/colors/accent1_2" csCatId="accent1"/>
      <dgm:spPr/>
      <dgm:t>
        <a:bodyPr/>
        <a:lstStyle/>
        <a:p>
          <a:endParaRPr lang="en-US"/>
        </a:p>
      </dgm:t>
    </dgm:pt>
    <dgm:pt modelId="{A531E2D9-F408-41AC-B446-4E22718936B4}">
      <dgm:prSet/>
      <dgm:spPr/>
      <dgm:t>
        <a:bodyPr/>
        <a:lstStyle/>
        <a:p>
          <a:pPr rtl="0"/>
          <a:r>
            <a:rPr lang="en-US" smtClean="0"/>
            <a:t>SOAP web services</a:t>
          </a:r>
          <a:endParaRPr lang="fr-FR"/>
        </a:p>
      </dgm:t>
    </dgm:pt>
    <dgm:pt modelId="{684BF04E-51AE-44F6-A074-6F0D09476C99}" type="parTrans" cxnId="{EC53AAD4-CA86-4BF5-885C-798FD4A56FF1}">
      <dgm:prSet/>
      <dgm:spPr/>
      <dgm:t>
        <a:bodyPr/>
        <a:lstStyle/>
        <a:p>
          <a:endParaRPr lang="en-US"/>
        </a:p>
      </dgm:t>
    </dgm:pt>
    <dgm:pt modelId="{F546409B-F9B5-4BFF-AE3A-C043ED859B74}" type="sibTrans" cxnId="{EC53AAD4-CA86-4BF5-885C-798FD4A56FF1}">
      <dgm:prSet/>
      <dgm:spPr/>
      <dgm:t>
        <a:bodyPr/>
        <a:lstStyle/>
        <a:p>
          <a:endParaRPr lang="en-US"/>
        </a:p>
      </dgm:t>
    </dgm:pt>
    <dgm:pt modelId="{09178B24-31A2-4F56-B01D-7FF1C7956CAC}">
      <dgm:prSet/>
      <dgm:spPr/>
      <dgm:t>
        <a:bodyPr/>
        <a:lstStyle/>
        <a:p>
          <a:pPr rtl="0"/>
          <a:r>
            <a:rPr lang="en-US" dirty="0" smtClean="0"/>
            <a:t>REST web services</a:t>
          </a:r>
          <a:endParaRPr lang="fr-FR" dirty="0"/>
        </a:p>
      </dgm:t>
    </dgm:pt>
    <dgm:pt modelId="{EA1E6102-E8BB-41AD-B4F5-6BF38840E3A6}" type="parTrans" cxnId="{BBBCB784-06E9-4D17-88B3-86C9D247EEDE}">
      <dgm:prSet/>
      <dgm:spPr/>
      <dgm:t>
        <a:bodyPr/>
        <a:lstStyle/>
        <a:p>
          <a:endParaRPr lang="en-US"/>
        </a:p>
      </dgm:t>
    </dgm:pt>
    <dgm:pt modelId="{5B41EFF6-D0DA-435B-8FB3-A15A5A9C5B22}" type="sibTrans" cxnId="{BBBCB784-06E9-4D17-88B3-86C9D247EEDE}">
      <dgm:prSet/>
      <dgm:spPr/>
      <dgm:t>
        <a:bodyPr/>
        <a:lstStyle/>
        <a:p>
          <a:endParaRPr lang="en-US"/>
        </a:p>
      </dgm:t>
    </dgm:pt>
    <dgm:pt modelId="{C9714A95-C363-43E0-BB41-C5095711C489}" type="pres">
      <dgm:prSet presAssocID="{FEB38116-EF3A-4E5B-AE4D-7DC90A3B1E53}" presName="compositeShape" presStyleCnt="0">
        <dgm:presLayoutVars>
          <dgm:chMax val="7"/>
          <dgm:dir/>
          <dgm:resizeHandles val="exact"/>
        </dgm:presLayoutVars>
      </dgm:prSet>
      <dgm:spPr/>
      <dgm:t>
        <a:bodyPr/>
        <a:lstStyle/>
        <a:p>
          <a:endParaRPr lang="fr-FR"/>
        </a:p>
      </dgm:t>
    </dgm:pt>
    <dgm:pt modelId="{5BC720F6-8C15-4A6A-B9D5-541E78E85360}" type="pres">
      <dgm:prSet presAssocID="{A531E2D9-F408-41AC-B446-4E22718936B4}" presName="circ1" presStyleLbl="vennNode1" presStyleIdx="0" presStyleCnt="2"/>
      <dgm:spPr/>
      <dgm:t>
        <a:bodyPr/>
        <a:lstStyle/>
        <a:p>
          <a:endParaRPr lang="fr-FR"/>
        </a:p>
      </dgm:t>
    </dgm:pt>
    <dgm:pt modelId="{EAD800F9-7C0C-492D-9520-4A5ACB43831F}" type="pres">
      <dgm:prSet presAssocID="{A531E2D9-F408-41AC-B446-4E22718936B4}" presName="circ1Tx" presStyleLbl="revTx" presStyleIdx="0" presStyleCnt="0">
        <dgm:presLayoutVars>
          <dgm:chMax val="0"/>
          <dgm:chPref val="0"/>
          <dgm:bulletEnabled val="1"/>
        </dgm:presLayoutVars>
      </dgm:prSet>
      <dgm:spPr/>
      <dgm:t>
        <a:bodyPr/>
        <a:lstStyle/>
        <a:p>
          <a:endParaRPr lang="fr-FR"/>
        </a:p>
      </dgm:t>
    </dgm:pt>
    <dgm:pt modelId="{E761841C-034C-495C-A130-51968E436C9D}" type="pres">
      <dgm:prSet presAssocID="{09178B24-31A2-4F56-B01D-7FF1C7956CAC}" presName="circ2" presStyleLbl="vennNode1" presStyleIdx="1" presStyleCnt="2"/>
      <dgm:spPr/>
      <dgm:t>
        <a:bodyPr/>
        <a:lstStyle/>
        <a:p>
          <a:endParaRPr lang="fr-FR"/>
        </a:p>
      </dgm:t>
    </dgm:pt>
    <dgm:pt modelId="{E17F94B2-9C07-4992-832A-AAD861B0E8B5}" type="pres">
      <dgm:prSet presAssocID="{09178B24-31A2-4F56-B01D-7FF1C7956CAC}" presName="circ2Tx" presStyleLbl="revTx" presStyleIdx="0" presStyleCnt="0">
        <dgm:presLayoutVars>
          <dgm:chMax val="0"/>
          <dgm:chPref val="0"/>
          <dgm:bulletEnabled val="1"/>
        </dgm:presLayoutVars>
      </dgm:prSet>
      <dgm:spPr/>
      <dgm:t>
        <a:bodyPr/>
        <a:lstStyle/>
        <a:p>
          <a:endParaRPr lang="fr-FR"/>
        </a:p>
      </dgm:t>
    </dgm:pt>
  </dgm:ptLst>
  <dgm:cxnLst>
    <dgm:cxn modelId="{BBBCB784-06E9-4D17-88B3-86C9D247EEDE}" srcId="{FEB38116-EF3A-4E5B-AE4D-7DC90A3B1E53}" destId="{09178B24-31A2-4F56-B01D-7FF1C7956CAC}" srcOrd="1" destOrd="0" parTransId="{EA1E6102-E8BB-41AD-B4F5-6BF38840E3A6}" sibTransId="{5B41EFF6-D0DA-435B-8FB3-A15A5A9C5B22}"/>
    <dgm:cxn modelId="{A0D88F22-636B-4E6F-9382-A0F6307DF399}" type="presOf" srcId="{09178B24-31A2-4F56-B01D-7FF1C7956CAC}" destId="{E17F94B2-9C07-4992-832A-AAD861B0E8B5}" srcOrd="1" destOrd="0" presId="urn:microsoft.com/office/officeart/2005/8/layout/venn1"/>
    <dgm:cxn modelId="{EC53AAD4-CA86-4BF5-885C-798FD4A56FF1}" srcId="{FEB38116-EF3A-4E5B-AE4D-7DC90A3B1E53}" destId="{A531E2D9-F408-41AC-B446-4E22718936B4}" srcOrd="0" destOrd="0" parTransId="{684BF04E-51AE-44F6-A074-6F0D09476C99}" sibTransId="{F546409B-F9B5-4BFF-AE3A-C043ED859B74}"/>
    <dgm:cxn modelId="{15E6B17C-5837-4353-999D-4E7A2939997E}" type="presOf" srcId="{09178B24-31A2-4F56-B01D-7FF1C7956CAC}" destId="{E761841C-034C-495C-A130-51968E436C9D}" srcOrd="0" destOrd="0" presId="urn:microsoft.com/office/officeart/2005/8/layout/venn1"/>
    <dgm:cxn modelId="{FC09E4F3-A202-47E7-A504-DB574F7C8A25}" type="presOf" srcId="{A531E2D9-F408-41AC-B446-4E22718936B4}" destId="{EAD800F9-7C0C-492D-9520-4A5ACB43831F}" srcOrd="1" destOrd="0" presId="urn:microsoft.com/office/officeart/2005/8/layout/venn1"/>
    <dgm:cxn modelId="{11EAD65A-86E8-4E16-A4EC-D84CC3CA76D6}" type="presOf" srcId="{A531E2D9-F408-41AC-B446-4E22718936B4}" destId="{5BC720F6-8C15-4A6A-B9D5-541E78E85360}" srcOrd="0" destOrd="0" presId="urn:microsoft.com/office/officeart/2005/8/layout/venn1"/>
    <dgm:cxn modelId="{1C1E538F-BE3B-4264-8E00-668628B1DBEB}" type="presOf" srcId="{FEB38116-EF3A-4E5B-AE4D-7DC90A3B1E53}" destId="{C9714A95-C363-43E0-BB41-C5095711C489}" srcOrd="0" destOrd="0" presId="urn:microsoft.com/office/officeart/2005/8/layout/venn1"/>
    <dgm:cxn modelId="{907A70C0-B4A0-45DB-B7F9-85C943ADCA61}" type="presParOf" srcId="{C9714A95-C363-43E0-BB41-C5095711C489}" destId="{5BC720F6-8C15-4A6A-B9D5-541E78E85360}" srcOrd="0" destOrd="0" presId="urn:microsoft.com/office/officeart/2005/8/layout/venn1"/>
    <dgm:cxn modelId="{1ADC5BC8-135B-4FAE-AC29-6A3132CABE91}" type="presParOf" srcId="{C9714A95-C363-43E0-BB41-C5095711C489}" destId="{EAD800F9-7C0C-492D-9520-4A5ACB43831F}" srcOrd="1" destOrd="0" presId="urn:microsoft.com/office/officeart/2005/8/layout/venn1"/>
    <dgm:cxn modelId="{35C0C69C-9B14-4599-A04C-1C4F8E9B5777}" type="presParOf" srcId="{C9714A95-C363-43E0-BB41-C5095711C489}" destId="{E761841C-034C-495C-A130-51968E436C9D}" srcOrd="2" destOrd="0" presId="urn:microsoft.com/office/officeart/2005/8/layout/venn1"/>
    <dgm:cxn modelId="{13265214-C065-4F0F-A397-3CA7B04B10B2}" type="presParOf" srcId="{C9714A95-C363-43E0-BB41-C5095711C489}" destId="{E17F94B2-9C07-4992-832A-AAD861B0E8B5}" srcOrd="3" destOrd="0" presId="urn:microsoft.com/office/officeart/2005/8/layout/venn1"/>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BDB06D-16AA-45BE-AF4E-8F945C31D557}"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US"/>
        </a:p>
      </dgm:t>
    </dgm:pt>
    <dgm:pt modelId="{B8FA1C38-B44D-4F69-A61A-2BC5F09B4854}">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REST web service is not</a:t>
          </a:r>
          <a:endParaRPr lang="fr-FR" dirty="0"/>
        </a:p>
      </dgm:t>
    </dgm:pt>
    <dgm:pt modelId="{9FDB3C1E-484D-4317-AC07-4B8CD4C00FBA}" type="parTrans" cxnId="{DD415AF9-DFC4-4A86-BE0A-F46D3D1C61F3}">
      <dgm:prSet/>
      <dgm:spPr/>
      <dgm:t>
        <a:bodyPr/>
        <a:lstStyle/>
        <a:p>
          <a:endParaRPr lang="en-US"/>
        </a:p>
      </dgm:t>
    </dgm:pt>
    <dgm:pt modelId="{27306738-F3AA-473C-BC0D-D061A2A4462E}" type="sibTrans" cxnId="{DD415AF9-DFC4-4A86-BE0A-F46D3D1C61F3}">
      <dgm:prSet/>
      <dgm:spPr/>
      <dgm:t>
        <a:bodyPr/>
        <a:lstStyle/>
        <a:p>
          <a:endParaRPr lang="en-US"/>
        </a:p>
      </dgm:t>
    </dgm:pt>
    <dgm:pt modelId="{D9825BDB-A232-4E05-AD02-C4F81CF677F6}">
      <dgm:prSet/>
      <dgm:spPr/>
      <dgm:t>
        <a:bodyPr/>
        <a:lstStyle/>
        <a:p>
          <a:pPr rtl="0"/>
          <a:r>
            <a:rPr lang="en-US" dirty="0" smtClean="0"/>
            <a:t>A Protocol</a:t>
          </a:r>
          <a:endParaRPr lang="fr-FR" dirty="0"/>
        </a:p>
      </dgm:t>
    </dgm:pt>
    <dgm:pt modelId="{FE119E63-BE04-41FE-8510-8C5C568B9337}" type="parTrans" cxnId="{E6082E8A-D437-469D-9F5C-5C550044B294}">
      <dgm:prSet/>
      <dgm:spPr/>
      <dgm:t>
        <a:bodyPr/>
        <a:lstStyle/>
        <a:p>
          <a:endParaRPr lang="en-US"/>
        </a:p>
      </dgm:t>
    </dgm:pt>
    <dgm:pt modelId="{795EF887-34AE-436C-9207-3139C30A4579}" type="sibTrans" cxnId="{E6082E8A-D437-469D-9F5C-5C550044B294}">
      <dgm:prSet/>
      <dgm:spPr/>
      <dgm:t>
        <a:bodyPr/>
        <a:lstStyle/>
        <a:p>
          <a:endParaRPr lang="en-US"/>
        </a:p>
      </dgm:t>
    </dgm:pt>
    <dgm:pt modelId="{90EA21EF-35DB-4DAE-830C-A8E2A528243A}">
      <dgm:prSet/>
      <dgm:spPr/>
      <dgm:t>
        <a:bodyPr/>
        <a:lstStyle/>
        <a:p>
          <a:pPr rtl="0"/>
          <a:r>
            <a:rPr lang="en-US" smtClean="0"/>
            <a:t>A Format</a:t>
          </a:r>
          <a:endParaRPr lang="fr-FR"/>
        </a:p>
      </dgm:t>
    </dgm:pt>
    <dgm:pt modelId="{CBC1144D-F38F-481B-B30F-09F2D0E25DB1}" type="parTrans" cxnId="{AC639554-BE58-429F-AB97-710E51293D41}">
      <dgm:prSet/>
      <dgm:spPr/>
      <dgm:t>
        <a:bodyPr/>
        <a:lstStyle/>
        <a:p>
          <a:endParaRPr lang="en-US"/>
        </a:p>
      </dgm:t>
    </dgm:pt>
    <dgm:pt modelId="{FD9ECD28-C268-4728-88E0-A1AD1622FE4F}" type="sibTrans" cxnId="{AC639554-BE58-429F-AB97-710E51293D41}">
      <dgm:prSet/>
      <dgm:spPr/>
      <dgm:t>
        <a:bodyPr/>
        <a:lstStyle/>
        <a:p>
          <a:endParaRPr lang="en-US"/>
        </a:p>
      </dgm:t>
    </dgm:pt>
    <dgm:pt modelId="{2A5DC883-5C63-45A6-8707-F35484B5E8D9}">
      <dgm:prSet/>
      <dgm:spPr/>
      <dgm:t>
        <a:bodyPr/>
        <a:lstStyle/>
        <a:p>
          <a:pPr rtl="0"/>
          <a:r>
            <a:rPr lang="en-US" smtClean="0"/>
            <a:t>A Standard</a:t>
          </a:r>
          <a:endParaRPr lang="fr-FR"/>
        </a:p>
      </dgm:t>
    </dgm:pt>
    <dgm:pt modelId="{8DADC68E-755D-44F3-9A0A-F7A9DA099166}" type="parTrans" cxnId="{382CE37E-A92E-4355-9647-7FC3D2DB4B24}">
      <dgm:prSet/>
      <dgm:spPr/>
      <dgm:t>
        <a:bodyPr/>
        <a:lstStyle/>
        <a:p>
          <a:endParaRPr lang="en-US"/>
        </a:p>
      </dgm:t>
    </dgm:pt>
    <dgm:pt modelId="{13E465A5-66B5-4BA5-B387-109EC5F20410}" type="sibTrans" cxnId="{382CE37E-A92E-4355-9647-7FC3D2DB4B24}">
      <dgm:prSet/>
      <dgm:spPr/>
      <dgm:t>
        <a:bodyPr/>
        <a:lstStyle/>
        <a:p>
          <a:endParaRPr lang="en-US"/>
        </a:p>
      </dgm:t>
    </dgm:pt>
    <dgm:pt modelId="{977F4165-4430-4F4A-A8B7-FD98879149AE}">
      <dgm:prSet/>
      <dgm:spPr/>
      <dgm:t>
        <a:bodyPr/>
        <a:lstStyle/>
        <a:p>
          <a:pPr rtl="0"/>
          <a:endParaRPr lang="fr-FR" dirty="0"/>
        </a:p>
      </dgm:t>
    </dgm:pt>
    <dgm:pt modelId="{C9BDEB42-6EE5-4451-BB9D-B24309FFB7A5}" type="parTrans" cxnId="{0B779560-7AB3-4465-8D10-628B67EF4BB0}">
      <dgm:prSet/>
      <dgm:spPr/>
      <dgm:t>
        <a:bodyPr/>
        <a:lstStyle/>
        <a:p>
          <a:endParaRPr lang="en-US"/>
        </a:p>
      </dgm:t>
    </dgm:pt>
    <dgm:pt modelId="{BBE561EE-6FA6-49F8-B83F-CE99DB2DFC29}" type="sibTrans" cxnId="{0B779560-7AB3-4465-8D10-628B67EF4BB0}">
      <dgm:prSet/>
      <dgm:spPr/>
      <dgm:t>
        <a:bodyPr/>
        <a:lstStyle/>
        <a:p>
          <a:endParaRPr lang="en-US"/>
        </a:p>
      </dgm:t>
    </dgm:pt>
    <dgm:pt modelId="{3F3AE7DB-F802-4926-B3F2-B05C68F5FDF2}" type="pres">
      <dgm:prSet presAssocID="{B9BDB06D-16AA-45BE-AF4E-8F945C31D557}" presName="linear" presStyleCnt="0">
        <dgm:presLayoutVars>
          <dgm:animLvl val="lvl"/>
          <dgm:resizeHandles val="exact"/>
        </dgm:presLayoutVars>
      </dgm:prSet>
      <dgm:spPr/>
      <dgm:t>
        <a:bodyPr/>
        <a:lstStyle/>
        <a:p>
          <a:endParaRPr lang="fr-FR"/>
        </a:p>
      </dgm:t>
    </dgm:pt>
    <dgm:pt modelId="{E6E39769-9940-453E-ADCA-ED3339FB86C0}" type="pres">
      <dgm:prSet presAssocID="{B8FA1C38-B44D-4F69-A61A-2BC5F09B4854}" presName="parentText" presStyleLbl="node1" presStyleIdx="0" presStyleCnt="1">
        <dgm:presLayoutVars>
          <dgm:chMax val="0"/>
          <dgm:bulletEnabled val="1"/>
        </dgm:presLayoutVars>
      </dgm:prSet>
      <dgm:spPr/>
      <dgm:t>
        <a:bodyPr/>
        <a:lstStyle/>
        <a:p>
          <a:endParaRPr lang="fr-FR"/>
        </a:p>
      </dgm:t>
    </dgm:pt>
    <dgm:pt modelId="{6B8B83E4-821B-455C-814D-AD712C93AE99}" type="pres">
      <dgm:prSet presAssocID="{B8FA1C38-B44D-4F69-A61A-2BC5F09B4854}" presName="childText" presStyleLbl="revTx" presStyleIdx="0" presStyleCnt="1">
        <dgm:presLayoutVars>
          <dgm:bulletEnabled val="1"/>
        </dgm:presLayoutVars>
      </dgm:prSet>
      <dgm:spPr/>
      <dgm:t>
        <a:bodyPr/>
        <a:lstStyle/>
        <a:p>
          <a:endParaRPr lang="fr-FR"/>
        </a:p>
      </dgm:t>
    </dgm:pt>
  </dgm:ptLst>
  <dgm:cxnLst>
    <dgm:cxn modelId="{CA7D4CAF-DD79-4748-B843-7EBEF6D589B1}" type="presOf" srcId="{90EA21EF-35DB-4DAE-830C-A8E2A528243A}" destId="{6B8B83E4-821B-455C-814D-AD712C93AE99}" srcOrd="0" destOrd="2" presId="urn:microsoft.com/office/officeart/2005/8/layout/vList2"/>
    <dgm:cxn modelId="{0A463D9A-FDA9-41CE-B9ED-947EE1F26D0F}" type="presOf" srcId="{B8FA1C38-B44D-4F69-A61A-2BC5F09B4854}" destId="{E6E39769-9940-453E-ADCA-ED3339FB86C0}" srcOrd="0" destOrd="0" presId="urn:microsoft.com/office/officeart/2005/8/layout/vList2"/>
    <dgm:cxn modelId="{AC639554-BE58-429F-AB97-710E51293D41}" srcId="{B8FA1C38-B44D-4F69-A61A-2BC5F09B4854}" destId="{90EA21EF-35DB-4DAE-830C-A8E2A528243A}" srcOrd="2" destOrd="0" parTransId="{CBC1144D-F38F-481B-B30F-09F2D0E25DB1}" sibTransId="{FD9ECD28-C268-4728-88E0-A1AD1622FE4F}"/>
    <dgm:cxn modelId="{1D119971-6718-44E4-8F97-EED8B5FB3EE0}" type="presOf" srcId="{2A5DC883-5C63-45A6-8707-F35484B5E8D9}" destId="{6B8B83E4-821B-455C-814D-AD712C93AE99}" srcOrd="0" destOrd="3" presId="urn:microsoft.com/office/officeart/2005/8/layout/vList2"/>
    <dgm:cxn modelId="{E6082E8A-D437-469D-9F5C-5C550044B294}" srcId="{B8FA1C38-B44D-4F69-A61A-2BC5F09B4854}" destId="{D9825BDB-A232-4E05-AD02-C4F81CF677F6}" srcOrd="1" destOrd="0" parTransId="{FE119E63-BE04-41FE-8510-8C5C568B9337}" sibTransId="{795EF887-34AE-436C-9207-3139C30A4579}"/>
    <dgm:cxn modelId="{DD415AF9-DFC4-4A86-BE0A-F46D3D1C61F3}" srcId="{B9BDB06D-16AA-45BE-AF4E-8F945C31D557}" destId="{B8FA1C38-B44D-4F69-A61A-2BC5F09B4854}" srcOrd="0" destOrd="0" parTransId="{9FDB3C1E-484D-4317-AC07-4B8CD4C00FBA}" sibTransId="{27306738-F3AA-473C-BC0D-D061A2A4462E}"/>
    <dgm:cxn modelId="{2C790D04-09B6-460B-8FEB-CF5901BC9CF6}" type="presOf" srcId="{B9BDB06D-16AA-45BE-AF4E-8F945C31D557}" destId="{3F3AE7DB-F802-4926-B3F2-B05C68F5FDF2}" srcOrd="0" destOrd="0" presId="urn:microsoft.com/office/officeart/2005/8/layout/vList2"/>
    <dgm:cxn modelId="{54F71564-C3A7-4E03-98DB-4D79079CBB77}" type="presOf" srcId="{D9825BDB-A232-4E05-AD02-C4F81CF677F6}" destId="{6B8B83E4-821B-455C-814D-AD712C93AE99}" srcOrd="0" destOrd="1" presId="urn:microsoft.com/office/officeart/2005/8/layout/vList2"/>
    <dgm:cxn modelId="{382CE37E-A92E-4355-9647-7FC3D2DB4B24}" srcId="{B8FA1C38-B44D-4F69-A61A-2BC5F09B4854}" destId="{2A5DC883-5C63-45A6-8707-F35484B5E8D9}" srcOrd="3" destOrd="0" parTransId="{8DADC68E-755D-44F3-9A0A-F7A9DA099166}" sibTransId="{13E465A5-66B5-4BA5-B387-109EC5F20410}"/>
    <dgm:cxn modelId="{0B779560-7AB3-4465-8D10-628B67EF4BB0}" srcId="{B8FA1C38-B44D-4F69-A61A-2BC5F09B4854}" destId="{977F4165-4430-4F4A-A8B7-FD98879149AE}" srcOrd="0" destOrd="0" parTransId="{C9BDEB42-6EE5-4451-BB9D-B24309FFB7A5}" sibTransId="{BBE561EE-6FA6-49F8-B83F-CE99DB2DFC29}"/>
    <dgm:cxn modelId="{A453F21C-6CAF-42B2-A062-D7CD734B1E15}" type="presOf" srcId="{977F4165-4430-4F4A-A8B7-FD98879149AE}" destId="{6B8B83E4-821B-455C-814D-AD712C93AE99}" srcOrd="0" destOrd="0" presId="urn:microsoft.com/office/officeart/2005/8/layout/vList2"/>
    <dgm:cxn modelId="{9A46BD15-5A56-4426-8468-9B980A344C5D}" type="presParOf" srcId="{3F3AE7DB-F802-4926-B3F2-B05C68F5FDF2}" destId="{E6E39769-9940-453E-ADCA-ED3339FB86C0}" srcOrd="0" destOrd="0" presId="urn:microsoft.com/office/officeart/2005/8/layout/vList2"/>
    <dgm:cxn modelId="{438FB947-985E-4ACB-B5B4-9A3151C9BC53}" type="presParOf" srcId="{3F3AE7DB-F802-4926-B3F2-B05C68F5FDF2}" destId="{6B8B83E4-821B-455C-814D-AD712C93AE9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7DA871-632B-4BBF-94A0-7B0B7990A7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57649FB-8D23-4EDD-B858-5AD263EA1E95}">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smtClean="0"/>
            <a:t>It is</a:t>
          </a:r>
          <a:endParaRPr lang="fr-FR"/>
        </a:p>
      </dgm:t>
    </dgm:pt>
    <dgm:pt modelId="{63F56EB4-1884-462A-A950-644E6F06010B}" type="parTrans" cxnId="{0025765E-EEAC-4AA8-AD6E-C927A6F42795}">
      <dgm:prSet/>
      <dgm:spPr/>
      <dgm:t>
        <a:bodyPr/>
        <a:lstStyle/>
        <a:p>
          <a:endParaRPr lang="en-US"/>
        </a:p>
      </dgm:t>
    </dgm:pt>
    <dgm:pt modelId="{323EB69E-2444-4B9B-B78F-3F08CEC1ED43}" type="sibTrans" cxnId="{0025765E-EEAC-4AA8-AD6E-C927A6F42795}">
      <dgm:prSet/>
      <dgm:spPr/>
      <dgm:t>
        <a:bodyPr/>
        <a:lstStyle/>
        <a:p>
          <a:endParaRPr lang="en-US"/>
        </a:p>
      </dgm:t>
    </dgm:pt>
    <dgm:pt modelId="{4B320606-4DC8-44B9-9917-5D89AF88D150}">
      <dgm:prSet/>
      <dgm:spPr/>
      <dgm:t>
        <a:bodyPr/>
        <a:lstStyle/>
        <a:p>
          <a:pPr rtl="0"/>
          <a:r>
            <a:rPr lang="en-US" dirty="0" smtClean="0"/>
            <a:t>An architecture</a:t>
          </a:r>
          <a:endParaRPr lang="fr-FR" dirty="0"/>
        </a:p>
      </dgm:t>
    </dgm:pt>
    <dgm:pt modelId="{FC460B6D-E9CC-4D7D-BF14-A7628D89F907}" type="parTrans" cxnId="{E84DE40A-9469-43C7-A3EF-B3EFC3B1A4E5}">
      <dgm:prSet/>
      <dgm:spPr/>
      <dgm:t>
        <a:bodyPr/>
        <a:lstStyle/>
        <a:p>
          <a:endParaRPr lang="en-US"/>
        </a:p>
      </dgm:t>
    </dgm:pt>
    <dgm:pt modelId="{6E586C28-14E3-4778-9771-EFDB2F298873}" type="sibTrans" cxnId="{E84DE40A-9469-43C7-A3EF-B3EFC3B1A4E5}">
      <dgm:prSet/>
      <dgm:spPr/>
      <dgm:t>
        <a:bodyPr/>
        <a:lstStyle/>
        <a:p>
          <a:endParaRPr lang="en-US"/>
        </a:p>
      </dgm:t>
    </dgm:pt>
    <dgm:pt modelId="{37F6C4D2-F86D-462F-9916-BEE988C613C2}">
      <dgm:prSet/>
      <dgm:spPr/>
      <dgm:t>
        <a:bodyPr/>
        <a:lstStyle/>
        <a:p>
          <a:pPr rtl="0"/>
          <a:r>
            <a:rPr lang="en-US" smtClean="0"/>
            <a:t>An approach to build an application</a:t>
          </a:r>
          <a:endParaRPr lang="fr-FR"/>
        </a:p>
      </dgm:t>
    </dgm:pt>
    <dgm:pt modelId="{473755E6-1175-476A-9936-2D8FF074E08D}" type="parTrans" cxnId="{F020F85B-F85B-4A72-98EA-61721021F66B}">
      <dgm:prSet/>
      <dgm:spPr/>
      <dgm:t>
        <a:bodyPr/>
        <a:lstStyle/>
        <a:p>
          <a:endParaRPr lang="en-US"/>
        </a:p>
      </dgm:t>
    </dgm:pt>
    <dgm:pt modelId="{10952940-8938-46D5-9E8D-58587919DFAE}" type="sibTrans" cxnId="{F020F85B-F85B-4A72-98EA-61721021F66B}">
      <dgm:prSet/>
      <dgm:spPr/>
      <dgm:t>
        <a:bodyPr/>
        <a:lstStyle/>
        <a:p>
          <a:endParaRPr lang="en-US"/>
        </a:p>
      </dgm:t>
    </dgm:pt>
    <dgm:pt modelId="{70AC04F4-402B-43B6-A7E6-545564608104}">
      <dgm:prSet/>
      <dgm:spPr/>
      <dgm:t>
        <a:bodyPr/>
        <a:lstStyle/>
        <a:p>
          <a:pPr rtl="0"/>
          <a:endParaRPr lang="fr-FR" dirty="0"/>
        </a:p>
      </dgm:t>
    </dgm:pt>
    <dgm:pt modelId="{036B31A2-B534-4B6E-A874-2A75D191E821}" type="parTrans" cxnId="{16C4E235-6941-430E-BC33-2D5DE6B7A6EB}">
      <dgm:prSet/>
      <dgm:spPr/>
      <dgm:t>
        <a:bodyPr/>
        <a:lstStyle/>
        <a:p>
          <a:endParaRPr lang="en-US"/>
        </a:p>
      </dgm:t>
    </dgm:pt>
    <dgm:pt modelId="{DC288FAB-4527-4773-8BB1-604A996C4F30}" type="sibTrans" cxnId="{16C4E235-6941-430E-BC33-2D5DE6B7A6EB}">
      <dgm:prSet/>
      <dgm:spPr/>
      <dgm:t>
        <a:bodyPr/>
        <a:lstStyle/>
        <a:p>
          <a:endParaRPr lang="en-US"/>
        </a:p>
      </dgm:t>
    </dgm:pt>
    <dgm:pt modelId="{35376994-9B07-43AF-9AB1-D0429DA3DEE7}" type="pres">
      <dgm:prSet presAssocID="{4C7DA871-632B-4BBF-94A0-7B0B7990A723}" presName="linear" presStyleCnt="0">
        <dgm:presLayoutVars>
          <dgm:animLvl val="lvl"/>
          <dgm:resizeHandles val="exact"/>
        </dgm:presLayoutVars>
      </dgm:prSet>
      <dgm:spPr/>
      <dgm:t>
        <a:bodyPr/>
        <a:lstStyle/>
        <a:p>
          <a:endParaRPr lang="fr-FR"/>
        </a:p>
      </dgm:t>
    </dgm:pt>
    <dgm:pt modelId="{9DEBC5CF-6880-4C3D-97F3-BA3D4469D472}" type="pres">
      <dgm:prSet presAssocID="{657649FB-8D23-4EDD-B858-5AD263EA1E95}" presName="parentText" presStyleLbl="node1" presStyleIdx="0" presStyleCnt="1" custLinFactNeighborX="-3393" custLinFactNeighborY="-4266">
        <dgm:presLayoutVars>
          <dgm:chMax val="0"/>
          <dgm:bulletEnabled val="1"/>
        </dgm:presLayoutVars>
      </dgm:prSet>
      <dgm:spPr/>
      <dgm:t>
        <a:bodyPr/>
        <a:lstStyle/>
        <a:p>
          <a:endParaRPr lang="fr-FR"/>
        </a:p>
      </dgm:t>
    </dgm:pt>
    <dgm:pt modelId="{FD993EEC-E06F-47EA-B04A-AA79E44BD3CE}" type="pres">
      <dgm:prSet presAssocID="{657649FB-8D23-4EDD-B858-5AD263EA1E95}" presName="childText" presStyleLbl="revTx" presStyleIdx="0" presStyleCnt="1">
        <dgm:presLayoutVars>
          <dgm:bulletEnabled val="1"/>
        </dgm:presLayoutVars>
      </dgm:prSet>
      <dgm:spPr/>
      <dgm:t>
        <a:bodyPr/>
        <a:lstStyle/>
        <a:p>
          <a:endParaRPr lang="fr-FR"/>
        </a:p>
      </dgm:t>
    </dgm:pt>
  </dgm:ptLst>
  <dgm:cxnLst>
    <dgm:cxn modelId="{16C4E235-6941-430E-BC33-2D5DE6B7A6EB}" srcId="{657649FB-8D23-4EDD-B858-5AD263EA1E95}" destId="{70AC04F4-402B-43B6-A7E6-545564608104}" srcOrd="0" destOrd="0" parTransId="{036B31A2-B534-4B6E-A874-2A75D191E821}" sibTransId="{DC288FAB-4527-4773-8BB1-604A996C4F30}"/>
    <dgm:cxn modelId="{D813AA5D-E8C9-4864-A079-24499C171D70}" type="presOf" srcId="{4B320606-4DC8-44B9-9917-5D89AF88D150}" destId="{FD993EEC-E06F-47EA-B04A-AA79E44BD3CE}" srcOrd="0" destOrd="1" presId="urn:microsoft.com/office/officeart/2005/8/layout/vList2"/>
    <dgm:cxn modelId="{F6F1F8FA-D5CB-44E7-A832-20613CB94745}" type="presOf" srcId="{37F6C4D2-F86D-462F-9916-BEE988C613C2}" destId="{FD993EEC-E06F-47EA-B04A-AA79E44BD3CE}" srcOrd="0" destOrd="2" presId="urn:microsoft.com/office/officeart/2005/8/layout/vList2"/>
    <dgm:cxn modelId="{E84DE40A-9469-43C7-A3EF-B3EFC3B1A4E5}" srcId="{657649FB-8D23-4EDD-B858-5AD263EA1E95}" destId="{4B320606-4DC8-44B9-9917-5D89AF88D150}" srcOrd="1" destOrd="0" parTransId="{FC460B6D-E9CC-4D7D-BF14-A7628D89F907}" sibTransId="{6E586C28-14E3-4778-9771-EFDB2F298873}"/>
    <dgm:cxn modelId="{F020F85B-F85B-4A72-98EA-61721021F66B}" srcId="{657649FB-8D23-4EDD-B858-5AD263EA1E95}" destId="{37F6C4D2-F86D-462F-9916-BEE988C613C2}" srcOrd="2" destOrd="0" parTransId="{473755E6-1175-476A-9936-2D8FF074E08D}" sibTransId="{10952940-8938-46D5-9E8D-58587919DFAE}"/>
    <dgm:cxn modelId="{F6297805-9610-477F-949C-8B12B4A4413A}" type="presOf" srcId="{4C7DA871-632B-4BBF-94A0-7B0B7990A723}" destId="{35376994-9B07-43AF-9AB1-D0429DA3DEE7}" srcOrd="0" destOrd="0" presId="urn:microsoft.com/office/officeart/2005/8/layout/vList2"/>
    <dgm:cxn modelId="{060185A3-0828-4195-976B-7E1060E4397D}" type="presOf" srcId="{70AC04F4-402B-43B6-A7E6-545564608104}" destId="{FD993EEC-E06F-47EA-B04A-AA79E44BD3CE}" srcOrd="0" destOrd="0" presId="urn:microsoft.com/office/officeart/2005/8/layout/vList2"/>
    <dgm:cxn modelId="{84BC67D5-3A66-4A3F-AC7C-9A962E74F449}" type="presOf" srcId="{657649FB-8D23-4EDD-B858-5AD263EA1E95}" destId="{9DEBC5CF-6880-4C3D-97F3-BA3D4469D472}" srcOrd="0" destOrd="0" presId="urn:microsoft.com/office/officeart/2005/8/layout/vList2"/>
    <dgm:cxn modelId="{0025765E-EEAC-4AA8-AD6E-C927A6F42795}" srcId="{4C7DA871-632B-4BBF-94A0-7B0B7990A723}" destId="{657649FB-8D23-4EDD-B858-5AD263EA1E95}" srcOrd="0" destOrd="0" parTransId="{63F56EB4-1884-462A-A950-644E6F06010B}" sibTransId="{323EB69E-2444-4B9B-B78F-3F08CEC1ED43}"/>
    <dgm:cxn modelId="{D59BFCE2-37AC-409B-86FC-11BC2012DDC9}" type="presParOf" srcId="{35376994-9B07-43AF-9AB1-D0429DA3DEE7}" destId="{9DEBC5CF-6880-4C3D-97F3-BA3D4469D472}" srcOrd="0" destOrd="0" presId="urn:microsoft.com/office/officeart/2005/8/layout/vList2"/>
    <dgm:cxn modelId="{F74AEDDF-3760-4755-BB7B-E31665E23320}" type="presParOf" srcId="{35376994-9B07-43AF-9AB1-D0429DA3DEE7}" destId="{FD993EEC-E06F-47EA-B04A-AA79E44BD3CE}"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C51FDB-1996-43F8-BE6B-60E1305C21F8}"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D1AEC74-28B1-4E6F-8C2E-5220A46CC615}">
      <dgm:prSet/>
      <dgm:spPr/>
      <dgm:t>
        <a:bodyPr/>
        <a:lstStyle/>
        <a:p>
          <a:pPr rtl="0"/>
          <a:r>
            <a:rPr lang="en-US" smtClean="0"/>
            <a:t>@PathParam: </a:t>
          </a:r>
          <a:endParaRPr lang="fr-FR"/>
        </a:p>
      </dgm:t>
    </dgm:pt>
    <dgm:pt modelId="{EB84114C-049B-4C39-AC39-4BB6722ACF85}" type="parTrans" cxnId="{CEA8A93F-AD5F-4380-B4CA-9251701BB46B}">
      <dgm:prSet/>
      <dgm:spPr/>
      <dgm:t>
        <a:bodyPr/>
        <a:lstStyle/>
        <a:p>
          <a:endParaRPr lang="en-US"/>
        </a:p>
      </dgm:t>
    </dgm:pt>
    <dgm:pt modelId="{ADF4D99E-C50C-4D2D-9F37-1C67383D7B74}" type="sibTrans" cxnId="{CEA8A93F-AD5F-4380-B4CA-9251701BB46B}">
      <dgm:prSet/>
      <dgm:spPr/>
      <dgm:t>
        <a:bodyPr/>
        <a:lstStyle/>
        <a:p>
          <a:endParaRPr lang="en-US"/>
        </a:p>
      </dgm:t>
    </dgm:pt>
    <dgm:pt modelId="{B06EEE11-917A-4E44-B461-4A3830BE2861}">
      <dgm:prSet/>
      <dgm:spPr/>
      <dgm:t>
        <a:bodyPr/>
        <a:lstStyle/>
        <a:p>
          <a:pPr rtl="0"/>
          <a:r>
            <a:rPr lang="en-US" dirty="0" smtClean="0"/>
            <a:t>Binds the parameter passed to method to a value in path.</a:t>
          </a:r>
          <a:endParaRPr lang="fr-FR" dirty="0"/>
        </a:p>
      </dgm:t>
    </dgm:pt>
    <dgm:pt modelId="{5DDCA182-96CF-48C8-8895-5AD26D0B5BE3}" type="parTrans" cxnId="{253C80F5-E66C-4501-9C86-F66168524093}">
      <dgm:prSet/>
      <dgm:spPr/>
      <dgm:t>
        <a:bodyPr/>
        <a:lstStyle/>
        <a:p>
          <a:endParaRPr lang="en-US"/>
        </a:p>
      </dgm:t>
    </dgm:pt>
    <dgm:pt modelId="{1AB81670-2ADE-4CE6-8E00-9327E9DA1FA7}" type="sibTrans" cxnId="{253C80F5-E66C-4501-9C86-F66168524093}">
      <dgm:prSet/>
      <dgm:spPr/>
      <dgm:t>
        <a:bodyPr/>
        <a:lstStyle/>
        <a:p>
          <a:endParaRPr lang="en-US"/>
        </a:p>
      </dgm:t>
    </dgm:pt>
    <dgm:pt modelId="{696EAEE9-EB8D-4526-A4AD-8C3DDE347049}" type="pres">
      <dgm:prSet presAssocID="{23C51FDB-1996-43F8-BE6B-60E1305C21F8}" presName="Name0" presStyleCnt="0">
        <dgm:presLayoutVars>
          <dgm:chMax val="7"/>
          <dgm:dir/>
          <dgm:animLvl val="lvl"/>
          <dgm:resizeHandles val="exact"/>
        </dgm:presLayoutVars>
      </dgm:prSet>
      <dgm:spPr/>
      <dgm:t>
        <a:bodyPr/>
        <a:lstStyle/>
        <a:p>
          <a:endParaRPr lang="fr-FR"/>
        </a:p>
      </dgm:t>
    </dgm:pt>
    <dgm:pt modelId="{8BC43ED2-C693-4D7F-84C0-247CF76A3716}" type="pres">
      <dgm:prSet presAssocID="{BD1AEC74-28B1-4E6F-8C2E-5220A46CC615}" presName="circle1" presStyleLbl="node1" presStyleIdx="0" presStyleCnt="1"/>
      <dgm:spPr/>
    </dgm:pt>
    <dgm:pt modelId="{F44E86BE-0900-411D-9619-ADBA86C3BE7C}" type="pres">
      <dgm:prSet presAssocID="{BD1AEC74-28B1-4E6F-8C2E-5220A46CC615}" presName="space" presStyleCnt="0"/>
      <dgm:spPr/>
    </dgm:pt>
    <dgm:pt modelId="{64285670-37F9-4208-8981-5C1605AA2242}" type="pres">
      <dgm:prSet presAssocID="{BD1AEC74-28B1-4E6F-8C2E-5220A46CC615}" presName="rect1" presStyleLbl="alignAcc1" presStyleIdx="0" presStyleCnt="1"/>
      <dgm:spPr/>
      <dgm:t>
        <a:bodyPr/>
        <a:lstStyle/>
        <a:p>
          <a:endParaRPr lang="fr-FR"/>
        </a:p>
      </dgm:t>
    </dgm:pt>
    <dgm:pt modelId="{01B71BE2-EBE3-4FF5-A9C4-9C6BFD6785E8}" type="pres">
      <dgm:prSet presAssocID="{BD1AEC74-28B1-4E6F-8C2E-5220A46CC615}" presName="rect1ParTx" presStyleLbl="alignAcc1" presStyleIdx="0" presStyleCnt="1">
        <dgm:presLayoutVars>
          <dgm:chMax val="1"/>
          <dgm:bulletEnabled val="1"/>
        </dgm:presLayoutVars>
      </dgm:prSet>
      <dgm:spPr/>
      <dgm:t>
        <a:bodyPr/>
        <a:lstStyle/>
        <a:p>
          <a:endParaRPr lang="fr-FR"/>
        </a:p>
      </dgm:t>
    </dgm:pt>
    <dgm:pt modelId="{B8F68C7C-2948-45BB-8A8F-0CA63F4292AF}" type="pres">
      <dgm:prSet presAssocID="{BD1AEC74-28B1-4E6F-8C2E-5220A46CC615}" presName="rect1ChTx" presStyleLbl="alignAcc1" presStyleIdx="0" presStyleCnt="1">
        <dgm:presLayoutVars>
          <dgm:bulletEnabled val="1"/>
        </dgm:presLayoutVars>
      </dgm:prSet>
      <dgm:spPr/>
      <dgm:t>
        <a:bodyPr/>
        <a:lstStyle/>
        <a:p>
          <a:endParaRPr lang="en-US"/>
        </a:p>
      </dgm:t>
    </dgm:pt>
  </dgm:ptLst>
  <dgm:cxnLst>
    <dgm:cxn modelId="{971E3391-BD69-40EB-8DC3-93CE0A06B960}" type="presOf" srcId="{BD1AEC74-28B1-4E6F-8C2E-5220A46CC615}" destId="{64285670-37F9-4208-8981-5C1605AA2242}" srcOrd="0" destOrd="0" presId="urn:microsoft.com/office/officeart/2005/8/layout/target3"/>
    <dgm:cxn modelId="{2E29D5E5-2C2A-473F-BA73-1997DF25C4C9}" type="presOf" srcId="{B06EEE11-917A-4E44-B461-4A3830BE2861}" destId="{B8F68C7C-2948-45BB-8A8F-0CA63F4292AF}" srcOrd="0" destOrd="0" presId="urn:microsoft.com/office/officeart/2005/8/layout/target3"/>
    <dgm:cxn modelId="{48A16C89-C32A-4DE0-AB1E-5CE063BE04DA}" type="presOf" srcId="{BD1AEC74-28B1-4E6F-8C2E-5220A46CC615}" destId="{01B71BE2-EBE3-4FF5-A9C4-9C6BFD6785E8}" srcOrd="1" destOrd="0" presId="urn:microsoft.com/office/officeart/2005/8/layout/target3"/>
    <dgm:cxn modelId="{253C80F5-E66C-4501-9C86-F66168524093}" srcId="{BD1AEC74-28B1-4E6F-8C2E-5220A46CC615}" destId="{B06EEE11-917A-4E44-B461-4A3830BE2861}" srcOrd="0" destOrd="0" parTransId="{5DDCA182-96CF-48C8-8895-5AD26D0B5BE3}" sibTransId="{1AB81670-2ADE-4CE6-8E00-9327E9DA1FA7}"/>
    <dgm:cxn modelId="{5D5D63F6-1761-4B8C-8D98-6C504C686F5A}" type="presOf" srcId="{23C51FDB-1996-43F8-BE6B-60E1305C21F8}" destId="{696EAEE9-EB8D-4526-A4AD-8C3DDE347049}" srcOrd="0" destOrd="0" presId="urn:microsoft.com/office/officeart/2005/8/layout/target3"/>
    <dgm:cxn modelId="{CEA8A93F-AD5F-4380-B4CA-9251701BB46B}" srcId="{23C51FDB-1996-43F8-BE6B-60E1305C21F8}" destId="{BD1AEC74-28B1-4E6F-8C2E-5220A46CC615}" srcOrd="0" destOrd="0" parTransId="{EB84114C-049B-4C39-AC39-4BB6722ACF85}" sibTransId="{ADF4D99E-C50C-4D2D-9F37-1C67383D7B74}"/>
    <dgm:cxn modelId="{84E8E3EF-7ED9-4C1F-9A4A-035697931C7A}" type="presParOf" srcId="{696EAEE9-EB8D-4526-A4AD-8C3DDE347049}" destId="{8BC43ED2-C693-4D7F-84C0-247CF76A3716}" srcOrd="0" destOrd="0" presId="urn:microsoft.com/office/officeart/2005/8/layout/target3"/>
    <dgm:cxn modelId="{CD49EA75-DD72-419A-B520-6B484D2051B3}" type="presParOf" srcId="{696EAEE9-EB8D-4526-A4AD-8C3DDE347049}" destId="{F44E86BE-0900-411D-9619-ADBA86C3BE7C}" srcOrd="1" destOrd="0" presId="urn:microsoft.com/office/officeart/2005/8/layout/target3"/>
    <dgm:cxn modelId="{DDDDE9EB-3B42-42C7-B0CF-92618B65B435}" type="presParOf" srcId="{696EAEE9-EB8D-4526-A4AD-8C3DDE347049}" destId="{64285670-37F9-4208-8981-5C1605AA2242}" srcOrd="2" destOrd="0" presId="urn:microsoft.com/office/officeart/2005/8/layout/target3"/>
    <dgm:cxn modelId="{EED7BB32-5F26-452D-85C1-2F9A50F404F0}" type="presParOf" srcId="{696EAEE9-EB8D-4526-A4AD-8C3DDE347049}" destId="{01B71BE2-EBE3-4FF5-A9C4-9C6BFD6785E8}" srcOrd="3" destOrd="0" presId="urn:microsoft.com/office/officeart/2005/8/layout/target3"/>
    <dgm:cxn modelId="{F4241108-71E8-4203-8D0F-444040A99865}" type="presParOf" srcId="{696EAEE9-EB8D-4526-A4AD-8C3DDE347049}" destId="{B8F68C7C-2948-45BB-8A8F-0CA63F4292AF}" srcOrd="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32C7F3-ADD4-478B-B89C-09C424799417}"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2424A09D-E3ED-4A87-9AB1-AF15D98FD240}">
      <dgm:prSet/>
      <dgm:spPr/>
      <dgm:t>
        <a:bodyPr/>
        <a:lstStyle/>
        <a:p>
          <a:pPr rtl="0"/>
          <a:r>
            <a:rPr lang="en-US" smtClean="0"/>
            <a:t>@QueryParam: </a:t>
          </a:r>
          <a:endParaRPr lang="fr-FR"/>
        </a:p>
      </dgm:t>
    </dgm:pt>
    <dgm:pt modelId="{22CF10F4-D542-4523-88AE-44D32BD4F3BC}" type="parTrans" cxnId="{39A51E09-2BCD-4084-AEF6-4192B6AC982C}">
      <dgm:prSet/>
      <dgm:spPr/>
      <dgm:t>
        <a:bodyPr/>
        <a:lstStyle/>
        <a:p>
          <a:endParaRPr lang="en-US"/>
        </a:p>
      </dgm:t>
    </dgm:pt>
    <dgm:pt modelId="{905561CE-EFEF-46C6-9936-CEAD2DD259AD}" type="sibTrans" cxnId="{39A51E09-2BCD-4084-AEF6-4192B6AC982C}">
      <dgm:prSet/>
      <dgm:spPr/>
      <dgm:t>
        <a:bodyPr/>
        <a:lstStyle/>
        <a:p>
          <a:endParaRPr lang="en-US"/>
        </a:p>
      </dgm:t>
    </dgm:pt>
    <dgm:pt modelId="{462C9F8D-A2F5-4336-8D41-D3DB52007EE1}">
      <dgm:prSet/>
      <dgm:spPr/>
      <dgm:t>
        <a:bodyPr/>
        <a:lstStyle/>
        <a:p>
          <a:pPr rtl="0"/>
          <a:r>
            <a:rPr lang="en-US" smtClean="0"/>
            <a:t>Binds the parameter passed to method to a query parameter in path.</a:t>
          </a:r>
          <a:endParaRPr lang="fr-FR"/>
        </a:p>
      </dgm:t>
    </dgm:pt>
    <dgm:pt modelId="{3CCE577A-15EF-4DE3-A36D-9584ECD99CD9}" type="parTrans" cxnId="{505BD20B-FDA7-4674-8992-90225D1BC02F}">
      <dgm:prSet/>
      <dgm:spPr/>
      <dgm:t>
        <a:bodyPr/>
        <a:lstStyle/>
        <a:p>
          <a:endParaRPr lang="en-US"/>
        </a:p>
      </dgm:t>
    </dgm:pt>
    <dgm:pt modelId="{20143E6A-4CF7-428A-A76C-C754F1658169}" type="sibTrans" cxnId="{505BD20B-FDA7-4674-8992-90225D1BC02F}">
      <dgm:prSet/>
      <dgm:spPr/>
      <dgm:t>
        <a:bodyPr/>
        <a:lstStyle/>
        <a:p>
          <a:endParaRPr lang="en-US"/>
        </a:p>
      </dgm:t>
    </dgm:pt>
    <dgm:pt modelId="{5A0C9531-7254-48B9-8758-7B8C0D0B26A8}" type="pres">
      <dgm:prSet presAssocID="{8432C7F3-ADD4-478B-B89C-09C424799417}" presName="Name0" presStyleCnt="0">
        <dgm:presLayoutVars>
          <dgm:chMax val="7"/>
          <dgm:dir/>
          <dgm:animLvl val="lvl"/>
          <dgm:resizeHandles val="exact"/>
        </dgm:presLayoutVars>
      </dgm:prSet>
      <dgm:spPr/>
      <dgm:t>
        <a:bodyPr/>
        <a:lstStyle/>
        <a:p>
          <a:endParaRPr lang="fr-FR"/>
        </a:p>
      </dgm:t>
    </dgm:pt>
    <dgm:pt modelId="{E40C6961-5600-4CEF-A3AF-B53C30D6C2D0}" type="pres">
      <dgm:prSet presAssocID="{2424A09D-E3ED-4A87-9AB1-AF15D98FD240}" presName="circle1" presStyleLbl="node1" presStyleIdx="0" presStyleCnt="1"/>
      <dgm:spPr/>
    </dgm:pt>
    <dgm:pt modelId="{110F6148-E3CB-416C-8866-5E25FFB907B7}" type="pres">
      <dgm:prSet presAssocID="{2424A09D-E3ED-4A87-9AB1-AF15D98FD240}" presName="space" presStyleCnt="0"/>
      <dgm:spPr/>
    </dgm:pt>
    <dgm:pt modelId="{2DD1F18D-38A6-4122-8CFD-6531CCF60472}" type="pres">
      <dgm:prSet presAssocID="{2424A09D-E3ED-4A87-9AB1-AF15D98FD240}" presName="rect1" presStyleLbl="alignAcc1" presStyleIdx="0" presStyleCnt="1"/>
      <dgm:spPr/>
      <dgm:t>
        <a:bodyPr/>
        <a:lstStyle/>
        <a:p>
          <a:endParaRPr lang="fr-FR"/>
        </a:p>
      </dgm:t>
    </dgm:pt>
    <dgm:pt modelId="{F18B83F0-F13E-48CE-B26C-C62B29922B4D}" type="pres">
      <dgm:prSet presAssocID="{2424A09D-E3ED-4A87-9AB1-AF15D98FD240}" presName="rect1ParTx" presStyleLbl="alignAcc1" presStyleIdx="0" presStyleCnt="1">
        <dgm:presLayoutVars>
          <dgm:chMax val="1"/>
          <dgm:bulletEnabled val="1"/>
        </dgm:presLayoutVars>
      </dgm:prSet>
      <dgm:spPr/>
      <dgm:t>
        <a:bodyPr/>
        <a:lstStyle/>
        <a:p>
          <a:endParaRPr lang="fr-FR"/>
        </a:p>
      </dgm:t>
    </dgm:pt>
    <dgm:pt modelId="{0898162D-3EE9-4E14-8384-A6264B813A15}" type="pres">
      <dgm:prSet presAssocID="{2424A09D-E3ED-4A87-9AB1-AF15D98FD240}" presName="rect1ChTx" presStyleLbl="alignAcc1" presStyleIdx="0" presStyleCnt="1">
        <dgm:presLayoutVars>
          <dgm:bulletEnabled val="1"/>
        </dgm:presLayoutVars>
      </dgm:prSet>
      <dgm:spPr/>
      <dgm:t>
        <a:bodyPr/>
        <a:lstStyle/>
        <a:p>
          <a:endParaRPr lang="fr-FR"/>
        </a:p>
      </dgm:t>
    </dgm:pt>
  </dgm:ptLst>
  <dgm:cxnLst>
    <dgm:cxn modelId="{505BD20B-FDA7-4674-8992-90225D1BC02F}" srcId="{2424A09D-E3ED-4A87-9AB1-AF15D98FD240}" destId="{462C9F8D-A2F5-4336-8D41-D3DB52007EE1}" srcOrd="0" destOrd="0" parTransId="{3CCE577A-15EF-4DE3-A36D-9584ECD99CD9}" sibTransId="{20143E6A-4CF7-428A-A76C-C754F1658169}"/>
    <dgm:cxn modelId="{1A9C6236-D04B-4A0D-93EC-909E3372109D}" type="presOf" srcId="{462C9F8D-A2F5-4336-8D41-D3DB52007EE1}" destId="{0898162D-3EE9-4E14-8384-A6264B813A15}" srcOrd="0" destOrd="0" presId="urn:microsoft.com/office/officeart/2005/8/layout/target3"/>
    <dgm:cxn modelId="{C13C41F8-8FF1-41A6-B38F-4CFF8FC4112F}" type="presOf" srcId="{2424A09D-E3ED-4A87-9AB1-AF15D98FD240}" destId="{2DD1F18D-38A6-4122-8CFD-6531CCF60472}" srcOrd="0" destOrd="0" presId="urn:microsoft.com/office/officeart/2005/8/layout/target3"/>
    <dgm:cxn modelId="{55F24091-88EF-4645-96CD-2EB5C0AA8636}" type="presOf" srcId="{8432C7F3-ADD4-478B-B89C-09C424799417}" destId="{5A0C9531-7254-48B9-8758-7B8C0D0B26A8}" srcOrd="0" destOrd="0" presId="urn:microsoft.com/office/officeart/2005/8/layout/target3"/>
    <dgm:cxn modelId="{39A51E09-2BCD-4084-AEF6-4192B6AC982C}" srcId="{8432C7F3-ADD4-478B-B89C-09C424799417}" destId="{2424A09D-E3ED-4A87-9AB1-AF15D98FD240}" srcOrd="0" destOrd="0" parTransId="{22CF10F4-D542-4523-88AE-44D32BD4F3BC}" sibTransId="{905561CE-EFEF-46C6-9936-CEAD2DD259AD}"/>
    <dgm:cxn modelId="{06649DF2-12C7-45CB-9073-BD83E1EB3641}" type="presOf" srcId="{2424A09D-E3ED-4A87-9AB1-AF15D98FD240}" destId="{F18B83F0-F13E-48CE-B26C-C62B29922B4D}" srcOrd="1" destOrd="0" presId="urn:microsoft.com/office/officeart/2005/8/layout/target3"/>
    <dgm:cxn modelId="{64A22550-DD10-4001-AC1B-09A4492CE4FD}" type="presParOf" srcId="{5A0C9531-7254-48B9-8758-7B8C0D0B26A8}" destId="{E40C6961-5600-4CEF-A3AF-B53C30D6C2D0}" srcOrd="0" destOrd="0" presId="urn:microsoft.com/office/officeart/2005/8/layout/target3"/>
    <dgm:cxn modelId="{527D3D86-1A13-4DD5-B63C-F7901F3160E7}" type="presParOf" srcId="{5A0C9531-7254-48B9-8758-7B8C0D0B26A8}" destId="{110F6148-E3CB-416C-8866-5E25FFB907B7}" srcOrd="1" destOrd="0" presId="urn:microsoft.com/office/officeart/2005/8/layout/target3"/>
    <dgm:cxn modelId="{ECB08EFB-168B-4F14-A3AF-4C33AB46C944}" type="presParOf" srcId="{5A0C9531-7254-48B9-8758-7B8C0D0B26A8}" destId="{2DD1F18D-38A6-4122-8CFD-6531CCF60472}" srcOrd="2" destOrd="0" presId="urn:microsoft.com/office/officeart/2005/8/layout/target3"/>
    <dgm:cxn modelId="{6780BDDC-7656-404E-9D54-95A4BC7A65B6}" type="presParOf" srcId="{5A0C9531-7254-48B9-8758-7B8C0D0B26A8}" destId="{F18B83F0-F13E-48CE-B26C-C62B29922B4D}" srcOrd="3" destOrd="0" presId="urn:microsoft.com/office/officeart/2005/8/layout/target3"/>
    <dgm:cxn modelId="{F2CB5196-289D-4CE5-BA0B-11DBB2DC80E9}" type="presParOf" srcId="{5A0C9531-7254-48B9-8758-7B8C0D0B26A8}" destId="{0898162D-3EE9-4E14-8384-A6264B813A15}" srcOrd="4"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9C6146-ED76-4756-80F9-2B9F8D6FC6F5}"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A0A1E93B-2001-447E-A6A7-30DAB3D7047F}">
      <dgm:prSet/>
      <dgm:spPr/>
      <dgm:t>
        <a:bodyPr/>
        <a:lstStyle/>
        <a:p>
          <a:pPr rtl="0"/>
          <a:r>
            <a:rPr lang="en-US" smtClean="0"/>
            <a:t>@FormParam: </a:t>
          </a:r>
          <a:endParaRPr lang="fr-FR"/>
        </a:p>
      </dgm:t>
    </dgm:pt>
    <dgm:pt modelId="{717A2136-4621-45C5-8157-872640657E91}" type="parTrans" cxnId="{D56B8E91-56A2-441D-A4DC-75B2220A5E9A}">
      <dgm:prSet/>
      <dgm:spPr/>
      <dgm:t>
        <a:bodyPr/>
        <a:lstStyle/>
        <a:p>
          <a:endParaRPr lang="en-US"/>
        </a:p>
      </dgm:t>
    </dgm:pt>
    <dgm:pt modelId="{E8C76D6F-E25E-4B03-8E0B-025C1E806D5C}" type="sibTrans" cxnId="{D56B8E91-56A2-441D-A4DC-75B2220A5E9A}">
      <dgm:prSet/>
      <dgm:spPr/>
      <dgm:t>
        <a:bodyPr/>
        <a:lstStyle/>
        <a:p>
          <a:endParaRPr lang="en-US"/>
        </a:p>
      </dgm:t>
    </dgm:pt>
    <dgm:pt modelId="{9AD83D23-423D-4740-BC35-68FF80976599}">
      <dgm:prSet/>
      <dgm:spPr/>
      <dgm:t>
        <a:bodyPr/>
        <a:lstStyle/>
        <a:p>
          <a:pPr rtl="0"/>
          <a:r>
            <a:rPr lang="en-US" dirty="0" smtClean="0"/>
            <a:t>Binds the parameter passed to method to a form value.</a:t>
          </a:r>
          <a:endParaRPr lang="fr-FR" dirty="0"/>
        </a:p>
      </dgm:t>
    </dgm:pt>
    <dgm:pt modelId="{D3D24452-BB68-4A3C-ACAD-48918A5DE1ED}" type="parTrans" cxnId="{D3998B1B-1372-4892-A5AC-A5C5A11F7BC1}">
      <dgm:prSet/>
      <dgm:spPr/>
      <dgm:t>
        <a:bodyPr/>
        <a:lstStyle/>
        <a:p>
          <a:endParaRPr lang="en-US"/>
        </a:p>
      </dgm:t>
    </dgm:pt>
    <dgm:pt modelId="{DA45E5B4-0131-49F3-9A6F-05028620A0A8}" type="sibTrans" cxnId="{D3998B1B-1372-4892-A5AC-A5C5A11F7BC1}">
      <dgm:prSet/>
      <dgm:spPr/>
      <dgm:t>
        <a:bodyPr/>
        <a:lstStyle/>
        <a:p>
          <a:endParaRPr lang="en-US"/>
        </a:p>
      </dgm:t>
    </dgm:pt>
    <dgm:pt modelId="{6F5AF59B-E98A-41AE-9E28-74B4FD0FA54C}" type="pres">
      <dgm:prSet presAssocID="{769C6146-ED76-4756-80F9-2B9F8D6FC6F5}" presName="Name0" presStyleCnt="0">
        <dgm:presLayoutVars>
          <dgm:chMax val="7"/>
          <dgm:dir/>
          <dgm:animLvl val="lvl"/>
          <dgm:resizeHandles val="exact"/>
        </dgm:presLayoutVars>
      </dgm:prSet>
      <dgm:spPr/>
      <dgm:t>
        <a:bodyPr/>
        <a:lstStyle/>
        <a:p>
          <a:endParaRPr lang="fr-FR"/>
        </a:p>
      </dgm:t>
    </dgm:pt>
    <dgm:pt modelId="{219259E1-C077-4F0F-A729-F281455B6E2B}" type="pres">
      <dgm:prSet presAssocID="{A0A1E93B-2001-447E-A6A7-30DAB3D7047F}" presName="circle1" presStyleLbl="node1" presStyleIdx="0" presStyleCnt="1"/>
      <dgm:spPr/>
    </dgm:pt>
    <dgm:pt modelId="{62955E45-2DB2-41DC-A53E-EE31C0640EAD}" type="pres">
      <dgm:prSet presAssocID="{A0A1E93B-2001-447E-A6A7-30DAB3D7047F}" presName="space" presStyleCnt="0"/>
      <dgm:spPr/>
    </dgm:pt>
    <dgm:pt modelId="{C85DE7DA-8AC4-4FF0-8D4D-943424B8F6E7}" type="pres">
      <dgm:prSet presAssocID="{A0A1E93B-2001-447E-A6A7-30DAB3D7047F}" presName="rect1" presStyleLbl="alignAcc1" presStyleIdx="0" presStyleCnt="1"/>
      <dgm:spPr/>
      <dgm:t>
        <a:bodyPr/>
        <a:lstStyle/>
        <a:p>
          <a:endParaRPr lang="fr-FR"/>
        </a:p>
      </dgm:t>
    </dgm:pt>
    <dgm:pt modelId="{334CDA69-ECA7-4433-943A-2C018430A926}" type="pres">
      <dgm:prSet presAssocID="{A0A1E93B-2001-447E-A6A7-30DAB3D7047F}" presName="rect1ParTx" presStyleLbl="alignAcc1" presStyleIdx="0" presStyleCnt="1">
        <dgm:presLayoutVars>
          <dgm:chMax val="1"/>
          <dgm:bulletEnabled val="1"/>
        </dgm:presLayoutVars>
      </dgm:prSet>
      <dgm:spPr/>
      <dgm:t>
        <a:bodyPr/>
        <a:lstStyle/>
        <a:p>
          <a:endParaRPr lang="fr-FR"/>
        </a:p>
      </dgm:t>
    </dgm:pt>
    <dgm:pt modelId="{C7782C6B-72F9-48E9-92F9-9089D166DC72}" type="pres">
      <dgm:prSet presAssocID="{A0A1E93B-2001-447E-A6A7-30DAB3D7047F}" presName="rect1ChTx" presStyleLbl="alignAcc1" presStyleIdx="0" presStyleCnt="1">
        <dgm:presLayoutVars>
          <dgm:bulletEnabled val="1"/>
        </dgm:presLayoutVars>
      </dgm:prSet>
      <dgm:spPr/>
      <dgm:t>
        <a:bodyPr/>
        <a:lstStyle/>
        <a:p>
          <a:endParaRPr lang="fr-FR"/>
        </a:p>
      </dgm:t>
    </dgm:pt>
  </dgm:ptLst>
  <dgm:cxnLst>
    <dgm:cxn modelId="{D3998B1B-1372-4892-A5AC-A5C5A11F7BC1}" srcId="{A0A1E93B-2001-447E-A6A7-30DAB3D7047F}" destId="{9AD83D23-423D-4740-BC35-68FF80976599}" srcOrd="0" destOrd="0" parTransId="{D3D24452-BB68-4A3C-ACAD-48918A5DE1ED}" sibTransId="{DA45E5B4-0131-49F3-9A6F-05028620A0A8}"/>
    <dgm:cxn modelId="{4EB05D43-A9CF-4B28-B6B9-31E8FA95164B}" type="presOf" srcId="{769C6146-ED76-4756-80F9-2B9F8D6FC6F5}" destId="{6F5AF59B-E98A-41AE-9E28-74B4FD0FA54C}" srcOrd="0" destOrd="0" presId="urn:microsoft.com/office/officeart/2005/8/layout/target3"/>
    <dgm:cxn modelId="{BF78A93A-A385-499A-8009-694037038C3E}" type="presOf" srcId="{A0A1E93B-2001-447E-A6A7-30DAB3D7047F}" destId="{C85DE7DA-8AC4-4FF0-8D4D-943424B8F6E7}" srcOrd="0" destOrd="0" presId="urn:microsoft.com/office/officeart/2005/8/layout/target3"/>
    <dgm:cxn modelId="{1037ACB9-570F-4D4E-8F81-3722EE58C357}" type="presOf" srcId="{A0A1E93B-2001-447E-A6A7-30DAB3D7047F}" destId="{334CDA69-ECA7-4433-943A-2C018430A926}" srcOrd="1" destOrd="0" presId="urn:microsoft.com/office/officeart/2005/8/layout/target3"/>
    <dgm:cxn modelId="{D56B8E91-56A2-441D-A4DC-75B2220A5E9A}" srcId="{769C6146-ED76-4756-80F9-2B9F8D6FC6F5}" destId="{A0A1E93B-2001-447E-A6A7-30DAB3D7047F}" srcOrd="0" destOrd="0" parTransId="{717A2136-4621-45C5-8157-872640657E91}" sibTransId="{E8C76D6F-E25E-4B03-8E0B-025C1E806D5C}"/>
    <dgm:cxn modelId="{A49387A3-E1C0-4DB2-8B5C-1E9B86F2918B}" type="presOf" srcId="{9AD83D23-423D-4740-BC35-68FF80976599}" destId="{C7782C6B-72F9-48E9-92F9-9089D166DC72}" srcOrd="0" destOrd="0" presId="urn:microsoft.com/office/officeart/2005/8/layout/target3"/>
    <dgm:cxn modelId="{F8F60F0A-2C39-49A1-9199-A798B4C22A57}" type="presParOf" srcId="{6F5AF59B-E98A-41AE-9E28-74B4FD0FA54C}" destId="{219259E1-C077-4F0F-A729-F281455B6E2B}" srcOrd="0" destOrd="0" presId="urn:microsoft.com/office/officeart/2005/8/layout/target3"/>
    <dgm:cxn modelId="{63CDCA10-3EAE-475F-B52E-2F0970961435}" type="presParOf" srcId="{6F5AF59B-E98A-41AE-9E28-74B4FD0FA54C}" destId="{62955E45-2DB2-41DC-A53E-EE31C0640EAD}" srcOrd="1" destOrd="0" presId="urn:microsoft.com/office/officeart/2005/8/layout/target3"/>
    <dgm:cxn modelId="{315D003A-6A6E-45FC-B182-85D1844F44A6}" type="presParOf" srcId="{6F5AF59B-E98A-41AE-9E28-74B4FD0FA54C}" destId="{C85DE7DA-8AC4-4FF0-8D4D-943424B8F6E7}" srcOrd="2" destOrd="0" presId="urn:microsoft.com/office/officeart/2005/8/layout/target3"/>
    <dgm:cxn modelId="{FED3FFB4-BCBB-4705-A47C-B21183BAA843}" type="presParOf" srcId="{6F5AF59B-E98A-41AE-9E28-74B4FD0FA54C}" destId="{334CDA69-ECA7-4433-943A-2C018430A926}" srcOrd="3" destOrd="0" presId="urn:microsoft.com/office/officeart/2005/8/layout/target3"/>
    <dgm:cxn modelId="{4535E903-CBCC-4134-89C3-C3692830EEDE}" type="presParOf" srcId="{6F5AF59B-E98A-41AE-9E28-74B4FD0FA54C}" destId="{C7782C6B-72F9-48E9-92F9-9089D166DC72}" srcOrd="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36F26F-4F6F-4C85-A32C-C9B9869309BA}"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403B52F-C800-42A2-83C5-5A9FB6CB9BE6}">
      <dgm:prSet/>
      <dgm:spPr/>
      <dgm:t>
        <a:bodyPr/>
        <a:lstStyle/>
        <a:p>
          <a:pPr rtl="0"/>
          <a:r>
            <a:rPr lang="en-US" smtClean="0"/>
            <a:t>@HeaderParam: </a:t>
          </a:r>
          <a:endParaRPr lang="fr-FR"/>
        </a:p>
      </dgm:t>
    </dgm:pt>
    <dgm:pt modelId="{FC332696-9CB8-4642-9DA3-2D81D7A816CA}" type="parTrans" cxnId="{CF83CC7C-76E2-4537-A6F4-06569FAEC692}">
      <dgm:prSet/>
      <dgm:spPr/>
      <dgm:t>
        <a:bodyPr/>
        <a:lstStyle/>
        <a:p>
          <a:endParaRPr lang="en-US"/>
        </a:p>
      </dgm:t>
    </dgm:pt>
    <dgm:pt modelId="{47BF162B-4D37-4DED-84A9-7805F77A4148}" type="sibTrans" cxnId="{CF83CC7C-76E2-4537-A6F4-06569FAEC692}">
      <dgm:prSet/>
      <dgm:spPr/>
      <dgm:t>
        <a:bodyPr/>
        <a:lstStyle/>
        <a:p>
          <a:endParaRPr lang="en-US"/>
        </a:p>
      </dgm:t>
    </dgm:pt>
    <dgm:pt modelId="{0B5392DA-E9E1-41DD-BDB4-9FB3B9CD160B}">
      <dgm:prSet/>
      <dgm:spPr/>
      <dgm:t>
        <a:bodyPr/>
        <a:lstStyle/>
        <a:p>
          <a:pPr rtl="0"/>
          <a:r>
            <a:rPr lang="en-US" smtClean="0"/>
            <a:t>Binds the parameter passed to method to a HTTP header.</a:t>
          </a:r>
          <a:endParaRPr lang="fr-FR"/>
        </a:p>
      </dgm:t>
    </dgm:pt>
    <dgm:pt modelId="{C20D1B11-AE0C-49C4-8027-6CEC31A61382}" type="parTrans" cxnId="{17F1B322-0E7B-4DA4-94A3-E5B6E7CC099E}">
      <dgm:prSet/>
      <dgm:spPr/>
      <dgm:t>
        <a:bodyPr/>
        <a:lstStyle/>
        <a:p>
          <a:endParaRPr lang="en-US"/>
        </a:p>
      </dgm:t>
    </dgm:pt>
    <dgm:pt modelId="{AE12099F-E19F-4F6B-BA1B-345B18B0CDFA}" type="sibTrans" cxnId="{17F1B322-0E7B-4DA4-94A3-E5B6E7CC099E}">
      <dgm:prSet/>
      <dgm:spPr/>
      <dgm:t>
        <a:bodyPr/>
        <a:lstStyle/>
        <a:p>
          <a:endParaRPr lang="en-US"/>
        </a:p>
      </dgm:t>
    </dgm:pt>
    <dgm:pt modelId="{2D517B68-4C37-4AFE-9074-3EA05E5EEFC4}" type="pres">
      <dgm:prSet presAssocID="{2E36F26F-4F6F-4C85-A32C-C9B9869309BA}" presName="Name0" presStyleCnt="0">
        <dgm:presLayoutVars>
          <dgm:chMax val="7"/>
          <dgm:dir/>
          <dgm:animLvl val="lvl"/>
          <dgm:resizeHandles val="exact"/>
        </dgm:presLayoutVars>
      </dgm:prSet>
      <dgm:spPr/>
      <dgm:t>
        <a:bodyPr/>
        <a:lstStyle/>
        <a:p>
          <a:endParaRPr lang="fr-FR"/>
        </a:p>
      </dgm:t>
    </dgm:pt>
    <dgm:pt modelId="{CE0D1B44-A0C8-46C7-B86A-988C364242DE}" type="pres">
      <dgm:prSet presAssocID="{B403B52F-C800-42A2-83C5-5A9FB6CB9BE6}" presName="circle1" presStyleLbl="node1" presStyleIdx="0" presStyleCnt="1"/>
      <dgm:spPr/>
    </dgm:pt>
    <dgm:pt modelId="{6DF57070-37E6-44FF-8565-80739A88BFE2}" type="pres">
      <dgm:prSet presAssocID="{B403B52F-C800-42A2-83C5-5A9FB6CB9BE6}" presName="space" presStyleCnt="0"/>
      <dgm:spPr/>
    </dgm:pt>
    <dgm:pt modelId="{56D950AE-7C32-4E9B-8C9D-AC8196D4B7E1}" type="pres">
      <dgm:prSet presAssocID="{B403B52F-C800-42A2-83C5-5A9FB6CB9BE6}" presName="rect1" presStyleLbl="alignAcc1" presStyleIdx="0" presStyleCnt="1"/>
      <dgm:spPr/>
      <dgm:t>
        <a:bodyPr/>
        <a:lstStyle/>
        <a:p>
          <a:endParaRPr lang="fr-FR"/>
        </a:p>
      </dgm:t>
    </dgm:pt>
    <dgm:pt modelId="{3EACBFC6-E64C-4025-92F0-A0543D5E98B5}" type="pres">
      <dgm:prSet presAssocID="{B403B52F-C800-42A2-83C5-5A9FB6CB9BE6}" presName="rect1ParTx" presStyleLbl="alignAcc1" presStyleIdx="0" presStyleCnt="1">
        <dgm:presLayoutVars>
          <dgm:chMax val="1"/>
          <dgm:bulletEnabled val="1"/>
        </dgm:presLayoutVars>
      </dgm:prSet>
      <dgm:spPr/>
      <dgm:t>
        <a:bodyPr/>
        <a:lstStyle/>
        <a:p>
          <a:endParaRPr lang="fr-FR"/>
        </a:p>
      </dgm:t>
    </dgm:pt>
    <dgm:pt modelId="{D7790098-FBDB-4DC2-B67E-7BB3CDBCD92F}" type="pres">
      <dgm:prSet presAssocID="{B403B52F-C800-42A2-83C5-5A9FB6CB9BE6}" presName="rect1ChTx" presStyleLbl="alignAcc1" presStyleIdx="0" presStyleCnt="1">
        <dgm:presLayoutVars>
          <dgm:bulletEnabled val="1"/>
        </dgm:presLayoutVars>
      </dgm:prSet>
      <dgm:spPr/>
      <dgm:t>
        <a:bodyPr/>
        <a:lstStyle/>
        <a:p>
          <a:endParaRPr lang="fr-FR"/>
        </a:p>
      </dgm:t>
    </dgm:pt>
  </dgm:ptLst>
  <dgm:cxnLst>
    <dgm:cxn modelId="{99656F0D-56E5-4D5D-A767-F780C9A55FA5}" type="presOf" srcId="{B403B52F-C800-42A2-83C5-5A9FB6CB9BE6}" destId="{3EACBFC6-E64C-4025-92F0-A0543D5E98B5}" srcOrd="1" destOrd="0" presId="urn:microsoft.com/office/officeart/2005/8/layout/target3"/>
    <dgm:cxn modelId="{CF83CC7C-76E2-4537-A6F4-06569FAEC692}" srcId="{2E36F26F-4F6F-4C85-A32C-C9B9869309BA}" destId="{B403B52F-C800-42A2-83C5-5A9FB6CB9BE6}" srcOrd="0" destOrd="0" parTransId="{FC332696-9CB8-4642-9DA3-2D81D7A816CA}" sibTransId="{47BF162B-4D37-4DED-84A9-7805F77A4148}"/>
    <dgm:cxn modelId="{17F1B322-0E7B-4DA4-94A3-E5B6E7CC099E}" srcId="{B403B52F-C800-42A2-83C5-5A9FB6CB9BE6}" destId="{0B5392DA-E9E1-41DD-BDB4-9FB3B9CD160B}" srcOrd="0" destOrd="0" parTransId="{C20D1B11-AE0C-49C4-8027-6CEC31A61382}" sibTransId="{AE12099F-E19F-4F6B-BA1B-345B18B0CDFA}"/>
    <dgm:cxn modelId="{30242F21-556B-4E0D-BD1A-D30903D60DE7}" type="presOf" srcId="{0B5392DA-E9E1-41DD-BDB4-9FB3B9CD160B}" destId="{D7790098-FBDB-4DC2-B67E-7BB3CDBCD92F}" srcOrd="0" destOrd="0" presId="urn:microsoft.com/office/officeart/2005/8/layout/target3"/>
    <dgm:cxn modelId="{756D8D81-8268-44E1-9194-942E818D59E4}" type="presOf" srcId="{B403B52F-C800-42A2-83C5-5A9FB6CB9BE6}" destId="{56D950AE-7C32-4E9B-8C9D-AC8196D4B7E1}" srcOrd="0" destOrd="0" presId="urn:microsoft.com/office/officeart/2005/8/layout/target3"/>
    <dgm:cxn modelId="{FDDBB250-8DC7-4C7F-9516-6F36C6D8A0CD}" type="presOf" srcId="{2E36F26F-4F6F-4C85-A32C-C9B9869309BA}" destId="{2D517B68-4C37-4AFE-9074-3EA05E5EEFC4}" srcOrd="0" destOrd="0" presId="urn:microsoft.com/office/officeart/2005/8/layout/target3"/>
    <dgm:cxn modelId="{5BD2EBAA-8A3F-4D5E-BCC4-68FF719B86DD}" type="presParOf" srcId="{2D517B68-4C37-4AFE-9074-3EA05E5EEFC4}" destId="{CE0D1B44-A0C8-46C7-B86A-988C364242DE}" srcOrd="0" destOrd="0" presId="urn:microsoft.com/office/officeart/2005/8/layout/target3"/>
    <dgm:cxn modelId="{72A114EB-8960-4032-8F96-7CD8C1ABD3A2}" type="presParOf" srcId="{2D517B68-4C37-4AFE-9074-3EA05E5EEFC4}" destId="{6DF57070-37E6-44FF-8565-80739A88BFE2}" srcOrd="1" destOrd="0" presId="urn:microsoft.com/office/officeart/2005/8/layout/target3"/>
    <dgm:cxn modelId="{F39734AE-A0DE-4C00-AA0A-58A3BBA00E4E}" type="presParOf" srcId="{2D517B68-4C37-4AFE-9074-3EA05E5EEFC4}" destId="{56D950AE-7C32-4E9B-8C9D-AC8196D4B7E1}" srcOrd="2" destOrd="0" presId="urn:microsoft.com/office/officeart/2005/8/layout/target3"/>
    <dgm:cxn modelId="{E89BA489-D030-4C9E-8611-12F13838E9AD}" type="presParOf" srcId="{2D517B68-4C37-4AFE-9074-3EA05E5EEFC4}" destId="{3EACBFC6-E64C-4025-92F0-A0543D5E98B5}" srcOrd="3" destOrd="0" presId="urn:microsoft.com/office/officeart/2005/8/layout/target3"/>
    <dgm:cxn modelId="{F4B6344E-1C4F-4CCD-B949-7196B64C2A38}" type="presParOf" srcId="{2D517B68-4C37-4AFE-9074-3EA05E5EEFC4}" destId="{D7790098-FBDB-4DC2-B67E-7BB3CDBCD92F}" srcOrd="4" destOrd="0" presId="urn:microsoft.com/office/officeart/2005/8/layout/target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96ADEF-6A06-4BA1-8E27-E8B296221209}"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04A050E-1CD1-4F5C-9C18-BC7E1177D896}">
      <dgm:prSet/>
      <dgm:spPr/>
      <dgm:t>
        <a:bodyPr/>
        <a:lstStyle/>
        <a:p>
          <a:pPr rtl="0"/>
          <a:r>
            <a:rPr lang="en-US" smtClean="0"/>
            <a:t>@CookieParam:  </a:t>
          </a:r>
          <a:endParaRPr lang="fr-FR"/>
        </a:p>
      </dgm:t>
    </dgm:pt>
    <dgm:pt modelId="{843783F4-DA54-4767-94CC-38F9D6CC9118}" type="parTrans" cxnId="{ACD21964-C8BB-4623-A0DE-4B7FDF3D1C84}">
      <dgm:prSet/>
      <dgm:spPr/>
      <dgm:t>
        <a:bodyPr/>
        <a:lstStyle/>
        <a:p>
          <a:endParaRPr lang="en-US"/>
        </a:p>
      </dgm:t>
    </dgm:pt>
    <dgm:pt modelId="{A1A87678-6514-4296-B386-F7CDFFD5B88E}" type="sibTrans" cxnId="{ACD21964-C8BB-4623-A0DE-4B7FDF3D1C84}">
      <dgm:prSet/>
      <dgm:spPr/>
      <dgm:t>
        <a:bodyPr/>
        <a:lstStyle/>
        <a:p>
          <a:endParaRPr lang="en-US"/>
        </a:p>
      </dgm:t>
    </dgm:pt>
    <dgm:pt modelId="{ECA269CD-D1E2-40F4-A3FA-59C205CB79A8}">
      <dgm:prSet/>
      <dgm:spPr/>
      <dgm:t>
        <a:bodyPr/>
        <a:lstStyle/>
        <a:p>
          <a:pPr rtl="0"/>
          <a:r>
            <a:rPr lang="en-US" smtClean="0"/>
            <a:t>Binds the parameter passed to method to a Cookie.</a:t>
          </a:r>
          <a:endParaRPr lang="fr-FR"/>
        </a:p>
      </dgm:t>
    </dgm:pt>
    <dgm:pt modelId="{8119121B-C9F3-492F-A645-1C7B7319E332}" type="parTrans" cxnId="{30465DF4-0A04-4272-80EF-F051FAE599B3}">
      <dgm:prSet/>
      <dgm:spPr/>
      <dgm:t>
        <a:bodyPr/>
        <a:lstStyle/>
        <a:p>
          <a:endParaRPr lang="en-US"/>
        </a:p>
      </dgm:t>
    </dgm:pt>
    <dgm:pt modelId="{628E0E77-9066-4AE1-AF90-31EA08E292F8}" type="sibTrans" cxnId="{30465DF4-0A04-4272-80EF-F051FAE599B3}">
      <dgm:prSet/>
      <dgm:spPr/>
      <dgm:t>
        <a:bodyPr/>
        <a:lstStyle/>
        <a:p>
          <a:endParaRPr lang="en-US"/>
        </a:p>
      </dgm:t>
    </dgm:pt>
    <dgm:pt modelId="{2C52B73E-ECB4-46BA-95CB-5FF315BC33DE}" type="pres">
      <dgm:prSet presAssocID="{9A96ADEF-6A06-4BA1-8E27-E8B296221209}" presName="Name0" presStyleCnt="0">
        <dgm:presLayoutVars>
          <dgm:chMax val="7"/>
          <dgm:dir/>
          <dgm:animLvl val="lvl"/>
          <dgm:resizeHandles val="exact"/>
        </dgm:presLayoutVars>
      </dgm:prSet>
      <dgm:spPr/>
      <dgm:t>
        <a:bodyPr/>
        <a:lstStyle/>
        <a:p>
          <a:endParaRPr lang="fr-FR"/>
        </a:p>
      </dgm:t>
    </dgm:pt>
    <dgm:pt modelId="{C86BE687-C917-4EC4-9C0C-CD24BDE2EEAB}" type="pres">
      <dgm:prSet presAssocID="{B04A050E-1CD1-4F5C-9C18-BC7E1177D896}" presName="circle1" presStyleLbl="node1" presStyleIdx="0" presStyleCnt="1"/>
      <dgm:spPr/>
    </dgm:pt>
    <dgm:pt modelId="{F0143C74-D47B-4DD2-BA8E-5A54F7820300}" type="pres">
      <dgm:prSet presAssocID="{B04A050E-1CD1-4F5C-9C18-BC7E1177D896}" presName="space" presStyleCnt="0"/>
      <dgm:spPr/>
    </dgm:pt>
    <dgm:pt modelId="{D50FC047-BBEE-4ED8-BA22-8E6A392A0323}" type="pres">
      <dgm:prSet presAssocID="{B04A050E-1CD1-4F5C-9C18-BC7E1177D896}" presName="rect1" presStyleLbl="alignAcc1" presStyleIdx="0" presStyleCnt="1"/>
      <dgm:spPr/>
      <dgm:t>
        <a:bodyPr/>
        <a:lstStyle/>
        <a:p>
          <a:endParaRPr lang="fr-FR"/>
        </a:p>
      </dgm:t>
    </dgm:pt>
    <dgm:pt modelId="{4C8C509F-731F-4022-B261-734D8C68F751}" type="pres">
      <dgm:prSet presAssocID="{B04A050E-1CD1-4F5C-9C18-BC7E1177D896}" presName="rect1ParTx" presStyleLbl="alignAcc1" presStyleIdx="0" presStyleCnt="1">
        <dgm:presLayoutVars>
          <dgm:chMax val="1"/>
          <dgm:bulletEnabled val="1"/>
        </dgm:presLayoutVars>
      </dgm:prSet>
      <dgm:spPr/>
      <dgm:t>
        <a:bodyPr/>
        <a:lstStyle/>
        <a:p>
          <a:endParaRPr lang="fr-FR"/>
        </a:p>
      </dgm:t>
    </dgm:pt>
    <dgm:pt modelId="{248C3CA1-931D-4735-BE1C-A2534628A8CC}" type="pres">
      <dgm:prSet presAssocID="{B04A050E-1CD1-4F5C-9C18-BC7E1177D896}" presName="rect1ChTx" presStyleLbl="alignAcc1" presStyleIdx="0" presStyleCnt="1">
        <dgm:presLayoutVars>
          <dgm:bulletEnabled val="1"/>
        </dgm:presLayoutVars>
      </dgm:prSet>
      <dgm:spPr/>
      <dgm:t>
        <a:bodyPr/>
        <a:lstStyle/>
        <a:p>
          <a:endParaRPr lang="fr-FR"/>
        </a:p>
      </dgm:t>
    </dgm:pt>
  </dgm:ptLst>
  <dgm:cxnLst>
    <dgm:cxn modelId="{635B2944-3980-476F-BECD-0B096A90F236}" type="presOf" srcId="{ECA269CD-D1E2-40F4-A3FA-59C205CB79A8}" destId="{248C3CA1-931D-4735-BE1C-A2534628A8CC}" srcOrd="0" destOrd="0" presId="urn:microsoft.com/office/officeart/2005/8/layout/target3"/>
    <dgm:cxn modelId="{BED195C8-E56A-4452-A1DC-0D13C3D35AA3}" type="presOf" srcId="{9A96ADEF-6A06-4BA1-8E27-E8B296221209}" destId="{2C52B73E-ECB4-46BA-95CB-5FF315BC33DE}" srcOrd="0" destOrd="0" presId="urn:microsoft.com/office/officeart/2005/8/layout/target3"/>
    <dgm:cxn modelId="{EE5C61E8-179E-4E29-A088-D6E89DFA041D}" type="presOf" srcId="{B04A050E-1CD1-4F5C-9C18-BC7E1177D896}" destId="{4C8C509F-731F-4022-B261-734D8C68F751}" srcOrd="1" destOrd="0" presId="urn:microsoft.com/office/officeart/2005/8/layout/target3"/>
    <dgm:cxn modelId="{ACD21964-C8BB-4623-A0DE-4B7FDF3D1C84}" srcId="{9A96ADEF-6A06-4BA1-8E27-E8B296221209}" destId="{B04A050E-1CD1-4F5C-9C18-BC7E1177D896}" srcOrd="0" destOrd="0" parTransId="{843783F4-DA54-4767-94CC-38F9D6CC9118}" sibTransId="{A1A87678-6514-4296-B386-F7CDFFD5B88E}"/>
    <dgm:cxn modelId="{4D06A126-34AF-4A73-9047-4134986DF0E7}" type="presOf" srcId="{B04A050E-1CD1-4F5C-9C18-BC7E1177D896}" destId="{D50FC047-BBEE-4ED8-BA22-8E6A392A0323}" srcOrd="0" destOrd="0" presId="urn:microsoft.com/office/officeart/2005/8/layout/target3"/>
    <dgm:cxn modelId="{30465DF4-0A04-4272-80EF-F051FAE599B3}" srcId="{B04A050E-1CD1-4F5C-9C18-BC7E1177D896}" destId="{ECA269CD-D1E2-40F4-A3FA-59C205CB79A8}" srcOrd="0" destOrd="0" parTransId="{8119121B-C9F3-492F-A645-1C7B7319E332}" sibTransId="{628E0E77-9066-4AE1-AF90-31EA08E292F8}"/>
    <dgm:cxn modelId="{A202DCD3-8C9D-4A9E-8A5F-719F9AED9CCA}" type="presParOf" srcId="{2C52B73E-ECB4-46BA-95CB-5FF315BC33DE}" destId="{C86BE687-C917-4EC4-9C0C-CD24BDE2EEAB}" srcOrd="0" destOrd="0" presId="urn:microsoft.com/office/officeart/2005/8/layout/target3"/>
    <dgm:cxn modelId="{6FA30935-9635-40C0-ABDB-0E0561EBE171}" type="presParOf" srcId="{2C52B73E-ECB4-46BA-95CB-5FF315BC33DE}" destId="{F0143C74-D47B-4DD2-BA8E-5A54F7820300}" srcOrd="1" destOrd="0" presId="urn:microsoft.com/office/officeart/2005/8/layout/target3"/>
    <dgm:cxn modelId="{643AC9C3-74F3-4F6C-B8CE-00AE1EB6D3C9}" type="presParOf" srcId="{2C52B73E-ECB4-46BA-95CB-5FF315BC33DE}" destId="{D50FC047-BBEE-4ED8-BA22-8E6A392A0323}" srcOrd="2" destOrd="0" presId="urn:microsoft.com/office/officeart/2005/8/layout/target3"/>
    <dgm:cxn modelId="{F99CFDA1-0B15-40F3-AB7F-79219AB5F2FB}" type="presParOf" srcId="{2C52B73E-ECB4-46BA-95CB-5FF315BC33DE}" destId="{4C8C509F-731F-4022-B261-734D8C68F751}" srcOrd="3" destOrd="0" presId="urn:microsoft.com/office/officeart/2005/8/layout/target3"/>
    <dgm:cxn modelId="{9984C42C-CE5E-485C-BEBC-9070BB1093BD}" type="presParOf" srcId="{2C52B73E-ECB4-46BA-95CB-5FF315BC33DE}" destId="{248C3CA1-931D-4735-BE1C-A2534628A8CC}" srcOrd="4" destOrd="0" presId="urn:microsoft.com/office/officeart/2005/8/layout/target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CAE1D-ED7D-49C8-A9A6-7207249E992F}">
      <dsp:nvSpPr>
        <dsp:cNvPr id="0" name=""/>
        <dsp:cNvSpPr/>
      </dsp:nvSpPr>
      <dsp:spPr>
        <a:xfrm>
          <a:off x="-4383212" y="-672384"/>
          <a:ext cx="5222583" cy="5222583"/>
        </a:xfrm>
        <a:prstGeom prst="blockArc">
          <a:avLst>
            <a:gd name="adj1" fmla="val 18900000"/>
            <a:gd name="adj2" fmla="val 2700000"/>
            <a:gd name="adj3" fmla="val 4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64F588-6779-4BCF-B8C2-B6BB5C38CDAC}">
      <dsp:nvSpPr>
        <dsp:cNvPr id="0" name=""/>
        <dsp:cNvSpPr/>
      </dsp:nvSpPr>
      <dsp:spPr>
        <a:xfrm>
          <a:off x="272028" y="176285"/>
          <a:ext cx="10003542"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dirty="0" smtClean="0"/>
            <a:t>Web services definition</a:t>
          </a:r>
          <a:endParaRPr lang="fr-FR" sz="1800" kern="1200" dirty="0"/>
        </a:p>
      </dsp:txBody>
      <dsp:txXfrm>
        <a:off x="272028" y="176285"/>
        <a:ext cx="10003542" cy="352415"/>
      </dsp:txXfrm>
    </dsp:sp>
    <dsp:sp modelId="{60061DD3-C8A1-4340-9A49-B227A03CD140}">
      <dsp:nvSpPr>
        <dsp:cNvPr id="0" name=""/>
        <dsp:cNvSpPr/>
      </dsp:nvSpPr>
      <dsp:spPr>
        <a:xfrm>
          <a:off x="51768" y="132233"/>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7F7559-E024-45DC-9F2A-26ADF2B4A1B7}">
      <dsp:nvSpPr>
        <dsp:cNvPr id="0" name=""/>
        <dsp:cNvSpPr/>
      </dsp:nvSpPr>
      <dsp:spPr>
        <a:xfrm>
          <a:off x="591172" y="705219"/>
          <a:ext cx="968439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dirty="0" smtClean="0"/>
            <a:t>Web services types</a:t>
          </a:r>
          <a:endParaRPr lang="fr-FR" sz="1800" kern="1200" dirty="0"/>
        </a:p>
      </dsp:txBody>
      <dsp:txXfrm>
        <a:off x="591172" y="705219"/>
        <a:ext cx="9684398" cy="352415"/>
      </dsp:txXfrm>
    </dsp:sp>
    <dsp:sp modelId="{F8A2EEA3-902D-44B8-A573-EDE8855BA428}">
      <dsp:nvSpPr>
        <dsp:cNvPr id="0" name=""/>
        <dsp:cNvSpPr/>
      </dsp:nvSpPr>
      <dsp:spPr>
        <a:xfrm>
          <a:off x="370913" y="661167"/>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5D36EB-5421-4C0C-A0E7-AD5E39D396D7}">
      <dsp:nvSpPr>
        <dsp:cNvPr id="0" name=""/>
        <dsp:cNvSpPr/>
      </dsp:nvSpPr>
      <dsp:spPr>
        <a:xfrm>
          <a:off x="766062" y="1233765"/>
          <a:ext cx="950950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dirty="0" smtClean="0"/>
            <a:t>REST web services definition</a:t>
          </a:r>
          <a:endParaRPr lang="fr-FR" sz="1800" kern="1200" dirty="0"/>
        </a:p>
      </dsp:txBody>
      <dsp:txXfrm>
        <a:off x="766062" y="1233765"/>
        <a:ext cx="9509508" cy="352415"/>
      </dsp:txXfrm>
    </dsp:sp>
    <dsp:sp modelId="{0FDF6347-B153-4BEC-8AA5-D34D00C6E76C}">
      <dsp:nvSpPr>
        <dsp:cNvPr id="0" name=""/>
        <dsp:cNvSpPr/>
      </dsp:nvSpPr>
      <dsp:spPr>
        <a:xfrm>
          <a:off x="545802" y="1189713"/>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A4F12C-1857-4993-A18C-6896D52E24D5}">
      <dsp:nvSpPr>
        <dsp:cNvPr id="0" name=""/>
        <dsp:cNvSpPr/>
      </dsp:nvSpPr>
      <dsp:spPr>
        <a:xfrm>
          <a:off x="821902" y="1762699"/>
          <a:ext cx="945366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dirty="0" smtClean="0"/>
            <a:t>REST web services characteristics</a:t>
          </a:r>
          <a:endParaRPr lang="fr-FR" sz="1800" kern="1200" dirty="0"/>
        </a:p>
      </dsp:txBody>
      <dsp:txXfrm>
        <a:off x="821902" y="1762699"/>
        <a:ext cx="9453668" cy="352415"/>
      </dsp:txXfrm>
    </dsp:sp>
    <dsp:sp modelId="{B592B057-7415-4782-99AE-F5F211818C29}">
      <dsp:nvSpPr>
        <dsp:cNvPr id="0" name=""/>
        <dsp:cNvSpPr/>
      </dsp:nvSpPr>
      <dsp:spPr>
        <a:xfrm>
          <a:off x="601642" y="1718647"/>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D4E3BD-DEDA-4098-9947-FE69ECDF75D4}">
      <dsp:nvSpPr>
        <dsp:cNvPr id="0" name=""/>
        <dsp:cNvSpPr/>
      </dsp:nvSpPr>
      <dsp:spPr>
        <a:xfrm>
          <a:off x="766062" y="2291633"/>
          <a:ext cx="950950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REST resources</a:t>
          </a:r>
          <a:endParaRPr lang="fr-FR" sz="1800" kern="1200"/>
        </a:p>
      </dsp:txBody>
      <dsp:txXfrm>
        <a:off x="766062" y="2291633"/>
        <a:ext cx="9509508" cy="352415"/>
      </dsp:txXfrm>
    </dsp:sp>
    <dsp:sp modelId="{07D4C26B-C19A-4321-8876-90CBBE7D8B97}">
      <dsp:nvSpPr>
        <dsp:cNvPr id="0" name=""/>
        <dsp:cNvSpPr/>
      </dsp:nvSpPr>
      <dsp:spPr>
        <a:xfrm>
          <a:off x="545802" y="2247581"/>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346C87-FCBA-4ABE-9E34-8C52B518E1BB}">
      <dsp:nvSpPr>
        <dsp:cNvPr id="0" name=""/>
        <dsp:cNvSpPr/>
      </dsp:nvSpPr>
      <dsp:spPr>
        <a:xfrm>
          <a:off x="591172" y="2820179"/>
          <a:ext cx="9684398"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REST methods</a:t>
          </a:r>
          <a:endParaRPr lang="fr-FR" sz="1800" kern="1200"/>
        </a:p>
      </dsp:txBody>
      <dsp:txXfrm>
        <a:off x="591172" y="2820179"/>
        <a:ext cx="9684398" cy="352415"/>
      </dsp:txXfrm>
    </dsp:sp>
    <dsp:sp modelId="{508A89DA-FAEF-4B7E-B974-FE95B966620C}">
      <dsp:nvSpPr>
        <dsp:cNvPr id="0" name=""/>
        <dsp:cNvSpPr/>
      </dsp:nvSpPr>
      <dsp:spPr>
        <a:xfrm>
          <a:off x="370913" y="2776127"/>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A85A50-6ABC-48D6-9A31-0CEA953EFFF1}">
      <dsp:nvSpPr>
        <dsp:cNvPr id="0" name=""/>
        <dsp:cNvSpPr/>
      </dsp:nvSpPr>
      <dsp:spPr>
        <a:xfrm>
          <a:off x="272028" y="3349113"/>
          <a:ext cx="10003542" cy="352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73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REST representation</a:t>
          </a:r>
          <a:endParaRPr lang="fr-FR" sz="1800" kern="1200"/>
        </a:p>
      </dsp:txBody>
      <dsp:txXfrm>
        <a:off x="272028" y="3349113"/>
        <a:ext cx="10003542" cy="352415"/>
      </dsp:txXfrm>
    </dsp:sp>
    <dsp:sp modelId="{DF556DFF-41A3-433B-B04A-27CA37B6939D}">
      <dsp:nvSpPr>
        <dsp:cNvPr id="0" name=""/>
        <dsp:cNvSpPr/>
      </dsp:nvSpPr>
      <dsp:spPr>
        <a:xfrm>
          <a:off x="51768" y="3305061"/>
          <a:ext cx="440519" cy="4405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B77D3-189A-4ADD-9AD3-4C6F43072A68}">
      <dsp:nvSpPr>
        <dsp:cNvPr id="0" name=""/>
        <dsp:cNvSpPr/>
      </dsp:nvSpPr>
      <dsp:spPr>
        <a:xfrm>
          <a:off x="2313642" y="727950"/>
          <a:ext cx="6713413" cy="3469451"/>
        </a:xfrm>
        <a:prstGeom prst="rect">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B8263E6C-5CDC-4CFC-977B-9A66A0C64644}">
      <dsp:nvSpPr>
        <dsp:cNvPr id="0" name=""/>
        <dsp:cNvSpPr/>
      </dsp:nvSpPr>
      <dsp:spPr>
        <a:xfrm>
          <a:off x="2514273" y="1133706"/>
          <a:ext cx="3117493" cy="296807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1244600" rtl="0">
            <a:lnSpc>
              <a:spcPct val="90000"/>
            </a:lnSpc>
            <a:spcBef>
              <a:spcPct val="0"/>
            </a:spcBef>
            <a:spcAft>
              <a:spcPct val="35000"/>
            </a:spcAft>
          </a:pPr>
          <a:r>
            <a:rPr lang="en-US" sz="2800" b="1" kern="1200" dirty="0" smtClean="0"/>
            <a:t>Advantages</a:t>
          </a:r>
          <a:endParaRPr lang="fr-FR" sz="5200" b="1" kern="1200" dirty="0"/>
        </a:p>
        <a:p>
          <a:pPr marL="228600" lvl="1" indent="-228600" algn="l" defTabSz="1111250" rtl="0">
            <a:lnSpc>
              <a:spcPct val="90000"/>
            </a:lnSpc>
            <a:spcBef>
              <a:spcPct val="0"/>
            </a:spcBef>
            <a:spcAft>
              <a:spcPct val="15000"/>
            </a:spcAft>
            <a:buChar char="••"/>
          </a:pPr>
          <a:r>
            <a:rPr lang="en-US" sz="2500" kern="1200" dirty="0" smtClean="0"/>
            <a:t>Standardized</a:t>
          </a:r>
          <a:endParaRPr lang="fr-FR" sz="2500" kern="1200" dirty="0"/>
        </a:p>
        <a:p>
          <a:pPr marL="228600" lvl="1" indent="-228600" algn="l" defTabSz="1111250" rtl="0">
            <a:lnSpc>
              <a:spcPct val="90000"/>
            </a:lnSpc>
            <a:spcBef>
              <a:spcPct val="0"/>
            </a:spcBef>
            <a:spcAft>
              <a:spcPct val="15000"/>
            </a:spcAft>
            <a:buChar char="••"/>
          </a:pPr>
          <a:r>
            <a:rPr lang="en-US" sz="2500" kern="1200" dirty="0" smtClean="0"/>
            <a:t>Security</a:t>
          </a:r>
          <a:endParaRPr lang="fr-FR" sz="2500" kern="1200" dirty="0"/>
        </a:p>
      </dsp:txBody>
      <dsp:txXfrm>
        <a:off x="2514273" y="1133706"/>
        <a:ext cx="3117493" cy="2968073"/>
      </dsp:txXfrm>
    </dsp:sp>
    <dsp:sp modelId="{58DC4810-F697-4089-8F96-15BC2A9BB957}">
      <dsp:nvSpPr>
        <dsp:cNvPr id="0" name=""/>
        <dsp:cNvSpPr/>
      </dsp:nvSpPr>
      <dsp:spPr>
        <a:xfrm>
          <a:off x="5701215" y="1133706"/>
          <a:ext cx="3117493" cy="296807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1244600" rtl="0">
            <a:lnSpc>
              <a:spcPct val="90000"/>
            </a:lnSpc>
            <a:spcBef>
              <a:spcPct val="0"/>
            </a:spcBef>
            <a:spcAft>
              <a:spcPct val="35000"/>
            </a:spcAft>
          </a:pPr>
          <a:r>
            <a:rPr lang="en-US" sz="2800" b="1" kern="1200" dirty="0" smtClean="0"/>
            <a:t>Disadvantages</a:t>
          </a:r>
          <a:endParaRPr lang="fr-FR" sz="5200" b="1" kern="1200" dirty="0"/>
        </a:p>
        <a:p>
          <a:pPr marL="228600" lvl="1" indent="-228600" algn="l" defTabSz="1111250" rtl="0">
            <a:lnSpc>
              <a:spcPct val="90000"/>
            </a:lnSpc>
            <a:spcBef>
              <a:spcPct val="0"/>
            </a:spcBef>
            <a:spcAft>
              <a:spcPct val="15000"/>
            </a:spcAft>
            <a:buChar char="••"/>
          </a:pPr>
          <a:r>
            <a:rPr lang="en-US" sz="2500" kern="1200" dirty="0" smtClean="0"/>
            <a:t>Performance</a:t>
          </a:r>
          <a:endParaRPr lang="fr-FR" sz="2500" kern="1200" dirty="0"/>
        </a:p>
        <a:p>
          <a:pPr marL="228600" lvl="1" indent="-228600" algn="l" defTabSz="1111250" rtl="0">
            <a:lnSpc>
              <a:spcPct val="90000"/>
            </a:lnSpc>
            <a:spcBef>
              <a:spcPct val="0"/>
            </a:spcBef>
            <a:spcAft>
              <a:spcPct val="15000"/>
            </a:spcAft>
            <a:buChar char="••"/>
          </a:pPr>
          <a:r>
            <a:rPr lang="en-US" sz="2500" kern="1200" dirty="0" smtClean="0"/>
            <a:t>Complexity</a:t>
          </a:r>
          <a:endParaRPr lang="fr-FR" sz="2500" kern="1200" dirty="0"/>
        </a:p>
      </dsp:txBody>
      <dsp:txXfrm>
        <a:off x="5701215" y="1133706"/>
        <a:ext cx="3117493" cy="2968073"/>
      </dsp:txXfrm>
    </dsp:sp>
    <dsp:sp modelId="{F3636680-49E8-4CB0-BFFB-D57661481D90}">
      <dsp:nvSpPr>
        <dsp:cNvPr id="0" name=""/>
        <dsp:cNvSpPr/>
      </dsp:nvSpPr>
      <dsp:spPr>
        <a:xfrm>
          <a:off x="1619151" y="33636"/>
          <a:ext cx="1311816" cy="1311816"/>
        </a:xfrm>
        <a:prstGeom prst="plus">
          <a:avLst>
            <a:gd name="adj" fmla="val 3281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3D98AE-46B1-4828-8BD4-148639EFA820}">
      <dsp:nvSpPr>
        <dsp:cNvPr id="0" name=""/>
        <dsp:cNvSpPr/>
      </dsp:nvSpPr>
      <dsp:spPr>
        <a:xfrm>
          <a:off x="8101067" y="505397"/>
          <a:ext cx="1234650" cy="42310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61BE59F-13AD-4150-B083-B5A62FF9166B}">
      <dsp:nvSpPr>
        <dsp:cNvPr id="0" name=""/>
        <dsp:cNvSpPr/>
      </dsp:nvSpPr>
      <dsp:spPr>
        <a:xfrm>
          <a:off x="5670349" y="1140053"/>
          <a:ext cx="771" cy="2834795"/>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6096A-0917-4E4F-9D06-624A0A4535DF}">
      <dsp:nvSpPr>
        <dsp:cNvPr id="0" name=""/>
        <dsp:cNvSpPr/>
      </dsp:nvSpPr>
      <dsp:spPr>
        <a:xfrm>
          <a:off x="1826046" y="770530"/>
          <a:ext cx="8539906" cy="3639243"/>
        </a:xfrm>
        <a:prstGeom prst="rect">
          <a:avLst/>
        </a:prstGeom>
        <a:solidFill>
          <a:schemeClr val="accent1">
            <a:tint val="50000"/>
            <a:hueOff val="0"/>
            <a:satOff val="0"/>
            <a:lumOff val="0"/>
            <a:alphaOff val="0"/>
          </a:schemeClr>
        </a:solidFill>
        <a:ln>
          <a:noFill/>
        </a:ln>
        <a:effectLst>
          <a:outerShdw blurRad="50800" dist="38100" dir="8100000" algn="tr" rotWithShape="0">
            <a:prstClr val="black">
              <a:alpha val="40000"/>
            </a:prst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C25A28E-086A-4FEE-9DAA-AE83FFCC55A8}">
      <dsp:nvSpPr>
        <dsp:cNvPr id="0" name=""/>
        <dsp:cNvSpPr/>
      </dsp:nvSpPr>
      <dsp:spPr>
        <a:xfrm>
          <a:off x="2182310" y="1058743"/>
          <a:ext cx="3660562" cy="320892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rtl="0">
            <a:lnSpc>
              <a:spcPct val="90000"/>
            </a:lnSpc>
            <a:spcBef>
              <a:spcPct val="0"/>
            </a:spcBef>
            <a:spcAft>
              <a:spcPct val="35000"/>
            </a:spcAft>
          </a:pPr>
          <a:r>
            <a:rPr lang="en-US" sz="2400" b="1" kern="1200" dirty="0" smtClean="0"/>
            <a:t>Advantages</a:t>
          </a:r>
          <a:endParaRPr lang="fr-FR" sz="2400" b="1" kern="1200" dirty="0"/>
        </a:p>
        <a:p>
          <a:pPr marL="228600" lvl="1" indent="-228600" algn="l" defTabSz="977900" rtl="0">
            <a:lnSpc>
              <a:spcPct val="90000"/>
            </a:lnSpc>
            <a:spcBef>
              <a:spcPct val="0"/>
            </a:spcBef>
            <a:spcAft>
              <a:spcPct val="15000"/>
            </a:spcAft>
            <a:buChar char="••"/>
          </a:pPr>
          <a:r>
            <a:rPr lang="en-US" sz="2200" kern="1200" dirty="0" smtClean="0"/>
            <a:t>Easiness of implementation</a:t>
          </a:r>
          <a:endParaRPr lang="fr-FR" sz="2200" kern="1200" dirty="0"/>
        </a:p>
        <a:p>
          <a:pPr marL="228600" lvl="1" indent="-228600" algn="l" defTabSz="977900" rtl="0">
            <a:lnSpc>
              <a:spcPct val="90000"/>
            </a:lnSpc>
            <a:spcBef>
              <a:spcPct val="0"/>
            </a:spcBef>
            <a:spcAft>
              <a:spcPct val="15000"/>
            </a:spcAft>
            <a:buChar char="••"/>
          </a:pPr>
          <a:r>
            <a:rPr lang="en-US" sz="2200" kern="1200" dirty="0" smtClean="0"/>
            <a:t>Readability by a human</a:t>
          </a:r>
          <a:endParaRPr lang="fr-FR" sz="2200" kern="1200" dirty="0"/>
        </a:p>
        <a:p>
          <a:pPr marL="228600" lvl="1" indent="-228600" algn="l" defTabSz="977900" rtl="0">
            <a:lnSpc>
              <a:spcPct val="90000"/>
            </a:lnSpc>
            <a:spcBef>
              <a:spcPct val="0"/>
            </a:spcBef>
            <a:spcAft>
              <a:spcPct val="15000"/>
            </a:spcAft>
            <a:buChar char="••"/>
          </a:pPr>
          <a:r>
            <a:rPr lang="en-US" sz="2200" kern="1200" dirty="0" smtClean="0"/>
            <a:t>Scalability</a:t>
          </a:r>
          <a:endParaRPr lang="fr-FR" sz="2200" kern="1200" dirty="0"/>
        </a:p>
        <a:p>
          <a:pPr marL="228600" lvl="1" indent="-228600" algn="l" defTabSz="977900" rtl="0">
            <a:lnSpc>
              <a:spcPct val="90000"/>
            </a:lnSpc>
            <a:spcBef>
              <a:spcPct val="0"/>
            </a:spcBef>
            <a:spcAft>
              <a:spcPct val="15000"/>
            </a:spcAft>
            <a:buChar char="••"/>
          </a:pPr>
          <a:r>
            <a:rPr lang="en-US" sz="2200" kern="1200" dirty="0" smtClean="0"/>
            <a:t>Multiple representations (XML, JSON, ...)</a:t>
          </a:r>
          <a:endParaRPr lang="fr-FR" sz="2200" kern="1200" dirty="0"/>
        </a:p>
        <a:p>
          <a:pPr marL="228600" lvl="1" indent="-228600" algn="l" defTabSz="977900" rtl="0">
            <a:lnSpc>
              <a:spcPct val="90000"/>
            </a:lnSpc>
            <a:spcBef>
              <a:spcPct val="0"/>
            </a:spcBef>
            <a:spcAft>
              <a:spcPct val="15000"/>
            </a:spcAft>
            <a:buChar char="••"/>
          </a:pPr>
          <a:r>
            <a:rPr lang="en-US" sz="2200" kern="1200" noProof="0" dirty="0" smtClean="0"/>
            <a:t>Consume bandwidth less than SOAP</a:t>
          </a:r>
          <a:endParaRPr lang="en-US" sz="2200" kern="1200" noProof="0" dirty="0"/>
        </a:p>
      </dsp:txBody>
      <dsp:txXfrm>
        <a:off x="2182310" y="1058743"/>
        <a:ext cx="3660562" cy="3208921"/>
      </dsp:txXfrm>
    </dsp:sp>
    <dsp:sp modelId="{C6820F2C-0785-45C0-A4A7-6C8407A4A98B}">
      <dsp:nvSpPr>
        <dsp:cNvPr id="0" name=""/>
        <dsp:cNvSpPr/>
      </dsp:nvSpPr>
      <dsp:spPr>
        <a:xfrm>
          <a:off x="6113900" y="1019113"/>
          <a:ext cx="3370466" cy="320892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rtl="0">
            <a:lnSpc>
              <a:spcPct val="90000"/>
            </a:lnSpc>
            <a:spcBef>
              <a:spcPct val="0"/>
            </a:spcBef>
            <a:spcAft>
              <a:spcPct val="35000"/>
            </a:spcAft>
          </a:pPr>
          <a:r>
            <a:rPr lang="en-US" sz="2400" b="1" kern="1200" dirty="0" smtClean="0"/>
            <a:t>Disadvantages</a:t>
          </a:r>
        </a:p>
        <a:p>
          <a:pPr lvl="0" algn="l" defTabSz="1066800" rtl="0">
            <a:lnSpc>
              <a:spcPct val="90000"/>
            </a:lnSpc>
            <a:spcBef>
              <a:spcPct val="0"/>
            </a:spcBef>
            <a:spcAft>
              <a:spcPct val="35000"/>
            </a:spcAft>
          </a:pPr>
          <a:r>
            <a:rPr lang="en-US" sz="2200" kern="1200" dirty="0" smtClean="0"/>
            <a:t>Security restricted by the use of HTTP methods</a:t>
          </a:r>
          <a:endParaRPr lang="fr-FR" sz="2200" kern="1200" dirty="0"/>
        </a:p>
      </dsp:txBody>
      <dsp:txXfrm>
        <a:off x="6113900" y="1019113"/>
        <a:ext cx="3370466" cy="3208921"/>
      </dsp:txXfrm>
    </dsp:sp>
    <dsp:sp modelId="{F9508504-5489-4C56-ADA0-FF0E9F204039}">
      <dsp:nvSpPr>
        <dsp:cNvPr id="0" name=""/>
        <dsp:cNvSpPr/>
      </dsp:nvSpPr>
      <dsp:spPr>
        <a:xfrm>
          <a:off x="1137877" y="180099"/>
          <a:ext cx="1086788" cy="1017080"/>
        </a:xfrm>
        <a:prstGeom prst="plus">
          <a:avLst>
            <a:gd name="adj" fmla="val 3281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E5BA9ED-4047-4D8E-ACFA-7F68A80F480D}">
      <dsp:nvSpPr>
        <dsp:cNvPr id="0" name=""/>
        <dsp:cNvSpPr/>
      </dsp:nvSpPr>
      <dsp:spPr>
        <a:xfrm>
          <a:off x="9671477" y="588503"/>
          <a:ext cx="1144637" cy="228526"/>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47550B0-DF33-47FF-8F4D-A4465199D5AF}">
      <dsp:nvSpPr>
        <dsp:cNvPr id="0" name=""/>
        <dsp:cNvSpPr/>
      </dsp:nvSpPr>
      <dsp:spPr>
        <a:xfrm>
          <a:off x="6095999" y="1160203"/>
          <a:ext cx="834" cy="3064829"/>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FF888-4B47-487A-B4D6-39E0B0E727F6}">
      <dsp:nvSpPr>
        <dsp:cNvPr id="0" name=""/>
        <dsp:cNvSpPr/>
      </dsp:nvSpPr>
      <dsp:spPr>
        <a:xfrm>
          <a:off x="0" y="0"/>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Have resources based URIs</a:t>
          </a:r>
          <a:endParaRPr lang="en-US" sz="2100" kern="1200" dirty="0"/>
        </a:p>
      </dsp:txBody>
      <dsp:txXfrm>
        <a:off x="21729" y="21729"/>
        <a:ext cx="4046880" cy="698417"/>
      </dsp:txXfrm>
    </dsp:sp>
    <dsp:sp modelId="{C5FC6C98-8645-413D-A7B1-3D0A0F2FDD75}">
      <dsp:nvSpPr>
        <dsp:cNvPr id="0" name=""/>
        <dsp:cNvSpPr/>
      </dsp:nvSpPr>
      <dsp:spPr>
        <a:xfrm>
          <a:off x="411221" y="876762"/>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Choose the right HTTP methods</a:t>
          </a:r>
          <a:endParaRPr lang="en-US" sz="2100" kern="1200" dirty="0"/>
        </a:p>
      </dsp:txBody>
      <dsp:txXfrm>
        <a:off x="432950" y="898491"/>
        <a:ext cx="3973212" cy="698417"/>
      </dsp:txXfrm>
    </dsp:sp>
    <dsp:sp modelId="{5973052F-7849-4069-9374-B2A8E2DAB04A}">
      <dsp:nvSpPr>
        <dsp:cNvPr id="0" name=""/>
        <dsp:cNvSpPr/>
      </dsp:nvSpPr>
      <dsp:spPr>
        <a:xfrm>
          <a:off x="816305" y="1753524"/>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Return the right HTTP status code</a:t>
          </a:r>
        </a:p>
      </dsp:txBody>
      <dsp:txXfrm>
        <a:off x="838034" y="1775253"/>
        <a:ext cx="3979349" cy="698417"/>
      </dsp:txXfrm>
    </dsp:sp>
    <dsp:sp modelId="{F9C26383-4E13-4A87-848B-E4904BA83663}">
      <dsp:nvSpPr>
        <dsp:cNvPr id="0" name=""/>
        <dsp:cNvSpPr/>
      </dsp:nvSpPr>
      <dsp:spPr>
        <a:xfrm>
          <a:off x="1227527" y="2630286"/>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Header contains the content type </a:t>
          </a:r>
        </a:p>
      </dsp:txBody>
      <dsp:txXfrm>
        <a:off x="1249256" y="2652015"/>
        <a:ext cx="3973212" cy="698417"/>
      </dsp:txXfrm>
    </dsp:sp>
    <dsp:sp modelId="{6537649A-BBF6-4601-A74F-D8C8A6CAEDCA}">
      <dsp:nvSpPr>
        <dsp:cNvPr id="0" name=""/>
        <dsp:cNvSpPr/>
      </dsp:nvSpPr>
      <dsp:spPr>
        <a:xfrm>
          <a:off x="4427892" y="568209"/>
          <a:ext cx="482219" cy="4822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536391" y="568209"/>
        <a:ext cx="265221" cy="362870"/>
      </dsp:txXfrm>
    </dsp:sp>
    <dsp:sp modelId="{BF2C19B8-666E-4354-A0F4-00CFA919B249}">
      <dsp:nvSpPr>
        <dsp:cNvPr id="0" name=""/>
        <dsp:cNvSpPr/>
      </dsp:nvSpPr>
      <dsp:spPr>
        <a:xfrm>
          <a:off x="4839113" y="1444971"/>
          <a:ext cx="482219" cy="4822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947612" y="1444971"/>
        <a:ext cx="265221" cy="362870"/>
      </dsp:txXfrm>
    </dsp:sp>
    <dsp:sp modelId="{B31B3ED9-E22F-4817-A43F-B8C6C8E03B91}">
      <dsp:nvSpPr>
        <dsp:cNvPr id="0" name=""/>
        <dsp:cNvSpPr/>
      </dsp:nvSpPr>
      <dsp:spPr>
        <a:xfrm>
          <a:off x="5244198" y="2321733"/>
          <a:ext cx="482219" cy="4822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352697" y="2321733"/>
        <a:ext cx="265221" cy="362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720F6-8C15-4A6A-B9D5-541E78E85360}">
      <dsp:nvSpPr>
        <dsp:cNvPr id="0" name=""/>
        <dsp:cNvSpPr/>
      </dsp:nvSpPr>
      <dsp:spPr>
        <a:xfrm>
          <a:off x="1845501" y="10547"/>
          <a:ext cx="3856719" cy="385671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rtl="0">
            <a:lnSpc>
              <a:spcPct val="90000"/>
            </a:lnSpc>
            <a:spcBef>
              <a:spcPct val="0"/>
            </a:spcBef>
            <a:spcAft>
              <a:spcPct val="35000"/>
            </a:spcAft>
          </a:pPr>
          <a:r>
            <a:rPr lang="en-US" sz="5400" kern="1200" smtClean="0"/>
            <a:t>SOAP web services</a:t>
          </a:r>
          <a:endParaRPr lang="fr-FR" sz="5400" kern="1200"/>
        </a:p>
      </dsp:txBody>
      <dsp:txXfrm>
        <a:off x="2384052" y="465337"/>
        <a:ext cx="2223694" cy="2947139"/>
      </dsp:txXfrm>
    </dsp:sp>
    <dsp:sp modelId="{E761841C-034C-495C-A130-51968E436C9D}">
      <dsp:nvSpPr>
        <dsp:cNvPr id="0" name=""/>
        <dsp:cNvSpPr/>
      </dsp:nvSpPr>
      <dsp:spPr>
        <a:xfrm>
          <a:off x="4625119" y="10547"/>
          <a:ext cx="3856719" cy="385671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rtl="0">
            <a:lnSpc>
              <a:spcPct val="90000"/>
            </a:lnSpc>
            <a:spcBef>
              <a:spcPct val="0"/>
            </a:spcBef>
            <a:spcAft>
              <a:spcPct val="35000"/>
            </a:spcAft>
          </a:pPr>
          <a:r>
            <a:rPr lang="en-US" sz="5400" kern="1200" dirty="0" smtClean="0"/>
            <a:t>REST web services</a:t>
          </a:r>
          <a:endParaRPr lang="fr-FR" sz="5400" kern="1200" dirty="0"/>
        </a:p>
      </dsp:txBody>
      <dsp:txXfrm>
        <a:off x="5719593" y="465337"/>
        <a:ext cx="2223694" cy="2947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39769-9940-453E-ADCA-ED3339FB86C0}">
      <dsp:nvSpPr>
        <dsp:cNvPr id="0" name=""/>
        <dsp:cNvSpPr/>
      </dsp:nvSpPr>
      <dsp:spPr>
        <a:xfrm>
          <a:off x="0" y="29766"/>
          <a:ext cx="10764822" cy="575639"/>
        </a:xfrm>
        <a:prstGeom prst="roundRect">
          <a:avLst/>
        </a:prstGeom>
        <a:solidFill>
          <a:schemeClr val="accent1">
            <a:hueOff val="0"/>
            <a:satOff val="0"/>
            <a:lumOff val="0"/>
            <a:alphaOff val="0"/>
          </a:scheme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REST web service is not</a:t>
          </a:r>
          <a:endParaRPr lang="fr-FR" sz="2400" kern="1200" dirty="0"/>
        </a:p>
      </dsp:txBody>
      <dsp:txXfrm>
        <a:off x="28100" y="57866"/>
        <a:ext cx="10708622" cy="519439"/>
      </dsp:txXfrm>
    </dsp:sp>
    <dsp:sp modelId="{6B8B83E4-821B-455C-814D-AD712C93AE99}">
      <dsp:nvSpPr>
        <dsp:cNvPr id="0" name=""/>
        <dsp:cNvSpPr/>
      </dsp:nvSpPr>
      <dsp:spPr>
        <a:xfrm>
          <a:off x="0" y="605406"/>
          <a:ext cx="10764822"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783" tIns="30480" rIns="170688" bIns="30480" numCol="1" spcCol="1270" anchor="t" anchorCtr="0">
          <a:noAutofit/>
        </a:bodyPr>
        <a:lstStyle/>
        <a:p>
          <a:pPr marL="171450" lvl="1" indent="-171450" algn="l" defTabSz="844550" rtl="0">
            <a:lnSpc>
              <a:spcPct val="90000"/>
            </a:lnSpc>
            <a:spcBef>
              <a:spcPct val="0"/>
            </a:spcBef>
            <a:spcAft>
              <a:spcPct val="20000"/>
            </a:spcAft>
            <a:buChar char="••"/>
          </a:pPr>
          <a:endParaRPr lang="fr-FR" sz="1900" kern="1200" dirty="0"/>
        </a:p>
        <a:p>
          <a:pPr marL="171450" lvl="1" indent="-171450" algn="l" defTabSz="844550" rtl="0">
            <a:lnSpc>
              <a:spcPct val="90000"/>
            </a:lnSpc>
            <a:spcBef>
              <a:spcPct val="0"/>
            </a:spcBef>
            <a:spcAft>
              <a:spcPct val="20000"/>
            </a:spcAft>
            <a:buChar char="••"/>
          </a:pPr>
          <a:r>
            <a:rPr lang="en-US" sz="1900" kern="1200" dirty="0" smtClean="0"/>
            <a:t>A Protocol</a:t>
          </a:r>
          <a:endParaRPr lang="fr-FR" sz="1900" kern="1200" dirty="0"/>
        </a:p>
        <a:p>
          <a:pPr marL="171450" lvl="1" indent="-171450" algn="l" defTabSz="844550" rtl="0">
            <a:lnSpc>
              <a:spcPct val="90000"/>
            </a:lnSpc>
            <a:spcBef>
              <a:spcPct val="0"/>
            </a:spcBef>
            <a:spcAft>
              <a:spcPct val="20000"/>
            </a:spcAft>
            <a:buChar char="••"/>
          </a:pPr>
          <a:r>
            <a:rPr lang="en-US" sz="1900" kern="1200" smtClean="0"/>
            <a:t>A Format</a:t>
          </a:r>
          <a:endParaRPr lang="fr-FR" sz="1900" kern="1200"/>
        </a:p>
        <a:p>
          <a:pPr marL="171450" lvl="1" indent="-171450" algn="l" defTabSz="844550" rtl="0">
            <a:lnSpc>
              <a:spcPct val="90000"/>
            </a:lnSpc>
            <a:spcBef>
              <a:spcPct val="0"/>
            </a:spcBef>
            <a:spcAft>
              <a:spcPct val="20000"/>
            </a:spcAft>
            <a:buChar char="••"/>
          </a:pPr>
          <a:r>
            <a:rPr lang="en-US" sz="1900" kern="1200" smtClean="0"/>
            <a:t>A Standard</a:t>
          </a:r>
          <a:endParaRPr lang="fr-FR" sz="1900" kern="1200"/>
        </a:p>
      </dsp:txBody>
      <dsp:txXfrm>
        <a:off x="0" y="605406"/>
        <a:ext cx="10764822" cy="1316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BC5CF-6880-4C3D-97F3-BA3D4469D472}">
      <dsp:nvSpPr>
        <dsp:cNvPr id="0" name=""/>
        <dsp:cNvSpPr/>
      </dsp:nvSpPr>
      <dsp:spPr>
        <a:xfrm>
          <a:off x="0" y="0"/>
          <a:ext cx="10779165" cy="575639"/>
        </a:xfrm>
        <a:prstGeom prst="roundRect">
          <a:avLst/>
        </a:prstGeom>
        <a:solidFill>
          <a:schemeClr val="accent1">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It is</a:t>
          </a:r>
          <a:endParaRPr lang="fr-FR" sz="2400" kern="1200"/>
        </a:p>
      </dsp:txBody>
      <dsp:txXfrm>
        <a:off x="28100" y="28100"/>
        <a:ext cx="10722965" cy="519439"/>
      </dsp:txXfrm>
    </dsp:sp>
    <dsp:sp modelId="{FD993EEC-E06F-47EA-B04A-AA79E44BD3CE}">
      <dsp:nvSpPr>
        <dsp:cNvPr id="0" name=""/>
        <dsp:cNvSpPr/>
      </dsp:nvSpPr>
      <dsp:spPr>
        <a:xfrm>
          <a:off x="0" y="587096"/>
          <a:ext cx="10779165"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238" tIns="30480" rIns="170688" bIns="30480" numCol="1" spcCol="1270" anchor="t" anchorCtr="0">
          <a:noAutofit/>
        </a:bodyPr>
        <a:lstStyle/>
        <a:p>
          <a:pPr marL="171450" lvl="1" indent="-171450" algn="l" defTabSz="844550" rtl="0">
            <a:lnSpc>
              <a:spcPct val="90000"/>
            </a:lnSpc>
            <a:spcBef>
              <a:spcPct val="0"/>
            </a:spcBef>
            <a:spcAft>
              <a:spcPct val="20000"/>
            </a:spcAft>
            <a:buChar char="••"/>
          </a:pPr>
          <a:endParaRPr lang="fr-FR" sz="1900" kern="1200" dirty="0"/>
        </a:p>
        <a:p>
          <a:pPr marL="171450" lvl="1" indent="-171450" algn="l" defTabSz="844550" rtl="0">
            <a:lnSpc>
              <a:spcPct val="90000"/>
            </a:lnSpc>
            <a:spcBef>
              <a:spcPct val="0"/>
            </a:spcBef>
            <a:spcAft>
              <a:spcPct val="20000"/>
            </a:spcAft>
            <a:buChar char="••"/>
          </a:pPr>
          <a:r>
            <a:rPr lang="en-US" sz="1900" kern="1200" dirty="0" smtClean="0"/>
            <a:t>An architecture</a:t>
          </a:r>
          <a:endParaRPr lang="fr-FR" sz="1900" kern="1200" dirty="0"/>
        </a:p>
        <a:p>
          <a:pPr marL="171450" lvl="1" indent="-171450" algn="l" defTabSz="844550" rtl="0">
            <a:lnSpc>
              <a:spcPct val="90000"/>
            </a:lnSpc>
            <a:spcBef>
              <a:spcPct val="0"/>
            </a:spcBef>
            <a:spcAft>
              <a:spcPct val="20000"/>
            </a:spcAft>
            <a:buChar char="••"/>
          </a:pPr>
          <a:r>
            <a:rPr lang="en-US" sz="1900" kern="1200" smtClean="0"/>
            <a:t>An approach to build an application</a:t>
          </a:r>
          <a:endParaRPr lang="fr-FR" sz="1900" kern="1200"/>
        </a:p>
      </dsp:txBody>
      <dsp:txXfrm>
        <a:off x="0" y="587096"/>
        <a:ext cx="10779165" cy="993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43ED2-C693-4D7F-84C0-247CF76A3716}">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4285670-37F9-4208-8981-5C1605AA2242}">
      <dsp:nvSpPr>
        <dsp:cNvPr id="0" name=""/>
        <dsp:cNvSpPr/>
      </dsp:nvSpPr>
      <dsp:spPr>
        <a:xfrm>
          <a:off x="323165" y="0"/>
          <a:ext cx="90378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@PathParam: </a:t>
          </a:r>
          <a:endParaRPr lang="fr-FR" sz="2900" kern="1200"/>
        </a:p>
      </dsp:txBody>
      <dsp:txXfrm>
        <a:off x="323165" y="0"/>
        <a:ext cx="4518905" cy="646331"/>
      </dsp:txXfrm>
    </dsp:sp>
    <dsp:sp modelId="{B8F68C7C-2948-45BB-8A8F-0CA63F4292AF}">
      <dsp:nvSpPr>
        <dsp:cNvPr id="0" name=""/>
        <dsp:cNvSpPr/>
      </dsp:nvSpPr>
      <dsp:spPr>
        <a:xfrm>
          <a:off x="4842071" y="0"/>
          <a:ext cx="451890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Binds the parameter passed to method to a value in path.</a:t>
          </a:r>
          <a:endParaRPr lang="fr-FR" sz="1800" kern="1200" dirty="0"/>
        </a:p>
      </dsp:txBody>
      <dsp:txXfrm>
        <a:off x="4842071" y="0"/>
        <a:ext cx="4518905" cy="6463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C6961-5600-4CEF-A3AF-B53C30D6C2D0}">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DD1F18D-38A6-4122-8CFD-6531CCF60472}">
      <dsp:nvSpPr>
        <dsp:cNvPr id="0" name=""/>
        <dsp:cNvSpPr/>
      </dsp:nvSpPr>
      <dsp:spPr>
        <a:xfrm>
          <a:off x="323165" y="0"/>
          <a:ext cx="90378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@QueryParam: </a:t>
          </a:r>
          <a:endParaRPr lang="fr-FR" sz="2900" kern="1200"/>
        </a:p>
      </dsp:txBody>
      <dsp:txXfrm>
        <a:off x="323165" y="0"/>
        <a:ext cx="4518905" cy="646331"/>
      </dsp:txXfrm>
    </dsp:sp>
    <dsp:sp modelId="{0898162D-3EE9-4E14-8384-A6264B813A15}">
      <dsp:nvSpPr>
        <dsp:cNvPr id="0" name=""/>
        <dsp:cNvSpPr/>
      </dsp:nvSpPr>
      <dsp:spPr>
        <a:xfrm>
          <a:off x="4842071" y="0"/>
          <a:ext cx="451890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query parameter in path.</a:t>
          </a:r>
          <a:endParaRPr lang="fr-FR" sz="1800" kern="1200"/>
        </a:p>
      </dsp:txBody>
      <dsp:txXfrm>
        <a:off x="4842071" y="0"/>
        <a:ext cx="4518905" cy="6463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259E1-C077-4F0F-A729-F281455B6E2B}">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85DE7DA-8AC4-4FF0-8D4D-943424B8F6E7}">
      <dsp:nvSpPr>
        <dsp:cNvPr id="0" name=""/>
        <dsp:cNvSpPr/>
      </dsp:nvSpPr>
      <dsp:spPr>
        <a:xfrm>
          <a:off x="323165" y="0"/>
          <a:ext cx="9037812"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@FormParam: </a:t>
          </a:r>
          <a:endParaRPr lang="fr-FR" sz="2900" kern="1200"/>
        </a:p>
      </dsp:txBody>
      <dsp:txXfrm>
        <a:off x="323165" y="0"/>
        <a:ext cx="4518906" cy="646331"/>
      </dsp:txXfrm>
    </dsp:sp>
    <dsp:sp modelId="{C7782C6B-72F9-48E9-92F9-9089D166DC72}">
      <dsp:nvSpPr>
        <dsp:cNvPr id="0" name=""/>
        <dsp:cNvSpPr/>
      </dsp:nvSpPr>
      <dsp:spPr>
        <a:xfrm>
          <a:off x="4842071" y="0"/>
          <a:ext cx="4518906"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Binds the parameter passed to method to a form value.</a:t>
          </a:r>
          <a:endParaRPr lang="fr-FR" sz="1800" kern="1200" dirty="0"/>
        </a:p>
      </dsp:txBody>
      <dsp:txXfrm>
        <a:off x="4842071" y="0"/>
        <a:ext cx="4518906" cy="6463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D1B44-A0C8-46C7-B86A-988C364242DE}">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6D950AE-7C32-4E9B-8C9D-AC8196D4B7E1}">
      <dsp:nvSpPr>
        <dsp:cNvPr id="0" name=""/>
        <dsp:cNvSpPr/>
      </dsp:nvSpPr>
      <dsp:spPr>
        <a:xfrm>
          <a:off x="323165" y="0"/>
          <a:ext cx="9037812"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@HeaderParam: </a:t>
          </a:r>
          <a:endParaRPr lang="fr-FR" sz="2900" kern="1200"/>
        </a:p>
      </dsp:txBody>
      <dsp:txXfrm>
        <a:off x="323165" y="0"/>
        <a:ext cx="4518906" cy="646331"/>
      </dsp:txXfrm>
    </dsp:sp>
    <dsp:sp modelId="{D7790098-FBDB-4DC2-B67E-7BB3CDBCD92F}">
      <dsp:nvSpPr>
        <dsp:cNvPr id="0" name=""/>
        <dsp:cNvSpPr/>
      </dsp:nvSpPr>
      <dsp:spPr>
        <a:xfrm>
          <a:off x="4842071" y="0"/>
          <a:ext cx="4518906"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HTTP header.</a:t>
          </a:r>
          <a:endParaRPr lang="fr-FR" sz="1800" kern="1200"/>
        </a:p>
      </dsp:txBody>
      <dsp:txXfrm>
        <a:off x="4842071" y="0"/>
        <a:ext cx="4518906" cy="6463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BE687-C917-4EC4-9C0C-CD24BDE2EEAB}">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50FC047-BBEE-4ED8-BA22-8E6A392A0323}">
      <dsp:nvSpPr>
        <dsp:cNvPr id="0" name=""/>
        <dsp:cNvSpPr/>
      </dsp:nvSpPr>
      <dsp:spPr>
        <a:xfrm>
          <a:off x="323165" y="0"/>
          <a:ext cx="90533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@CookieParam:  </a:t>
          </a:r>
          <a:endParaRPr lang="fr-FR" sz="2900" kern="1200"/>
        </a:p>
      </dsp:txBody>
      <dsp:txXfrm>
        <a:off x="323165" y="0"/>
        <a:ext cx="4526655" cy="646331"/>
      </dsp:txXfrm>
    </dsp:sp>
    <dsp:sp modelId="{248C3CA1-931D-4735-BE1C-A2534628A8CC}">
      <dsp:nvSpPr>
        <dsp:cNvPr id="0" name=""/>
        <dsp:cNvSpPr/>
      </dsp:nvSpPr>
      <dsp:spPr>
        <a:xfrm>
          <a:off x="4849821" y="0"/>
          <a:ext cx="452665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Cookie.</a:t>
          </a:r>
          <a:endParaRPr lang="fr-FR" sz="1800" kern="1200"/>
        </a:p>
      </dsp:txBody>
      <dsp:txXfrm>
        <a:off x="4849821" y="0"/>
        <a:ext cx="4526655" cy="64633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0C4F39-274E-474B-951D-4EF842B6D3E2}" type="datetimeFigureOut">
              <a:rPr lang="en-US" smtClean="0"/>
              <a:t>1/24/2016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D30E2-05A2-47EB-8FBD-42D143891F07}" type="slidenum">
              <a:rPr lang="en-US" smtClean="0"/>
              <a:t>‹#›</a:t>
            </a:fld>
            <a:endParaRPr lang="en-US" dirty="0"/>
          </a:p>
        </p:txBody>
      </p:sp>
    </p:spTree>
    <p:extLst>
      <p:ext uri="{BB962C8B-B14F-4D97-AF65-F5344CB8AC3E}">
        <p14:creationId xmlns:p14="http://schemas.microsoft.com/office/powerpoint/2010/main" val="2841684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4BD91-9045-4FDD-B60E-D3C4965E6380}" type="datetimeFigureOut">
              <a:rPr lang="en-US" smtClean="0"/>
              <a:t>1/24/2016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BC6E7-BC75-4E45-80F6-3B292C9D1458}" type="slidenum">
              <a:rPr lang="en-US" smtClean="0"/>
              <a:t>‹#›</a:t>
            </a:fld>
            <a:endParaRPr lang="en-US" dirty="0"/>
          </a:p>
        </p:txBody>
      </p:sp>
    </p:spTree>
    <p:extLst>
      <p:ext uri="{BB962C8B-B14F-4D97-AF65-F5344CB8AC3E}">
        <p14:creationId xmlns:p14="http://schemas.microsoft.com/office/powerpoint/2010/main" val="6574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a:t>
            </a:fld>
            <a:endParaRPr lang="en-US" dirty="0"/>
          </a:p>
        </p:txBody>
      </p:sp>
    </p:spTree>
    <p:extLst>
      <p:ext uri="{BB962C8B-B14F-4D97-AF65-F5344CB8AC3E}">
        <p14:creationId xmlns:p14="http://schemas.microsoft.com/office/powerpoint/2010/main" val="3780651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such as SOAP</a:t>
            </a:r>
          </a:p>
          <a:p>
            <a:r>
              <a:rPr lang="en-US" sz="1200" b="0" i="0" kern="1200" dirty="0" smtClean="0">
                <a:solidFill>
                  <a:schemeClr val="tx1"/>
                </a:solidFill>
                <a:effectLst/>
                <a:latin typeface="+mn-lt"/>
                <a:ea typeface="+mn-ea"/>
                <a:cs typeface="+mn-cs"/>
              </a:rPr>
              <a:t>Clients of the JAX-WS Web- Service need a </a:t>
            </a:r>
            <a:r>
              <a:rPr lang="en-US" sz="1200" b="0" i="0" u="none" strike="noStrike" kern="1200" dirty="0" smtClean="0">
                <a:solidFill>
                  <a:schemeClr val="tx1"/>
                </a:solidFill>
                <a:effectLst/>
                <a:latin typeface="+mn-lt"/>
                <a:ea typeface="+mn-ea"/>
                <a:cs typeface="+mn-cs"/>
                <a:hlinkClick r:id="rId3"/>
              </a:rPr>
              <a:t>WSDL</a:t>
            </a:r>
            <a:r>
              <a:rPr lang="en-US" sz="1200" b="0" i="0" kern="1200" dirty="0" smtClean="0">
                <a:solidFill>
                  <a:schemeClr val="tx1"/>
                </a:solidFill>
                <a:effectLst/>
                <a:latin typeface="+mn-lt"/>
                <a:ea typeface="+mn-ea"/>
                <a:cs typeface="+mn-cs"/>
              </a:rPr>
              <a:t> file to generate executable code that the clients can use to call Web- Service.</a:t>
            </a:r>
          </a:p>
          <a:p>
            <a:r>
              <a:rPr lang="en-US" sz="1200" b="0" i="0" kern="1200" dirty="0" smtClean="0">
                <a:solidFill>
                  <a:schemeClr val="tx1"/>
                </a:solidFill>
                <a:effectLst/>
                <a:latin typeface="+mn-lt"/>
                <a:ea typeface="+mn-ea"/>
                <a:cs typeface="+mn-cs"/>
              </a:rPr>
              <a:t> REST architectures often use JSON to send and receive data. JAX-WS uses XML. </a:t>
            </a:r>
          </a:p>
          <a:p>
            <a:r>
              <a:rPr lang="en-US" sz="1200" b="0" i="0" kern="1200" dirty="0" smtClean="0">
                <a:solidFill>
                  <a:schemeClr val="tx1"/>
                </a:solidFill>
                <a:effectLst/>
                <a:latin typeface="+mn-lt"/>
                <a:ea typeface="+mn-ea"/>
                <a:cs typeface="+mn-cs"/>
              </a:rPr>
              <a:t>It's not that JSON is so significantly smaller than XML by itself. It's mostly that JAX-WS specification includes lots overhead in how it communicates.</a:t>
            </a:r>
          </a:p>
          <a:p>
            <a:r>
              <a:rPr lang="en-US" sz="1200" b="0" i="0" kern="1200" dirty="0" smtClean="0">
                <a:solidFill>
                  <a:schemeClr val="tx1"/>
                </a:solidFill>
                <a:effectLst/>
                <a:latin typeface="+mn-lt"/>
                <a:ea typeface="+mn-ea"/>
                <a:cs typeface="+mn-cs"/>
              </a:rPr>
              <a:t>With REST you will still need to provide some documentation to other users about how the REST service is organized and what data and HTTP commands need to be sent.</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62</a:t>
            </a:fld>
            <a:endParaRPr lang="en-US" dirty="0"/>
          </a:p>
        </p:txBody>
      </p:sp>
    </p:spTree>
    <p:extLst>
      <p:ext uri="{BB962C8B-B14F-4D97-AF65-F5344CB8AC3E}">
        <p14:creationId xmlns:p14="http://schemas.microsoft.com/office/powerpoint/2010/main" val="312450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a:t>
            </a:r>
            <a:r>
              <a:rPr lang="en-US" baseline="0" dirty="0" smtClean="0"/>
              <a:t> a resource you want to get the </a:t>
            </a:r>
            <a:r>
              <a:rPr lang="en-US" baseline="0" dirty="0" err="1" smtClean="0"/>
              <a:t>url</a:t>
            </a:r>
            <a:r>
              <a:rPr lang="en-US" baseline="0" dirty="0" smtClean="0"/>
              <a:t> for this resource</a:t>
            </a:r>
          </a:p>
          <a:p>
            <a:endParaRPr lang="en-US" baseline="0" dirty="0" smtClean="0"/>
          </a:p>
          <a:p>
            <a:r>
              <a:rPr lang="en-US" baseline="0" dirty="0" smtClean="0"/>
              <a:t>If you have a method that creates a new message,  this </a:t>
            </a:r>
            <a:r>
              <a:rPr lang="en-US" baseline="0" dirty="0" err="1" smtClean="0"/>
              <a:t>metod</a:t>
            </a:r>
            <a:r>
              <a:rPr lang="en-US" baseline="0" dirty="0" smtClean="0"/>
              <a:t> return the added message</a:t>
            </a:r>
          </a:p>
          <a:p>
            <a:r>
              <a:rPr lang="en-US" baseline="0" dirty="0" smtClean="0"/>
              <a:t>In order to control the response what we can do? What we can return from this method?</a:t>
            </a:r>
          </a:p>
          <a:p>
            <a:r>
              <a:rPr lang="en-US" baseline="0" dirty="0" smtClean="0"/>
              <a:t>It’s a separate instance (class) called Response</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77</a:t>
            </a:fld>
            <a:endParaRPr lang="en-US" dirty="0"/>
          </a:p>
        </p:txBody>
      </p:sp>
    </p:spTree>
    <p:extLst>
      <p:ext uri="{BB962C8B-B14F-4D97-AF65-F5344CB8AC3E}">
        <p14:creationId xmlns:p14="http://schemas.microsoft.com/office/powerpoint/2010/main" val="168498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method won’t return</a:t>
            </a:r>
            <a:r>
              <a:rPr lang="en-US" baseline="0" dirty="0" smtClean="0"/>
              <a:t> the created message, it should return a response instance</a:t>
            </a:r>
          </a:p>
          <a:p>
            <a:r>
              <a:rPr lang="en-US" baseline="0" dirty="0" smtClean="0"/>
              <a:t>How do you create this response?</a:t>
            </a:r>
          </a:p>
          <a:p>
            <a:r>
              <a:rPr lang="en-US" baseline="0" dirty="0" smtClean="0"/>
              <a:t>To create this response we user the response builder and that lets you modify the status code, the header and all that stuff;</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78</a:t>
            </a:fld>
            <a:endParaRPr lang="en-US" dirty="0"/>
          </a:p>
        </p:txBody>
      </p:sp>
    </p:spTree>
    <p:extLst>
      <p:ext uri="{BB962C8B-B14F-4D97-AF65-F5344CB8AC3E}">
        <p14:creationId xmlns:p14="http://schemas.microsoft.com/office/powerpoint/2010/main" val="2244647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SOAP supports SSL (just like REST) it also supports WS-Security which adds some enterprise security features. Supports identity through intermediaries, not just point to point (SSL). It also provides a standard implementation of data integrity and data privacy. Calling it “Enterprise” isn’t to say it’s more secure, it simply supports some security tools that typical internet services have no need for, in fact they are really only needed in a few “enterprise” scenarios.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Need ACID Transactions over a service, you’re going to need SOAP. While REST supports transactions, it isn’t as comprehensive and isn’t ACID compliant. Fortunately ACID transactions almost never make sense over the internet. REST is limited by HTTP itself which can’t provide two-phase commit across distributed transactional resources, but SOAP can. Internet apps generally don’t need this level of transactional reliability, enterprise apps sometimes do.</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80</a:t>
            </a:fld>
            <a:endParaRPr lang="en-US" dirty="0"/>
          </a:p>
        </p:txBody>
      </p:sp>
    </p:spTree>
    <p:extLst>
      <p:ext uri="{BB962C8B-B14F-4D97-AF65-F5344CB8AC3E}">
        <p14:creationId xmlns:p14="http://schemas.microsoft.com/office/powerpoint/2010/main" val="383122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8</a:t>
            </a:fld>
            <a:endParaRPr lang="en-US" dirty="0"/>
          </a:p>
        </p:txBody>
      </p:sp>
    </p:spTree>
    <p:extLst>
      <p:ext uri="{BB962C8B-B14F-4D97-AF65-F5344CB8AC3E}">
        <p14:creationId xmlns:p14="http://schemas.microsoft.com/office/powerpoint/2010/main" val="357474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9</a:t>
            </a:fld>
            <a:endParaRPr lang="en-US" dirty="0"/>
          </a:p>
        </p:txBody>
      </p:sp>
    </p:spTree>
    <p:extLst>
      <p:ext uri="{BB962C8B-B14F-4D97-AF65-F5344CB8AC3E}">
        <p14:creationId xmlns:p14="http://schemas.microsoft.com/office/powerpoint/2010/main" val="3082854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11</a:t>
            </a:fld>
            <a:endParaRPr lang="en-US" dirty="0"/>
          </a:p>
        </p:txBody>
      </p:sp>
    </p:spTree>
    <p:extLst>
      <p:ext uri="{BB962C8B-B14F-4D97-AF65-F5344CB8AC3E}">
        <p14:creationId xmlns:p14="http://schemas.microsoft.com/office/powerpoint/2010/main" val="273309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12</a:t>
            </a:fld>
            <a:endParaRPr lang="en-US" dirty="0"/>
          </a:p>
        </p:txBody>
      </p:sp>
    </p:spTree>
    <p:extLst>
      <p:ext uri="{BB962C8B-B14F-4D97-AF65-F5344CB8AC3E}">
        <p14:creationId xmlns:p14="http://schemas.microsoft.com/office/powerpoint/2010/main" val="199458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20</a:t>
            </a:fld>
            <a:endParaRPr lang="en-US" dirty="0"/>
          </a:p>
        </p:txBody>
      </p:sp>
    </p:spTree>
    <p:extLst>
      <p:ext uri="{BB962C8B-B14F-4D97-AF65-F5344CB8AC3E}">
        <p14:creationId xmlns:p14="http://schemas.microsoft.com/office/powerpoint/2010/main" val="94317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41</a:t>
            </a:fld>
            <a:endParaRPr lang="en-US" dirty="0"/>
          </a:p>
        </p:txBody>
      </p:sp>
    </p:spTree>
    <p:extLst>
      <p:ext uri="{BB962C8B-B14F-4D97-AF65-F5344CB8AC3E}">
        <p14:creationId xmlns:p14="http://schemas.microsoft.com/office/powerpoint/2010/main" val="1201391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every</a:t>
            </a:r>
            <a:r>
              <a:rPr lang="en-US" baseline="0" dirty="0" smtClean="0"/>
              <a:t> time you made a replication of the method you change something</a:t>
            </a:r>
          </a:p>
          <a:p>
            <a:endParaRPr lang="en-US" baseline="0" dirty="0" smtClean="0"/>
          </a:p>
          <a:p>
            <a:r>
              <a:rPr lang="en-US" baseline="0" dirty="0" smtClean="0"/>
              <a:t>Read only, non read only</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45</a:t>
            </a:fld>
            <a:endParaRPr lang="en-US" dirty="0"/>
          </a:p>
        </p:txBody>
      </p:sp>
    </p:spTree>
    <p:extLst>
      <p:ext uri="{BB962C8B-B14F-4D97-AF65-F5344CB8AC3E}">
        <p14:creationId xmlns:p14="http://schemas.microsoft.com/office/powerpoint/2010/main" val="75949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client makes a</a:t>
            </a:r>
            <a:r>
              <a:rPr lang="en-US" baseline="0" dirty="0" smtClean="0"/>
              <a:t> request with one of these methods they don’t have to worry about making duplicate request</a:t>
            </a:r>
          </a:p>
          <a:p>
            <a:r>
              <a:rPr lang="en-US" baseline="0" dirty="0" smtClean="0"/>
              <a:t>But if they’re making a post request, they cannot safely make a duplicate request </a:t>
            </a:r>
            <a:r>
              <a:rPr lang="en-US" baseline="0" dirty="0" err="1" smtClean="0"/>
              <a:t>wihout</a:t>
            </a:r>
            <a:r>
              <a:rPr lang="en-US" baseline="0" dirty="0" smtClean="0"/>
              <a:t> any effect on the server </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46</a:t>
            </a:fld>
            <a:endParaRPr lang="en-US" dirty="0"/>
          </a:p>
        </p:txBody>
      </p:sp>
    </p:spTree>
    <p:extLst>
      <p:ext uri="{BB962C8B-B14F-4D97-AF65-F5344CB8AC3E}">
        <p14:creationId xmlns:p14="http://schemas.microsoft.com/office/powerpoint/2010/main" val="3854998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2C17AEAC-1A43-45A1-AB2E-1F916340AE88}" type="datetime1">
              <a:rPr lang="en-US" smtClean="0"/>
              <a:t>1/24/2016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Malak KAYS</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226482"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33752133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61762-EFA9-433E-B7B8-ACB1B19C7BB6}" type="datetime1">
              <a:rPr lang="en-US" smtClean="0"/>
              <a:t>1/24/2016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63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C27A4E-CB22-4943-8C68-D7A27152B550}" type="datetime1">
              <a:rPr lang="en-US" smtClean="0"/>
              <a:t>1/24/2016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rot="5400000">
            <a:off x="6103641" y="2893004"/>
            <a:ext cx="5523744" cy="923330"/>
            <a:chOff x="1815339" y="1496875"/>
            <a:chExt cx="5523744" cy="692497"/>
          </a:xfrm>
        </p:grpSpPr>
        <p:sp>
          <p:nvSpPr>
            <p:cNvPr id="12" name="TextBox 11"/>
            <p:cNvSpPr txBox="1"/>
            <p:nvPr/>
          </p:nvSpPr>
          <p:spPr>
            <a:xfrm>
              <a:off x="4224081"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flipV="1">
              <a:off x="6164660" y="752995"/>
              <a:ext cx="1" cy="2348844"/>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a:xfrm>
            <a:off x="917985" y="849855"/>
            <a:ext cx="7343889"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9022081" y="559399"/>
            <a:ext cx="2237591" cy="5566765"/>
          </a:xfrm>
        </p:spPr>
        <p:txBody>
          <a:bodyPr vert="eaVert"/>
          <a:lstStyle/>
          <a:p>
            <a:r>
              <a:rPr lang="en-US" smtClean="0"/>
              <a:t>Click to edit Master title style</a:t>
            </a:r>
            <a:endParaRPr lang="en-US" dirty="0"/>
          </a:p>
        </p:txBody>
      </p:sp>
    </p:spTree>
    <p:extLst>
      <p:ext uri="{BB962C8B-B14F-4D97-AF65-F5344CB8AC3E}">
        <p14:creationId xmlns:p14="http://schemas.microsoft.com/office/powerpoint/2010/main" val="711413232"/>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orient="horz" pos="360" userDrawn="1">
          <p15:clr>
            <a:srgbClr val="FBAE40"/>
          </p15:clr>
        </p15:guide>
        <p15:guide id="3" orient="horz" pos="38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D77D31-9FE4-4697-9FF9-43DE04323BE6}" type="datetime1">
              <a:rPr lang="en-US" smtClean="0"/>
              <a:t>1/24/2016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2" name="Group 11"/>
          <p:cNvGrpSpPr/>
          <p:nvPr/>
        </p:nvGrpSpPr>
        <p:grpSpPr>
          <a:xfrm>
            <a:off x="1563446" y="1526967"/>
            <a:ext cx="9038813" cy="923330"/>
            <a:chOff x="1172584" y="1381459"/>
            <a:chExt cx="6779110" cy="923330"/>
          </a:xfrm>
        </p:grpSpPr>
        <p:sp>
          <p:nvSpPr>
            <p:cNvPr id="13" name="TextBox 12"/>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hasCustomPrompt="1"/>
          </p:nvPr>
        </p:nvSpPr>
        <p:spPr/>
        <p:txBody>
          <a:bodyPr/>
          <a:lstStyle>
            <a:lvl1pPr>
              <a:defRPr/>
            </a:lvl1pPr>
          </a:lstStyle>
          <a:p>
            <a:r>
              <a:rPr lang="en-US" dirty="0" smtClean="0"/>
              <a:t>Click to edit Master title style </a:t>
            </a:r>
            <a:endParaRPr lang="en-US" dirty="0"/>
          </a:p>
        </p:txBody>
      </p:sp>
    </p:spTree>
    <p:extLst>
      <p:ext uri="{BB962C8B-B14F-4D97-AF65-F5344CB8AC3E}">
        <p14:creationId xmlns:p14="http://schemas.microsoft.com/office/powerpoint/2010/main" val="2140883251"/>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248141"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55B281F-FA23-49BA-B79C-252F0484AC3A}" type="datetime1">
              <a:rPr lang="en-US" smtClean="0"/>
              <a:t>1/24/2016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87456969"/>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3B59333-D4EF-4B60-9DD5-AC524F80450D}" type="datetime1">
              <a:rPr lang="en-US" smtClean="0"/>
              <a:t>1/24/2016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240920"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10" name="Content Placeholder 9"/>
          <p:cNvSpPr>
            <a:spLocks noGrp="1"/>
          </p:cNvSpPr>
          <p:nvPr>
            <p:ph sz="quarter" idx="14"/>
          </p:nvPr>
        </p:nvSpPr>
        <p:spPr>
          <a:xfrm>
            <a:off x="6193535"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3"/>
          </p:nvPr>
        </p:nvSpPr>
        <p:spPr>
          <a:xfrm>
            <a:off x="914400"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6743514"/>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7913E400-C8C0-46DB-812C-E9B8C4C0A684}" type="datetime1">
              <a:rPr lang="en-US" smtClean="0"/>
              <a:t>1/24/2016</a:t>
            </a:fld>
            <a:endParaRPr lang="en-US" dirty="0"/>
          </a:p>
        </p:txBody>
      </p:sp>
      <p:sp>
        <p:nvSpPr>
          <p:cNvPr id="8" name="Footer Placeholder 7"/>
          <p:cNvSpPr>
            <a:spLocks noGrp="1"/>
          </p:cNvSpPr>
          <p:nvPr>
            <p:ph type="ftr" sz="quarter" idx="11"/>
          </p:nvPr>
        </p:nvSpPr>
        <p:spPr/>
        <p:txBody>
          <a:bodyPr/>
          <a:lstStyle/>
          <a:p>
            <a:r>
              <a:rPr lang="en-US" smtClean="0"/>
              <a:t>Malak KAYS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64724397"/>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D6A30F2-A8A4-40D6-A799-6A10143AC483}" type="datetime1">
              <a:rPr lang="en-US" smtClean="0"/>
              <a:t>1/24/2016</a:t>
            </a:fld>
            <a:endParaRPr lang="en-US" dirty="0"/>
          </a:p>
        </p:txBody>
      </p:sp>
      <p:sp>
        <p:nvSpPr>
          <p:cNvPr id="4" name="Footer Placeholder 3"/>
          <p:cNvSpPr>
            <a:spLocks noGrp="1"/>
          </p:cNvSpPr>
          <p:nvPr>
            <p:ph type="ftr" sz="quarter" idx="11"/>
          </p:nvPr>
        </p:nvSpPr>
        <p:spPr/>
        <p:txBody>
          <a:bodyPr/>
          <a:lstStyle/>
          <a:p>
            <a:r>
              <a:rPr lang="en-US" smtClean="0"/>
              <a:t>Malak KAYS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5937786"/>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5A38F-8DC2-4F4A-A2F2-0173BC745FD1}" type="datetime1">
              <a:rPr lang="en-US" smtClean="0"/>
              <a:t>1/24/2016</a:t>
            </a:fld>
            <a:endParaRPr lang="en-US" dirty="0"/>
          </a:p>
        </p:txBody>
      </p:sp>
      <p:sp>
        <p:nvSpPr>
          <p:cNvPr id="3" name="Footer Placeholder 2"/>
          <p:cNvSpPr>
            <a:spLocks noGrp="1"/>
          </p:cNvSpPr>
          <p:nvPr>
            <p:ph type="ftr" sz="quarter" idx="11"/>
          </p:nvPr>
        </p:nvSpPr>
        <p:spPr/>
        <p:txBody>
          <a:bodyPr/>
          <a:lstStyle/>
          <a:p>
            <a:r>
              <a:rPr lang="en-US" smtClean="0"/>
              <a:t>Malak KAYS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659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21EEA8-112C-4A85-AE34-25CE71C0D444}" type="datetime1">
              <a:rPr lang="en-US" smtClean="0"/>
              <a:t>1/24/2016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smtClean="0"/>
              <a:t>Click to edit Master title style</a:t>
            </a:r>
            <a:endParaRPr lang="en-US"/>
          </a:p>
        </p:txBody>
      </p:sp>
    </p:spTree>
    <p:extLst>
      <p:ext uri="{BB962C8B-B14F-4D97-AF65-F5344CB8AC3E}">
        <p14:creationId xmlns:p14="http://schemas.microsoft.com/office/powerpoint/2010/main" val="2437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2AF40F-03DA-42F3-B150-4FB928E4196C}" type="datetime1">
              <a:rPr lang="en-US" smtClean="0"/>
              <a:t>1/24/2016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smtClean="0"/>
              <a:t>Click to edit Master title style</a:t>
            </a:r>
            <a:endParaRPr lang="en-US"/>
          </a:p>
        </p:txBody>
      </p:sp>
    </p:spTree>
    <p:extLst>
      <p:ext uri="{BB962C8B-B14F-4D97-AF65-F5344CB8AC3E}">
        <p14:creationId xmlns:p14="http://schemas.microsoft.com/office/powerpoint/2010/main" val="365110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tx2">
                  <a:lumMod val="20000"/>
                  <a:lumOff val="80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C5810F79-85E5-4126-A538-9F52DF10AA9E}" type="datetime1">
              <a:rPr lang="en-US" smtClean="0"/>
              <a:t>1/24/2016</a:t>
            </a:fld>
            <a:endParaRPr lang="en-US" dirty="0"/>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Malak KAYS</a:t>
            </a:r>
            <a:endParaRPr lang="en-US" dirty="0"/>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917987" y="304800"/>
            <a:ext cx="10341684" cy="1752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22779369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1296" userDrawn="1">
          <p15:clr>
            <a:srgbClr val="F26B43"/>
          </p15:clr>
        </p15:guide>
        <p15:guide id="3"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10" Type="http://schemas.openxmlformats.org/officeDocument/2006/relationships/diagramColors" Target="../diagrams/colors6.xml"/><Relationship Id="rId19" Type="http://schemas.openxmlformats.org/officeDocument/2006/relationships/diagramQuickStyle" Target="../diagrams/quickStyle8.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Malak Kays</a:t>
            </a:r>
            <a:endParaRPr lang="en-US" dirty="0"/>
          </a:p>
        </p:txBody>
      </p:sp>
      <p:sp>
        <p:nvSpPr>
          <p:cNvPr id="2" name="Title 1"/>
          <p:cNvSpPr>
            <a:spLocks noGrp="1"/>
          </p:cNvSpPr>
          <p:nvPr>
            <p:ph type="ctrTitle"/>
          </p:nvPr>
        </p:nvSpPr>
        <p:spPr/>
        <p:txBody>
          <a:bodyPr/>
          <a:lstStyle/>
          <a:p>
            <a:r>
              <a:rPr lang="en-US" dirty="0" smtClean="0"/>
              <a:t>REST Web Services</a:t>
            </a:r>
            <a:endParaRPr lang="en-US" dirty="0"/>
          </a:p>
        </p:txBody>
      </p:sp>
      <p:sp>
        <p:nvSpPr>
          <p:cNvPr id="4" name="TextBox 3"/>
          <p:cNvSpPr txBox="1"/>
          <p:nvPr/>
        </p:nvSpPr>
        <p:spPr>
          <a:xfrm flipH="1">
            <a:off x="4654269" y="4274830"/>
            <a:ext cx="2883461" cy="369332"/>
          </a:xfrm>
          <a:prstGeom prst="rect">
            <a:avLst/>
          </a:prstGeom>
          <a:noFill/>
          <a:ln>
            <a:noFill/>
          </a:ln>
        </p:spPr>
        <p:txBody>
          <a:bodyPr wrap="square" rtlCol="0" anchor="ctr" anchorCtr="1">
            <a:spAutoFit/>
          </a:bodyPr>
          <a:lstStyle/>
          <a:p>
            <a:r>
              <a:rPr lang="en-US" dirty="0" smtClean="0"/>
              <a:t>20/01/2016</a:t>
            </a:r>
            <a:endParaRPr lang="en-US" dirty="0"/>
          </a:p>
        </p:txBody>
      </p:sp>
    </p:spTree>
    <p:extLst>
      <p:ext uri="{BB962C8B-B14F-4D97-AF65-F5344CB8AC3E}">
        <p14:creationId xmlns:p14="http://schemas.microsoft.com/office/powerpoint/2010/main" val="20413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5026" y="4001773"/>
            <a:ext cx="2423375" cy="24233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539" y="4001773"/>
            <a:ext cx="2524795" cy="252479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20" name="Straight Connector 19"/>
          <p:cNvCxnSpPr/>
          <p:nvPr/>
        </p:nvCxnSpPr>
        <p:spPr>
          <a:xfrm flipH="1" flipV="1">
            <a:off x="6210946" y="3660631"/>
            <a:ext cx="19318" cy="489397"/>
          </a:xfrm>
          <a:prstGeom prst="line">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cxnSp>
      <p:sp>
        <p:nvSpPr>
          <p:cNvPr id="21" name="Oval 20"/>
          <p:cNvSpPr/>
          <p:nvPr/>
        </p:nvSpPr>
        <p:spPr>
          <a:xfrm>
            <a:off x="6082157" y="3441690"/>
            <a:ext cx="257577" cy="244699"/>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2" name="Arc 21"/>
          <p:cNvSpPr/>
          <p:nvPr/>
        </p:nvSpPr>
        <p:spPr>
          <a:xfrm>
            <a:off x="5848726" y="3305823"/>
            <a:ext cx="724437" cy="380566"/>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3" name="Arc 22"/>
          <p:cNvSpPr/>
          <p:nvPr/>
        </p:nvSpPr>
        <p:spPr>
          <a:xfrm>
            <a:off x="5453368" y="2895985"/>
            <a:ext cx="1515149" cy="781728"/>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4" name="Arc 23"/>
          <p:cNvSpPr/>
          <p:nvPr/>
        </p:nvSpPr>
        <p:spPr>
          <a:xfrm>
            <a:off x="5633272" y="3116841"/>
            <a:ext cx="1155343" cy="606587"/>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cxnSp>
        <p:nvCxnSpPr>
          <p:cNvPr id="25" name="Straight Connector 24"/>
          <p:cNvCxnSpPr/>
          <p:nvPr/>
        </p:nvCxnSpPr>
        <p:spPr>
          <a:xfrm flipH="1" flipV="1">
            <a:off x="9644662" y="3634873"/>
            <a:ext cx="19318" cy="489397"/>
          </a:xfrm>
          <a:prstGeom prst="line">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26" name="Oval 25"/>
          <p:cNvSpPr/>
          <p:nvPr/>
        </p:nvSpPr>
        <p:spPr>
          <a:xfrm>
            <a:off x="9515873" y="3415932"/>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7" name="Arc 26"/>
          <p:cNvSpPr/>
          <p:nvPr/>
        </p:nvSpPr>
        <p:spPr>
          <a:xfrm>
            <a:off x="9282442" y="3280065"/>
            <a:ext cx="724437" cy="380566"/>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8" name="Arc 27"/>
          <p:cNvSpPr/>
          <p:nvPr/>
        </p:nvSpPr>
        <p:spPr>
          <a:xfrm>
            <a:off x="8887084" y="2870227"/>
            <a:ext cx="1515149" cy="781728"/>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9" name="Arc 28"/>
          <p:cNvSpPr/>
          <p:nvPr/>
        </p:nvSpPr>
        <p:spPr>
          <a:xfrm>
            <a:off x="9066988" y="3091083"/>
            <a:ext cx="1155343" cy="606587"/>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30" name="Slide Number Placeholder 29"/>
          <p:cNvSpPr>
            <a:spLocks noGrp="1"/>
          </p:cNvSpPr>
          <p:nvPr>
            <p:ph type="sldNum" sz="quarter" idx="12"/>
          </p:nvPr>
        </p:nvSpPr>
        <p:spPr/>
        <p:txBody>
          <a:bodyPr/>
          <a:lstStyle/>
          <a:p>
            <a:fld id="{401CF334-2D5C-4859-84A6-CA7E6E43FAEB}" type="slidenum">
              <a:rPr lang="en-US" smtClean="0"/>
              <a:t>10</a:t>
            </a:fld>
            <a:endParaRPr lang="en-US" dirty="0"/>
          </a:p>
        </p:txBody>
      </p:sp>
      <p:sp>
        <p:nvSpPr>
          <p:cNvPr id="31" name="TextBox 30"/>
          <p:cNvSpPr txBox="1"/>
          <p:nvPr/>
        </p:nvSpPr>
        <p:spPr>
          <a:xfrm>
            <a:off x="888141" y="2475588"/>
            <a:ext cx="4727156" cy="1107996"/>
          </a:xfrm>
          <a:prstGeom prst="rect">
            <a:avLst/>
          </a:prstGeom>
          <a:noFill/>
          <a:ln>
            <a:noFill/>
          </a:ln>
        </p:spPr>
        <p:txBody>
          <a:bodyPr wrap="square" rtlCol="0" anchor="ctr" anchorCtr="1">
            <a:spAutoFit/>
          </a:bodyPr>
          <a:lstStyle/>
          <a:p>
            <a:pPr marL="342900" indent="-342900">
              <a:buFont typeface="Arial" panose="020B0604020202020204" pitchFamily="34" charset="0"/>
              <a:buChar char="•"/>
            </a:pPr>
            <a:r>
              <a:rPr lang="en-US" sz="2200" dirty="0" smtClean="0"/>
              <a:t>Publish web services</a:t>
            </a:r>
          </a:p>
          <a:p>
            <a:pPr marL="342900" indent="-342900">
              <a:buFont typeface="Arial" panose="020B0604020202020204" pitchFamily="34" charset="0"/>
              <a:buChar char="•"/>
            </a:pPr>
            <a:r>
              <a:rPr lang="en-US" sz="2200" dirty="0" smtClean="0"/>
              <a:t>Other applications consume these services </a:t>
            </a:r>
            <a:endParaRPr lang="fr-FR" sz="2200" dirty="0"/>
          </a:p>
        </p:txBody>
      </p:sp>
    </p:spTree>
    <p:extLst>
      <p:ext uri="{BB962C8B-B14F-4D97-AF65-F5344CB8AC3E}">
        <p14:creationId xmlns:p14="http://schemas.microsoft.com/office/powerpoint/2010/main" val="133446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24"/>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1000"/>
                                  </p:stCondLst>
                                  <p:childTnLst>
                                    <p:set>
                                      <p:cBhvr>
                                        <p:cTn id="17" dur="1" fill="hold">
                                          <p:stCondLst>
                                            <p:cond delay="9"/>
                                          </p:stCondLst>
                                        </p:cTn>
                                        <p:tgtEl>
                                          <p:spTgt spid="23"/>
                                        </p:tgtEl>
                                        <p:attrNameLst>
                                          <p:attrName>style.visibility</p:attrName>
                                        </p:attrNameLst>
                                      </p:cBhvr>
                                      <p:to>
                                        <p:strVal val="visible"/>
                                      </p:to>
                                    </p:set>
                                  </p:childTnLst>
                                </p:cTn>
                              </p:par>
                            </p:childTnLst>
                          </p:cTn>
                        </p:par>
                        <p:par>
                          <p:cTn id="18" fill="hold">
                            <p:stCondLst>
                              <p:cond delay="2010"/>
                            </p:stCondLst>
                            <p:childTnLst>
                              <p:par>
                                <p:cTn id="19" presetID="1" presetClass="entr" presetSubtype="0" fill="hold" grpId="0" nodeType="afterEffect">
                                  <p:stCondLst>
                                    <p:cond delay="0"/>
                                  </p:stCondLst>
                                  <p:childTnLst>
                                    <p:set>
                                      <p:cBhvr>
                                        <p:cTn id="20" dur="1" fill="hold">
                                          <p:stCondLst>
                                            <p:cond delay="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7"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0418" y="4322598"/>
            <a:ext cx="2758268" cy="1838845"/>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11</a:t>
            </a:fld>
            <a:endParaRPr lang="en-US" dirty="0"/>
          </a:p>
        </p:txBody>
      </p:sp>
      <p:sp>
        <p:nvSpPr>
          <p:cNvPr id="4" name="Title 3"/>
          <p:cNvSpPr>
            <a:spLocks noGrp="1"/>
          </p:cNvSpPr>
          <p:nvPr>
            <p:ph type="title"/>
          </p:nvPr>
        </p:nvSpPr>
        <p:spPr/>
        <p:txBody>
          <a:bodyPr/>
          <a:lstStyle/>
          <a:p>
            <a:r>
              <a:rPr lang="en-US" dirty="0" smtClean="0"/>
              <a:t>Example</a:t>
            </a:r>
            <a:endParaRPr lang="fr-FR"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2399" y="2274458"/>
            <a:ext cx="2134306" cy="802905"/>
          </a:xfrm>
          <a:prstGeom prst="rect">
            <a:avLst/>
          </a:prstGeom>
        </p:spPr>
      </p:pic>
      <p:sp>
        <p:nvSpPr>
          <p:cNvPr id="6" name="TextBox 5"/>
          <p:cNvSpPr txBox="1"/>
          <p:nvPr/>
        </p:nvSpPr>
        <p:spPr>
          <a:xfrm>
            <a:off x="2255410" y="4304793"/>
            <a:ext cx="2515432"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http://www.twitter.com</a:t>
            </a:r>
            <a:endParaRPr lang="fr-FR" b="1" dirty="0">
              <a:solidFill>
                <a:schemeClr val="accent3">
                  <a:lumMod val="50000"/>
                </a:schemeClr>
              </a:solidFill>
            </a:endParaRPr>
          </a:p>
        </p:txBody>
      </p:sp>
      <p:sp>
        <p:nvSpPr>
          <p:cNvPr id="10" name="Right Arrow 9"/>
          <p:cNvSpPr/>
          <p:nvPr/>
        </p:nvSpPr>
        <p:spPr>
          <a:xfrm rot="16200000">
            <a:off x="2455747" y="3570347"/>
            <a:ext cx="1227430" cy="241462"/>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Right Arrow 10"/>
          <p:cNvSpPr/>
          <p:nvPr/>
        </p:nvSpPr>
        <p:spPr>
          <a:xfrm rot="5400000">
            <a:off x="3112464" y="3570347"/>
            <a:ext cx="1227430" cy="241462"/>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3746525" y="3451690"/>
            <a:ext cx="744114"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HTML</a:t>
            </a:r>
            <a:endParaRPr lang="fr-FR" b="1" dirty="0">
              <a:solidFill>
                <a:schemeClr val="accent3">
                  <a:lumMod val="50000"/>
                </a:schemeClr>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7187" y="2106378"/>
            <a:ext cx="1254929" cy="1254929"/>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417" y="4304793"/>
            <a:ext cx="2758268" cy="1838845"/>
          </a:xfrm>
          <a:prstGeom prst="rect">
            <a:avLst/>
          </a:prstGeom>
        </p:spPr>
      </p:pic>
      <p:sp>
        <p:nvSpPr>
          <p:cNvPr id="15" name="TextBox 14"/>
          <p:cNvSpPr txBox="1"/>
          <p:nvPr/>
        </p:nvSpPr>
        <p:spPr>
          <a:xfrm>
            <a:off x="7207409" y="4286988"/>
            <a:ext cx="2299284"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http://api.twitter.com</a:t>
            </a:r>
            <a:endParaRPr lang="fr-FR" b="1" dirty="0">
              <a:solidFill>
                <a:schemeClr val="accent3">
                  <a:lumMod val="50000"/>
                </a:schemeClr>
              </a:solidFill>
            </a:endParaRPr>
          </a:p>
        </p:txBody>
      </p:sp>
      <p:sp>
        <p:nvSpPr>
          <p:cNvPr id="16" name="Right Arrow 15"/>
          <p:cNvSpPr/>
          <p:nvPr/>
        </p:nvSpPr>
        <p:spPr>
          <a:xfrm rot="16200000">
            <a:off x="7371893" y="3670909"/>
            <a:ext cx="996645" cy="271123"/>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ight Arrow 16"/>
          <p:cNvSpPr/>
          <p:nvPr/>
        </p:nvSpPr>
        <p:spPr>
          <a:xfrm rot="5400000">
            <a:off x="8028610" y="3670909"/>
            <a:ext cx="996645" cy="271123"/>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TextBox 17"/>
          <p:cNvSpPr txBox="1"/>
          <p:nvPr/>
        </p:nvSpPr>
        <p:spPr>
          <a:xfrm>
            <a:off x="8572659" y="3325363"/>
            <a:ext cx="707151" cy="923330"/>
          </a:xfrm>
          <a:prstGeom prst="rect">
            <a:avLst/>
          </a:prstGeom>
          <a:noFill/>
          <a:ln>
            <a:noFill/>
          </a:ln>
        </p:spPr>
        <p:txBody>
          <a:bodyPr wrap="square" rtlCol="0" anchor="ctr" anchorCtr="1">
            <a:spAutoFit/>
          </a:bodyPr>
          <a:lstStyle/>
          <a:p>
            <a:r>
              <a:rPr lang="en-US" b="1" dirty="0" smtClean="0">
                <a:solidFill>
                  <a:schemeClr val="accent3">
                    <a:lumMod val="50000"/>
                  </a:schemeClr>
                </a:solidFill>
              </a:rPr>
              <a:t>XML or JSON</a:t>
            </a:r>
            <a:endParaRPr lang="fr-FR" b="1" dirty="0">
              <a:solidFill>
                <a:schemeClr val="accent3">
                  <a:lumMod val="50000"/>
                </a:schemeClr>
              </a:solidFill>
            </a:endParaRPr>
          </a:p>
        </p:txBody>
      </p:sp>
      <p:sp>
        <p:nvSpPr>
          <p:cNvPr id="3" name="Rectangle 2"/>
          <p:cNvSpPr/>
          <p:nvPr/>
        </p:nvSpPr>
        <p:spPr>
          <a:xfrm>
            <a:off x="2464473" y="4847702"/>
            <a:ext cx="2097305" cy="954107"/>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Human </a:t>
            </a:r>
          </a:p>
          <a:p>
            <a:pPr algn="ctr"/>
            <a:r>
              <a:rPr lang="en-US" sz="2800" dirty="0" smtClean="0">
                <a:ln w="0"/>
                <a:solidFill>
                  <a:schemeClr val="accent1"/>
                </a:solidFill>
                <a:effectLst>
                  <a:outerShdw blurRad="38100" dist="25400" dir="5400000" algn="ctr" rotWithShape="0">
                    <a:srgbClr val="6E747A">
                      <a:alpha val="43000"/>
                    </a:srgbClr>
                  </a:outerShdw>
                </a:effectLst>
              </a:rPr>
              <a:t>consumption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19" name="Rectangle 18"/>
          <p:cNvSpPr/>
          <p:nvPr/>
        </p:nvSpPr>
        <p:spPr>
          <a:xfrm>
            <a:off x="7409390" y="4747161"/>
            <a:ext cx="2097304" cy="954107"/>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Code</a:t>
            </a:r>
          </a:p>
          <a:p>
            <a:pPr algn="ctr"/>
            <a:r>
              <a:rPr lang="en-US" sz="2800" dirty="0" smtClean="0">
                <a:ln w="0"/>
                <a:solidFill>
                  <a:schemeClr val="accent1"/>
                </a:solidFill>
                <a:effectLst>
                  <a:outerShdw blurRad="38100" dist="25400" dir="5400000" algn="ctr" rotWithShape="0">
                    <a:srgbClr val="6E747A">
                      <a:alpha val="43000"/>
                    </a:srgbClr>
                  </a:outerShdw>
                </a:effectLst>
              </a:rPr>
              <a:t>consumption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8245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5" grpId="0"/>
      <p:bldP spid="16" grpId="0" animBg="1"/>
      <p:bldP spid="17" grpId="0" animBg="1"/>
      <p:bldP spid="18" grpId="0"/>
      <p:bldP spid="3"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12</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80133625"/>
              </p:ext>
            </p:extLst>
          </p:nvPr>
        </p:nvGraphicFramePr>
        <p:xfrm>
          <a:off x="932330" y="2248348"/>
          <a:ext cx="10327340" cy="3877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Web Service Types</a:t>
            </a:r>
            <a:endParaRPr lang="fr-FR" dirty="0"/>
          </a:p>
        </p:txBody>
      </p:sp>
    </p:spTree>
    <p:extLst>
      <p:ext uri="{BB962C8B-B14F-4D97-AF65-F5344CB8AC3E}">
        <p14:creationId xmlns:p14="http://schemas.microsoft.com/office/powerpoint/2010/main" val="4081122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13</a:t>
            </a:fld>
            <a:endParaRPr lang="en-US" dirty="0"/>
          </a:p>
        </p:txBody>
      </p:sp>
      <p:sp>
        <p:nvSpPr>
          <p:cNvPr id="3" name="Content Placeholder 2"/>
          <p:cNvSpPr>
            <a:spLocks noGrp="1"/>
          </p:cNvSpPr>
          <p:nvPr>
            <p:ph idx="1"/>
          </p:nvPr>
        </p:nvSpPr>
        <p:spPr>
          <a:xfrm>
            <a:off x="917987" y="2293750"/>
            <a:ext cx="10327340" cy="3688596"/>
          </a:xfrm>
        </p:spPr>
        <p:txBody>
          <a:bodyPr>
            <a:normAutofit/>
          </a:bodyPr>
          <a:lstStyle/>
          <a:p>
            <a:r>
              <a:rPr lang="fr-FR" sz="2200" b="1" dirty="0">
                <a:solidFill>
                  <a:schemeClr val="tx1"/>
                </a:solidFill>
              </a:rPr>
              <a:t>S</a:t>
            </a:r>
            <a:r>
              <a:rPr lang="fr-FR" sz="2200" dirty="0">
                <a:solidFill>
                  <a:schemeClr val="tx1">
                    <a:lumMod val="75000"/>
                    <a:lumOff val="25000"/>
                  </a:schemeClr>
                </a:solidFill>
              </a:rPr>
              <a:t>imple </a:t>
            </a:r>
            <a:r>
              <a:rPr lang="fr-FR" sz="2200" b="1" dirty="0">
                <a:solidFill>
                  <a:schemeClr val="tx1"/>
                </a:solidFill>
              </a:rPr>
              <a:t>O</a:t>
            </a:r>
            <a:r>
              <a:rPr lang="fr-FR" sz="2200" dirty="0">
                <a:solidFill>
                  <a:schemeClr val="tx1">
                    <a:lumMod val="75000"/>
                    <a:lumOff val="25000"/>
                  </a:schemeClr>
                </a:solidFill>
              </a:rPr>
              <a:t>bject </a:t>
            </a:r>
            <a:r>
              <a:rPr lang="fr-FR" sz="2200" b="1" dirty="0">
                <a:solidFill>
                  <a:schemeClr val="tx1"/>
                </a:solidFill>
              </a:rPr>
              <a:t>A</a:t>
            </a:r>
            <a:r>
              <a:rPr lang="fr-FR" sz="2200" dirty="0">
                <a:solidFill>
                  <a:schemeClr val="tx1">
                    <a:lumMod val="75000"/>
                    <a:lumOff val="25000"/>
                  </a:schemeClr>
                </a:solidFill>
              </a:rPr>
              <a:t>ccess </a:t>
            </a:r>
            <a:r>
              <a:rPr lang="fr-FR" sz="2200" b="1" dirty="0" smtClean="0">
                <a:solidFill>
                  <a:schemeClr val="tx1"/>
                </a:solidFill>
              </a:rPr>
              <a:t>P</a:t>
            </a:r>
            <a:r>
              <a:rPr lang="fr-FR" sz="2200" dirty="0" smtClean="0">
                <a:solidFill>
                  <a:schemeClr val="tx1">
                    <a:lumMod val="75000"/>
                    <a:lumOff val="25000"/>
                  </a:schemeClr>
                </a:solidFill>
              </a:rPr>
              <a:t>rotocol</a:t>
            </a:r>
          </a:p>
          <a:p>
            <a:endParaRPr lang="en-US" sz="2200" dirty="0"/>
          </a:p>
          <a:p>
            <a:r>
              <a:rPr lang="en-US" sz="2200" dirty="0"/>
              <a:t>Based on XML</a:t>
            </a:r>
          </a:p>
          <a:p>
            <a:pPr marL="0" indent="0">
              <a:buNone/>
            </a:pPr>
            <a:endParaRPr lang="en-US" sz="2200" dirty="0"/>
          </a:p>
          <a:p>
            <a:r>
              <a:rPr lang="en-US" sz="2200" dirty="0"/>
              <a:t>standard for encoding messages in XML that invoke functions in other applications</a:t>
            </a:r>
            <a:r>
              <a:rPr lang="en-US" sz="2200" dirty="0" smtClean="0"/>
              <a:t>.</a:t>
            </a:r>
          </a:p>
          <a:p>
            <a:endParaRPr lang="en-US" sz="2200" dirty="0"/>
          </a:p>
          <a:p>
            <a:r>
              <a:rPr lang="en-US" sz="2200" dirty="0" smtClean="0"/>
              <a:t>analogous </a:t>
            </a:r>
            <a:r>
              <a:rPr lang="en-US" sz="2200" dirty="0"/>
              <a:t>to Remote Procedure Calls (RPC</a:t>
            </a:r>
            <a:r>
              <a:rPr lang="en-US" sz="2200" dirty="0" smtClean="0"/>
              <a:t>)</a:t>
            </a:r>
            <a:endParaRPr lang="en-US" dirty="0"/>
          </a:p>
          <a:p>
            <a:endParaRPr lang="en-US" dirty="0"/>
          </a:p>
        </p:txBody>
      </p:sp>
      <p:sp>
        <p:nvSpPr>
          <p:cNvPr id="4" name="Title 3"/>
          <p:cNvSpPr>
            <a:spLocks noGrp="1"/>
          </p:cNvSpPr>
          <p:nvPr>
            <p:ph type="title"/>
          </p:nvPr>
        </p:nvSpPr>
        <p:spPr/>
        <p:txBody>
          <a:bodyPr/>
          <a:lstStyle/>
          <a:p>
            <a:r>
              <a:rPr lang="en-US" dirty="0" smtClean="0"/>
              <a:t>SOAP Web Service</a:t>
            </a:r>
            <a:endParaRPr lang="en-US" dirty="0"/>
          </a:p>
        </p:txBody>
      </p:sp>
      <p:sp>
        <p:nvSpPr>
          <p:cNvPr id="5" name="Right Arrow 4"/>
          <p:cNvSpPr/>
          <p:nvPr/>
        </p:nvSpPr>
        <p:spPr>
          <a:xfrm>
            <a:off x="1487837" y="5593202"/>
            <a:ext cx="639018" cy="37542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 name="TextBox 6"/>
          <p:cNvSpPr txBox="1"/>
          <p:nvPr/>
        </p:nvSpPr>
        <p:spPr>
          <a:xfrm>
            <a:off x="2126855" y="5568517"/>
            <a:ext cx="7153177" cy="400110"/>
          </a:xfrm>
          <a:prstGeom prst="rect">
            <a:avLst/>
          </a:prstGeom>
          <a:noFill/>
          <a:ln>
            <a:noFill/>
          </a:ln>
        </p:spPr>
        <p:txBody>
          <a:bodyPr wrap="none" rtlCol="0" anchor="ctr" anchorCtr="1">
            <a:spAutoFit/>
          </a:bodyPr>
          <a:lstStyle/>
          <a:p>
            <a:pPr marL="0" lvl="3"/>
            <a:r>
              <a:rPr lang="en-US" sz="2000" dirty="0"/>
              <a:t>SOAP enables applications to call </a:t>
            </a:r>
            <a:r>
              <a:rPr lang="en-US" sz="2000" b="1" dirty="0"/>
              <a:t>functions</a:t>
            </a:r>
            <a:r>
              <a:rPr lang="en-US" sz="2000" dirty="0"/>
              <a:t> from other </a:t>
            </a:r>
            <a:r>
              <a:rPr lang="en-US" sz="2000" dirty="0" smtClean="0"/>
              <a:t>applications</a:t>
            </a:r>
            <a:endParaRPr lang="en-US" sz="2000" dirty="0"/>
          </a:p>
        </p:txBody>
      </p:sp>
    </p:spTree>
    <p:extLst>
      <p:ext uri="{BB962C8B-B14F-4D97-AF65-F5344CB8AC3E}">
        <p14:creationId xmlns:p14="http://schemas.microsoft.com/office/powerpoint/2010/main" val="38454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14</a:t>
            </a:fld>
            <a:endParaRPr lang="en-US" dirty="0"/>
          </a:p>
        </p:txBody>
      </p:sp>
      <p:sp>
        <p:nvSpPr>
          <p:cNvPr id="3" name="Text Placeholder 2"/>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REST Web Service</a:t>
            </a:r>
            <a:endParaRPr lang="en-US" dirty="0"/>
          </a:p>
        </p:txBody>
      </p:sp>
    </p:spTree>
    <p:extLst>
      <p:ext uri="{BB962C8B-B14F-4D97-AF65-F5344CB8AC3E}">
        <p14:creationId xmlns:p14="http://schemas.microsoft.com/office/powerpoint/2010/main" val="3730240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15</a:t>
            </a:fld>
            <a:endParaRPr lang="en-US" dirty="0"/>
          </a:p>
        </p:txBody>
      </p:sp>
      <p:sp>
        <p:nvSpPr>
          <p:cNvPr id="3" name="Content Placeholder 2"/>
          <p:cNvSpPr>
            <a:spLocks noGrp="1"/>
          </p:cNvSpPr>
          <p:nvPr>
            <p:ph idx="1"/>
          </p:nvPr>
        </p:nvSpPr>
        <p:spPr/>
        <p:txBody>
          <a:bodyPr>
            <a:normAutofit/>
          </a:bodyPr>
          <a:lstStyle/>
          <a:p>
            <a:r>
              <a:rPr lang="en-US" b="1" dirty="0" smtClean="0">
                <a:solidFill>
                  <a:schemeClr val="tx1">
                    <a:lumMod val="95000"/>
                    <a:lumOff val="5000"/>
                  </a:schemeClr>
                </a:solidFill>
              </a:rPr>
              <a:t>RE</a:t>
            </a:r>
            <a:r>
              <a:rPr lang="en-US" dirty="0" smtClean="0">
                <a:solidFill>
                  <a:schemeClr val="tx1">
                    <a:lumMod val="75000"/>
                    <a:lumOff val="25000"/>
                  </a:schemeClr>
                </a:solidFill>
              </a:rPr>
              <a:t>presentational</a:t>
            </a:r>
            <a:r>
              <a:rPr lang="en-US" dirty="0" smtClean="0"/>
              <a:t> </a:t>
            </a:r>
            <a:r>
              <a:rPr lang="en-US" b="1" dirty="0" smtClean="0">
                <a:solidFill>
                  <a:schemeClr val="tx1">
                    <a:lumMod val="95000"/>
                    <a:lumOff val="5000"/>
                  </a:schemeClr>
                </a:solidFill>
              </a:rPr>
              <a:t>S</a:t>
            </a:r>
            <a:r>
              <a:rPr lang="en-US" dirty="0" smtClean="0">
                <a:solidFill>
                  <a:schemeClr val="tx1">
                    <a:lumMod val="75000"/>
                    <a:lumOff val="25000"/>
                  </a:schemeClr>
                </a:solidFill>
              </a:rPr>
              <a:t>tate</a:t>
            </a:r>
            <a:r>
              <a:rPr lang="en-US" dirty="0" smtClean="0"/>
              <a:t> </a:t>
            </a:r>
            <a:r>
              <a:rPr lang="en-US" b="1" dirty="0" smtClean="0"/>
              <a:t>T</a:t>
            </a:r>
            <a:r>
              <a:rPr lang="en-US" dirty="0" smtClean="0">
                <a:solidFill>
                  <a:schemeClr val="tx1">
                    <a:lumMod val="75000"/>
                    <a:lumOff val="25000"/>
                  </a:schemeClr>
                </a:solidFill>
              </a:rPr>
              <a:t>ransfer</a:t>
            </a:r>
            <a:r>
              <a:rPr lang="en-US" dirty="0" smtClean="0"/>
              <a:t> </a:t>
            </a:r>
          </a:p>
          <a:p>
            <a:endParaRPr lang="en-US" dirty="0" smtClean="0"/>
          </a:p>
          <a:p>
            <a:r>
              <a:rPr lang="en-US" dirty="0"/>
              <a:t>defined in the thesis of Roy Fielding in </a:t>
            </a:r>
            <a:r>
              <a:rPr lang="en-US" dirty="0" smtClean="0"/>
              <a:t>2000</a:t>
            </a:r>
          </a:p>
          <a:p>
            <a:pPr marL="0" indent="0">
              <a:buNone/>
            </a:pPr>
            <a:endParaRPr lang="en-US" dirty="0" smtClean="0"/>
          </a:p>
          <a:p>
            <a:r>
              <a:rPr lang="en-US" dirty="0" smtClean="0"/>
              <a:t>can use protocols other than HTTP</a:t>
            </a:r>
          </a:p>
          <a:p>
            <a:endParaRPr lang="en-US" dirty="0"/>
          </a:p>
          <a:p>
            <a:r>
              <a:rPr lang="en-US" dirty="0" smtClean="0"/>
              <a:t>Resource based</a:t>
            </a:r>
            <a:endParaRPr lang="fr-FR" dirty="0"/>
          </a:p>
        </p:txBody>
      </p:sp>
      <p:sp>
        <p:nvSpPr>
          <p:cNvPr id="4" name="Title 3"/>
          <p:cNvSpPr>
            <a:spLocks noGrp="1"/>
          </p:cNvSpPr>
          <p:nvPr>
            <p:ph type="title"/>
          </p:nvPr>
        </p:nvSpPr>
        <p:spPr/>
        <p:txBody>
          <a:bodyPr/>
          <a:lstStyle/>
          <a:p>
            <a:r>
              <a:rPr lang="en-US" dirty="0" smtClean="0"/>
              <a:t>REST Web Service</a:t>
            </a:r>
            <a:endParaRPr lang="fr-FR" dirty="0"/>
          </a:p>
        </p:txBody>
      </p:sp>
    </p:spTree>
    <p:extLst>
      <p:ext uri="{BB962C8B-B14F-4D97-AF65-F5344CB8AC3E}">
        <p14:creationId xmlns:p14="http://schemas.microsoft.com/office/powerpoint/2010/main" val="2720972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16</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35907389"/>
              </p:ext>
            </p:extLst>
          </p:nvPr>
        </p:nvGraphicFramePr>
        <p:xfrm>
          <a:off x="932330" y="2248348"/>
          <a:ext cx="10764822" cy="1951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a:t>REST Web Service</a:t>
            </a:r>
            <a:endParaRPr lang="fr-FR" dirty="0"/>
          </a:p>
        </p:txBody>
      </p:sp>
      <p:graphicFrame>
        <p:nvGraphicFramePr>
          <p:cNvPr id="8" name="Diagram 7"/>
          <p:cNvGraphicFramePr/>
          <p:nvPr>
            <p:extLst>
              <p:ext uri="{D42A27DB-BD31-4B8C-83A1-F6EECF244321}">
                <p14:modId xmlns:p14="http://schemas.microsoft.com/office/powerpoint/2010/main" val="1779558493"/>
              </p:ext>
            </p:extLst>
          </p:nvPr>
        </p:nvGraphicFramePr>
        <p:xfrm>
          <a:off x="917987" y="4569289"/>
          <a:ext cx="10779165" cy="15921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048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17</a:t>
            </a:fld>
            <a:endParaRPr lang="en-US" dirty="0"/>
          </a:p>
        </p:txBody>
      </p:sp>
      <p:sp>
        <p:nvSpPr>
          <p:cNvPr id="3" name="Content Placeholder 2"/>
          <p:cNvSpPr>
            <a:spLocks noGrp="1"/>
          </p:cNvSpPr>
          <p:nvPr>
            <p:ph idx="1"/>
          </p:nvPr>
        </p:nvSpPr>
        <p:spPr/>
        <p:txBody>
          <a:bodyPr/>
          <a:lstStyle/>
          <a:p>
            <a:r>
              <a:rPr lang="en-US" dirty="0" smtClean="0"/>
              <a:t>ROA (</a:t>
            </a:r>
            <a:r>
              <a:rPr lang="en-US" b="1" dirty="0" smtClean="0">
                <a:solidFill>
                  <a:schemeClr val="tx1">
                    <a:lumMod val="95000"/>
                    <a:lumOff val="5000"/>
                  </a:schemeClr>
                </a:solidFill>
              </a:rPr>
              <a:t>R</a:t>
            </a:r>
            <a:r>
              <a:rPr lang="en-US" dirty="0" smtClean="0">
                <a:solidFill>
                  <a:schemeClr val="tx1">
                    <a:lumMod val="75000"/>
                    <a:lumOff val="25000"/>
                  </a:schemeClr>
                </a:solidFill>
              </a:rPr>
              <a:t>esource </a:t>
            </a:r>
            <a:r>
              <a:rPr lang="en-US" b="1" dirty="0" smtClean="0">
                <a:solidFill>
                  <a:schemeClr val="tx1">
                    <a:lumMod val="95000"/>
                    <a:lumOff val="5000"/>
                  </a:schemeClr>
                </a:solidFill>
              </a:rPr>
              <a:t>O</a:t>
            </a:r>
            <a:r>
              <a:rPr lang="en-US" dirty="0" smtClean="0">
                <a:solidFill>
                  <a:schemeClr val="tx1">
                    <a:lumMod val="75000"/>
                    <a:lumOff val="25000"/>
                  </a:schemeClr>
                </a:solidFill>
              </a:rPr>
              <a:t>riented </a:t>
            </a:r>
            <a:r>
              <a:rPr lang="en-US" b="1" dirty="0" smtClean="0">
                <a:solidFill>
                  <a:schemeClr val="tx1">
                    <a:lumMod val="95000"/>
                    <a:lumOff val="5000"/>
                  </a:schemeClr>
                </a:solidFill>
              </a:rPr>
              <a:t>A</a:t>
            </a:r>
            <a:r>
              <a:rPr lang="en-US" dirty="0" smtClean="0">
                <a:solidFill>
                  <a:schemeClr val="tx1">
                    <a:lumMod val="75000"/>
                    <a:lumOff val="25000"/>
                  </a:schemeClr>
                </a:solidFill>
              </a:rPr>
              <a:t>pplication</a:t>
            </a:r>
            <a:r>
              <a:rPr lang="en-US" dirty="0" smtClean="0"/>
              <a:t>)</a:t>
            </a:r>
          </a:p>
          <a:p>
            <a:r>
              <a:rPr lang="en-US" dirty="0" smtClean="0"/>
              <a:t>DOA (</a:t>
            </a:r>
            <a:r>
              <a:rPr lang="en-US" b="1" dirty="0" smtClean="0">
                <a:solidFill>
                  <a:schemeClr val="tx1">
                    <a:lumMod val="95000"/>
                    <a:lumOff val="5000"/>
                  </a:schemeClr>
                </a:solidFill>
              </a:rPr>
              <a:t>D</a:t>
            </a:r>
            <a:r>
              <a:rPr lang="en-US" dirty="0" smtClean="0">
                <a:solidFill>
                  <a:schemeClr val="tx1">
                    <a:lumMod val="75000"/>
                    <a:lumOff val="25000"/>
                  </a:schemeClr>
                </a:solidFill>
              </a:rPr>
              <a:t>ata </a:t>
            </a:r>
            <a:r>
              <a:rPr lang="en-US" b="1" dirty="0">
                <a:solidFill>
                  <a:schemeClr val="tx1">
                    <a:lumMod val="95000"/>
                    <a:lumOff val="5000"/>
                  </a:schemeClr>
                </a:solidFill>
              </a:rPr>
              <a:t>O</a:t>
            </a:r>
            <a:r>
              <a:rPr lang="en-US" dirty="0">
                <a:solidFill>
                  <a:schemeClr val="tx1">
                    <a:lumMod val="75000"/>
                    <a:lumOff val="25000"/>
                  </a:schemeClr>
                </a:solidFill>
              </a:rPr>
              <a:t>riented </a:t>
            </a:r>
            <a:r>
              <a:rPr lang="en-US" b="1" dirty="0" smtClean="0">
                <a:solidFill>
                  <a:schemeClr val="tx1">
                    <a:lumMod val="95000"/>
                    <a:lumOff val="5000"/>
                  </a:schemeClr>
                </a:solidFill>
              </a:rPr>
              <a:t>A</a:t>
            </a:r>
            <a:r>
              <a:rPr lang="en-US" dirty="0" smtClean="0">
                <a:solidFill>
                  <a:schemeClr val="tx1">
                    <a:lumMod val="75000"/>
                    <a:lumOff val="25000"/>
                  </a:schemeClr>
                </a:solidFill>
              </a:rPr>
              <a:t>pplication</a:t>
            </a:r>
            <a:r>
              <a:rPr lang="en-US" dirty="0" smtClean="0"/>
              <a:t>)</a:t>
            </a:r>
          </a:p>
          <a:p>
            <a:endParaRPr lang="en-US" dirty="0"/>
          </a:p>
          <a:p>
            <a:r>
              <a:rPr lang="en-US" dirty="0" smtClean="0"/>
              <a:t>Application that respects REST architecture</a:t>
            </a:r>
          </a:p>
          <a:p>
            <a:pPr marL="777240" lvl="2" indent="0">
              <a:buNone/>
            </a:pPr>
            <a:r>
              <a:rPr lang="en-US" dirty="0" smtClean="0"/>
              <a:t>→RESTFul web services</a:t>
            </a:r>
            <a:endParaRPr lang="fr-FR" dirty="0"/>
          </a:p>
        </p:txBody>
      </p:sp>
      <p:sp>
        <p:nvSpPr>
          <p:cNvPr id="4" name="Title 3"/>
          <p:cNvSpPr>
            <a:spLocks noGrp="1"/>
          </p:cNvSpPr>
          <p:nvPr>
            <p:ph type="title"/>
          </p:nvPr>
        </p:nvSpPr>
        <p:spPr/>
        <p:txBody>
          <a:bodyPr/>
          <a:lstStyle/>
          <a:p>
            <a:r>
              <a:rPr lang="en-US" dirty="0" smtClean="0"/>
              <a:t>Where we use REST</a:t>
            </a:r>
            <a:endParaRPr lang="fr-FR" dirty="0"/>
          </a:p>
        </p:txBody>
      </p:sp>
    </p:spTree>
    <p:extLst>
      <p:ext uri="{BB962C8B-B14F-4D97-AF65-F5344CB8AC3E}">
        <p14:creationId xmlns:p14="http://schemas.microsoft.com/office/powerpoint/2010/main" val="1138080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18</a:t>
            </a:fld>
            <a:endParaRPr lang="en-US" dirty="0"/>
          </a:p>
        </p:txBody>
      </p:sp>
      <p:sp>
        <p:nvSpPr>
          <p:cNvPr id="4" name="Title 3"/>
          <p:cNvSpPr>
            <a:spLocks noGrp="1"/>
          </p:cNvSpPr>
          <p:nvPr>
            <p:ph type="title"/>
          </p:nvPr>
        </p:nvSpPr>
        <p:spPr/>
        <p:txBody>
          <a:bodyPr/>
          <a:lstStyle/>
          <a:p>
            <a:r>
              <a:rPr lang="en-US" dirty="0"/>
              <a:t>REST Web </a:t>
            </a:r>
            <a:r>
              <a:rPr lang="en-US" dirty="0" smtClean="0"/>
              <a:t>Service Providers</a:t>
            </a:r>
            <a:endParaRPr lang="fr-FR"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01" y="2203917"/>
            <a:ext cx="1501462" cy="15014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081" y="2087899"/>
            <a:ext cx="1657985" cy="165798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1830" y="4330736"/>
            <a:ext cx="1423699" cy="142050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5368" y="3227690"/>
            <a:ext cx="2189408" cy="95537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2352" y="4505692"/>
            <a:ext cx="2643044" cy="93283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4776" y="5040988"/>
            <a:ext cx="1849749" cy="1485580"/>
          </a:xfrm>
          <a:prstGeom prst="rect">
            <a:avLst/>
          </a:prstGeom>
        </p:spPr>
      </p:pic>
    </p:spTree>
    <p:extLst>
      <p:ext uri="{BB962C8B-B14F-4D97-AF65-F5344CB8AC3E}">
        <p14:creationId xmlns:p14="http://schemas.microsoft.com/office/powerpoint/2010/main" val="7140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19</a:t>
            </a:fld>
            <a:endParaRPr lang="en-US" dirty="0"/>
          </a:p>
        </p:txBody>
      </p:sp>
      <p:sp>
        <p:nvSpPr>
          <p:cNvPr id="4" name="Title 3"/>
          <p:cNvSpPr>
            <a:spLocks noGrp="1"/>
          </p:cNvSpPr>
          <p:nvPr>
            <p:ph type="title"/>
          </p:nvPr>
        </p:nvSpPr>
        <p:spPr/>
        <p:txBody>
          <a:bodyPr/>
          <a:lstStyle/>
          <a:p>
            <a:r>
              <a:rPr lang="en-US" dirty="0" smtClean="0"/>
              <a:t>Utilization Example in AMAZON</a:t>
            </a:r>
            <a:endParaRPr lang="fr-FR" dirty="0"/>
          </a:p>
        </p:txBody>
      </p:sp>
      <p:graphicFrame>
        <p:nvGraphicFramePr>
          <p:cNvPr id="13" name="Chart 12"/>
          <p:cNvGraphicFramePr/>
          <p:nvPr>
            <p:extLst>
              <p:ext uri="{D42A27DB-BD31-4B8C-83A1-F6EECF244321}">
                <p14:modId xmlns:p14="http://schemas.microsoft.com/office/powerpoint/2010/main" val="2687420145"/>
              </p:ext>
            </p:extLst>
          </p:nvPr>
        </p:nvGraphicFramePr>
        <p:xfrm>
          <a:off x="2617788" y="2657475"/>
          <a:ext cx="7254875" cy="40237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5064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623035168"/>
              </p:ext>
            </p:extLst>
          </p:nvPr>
        </p:nvGraphicFramePr>
        <p:xfrm>
          <a:off x="932330" y="2248348"/>
          <a:ext cx="10327340" cy="3877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Content</a:t>
            </a:r>
            <a:endParaRPr lang="fr-FR"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2617191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20</a:t>
            </a:fld>
            <a:endParaRPr lang="en-US" dirty="0"/>
          </a:p>
        </p:txBody>
      </p:sp>
      <p:sp>
        <p:nvSpPr>
          <p:cNvPr id="3" name="Content Placeholder 2"/>
          <p:cNvSpPr>
            <a:spLocks noGrp="1"/>
          </p:cNvSpPr>
          <p:nvPr>
            <p:ph idx="1"/>
          </p:nvPr>
        </p:nvSpPr>
        <p:spPr>
          <a:xfrm>
            <a:off x="932330" y="2248349"/>
            <a:ext cx="10327340" cy="3913094"/>
          </a:xfrm>
        </p:spPr>
        <p:txBody>
          <a:bodyPr>
            <a:normAutofit fontScale="92500" lnSpcReduction="20000"/>
          </a:bodyPr>
          <a:lstStyle/>
          <a:p>
            <a:r>
              <a:rPr lang="en-US" dirty="0"/>
              <a:t>Code on demand</a:t>
            </a:r>
          </a:p>
          <a:p>
            <a:endParaRPr lang="en-US" dirty="0"/>
          </a:p>
          <a:p>
            <a:r>
              <a:rPr lang="en-US" dirty="0"/>
              <a:t>Client-server</a:t>
            </a:r>
          </a:p>
          <a:p>
            <a:endParaRPr lang="en-US" dirty="0"/>
          </a:p>
          <a:p>
            <a:r>
              <a:rPr lang="en-US" dirty="0"/>
              <a:t>Layered system</a:t>
            </a:r>
          </a:p>
          <a:p>
            <a:endParaRPr lang="en-US" dirty="0" smtClean="0"/>
          </a:p>
          <a:p>
            <a:r>
              <a:rPr lang="en-US" dirty="0" smtClean="0"/>
              <a:t>Stateless</a:t>
            </a:r>
          </a:p>
          <a:p>
            <a:endParaRPr lang="en-US" dirty="0" smtClean="0"/>
          </a:p>
          <a:p>
            <a:r>
              <a:rPr lang="en-US" dirty="0"/>
              <a:t>Uniform interface</a:t>
            </a:r>
          </a:p>
          <a:p>
            <a:pPr marL="0" indent="0">
              <a:buNone/>
            </a:pPr>
            <a:endParaRPr lang="en-US" dirty="0"/>
          </a:p>
          <a:p>
            <a:r>
              <a:rPr lang="en-US" dirty="0" smtClean="0"/>
              <a:t>cache</a:t>
            </a:r>
            <a:endParaRPr lang="en-US" dirty="0"/>
          </a:p>
          <a:p>
            <a:endParaRPr lang="en-US" dirty="0" smtClean="0"/>
          </a:p>
          <a:p>
            <a:endParaRPr lang="en-US" dirty="0" smtClean="0"/>
          </a:p>
        </p:txBody>
      </p:sp>
      <p:sp>
        <p:nvSpPr>
          <p:cNvPr id="4" name="Title 3"/>
          <p:cNvSpPr>
            <a:spLocks noGrp="1"/>
          </p:cNvSpPr>
          <p:nvPr>
            <p:ph type="title"/>
          </p:nvPr>
        </p:nvSpPr>
        <p:spPr/>
        <p:txBody>
          <a:bodyPr/>
          <a:lstStyle/>
          <a:p>
            <a:r>
              <a:rPr lang="en-US" dirty="0" smtClean="0"/>
              <a:t>REST characteristics</a:t>
            </a:r>
            <a:endParaRPr lang="fr-FR" dirty="0"/>
          </a:p>
        </p:txBody>
      </p:sp>
    </p:spTree>
    <p:extLst>
      <p:ext uri="{BB962C8B-B14F-4D97-AF65-F5344CB8AC3E}">
        <p14:creationId xmlns:p14="http://schemas.microsoft.com/office/powerpoint/2010/main" val="2651455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21</a:t>
            </a:fld>
            <a:endParaRPr lang="en-US" dirty="0"/>
          </a:p>
        </p:txBody>
      </p:sp>
      <p:sp>
        <p:nvSpPr>
          <p:cNvPr id="3" name="Content Placeholder 2"/>
          <p:cNvSpPr>
            <a:spLocks noGrp="1"/>
          </p:cNvSpPr>
          <p:nvPr>
            <p:ph idx="1"/>
          </p:nvPr>
        </p:nvSpPr>
        <p:spPr/>
        <p:txBody>
          <a:bodyPr/>
          <a:lstStyle/>
          <a:p>
            <a:r>
              <a:rPr lang="en-US" dirty="0" smtClean="0"/>
              <a:t>Server contains no client state</a:t>
            </a:r>
          </a:p>
          <a:p>
            <a:endParaRPr lang="en-US" dirty="0"/>
          </a:p>
          <a:p>
            <a:r>
              <a:rPr lang="en-US" dirty="0" smtClean="0"/>
              <a:t>Each request contains enough context to process the message</a:t>
            </a:r>
          </a:p>
          <a:p>
            <a:pPr lvl="1"/>
            <a:r>
              <a:rPr lang="en-US" dirty="0" smtClean="0"/>
              <a:t>Self descriptive messages</a:t>
            </a:r>
          </a:p>
          <a:p>
            <a:pPr lvl="1"/>
            <a:endParaRPr lang="en-US" dirty="0"/>
          </a:p>
          <a:p>
            <a:r>
              <a:rPr lang="en-US" dirty="0" smtClean="0"/>
              <a:t>Any session state is held on the client</a:t>
            </a:r>
            <a:endParaRPr lang="en-US" dirty="0"/>
          </a:p>
        </p:txBody>
      </p:sp>
      <p:sp>
        <p:nvSpPr>
          <p:cNvPr id="4" name="Title 3"/>
          <p:cNvSpPr>
            <a:spLocks noGrp="1"/>
          </p:cNvSpPr>
          <p:nvPr>
            <p:ph type="title"/>
          </p:nvPr>
        </p:nvSpPr>
        <p:spPr/>
        <p:txBody>
          <a:bodyPr/>
          <a:lstStyle/>
          <a:p>
            <a:r>
              <a:rPr lang="en-US" dirty="0" smtClean="0"/>
              <a:t>REST characteristics: Stateless</a:t>
            </a:r>
            <a:endParaRPr lang="en-US" dirty="0"/>
          </a:p>
        </p:txBody>
      </p:sp>
    </p:spTree>
    <p:extLst>
      <p:ext uri="{BB962C8B-B14F-4D97-AF65-F5344CB8AC3E}">
        <p14:creationId xmlns:p14="http://schemas.microsoft.com/office/powerpoint/2010/main" val="704074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22</a:t>
            </a:fld>
            <a:endParaRPr lang="en-US" dirty="0"/>
          </a:p>
        </p:txBody>
      </p:sp>
      <p:sp>
        <p:nvSpPr>
          <p:cNvPr id="3" name="Content Placeholder 2"/>
          <p:cNvSpPr>
            <a:spLocks noGrp="1"/>
          </p:cNvSpPr>
          <p:nvPr>
            <p:ph idx="1"/>
          </p:nvPr>
        </p:nvSpPr>
        <p:spPr/>
        <p:txBody>
          <a:bodyPr/>
          <a:lstStyle/>
          <a:p>
            <a:r>
              <a:rPr lang="en-US" dirty="0"/>
              <a:t>Defines the interface between the client and the </a:t>
            </a:r>
            <a:r>
              <a:rPr lang="en-US" dirty="0" smtClean="0"/>
              <a:t>server</a:t>
            </a:r>
          </a:p>
          <a:p>
            <a:endParaRPr lang="en-US" dirty="0"/>
          </a:p>
          <a:p>
            <a:r>
              <a:rPr lang="en-US" dirty="0" smtClean="0"/>
              <a:t>this </a:t>
            </a:r>
            <a:r>
              <a:rPr lang="en-US" dirty="0"/>
              <a:t>means: </a:t>
            </a:r>
          </a:p>
          <a:p>
            <a:pPr lvl="1">
              <a:buFont typeface="Arial" panose="020B0604020202020204" pitchFamily="34" charset="0"/>
              <a:buChar char="•"/>
            </a:pPr>
            <a:r>
              <a:rPr lang="en-US" dirty="0" smtClean="0"/>
              <a:t>HTTP </a:t>
            </a:r>
            <a:r>
              <a:rPr lang="en-US" dirty="0"/>
              <a:t>verbs (get</a:t>
            </a:r>
            <a:r>
              <a:rPr lang="en-US" dirty="0" smtClean="0"/>
              <a:t>, put, post, delete</a:t>
            </a:r>
            <a:r>
              <a:rPr lang="en-US" dirty="0"/>
              <a:t>)</a:t>
            </a:r>
          </a:p>
          <a:p>
            <a:pPr lvl="1">
              <a:buFont typeface="Arial" panose="020B0604020202020204" pitchFamily="34" charset="0"/>
              <a:buChar char="•"/>
            </a:pPr>
            <a:r>
              <a:rPr lang="en-US" dirty="0" smtClean="0"/>
              <a:t>URIs (</a:t>
            </a:r>
            <a:r>
              <a:rPr lang="en-US" dirty="0"/>
              <a:t>resources</a:t>
            </a:r>
            <a:r>
              <a:rPr lang="en-US" dirty="0" smtClean="0"/>
              <a:t>’ names</a:t>
            </a:r>
            <a:r>
              <a:rPr lang="en-US" dirty="0"/>
              <a:t>)</a:t>
            </a:r>
          </a:p>
          <a:p>
            <a:pPr lvl="1">
              <a:buFont typeface="Arial" panose="020B0604020202020204" pitchFamily="34" charset="0"/>
              <a:buChar char="•"/>
            </a:pPr>
            <a:r>
              <a:rPr lang="en-US" dirty="0" smtClean="0"/>
              <a:t>HTTP </a:t>
            </a:r>
            <a:r>
              <a:rPr lang="en-US" dirty="0"/>
              <a:t>response(status, body)</a:t>
            </a:r>
          </a:p>
          <a:p>
            <a:endParaRPr lang="en-US" dirty="0"/>
          </a:p>
        </p:txBody>
      </p:sp>
      <p:sp>
        <p:nvSpPr>
          <p:cNvPr id="4" name="Title 3"/>
          <p:cNvSpPr>
            <a:spLocks noGrp="1"/>
          </p:cNvSpPr>
          <p:nvPr>
            <p:ph type="title"/>
          </p:nvPr>
        </p:nvSpPr>
        <p:spPr/>
        <p:txBody>
          <a:bodyPr/>
          <a:lstStyle/>
          <a:p>
            <a:r>
              <a:rPr lang="en-US" dirty="0" smtClean="0"/>
              <a:t>REST characteristics: Uniform Interface</a:t>
            </a:r>
            <a:endParaRPr lang="en-US" dirty="0"/>
          </a:p>
        </p:txBody>
      </p:sp>
    </p:spTree>
    <p:extLst>
      <p:ext uri="{BB962C8B-B14F-4D97-AF65-F5344CB8AC3E}">
        <p14:creationId xmlns:p14="http://schemas.microsoft.com/office/powerpoint/2010/main" val="572085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23</a:t>
            </a:fld>
            <a:endParaRPr lang="en-US" dirty="0"/>
          </a:p>
        </p:txBody>
      </p:sp>
      <p:sp>
        <p:nvSpPr>
          <p:cNvPr id="4" name="Title 3"/>
          <p:cNvSpPr>
            <a:spLocks noGrp="1"/>
          </p:cNvSpPr>
          <p:nvPr>
            <p:ph type="title"/>
          </p:nvPr>
        </p:nvSpPr>
        <p:spPr/>
        <p:txBody>
          <a:bodyPr/>
          <a:lstStyle/>
          <a:p>
            <a:r>
              <a:rPr lang="en-US" dirty="0" smtClean="0"/>
              <a:t>REST characteristics: Cache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29" y="3560689"/>
            <a:ext cx="1925710" cy="192571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782" y="3297219"/>
            <a:ext cx="2064565" cy="2064565"/>
          </a:xfrm>
          <a:prstGeom prst="rect">
            <a:avLst/>
          </a:prstGeom>
        </p:spPr>
      </p:pic>
      <p:sp>
        <p:nvSpPr>
          <p:cNvPr id="10" name="TextBox 9"/>
          <p:cNvSpPr txBox="1"/>
          <p:nvPr/>
        </p:nvSpPr>
        <p:spPr>
          <a:xfrm>
            <a:off x="1850224" y="4856455"/>
            <a:ext cx="747517" cy="369332"/>
          </a:xfrm>
          <a:prstGeom prst="rect">
            <a:avLst/>
          </a:prstGeom>
          <a:noFill/>
          <a:ln>
            <a:noFill/>
          </a:ln>
        </p:spPr>
        <p:txBody>
          <a:bodyPr wrap="square" rtlCol="0" anchor="ctr" anchorCtr="1">
            <a:spAutoFit/>
          </a:bodyPr>
          <a:lstStyle/>
          <a:p>
            <a:r>
              <a:rPr lang="en-US" dirty="0" smtClean="0"/>
              <a:t>Client</a:t>
            </a:r>
            <a:endParaRPr lang="fr-FR" dirty="0"/>
          </a:p>
        </p:txBody>
      </p:sp>
      <p:sp>
        <p:nvSpPr>
          <p:cNvPr id="11" name="TextBox 10"/>
          <p:cNvSpPr txBox="1"/>
          <p:nvPr/>
        </p:nvSpPr>
        <p:spPr>
          <a:xfrm rot="21385081">
            <a:off x="9518964" y="4546819"/>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2" name="Right Arrow 11"/>
          <p:cNvSpPr/>
          <p:nvPr/>
        </p:nvSpPr>
        <p:spPr>
          <a:xfrm>
            <a:off x="2662638" y="4011435"/>
            <a:ext cx="5111959" cy="23510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2323" y="3574691"/>
            <a:ext cx="1695459" cy="2036587"/>
          </a:xfrm>
          <a:prstGeom prst="rect">
            <a:avLst/>
          </a:prstGeom>
        </p:spPr>
      </p:pic>
      <p:sp>
        <p:nvSpPr>
          <p:cNvPr id="15" name="TextBox 14"/>
          <p:cNvSpPr txBox="1"/>
          <p:nvPr/>
        </p:nvSpPr>
        <p:spPr>
          <a:xfrm rot="21385081">
            <a:off x="7648235" y="3787375"/>
            <a:ext cx="966803" cy="830997"/>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t>Proxy </a:t>
            </a:r>
          </a:p>
          <a:p>
            <a:r>
              <a:rPr lang="en-US" sz="2400" dirty="0" smtClean="0"/>
              <a:t>server</a:t>
            </a:r>
            <a:endParaRPr lang="fr-FR" dirty="0"/>
          </a:p>
        </p:txBody>
      </p:sp>
      <p:sp>
        <p:nvSpPr>
          <p:cNvPr id="16" name="Right Arrow 15"/>
          <p:cNvSpPr/>
          <p:nvPr/>
        </p:nvSpPr>
        <p:spPr>
          <a:xfrm>
            <a:off x="9135661" y="3757985"/>
            <a:ext cx="503780" cy="20826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ight Arrow 16"/>
          <p:cNvSpPr/>
          <p:nvPr/>
        </p:nvSpPr>
        <p:spPr>
          <a:xfrm rot="10800000">
            <a:off x="9135661" y="4052432"/>
            <a:ext cx="503780" cy="208630"/>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Right Arrow 17"/>
          <p:cNvSpPr/>
          <p:nvPr/>
        </p:nvSpPr>
        <p:spPr>
          <a:xfrm rot="10800000">
            <a:off x="2615466" y="4707182"/>
            <a:ext cx="5111959" cy="23510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0886" y="3780850"/>
            <a:ext cx="647921" cy="647921"/>
          </a:xfrm>
          <a:prstGeom prst="rect">
            <a:avLst/>
          </a:prstGeom>
        </p:spPr>
      </p:pic>
      <p:sp>
        <p:nvSpPr>
          <p:cNvPr id="20" name="Can 19"/>
          <p:cNvSpPr/>
          <p:nvPr/>
        </p:nvSpPr>
        <p:spPr>
          <a:xfrm>
            <a:off x="2484674" y="5501896"/>
            <a:ext cx="836593" cy="976394"/>
          </a:xfrm>
          <a:prstGeom prst="can">
            <a:avLst/>
          </a:prstGeom>
          <a:solidFill>
            <a:schemeClr val="accent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Cache</a:t>
            </a:r>
            <a:endParaRPr lang="en-US" dirty="0"/>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2193" y="4560251"/>
            <a:ext cx="647921" cy="647921"/>
          </a:xfrm>
          <a:prstGeom prst="rect">
            <a:avLst/>
          </a:prstGeom>
        </p:spPr>
      </p:pic>
      <p:sp>
        <p:nvSpPr>
          <p:cNvPr id="22" name="Right Arrow 21"/>
          <p:cNvSpPr/>
          <p:nvPr/>
        </p:nvSpPr>
        <p:spPr>
          <a:xfrm rot="3114093">
            <a:off x="1803338" y="5437271"/>
            <a:ext cx="748395" cy="245061"/>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745" y="4808744"/>
            <a:ext cx="647921" cy="647921"/>
          </a:xfrm>
          <a:prstGeom prst="rect">
            <a:avLst/>
          </a:prstGeom>
        </p:spPr>
      </p:pic>
      <p:sp>
        <p:nvSpPr>
          <p:cNvPr id="24" name="TextBox 23"/>
          <p:cNvSpPr txBox="1"/>
          <p:nvPr/>
        </p:nvSpPr>
        <p:spPr>
          <a:xfrm>
            <a:off x="2123395" y="3985148"/>
            <a:ext cx="762901" cy="369332"/>
          </a:xfrm>
          <a:prstGeom prst="rect">
            <a:avLst/>
          </a:prstGeom>
          <a:noFill/>
          <a:ln>
            <a:noFill/>
          </a:ln>
        </p:spPr>
        <p:txBody>
          <a:bodyPr wrap="none" rtlCol="0" anchor="ctr" anchorCtr="1">
            <a:spAutoFit/>
          </a:bodyPr>
          <a:lstStyle/>
          <a:p>
            <a:r>
              <a:rPr lang="en-US" dirty="0" smtClean="0"/>
              <a:t>Query</a:t>
            </a:r>
            <a:endParaRPr lang="en-US" dirty="0"/>
          </a:p>
        </p:txBody>
      </p:sp>
      <p:sp>
        <p:nvSpPr>
          <p:cNvPr id="25" name="TextBox 24"/>
          <p:cNvSpPr txBox="1"/>
          <p:nvPr/>
        </p:nvSpPr>
        <p:spPr>
          <a:xfrm>
            <a:off x="6824916" y="4793875"/>
            <a:ext cx="1081515" cy="369332"/>
          </a:xfrm>
          <a:prstGeom prst="rect">
            <a:avLst/>
          </a:prstGeom>
          <a:noFill/>
          <a:ln>
            <a:noFill/>
          </a:ln>
        </p:spPr>
        <p:txBody>
          <a:bodyPr wrap="none" rtlCol="0" anchor="ctr" anchorCtr="1">
            <a:spAutoFit/>
          </a:bodyPr>
          <a:lstStyle/>
          <a:p>
            <a:r>
              <a:rPr lang="en-US" dirty="0" smtClean="0"/>
              <a:t>Response</a:t>
            </a:r>
            <a:endParaRPr lang="en-US" dirty="0"/>
          </a:p>
        </p:txBody>
      </p:sp>
      <p:sp>
        <p:nvSpPr>
          <p:cNvPr id="26" name="TextBox 25"/>
          <p:cNvSpPr txBox="1"/>
          <p:nvPr/>
        </p:nvSpPr>
        <p:spPr>
          <a:xfrm>
            <a:off x="1078947" y="5084654"/>
            <a:ext cx="1081515" cy="369332"/>
          </a:xfrm>
          <a:prstGeom prst="rect">
            <a:avLst/>
          </a:prstGeom>
          <a:noFill/>
          <a:ln>
            <a:noFill/>
          </a:ln>
        </p:spPr>
        <p:txBody>
          <a:bodyPr wrap="none" rtlCol="0" anchor="ctr" anchorCtr="1">
            <a:spAutoFit/>
          </a:bodyPr>
          <a:lstStyle/>
          <a:p>
            <a:r>
              <a:rPr lang="en-US" dirty="0" smtClean="0"/>
              <a:t>Response</a:t>
            </a:r>
            <a:endParaRPr lang="en-US"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2767" y="3513769"/>
            <a:ext cx="647921" cy="647921"/>
          </a:xfrm>
          <a:prstGeom prst="rect">
            <a:avLst/>
          </a:prstGeom>
        </p:spPr>
      </p:pic>
      <p:sp>
        <p:nvSpPr>
          <p:cNvPr id="28" name="TextBox 27"/>
          <p:cNvSpPr txBox="1"/>
          <p:nvPr/>
        </p:nvSpPr>
        <p:spPr>
          <a:xfrm>
            <a:off x="8756010" y="3747256"/>
            <a:ext cx="762901" cy="369332"/>
          </a:xfrm>
          <a:prstGeom prst="rect">
            <a:avLst/>
          </a:prstGeom>
          <a:noFill/>
          <a:ln>
            <a:noFill/>
          </a:ln>
        </p:spPr>
        <p:txBody>
          <a:bodyPr wrap="none" rtlCol="0" anchor="ctr" anchorCtr="1">
            <a:spAutoFit/>
          </a:bodyPr>
          <a:lstStyle/>
          <a:p>
            <a:r>
              <a:rPr lang="en-US" dirty="0" smtClean="0"/>
              <a:t>Query</a:t>
            </a:r>
            <a:endParaRPr lang="en-US"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5668" y="3825705"/>
            <a:ext cx="647921" cy="647921"/>
          </a:xfrm>
          <a:prstGeom prst="rect">
            <a:avLst/>
          </a:prstGeom>
        </p:spPr>
      </p:pic>
      <p:sp>
        <p:nvSpPr>
          <p:cNvPr id="30" name="TextBox 29"/>
          <p:cNvSpPr txBox="1"/>
          <p:nvPr/>
        </p:nvSpPr>
        <p:spPr>
          <a:xfrm>
            <a:off x="9318391" y="4059329"/>
            <a:ext cx="1081515" cy="369332"/>
          </a:xfrm>
          <a:prstGeom prst="rect">
            <a:avLst/>
          </a:prstGeom>
          <a:noFill/>
          <a:ln>
            <a:noFill/>
          </a:ln>
        </p:spPr>
        <p:txBody>
          <a:bodyPr wrap="none" rtlCol="0" anchor="ctr" anchorCtr="1">
            <a:spAutoFit/>
          </a:bodyPr>
          <a:lstStyle/>
          <a:p>
            <a:r>
              <a:rPr lang="en-US" dirty="0" smtClean="0"/>
              <a:t>Response</a:t>
            </a:r>
            <a:endParaRPr lang="en-US" dirty="0"/>
          </a:p>
        </p:txBody>
      </p:sp>
    </p:spTree>
    <p:extLst>
      <p:ext uri="{BB962C8B-B14F-4D97-AF65-F5344CB8AC3E}">
        <p14:creationId xmlns:p14="http://schemas.microsoft.com/office/powerpoint/2010/main" val="428145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63" presetClass="path" presetSubtype="0" accel="50000" decel="50000" fill="hold" grpId="1" nodeType="afterEffect">
                                  <p:stCondLst>
                                    <p:cond delay="0"/>
                                  </p:stCondLst>
                                  <p:childTnLst>
                                    <p:animMotion origin="layout" path="M 1.25E-6 -3.7037E-7 L 0.43346 -0.00301 " pathEditMode="relative" rAng="0" ptsTypes="AA">
                                      <p:cBhvr>
                                        <p:cTn id="15" dur="2000" fill="hold"/>
                                        <p:tgtEl>
                                          <p:spTgt spid="24"/>
                                        </p:tgtEl>
                                        <p:attrNameLst>
                                          <p:attrName>ppt_x</p:attrName>
                                          <p:attrName>ppt_y</p:attrName>
                                        </p:attrNameLst>
                                      </p:cBhvr>
                                      <p:rCtr x="21667" y="-162"/>
                                    </p:animMotion>
                                  </p:childTnLst>
                                </p:cTn>
                              </p:par>
                              <p:par>
                                <p:cTn id="16" presetID="63" presetClass="path" presetSubtype="0" accel="50000" decel="50000" fill="hold" nodeType="withEffect">
                                  <p:stCondLst>
                                    <p:cond delay="0"/>
                                  </p:stCondLst>
                                  <p:childTnLst>
                                    <p:animMotion origin="layout" path="M 1.25E-6 -1.11111E-6 L 0.43346 0.00093 " pathEditMode="relative" rAng="0" ptsTypes="AA">
                                      <p:cBhvr>
                                        <p:cTn id="17" dur="2000" fill="hold"/>
                                        <p:tgtEl>
                                          <p:spTgt spid="19"/>
                                        </p:tgtEl>
                                        <p:attrNameLst>
                                          <p:attrName>ppt_x</p:attrName>
                                          <p:attrName>ppt_y</p:attrName>
                                        </p:attrNameLst>
                                      </p:cBhvr>
                                      <p:rCtr x="21667" y="46"/>
                                    </p:animMotion>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3000"/>
                            </p:stCondLst>
                            <p:childTnLst>
                              <p:par>
                                <p:cTn id="23" presetID="1" presetClass="entr" presetSubtype="0" fill="hold" grpId="1"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par>
                                <p:cTn id="28" presetID="63" presetClass="path" presetSubtype="0" accel="50000" decel="50000" fill="hold" grpId="0" nodeType="withEffect">
                                  <p:stCondLst>
                                    <p:cond delay="0"/>
                                  </p:stCondLst>
                                  <p:childTnLst>
                                    <p:animMotion origin="layout" path="M 8.33333E-7 1.85185E-6 L 0.05755 -0.00324 " pathEditMode="relative" rAng="0" ptsTypes="AA">
                                      <p:cBhvr>
                                        <p:cTn id="29" dur="2000" fill="hold"/>
                                        <p:tgtEl>
                                          <p:spTgt spid="28"/>
                                        </p:tgtEl>
                                        <p:attrNameLst>
                                          <p:attrName>ppt_x</p:attrName>
                                          <p:attrName>ppt_y</p:attrName>
                                        </p:attrNameLst>
                                      </p:cBhvr>
                                      <p:rCtr x="2878" y="-162"/>
                                    </p:animMotion>
                                  </p:childTnLst>
                                </p:cTn>
                              </p:par>
                              <p:par>
                                <p:cTn id="30" presetID="63" presetClass="path" presetSubtype="0" accel="50000" decel="50000" fill="hold" nodeType="withEffect">
                                  <p:stCondLst>
                                    <p:cond delay="0"/>
                                  </p:stCondLst>
                                  <p:childTnLst>
                                    <p:animMotion origin="layout" path="M 1.04167E-6 -7.40741E-7 L 0.06029 -0.00579 " pathEditMode="relative" rAng="0" ptsTypes="AA">
                                      <p:cBhvr>
                                        <p:cTn id="31" dur="2000" fill="hold"/>
                                        <p:tgtEl>
                                          <p:spTgt spid="27"/>
                                        </p:tgtEl>
                                        <p:attrNameLst>
                                          <p:attrName>ppt_x</p:attrName>
                                          <p:attrName>ppt_y</p:attrName>
                                        </p:attrNameLst>
                                      </p:cBhvr>
                                      <p:rCtr x="3008" y="-301"/>
                                    </p:animMotion>
                                  </p:childTnLst>
                                </p:cTn>
                              </p:par>
                            </p:childTnLst>
                          </p:cTn>
                        </p:par>
                        <p:par>
                          <p:cTn id="32" fill="hold">
                            <p:stCondLst>
                              <p:cond delay="5000"/>
                            </p:stCondLst>
                            <p:childTnLst>
                              <p:par>
                                <p:cTn id="33" presetID="22" presetClass="entr" presetSubtype="2"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500"/>
                                        <p:tgtEl>
                                          <p:spTgt spid="17"/>
                                        </p:tgtEl>
                                      </p:cBhvr>
                                    </p:animEffect>
                                  </p:childTnLst>
                                </p:cTn>
                              </p:par>
                            </p:childTnLst>
                          </p:cTn>
                        </p:par>
                        <p:par>
                          <p:cTn id="36" fill="hold">
                            <p:stCondLst>
                              <p:cond delay="5500"/>
                            </p:stCondLst>
                            <p:childTnLst>
                              <p:par>
                                <p:cTn id="37" presetID="1"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par>
                          <p:cTn id="41" fill="hold">
                            <p:stCondLst>
                              <p:cond delay="5500"/>
                            </p:stCondLst>
                            <p:childTnLst>
                              <p:par>
                                <p:cTn id="42" presetID="35" presetClass="path" presetSubtype="0" accel="50000" decel="50000" fill="hold" nodeType="afterEffect">
                                  <p:stCondLst>
                                    <p:cond delay="0"/>
                                  </p:stCondLst>
                                  <p:childTnLst>
                                    <p:animMotion origin="layout" path="M 8.33333E-7 -2.59259E-6 L -0.13229 0.10625 " pathEditMode="relative" rAng="0" ptsTypes="AA">
                                      <p:cBhvr>
                                        <p:cTn id="43" dur="2000" fill="hold"/>
                                        <p:tgtEl>
                                          <p:spTgt spid="29"/>
                                        </p:tgtEl>
                                        <p:attrNameLst>
                                          <p:attrName>ppt_x</p:attrName>
                                          <p:attrName>ppt_y</p:attrName>
                                        </p:attrNameLst>
                                      </p:cBhvr>
                                      <p:rCtr x="-6615" y="5301"/>
                                    </p:animMotion>
                                  </p:childTnLst>
                                </p:cTn>
                              </p:par>
                              <p:par>
                                <p:cTn id="44" presetID="35" presetClass="path" presetSubtype="0" accel="50000" decel="50000" fill="hold" grpId="1" nodeType="withEffect">
                                  <p:stCondLst>
                                    <p:cond delay="0"/>
                                  </p:stCondLst>
                                  <p:childTnLst>
                                    <p:animMotion origin="layout" path="M -3.75E-6 1.11022E-16 L -0.11966 0.09259 " pathEditMode="relative" rAng="0" ptsTypes="AA">
                                      <p:cBhvr>
                                        <p:cTn id="45" dur="2000" fill="hold"/>
                                        <p:tgtEl>
                                          <p:spTgt spid="30"/>
                                        </p:tgtEl>
                                        <p:attrNameLst>
                                          <p:attrName>ppt_x</p:attrName>
                                          <p:attrName>ppt_y</p:attrName>
                                        </p:attrNameLst>
                                      </p:cBhvr>
                                      <p:rCtr x="-5990" y="4630"/>
                                    </p:animMotion>
                                  </p:childTnLst>
                                </p:cTn>
                              </p:par>
                            </p:childTnLst>
                          </p:cTn>
                        </p:par>
                        <p:par>
                          <p:cTn id="46" fill="hold">
                            <p:stCondLst>
                              <p:cond delay="7500"/>
                            </p:stCondLst>
                            <p:childTnLst>
                              <p:par>
                                <p:cTn id="47" presetID="22" presetClass="entr" presetSubtype="2"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right)">
                                      <p:cBhvr>
                                        <p:cTn id="49" dur="500"/>
                                        <p:tgtEl>
                                          <p:spTgt spid="18"/>
                                        </p:tgtEl>
                                      </p:cBhvr>
                                    </p:animEffect>
                                  </p:childTnLst>
                                </p:cTn>
                              </p:par>
                            </p:childTnLst>
                          </p:cTn>
                        </p:par>
                        <p:par>
                          <p:cTn id="50" fill="hold">
                            <p:stCondLst>
                              <p:cond delay="8000"/>
                            </p:stCondLst>
                            <p:childTnLst>
                              <p:par>
                                <p:cTn id="51" presetID="1" presetClass="entr" presetSubtype="0"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par>
                          <p:cTn id="55" fill="hold">
                            <p:stCondLst>
                              <p:cond delay="8000"/>
                            </p:stCondLst>
                            <p:childTnLst>
                              <p:par>
                                <p:cTn id="56" presetID="35" presetClass="path" presetSubtype="0" accel="50000" decel="50000" fill="hold" nodeType="afterEffect">
                                  <p:stCondLst>
                                    <p:cond delay="0"/>
                                  </p:stCondLst>
                                  <p:childTnLst>
                                    <p:animMotion origin="layout" path="M -1.875E-6 1.48148E-6 L -0.39804 -0.00463 " pathEditMode="relative" rAng="0" ptsTypes="AA">
                                      <p:cBhvr>
                                        <p:cTn id="57" dur="2000" fill="hold"/>
                                        <p:tgtEl>
                                          <p:spTgt spid="21"/>
                                        </p:tgtEl>
                                        <p:attrNameLst>
                                          <p:attrName>ppt_x</p:attrName>
                                          <p:attrName>ppt_y</p:attrName>
                                        </p:attrNameLst>
                                      </p:cBhvr>
                                      <p:rCtr x="-19909" y="-231"/>
                                    </p:animMotion>
                                  </p:childTnLst>
                                </p:cTn>
                              </p:par>
                              <p:par>
                                <p:cTn id="58" presetID="35" presetClass="path" presetSubtype="0" accel="50000" decel="50000" fill="hold" grpId="1" nodeType="withEffect">
                                  <p:stCondLst>
                                    <p:cond delay="0"/>
                                  </p:stCondLst>
                                  <p:childTnLst>
                                    <p:animMotion origin="layout" path="M 3.54167E-6 4.07407E-6 L -0.39857 0.00138 " pathEditMode="relative" rAng="0" ptsTypes="AA">
                                      <p:cBhvr>
                                        <p:cTn id="59" dur="2000" fill="hold"/>
                                        <p:tgtEl>
                                          <p:spTgt spid="25"/>
                                        </p:tgtEl>
                                        <p:attrNameLst>
                                          <p:attrName>ppt_x</p:attrName>
                                          <p:attrName>ppt_y</p:attrName>
                                        </p:attrNameLst>
                                      </p:cBhvr>
                                      <p:rCtr x="-19935" y="69"/>
                                    </p:animMotion>
                                  </p:childTnLst>
                                </p:cTn>
                              </p:par>
                            </p:childTnLst>
                          </p:cTn>
                        </p:par>
                        <p:par>
                          <p:cTn id="60" fill="hold">
                            <p:stCondLst>
                              <p:cond delay="10000"/>
                            </p:stCondLst>
                            <p:childTnLst>
                              <p:par>
                                <p:cTn id="61" presetID="22" presetClass="entr" presetSubtype="1"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childTnLst>
                          </p:cTn>
                        </p:par>
                        <p:par>
                          <p:cTn id="64" fill="hold">
                            <p:stCondLst>
                              <p:cond delay="10500"/>
                            </p:stCondLst>
                            <p:childTnLst>
                              <p:par>
                                <p:cTn id="65" presetID="1" presetClass="entr" presetSubtype="0"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par>
                          <p:cTn id="69" fill="hold">
                            <p:stCondLst>
                              <p:cond delay="10500"/>
                            </p:stCondLst>
                            <p:childTnLst>
                              <p:par>
                                <p:cTn id="70" presetID="42" presetClass="path" presetSubtype="0" accel="50000" decel="50000" fill="hold" nodeType="afterEffect">
                                  <p:stCondLst>
                                    <p:cond delay="0"/>
                                  </p:stCondLst>
                                  <p:childTnLst>
                                    <p:animMotion origin="layout" path="M -2.5E-6 3.7037E-7 L 0.07266 0.10023 " pathEditMode="relative" rAng="0" ptsTypes="AA">
                                      <p:cBhvr>
                                        <p:cTn id="71" dur="2000" fill="hold"/>
                                        <p:tgtEl>
                                          <p:spTgt spid="23"/>
                                        </p:tgtEl>
                                        <p:attrNameLst>
                                          <p:attrName>ppt_x</p:attrName>
                                          <p:attrName>ppt_y</p:attrName>
                                        </p:attrNameLst>
                                      </p:cBhvr>
                                      <p:rCtr x="3633" y="5000"/>
                                    </p:animMotion>
                                  </p:childTnLst>
                                </p:cTn>
                              </p:par>
                              <p:par>
                                <p:cTn id="72" presetID="42" presetClass="path" presetSubtype="0" accel="50000" decel="50000" fill="hold" grpId="1" nodeType="withEffect">
                                  <p:stCondLst>
                                    <p:cond delay="0"/>
                                  </p:stCondLst>
                                  <p:childTnLst>
                                    <p:animMotion origin="layout" path="M -2.5E-6 2.96296E-6 L 0.07266 0.09977 " pathEditMode="relative" rAng="0" ptsTypes="AA">
                                      <p:cBhvr>
                                        <p:cTn id="73" dur="2000" fill="hold"/>
                                        <p:tgtEl>
                                          <p:spTgt spid="26"/>
                                        </p:tgtEl>
                                        <p:attrNameLst>
                                          <p:attrName>ppt_x</p:attrName>
                                          <p:attrName>ppt_y</p:attrName>
                                        </p:attrNameLst>
                                      </p:cBhvr>
                                      <p:rCtr x="3633" y="4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22" grpId="0" animBg="1"/>
      <p:bldP spid="24" grpId="0"/>
      <p:bldP spid="24" grpId="1"/>
      <p:bldP spid="25" grpId="0"/>
      <p:bldP spid="25" grpId="1"/>
      <p:bldP spid="26" grpId="0"/>
      <p:bldP spid="26" grpId="1"/>
      <p:bldP spid="28" grpId="0"/>
      <p:bldP spid="28" grpId="1"/>
      <p:bldP spid="30" grpId="0"/>
      <p:bldP spid="3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24</a:t>
            </a:fld>
            <a:endParaRPr lang="en-US" dirty="0"/>
          </a:p>
        </p:txBody>
      </p:sp>
      <p:sp>
        <p:nvSpPr>
          <p:cNvPr id="3" name="Content Placeholder 2"/>
          <p:cNvSpPr>
            <a:spLocks noGrp="1"/>
          </p:cNvSpPr>
          <p:nvPr>
            <p:ph idx="1"/>
          </p:nvPr>
        </p:nvSpPr>
        <p:spPr/>
        <p:txBody>
          <a:bodyPr/>
          <a:lstStyle/>
          <a:p>
            <a:r>
              <a:rPr lang="fr-FR" dirty="0"/>
              <a:t>Roy </a:t>
            </a:r>
            <a:r>
              <a:rPr lang="fr-FR" dirty="0" smtClean="0"/>
              <a:t>Fielding </a:t>
            </a:r>
            <a:r>
              <a:rPr lang="en-US" dirty="0"/>
              <a:t>identified four </a:t>
            </a:r>
            <a:r>
              <a:rPr lang="en-US" dirty="0" smtClean="0"/>
              <a:t>constraints </a:t>
            </a:r>
            <a:r>
              <a:rPr lang="en-US" dirty="0"/>
              <a:t>of </a:t>
            </a:r>
            <a:r>
              <a:rPr lang="en-US" dirty="0" smtClean="0"/>
              <a:t>REST:</a:t>
            </a:r>
          </a:p>
          <a:p>
            <a:endParaRPr lang="en-US" dirty="0"/>
          </a:p>
          <a:p>
            <a:pPr lvl="1">
              <a:buFont typeface="Arial" panose="020B0604020202020204" pitchFamily="34" charset="0"/>
              <a:buChar char="•"/>
            </a:pPr>
            <a:r>
              <a:rPr lang="en-US" dirty="0"/>
              <a:t>Identification of </a:t>
            </a:r>
            <a:r>
              <a:rPr lang="en-US" dirty="0" smtClean="0"/>
              <a:t>resources</a:t>
            </a:r>
            <a:endParaRPr lang="en-US" dirty="0"/>
          </a:p>
          <a:p>
            <a:pPr lvl="1">
              <a:buFont typeface="Arial" panose="020B0604020202020204" pitchFamily="34" charset="0"/>
              <a:buChar char="•"/>
            </a:pPr>
            <a:r>
              <a:rPr lang="en-US" smtClean="0"/>
              <a:t>resources representations</a:t>
            </a:r>
            <a:endParaRPr lang="en-US" dirty="0"/>
          </a:p>
          <a:p>
            <a:pPr lvl="1">
              <a:buFont typeface="Arial" panose="020B0604020202020204" pitchFamily="34" charset="0"/>
              <a:buChar char="•"/>
            </a:pPr>
            <a:r>
              <a:rPr lang="en-US" dirty="0"/>
              <a:t>Self-descriptive </a:t>
            </a:r>
            <a:r>
              <a:rPr lang="en-US" dirty="0" smtClean="0"/>
              <a:t>messages</a:t>
            </a:r>
            <a:endParaRPr lang="en-US" dirty="0"/>
          </a:p>
          <a:p>
            <a:pPr lvl="1">
              <a:buFont typeface="Arial" panose="020B0604020202020204" pitchFamily="34" charset="0"/>
              <a:buChar char="•"/>
            </a:pPr>
            <a:r>
              <a:rPr lang="en-US" dirty="0" smtClean="0"/>
              <a:t>HATEOAS</a:t>
            </a:r>
            <a:endParaRPr lang="en-US" dirty="0"/>
          </a:p>
        </p:txBody>
      </p:sp>
      <p:sp>
        <p:nvSpPr>
          <p:cNvPr id="4" name="Title 3"/>
          <p:cNvSpPr>
            <a:spLocks noGrp="1"/>
          </p:cNvSpPr>
          <p:nvPr>
            <p:ph type="title"/>
          </p:nvPr>
        </p:nvSpPr>
        <p:spPr/>
        <p:txBody>
          <a:bodyPr/>
          <a:lstStyle/>
          <a:p>
            <a:r>
              <a:rPr lang="en-US" dirty="0" smtClean="0"/>
              <a:t>REST constraints</a:t>
            </a:r>
            <a:endParaRPr lang="en-US" dirty="0"/>
          </a:p>
        </p:txBody>
      </p:sp>
    </p:spTree>
    <p:extLst>
      <p:ext uri="{BB962C8B-B14F-4D97-AF65-F5344CB8AC3E}">
        <p14:creationId xmlns:p14="http://schemas.microsoft.com/office/powerpoint/2010/main" val="3814409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25</a:t>
            </a:fld>
            <a:endParaRPr lang="en-US" dirty="0"/>
          </a:p>
        </p:txBody>
      </p:sp>
      <p:sp>
        <p:nvSpPr>
          <p:cNvPr id="3" name="Content Placeholder 2"/>
          <p:cNvSpPr>
            <a:spLocks noGrp="1"/>
          </p:cNvSpPr>
          <p:nvPr>
            <p:ph idx="1"/>
          </p:nvPr>
        </p:nvSpPr>
        <p:spPr>
          <a:xfrm>
            <a:off x="932330" y="2248349"/>
            <a:ext cx="6475860" cy="432858"/>
          </a:xfrm>
        </p:spPr>
        <p:txBody>
          <a:bodyPr>
            <a:normAutofit lnSpcReduction="10000"/>
          </a:bodyPr>
          <a:lstStyle/>
          <a:p>
            <a:r>
              <a:rPr lang="en-US" b="1" dirty="0">
                <a:solidFill>
                  <a:schemeClr val="tx1"/>
                </a:solidFill>
              </a:rPr>
              <a:t>H</a:t>
            </a:r>
            <a:r>
              <a:rPr lang="en-US" dirty="0">
                <a:solidFill>
                  <a:schemeClr val="tx1">
                    <a:lumMod val="75000"/>
                    <a:lumOff val="25000"/>
                  </a:schemeClr>
                </a:solidFill>
              </a:rPr>
              <a:t>ypermedia </a:t>
            </a:r>
            <a:r>
              <a:rPr lang="en-US" b="1" dirty="0" smtClean="0">
                <a:solidFill>
                  <a:schemeClr val="tx1"/>
                </a:solidFill>
              </a:rPr>
              <a:t>A</a:t>
            </a:r>
            <a:r>
              <a:rPr lang="en-US" dirty="0" smtClean="0">
                <a:solidFill>
                  <a:schemeClr val="tx1">
                    <a:lumMod val="75000"/>
                    <a:lumOff val="25000"/>
                  </a:schemeClr>
                </a:solidFill>
              </a:rPr>
              <a:t>s </a:t>
            </a:r>
            <a:r>
              <a:rPr lang="en-US" b="1" dirty="0" smtClean="0">
                <a:solidFill>
                  <a:schemeClr val="tx1"/>
                </a:solidFill>
              </a:rPr>
              <a:t>T</a:t>
            </a:r>
            <a:r>
              <a:rPr lang="en-US" dirty="0" smtClean="0">
                <a:solidFill>
                  <a:schemeClr val="tx1">
                    <a:lumMod val="75000"/>
                    <a:lumOff val="25000"/>
                  </a:schemeClr>
                </a:solidFill>
              </a:rPr>
              <a:t>he </a:t>
            </a:r>
            <a:r>
              <a:rPr lang="en-US" b="1" dirty="0" smtClean="0">
                <a:solidFill>
                  <a:schemeClr val="tx1"/>
                </a:solidFill>
              </a:rPr>
              <a:t>E</a:t>
            </a:r>
            <a:r>
              <a:rPr lang="en-US" dirty="0" smtClean="0">
                <a:solidFill>
                  <a:schemeClr val="tx1">
                    <a:lumMod val="75000"/>
                    <a:lumOff val="25000"/>
                  </a:schemeClr>
                </a:solidFill>
              </a:rPr>
              <a:t>ngine </a:t>
            </a:r>
            <a:r>
              <a:rPr lang="en-US" b="1" dirty="0" smtClean="0">
                <a:solidFill>
                  <a:schemeClr val="tx1"/>
                </a:solidFill>
              </a:rPr>
              <a:t>O</a:t>
            </a:r>
            <a:r>
              <a:rPr lang="en-US" dirty="0" smtClean="0">
                <a:solidFill>
                  <a:schemeClr val="tx1">
                    <a:lumMod val="75000"/>
                    <a:lumOff val="25000"/>
                  </a:schemeClr>
                </a:solidFill>
              </a:rPr>
              <a:t>f </a:t>
            </a:r>
            <a:r>
              <a:rPr lang="en-US" b="1" dirty="0" smtClean="0">
                <a:solidFill>
                  <a:schemeClr val="tx1"/>
                </a:solidFill>
              </a:rPr>
              <a:t>A</a:t>
            </a:r>
            <a:r>
              <a:rPr lang="en-US" dirty="0" smtClean="0">
                <a:solidFill>
                  <a:schemeClr val="tx1">
                    <a:lumMod val="75000"/>
                    <a:lumOff val="25000"/>
                  </a:schemeClr>
                </a:solidFill>
              </a:rPr>
              <a:t>pplication </a:t>
            </a:r>
            <a:r>
              <a:rPr lang="en-US" b="1" dirty="0" smtClean="0">
                <a:solidFill>
                  <a:schemeClr val="tx1"/>
                </a:solidFill>
              </a:rPr>
              <a:t>S</a:t>
            </a:r>
            <a:r>
              <a:rPr lang="en-US" dirty="0" smtClean="0">
                <a:solidFill>
                  <a:schemeClr val="tx1">
                    <a:lumMod val="75000"/>
                    <a:lumOff val="25000"/>
                  </a:schemeClr>
                </a:solidFill>
              </a:rPr>
              <a:t>tate</a:t>
            </a:r>
            <a:endParaRPr lang="en-US" dirty="0">
              <a:solidFill>
                <a:schemeClr val="tx1">
                  <a:lumMod val="75000"/>
                  <a:lumOff val="25000"/>
                </a:schemeClr>
              </a:solidFill>
            </a:endParaRPr>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929181"/>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929180"/>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3037670"/>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3153906"/>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712271"/>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9" name="TextBox 8"/>
          <p:cNvSpPr txBox="1"/>
          <p:nvPr/>
        </p:nvSpPr>
        <p:spPr>
          <a:xfrm>
            <a:off x="4611843" y="3363070"/>
            <a:ext cx="2641877" cy="3416320"/>
          </a:xfrm>
          <a:prstGeom prst="rect">
            <a:avLst/>
          </a:prstGeom>
          <a:noFill/>
          <a:ln>
            <a:solidFill>
              <a:schemeClr val="accent1"/>
            </a:solidFill>
          </a:ln>
        </p:spPr>
        <p:txBody>
          <a:bodyPr wrap="none" rtlCol="0" anchor="ctr" anchorCtr="1">
            <a:spAutoFit/>
          </a:bodyPr>
          <a:lstStyle/>
          <a:p>
            <a:r>
              <a:rPr lang="en-US" dirty="0"/>
              <a:t>[{</a:t>
            </a:r>
          </a:p>
          <a:p>
            <a:r>
              <a:rPr lang="en-US" dirty="0"/>
              <a:t>“id” : “1”,</a:t>
            </a:r>
          </a:p>
          <a:p>
            <a:r>
              <a:rPr lang="en-US" dirty="0"/>
              <a:t>“message” : “Hello Word”,</a:t>
            </a:r>
          </a:p>
          <a:p>
            <a:r>
              <a:rPr lang="en-US" dirty="0"/>
              <a:t>“date” : “01Jan2016”,</a:t>
            </a:r>
          </a:p>
          <a:p>
            <a:r>
              <a:rPr lang="en-US" dirty="0"/>
              <a:t>“author” : “Malak Kays</a:t>
            </a:r>
            <a:r>
              <a:rPr lang="en-US" dirty="0" smtClean="0"/>
              <a:t>”</a:t>
            </a:r>
            <a:endParaRPr lang="en-US" dirty="0"/>
          </a:p>
          <a:p>
            <a:r>
              <a:rPr lang="en-US" dirty="0" smtClean="0"/>
              <a:t>}, {</a:t>
            </a:r>
            <a:endParaRPr lang="en-US" dirty="0"/>
          </a:p>
          <a:p>
            <a:r>
              <a:rPr lang="en-US" dirty="0"/>
              <a:t>“id” : “2”,</a:t>
            </a:r>
          </a:p>
          <a:p>
            <a:r>
              <a:rPr lang="en-US" dirty="0"/>
              <a:t>“message” : “Hello Word”,</a:t>
            </a:r>
          </a:p>
          <a:p>
            <a:r>
              <a:rPr lang="en-US" dirty="0"/>
              <a:t>“date” : “01Jan2016”,</a:t>
            </a:r>
          </a:p>
          <a:p>
            <a:r>
              <a:rPr lang="en-US" dirty="0"/>
              <a:t>“author” : “Malak Kays</a:t>
            </a:r>
            <a:r>
              <a:rPr lang="en-US" dirty="0" smtClean="0"/>
              <a:t>”</a:t>
            </a:r>
            <a:endParaRPr lang="en-US" dirty="0"/>
          </a:p>
          <a:p>
            <a:r>
              <a:rPr lang="en-US" dirty="0"/>
              <a:t>}]</a:t>
            </a:r>
          </a:p>
          <a:p>
            <a:endParaRPr lang="en-US" dirty="0"/>
          </a:p>
        </p:txBody>
      </p:sp>
      <p:sp>
        <p:nvSpPr>
          <p:cNvPr id="11" name="TextBox 10"/>
          <p:cNvSpPr txBox="1"/>
          <p:nvPr/>
        </p:nvSpPr>
        <p:spPr>
          <a:xfrm>
            <a:off x="8054098" y="3848941"/>
            <a:ext cx="1676934" cy="461665"/>
          </a:xfrm>
          <a:prstGeom prst="rect">
            <a:avLst/>
          </a:prstGeom>
          <a:noFill/>
          <a:ln>
            <a:noFill/>
          </a:ln>
        </p:spPr>
        <p:txBody>
          <a:bodyPr wrap="none" rtlCol="0" anchor="ctr" anchorCtr="1">
            <a:spAutoFit/>
          </a:bodyPr>
          <a:lstStyle/>
          <a:p>
            <a:r>
              <a:rPr lang="en-US" sz="2400" b="1" dirty="0" smtClean="0"/>
              <a:t>/messages/</a:t>
            </a:r>
            <a:endParaRPr lang="en-US" sz="2400" b="1" dirty="0"/>
          </a:p>
        </p:txBody>
      </p:sp>
      <p:sp>
        <p:nvSpPr>
          <p:cNvPr id="12" name="TextBox 11"/>
          <p:cNvSpPr txBox="1"/>
          <p:nvPr/>
        </p:nvSpPr>
        <p:spPr>
          <a:xfrm>
            <a:off x="5237460" y="3616760"/>
            <a:ext cx="340158" cy="461665"/>
          </a:xfrm>
          <a:prstGeom prst="rect">
            <a:avLst/>
          </a:prstGeom>
          <a:noFill/>
          <a:ln>
            <a:noFill/>
          </a:ln>
        </p:spPr>
        <p:txBody>
          <a:bodyPr wrap="none" rtlCol="0" anchor="ctr" anchorCtr="1">
            <a:spAutoFit/>
          </a:bodyPr>
          <a:lstStyle/>
          <a:p>
            <a:r>
              <a:rPr lang="en-US" sz="2400" b="1" dirty="0" smtClean="0"/>
              <a:t>1</a:t>
            </a:r>
            <a:endParaRPr lang="en-US" sz="2400" b="1" dirty="0"/>
          </a:p>
        </p:txBody>
      </p:sp>
    </p:spTree>
    <p:extLst>
      <p:ext uri="{BB962C8B-B14F-4D97-AF65-F5344CB8AC3E}">
        <p14:creationId xmlns:p14="http://schemas.microsoft.com/office/powerpoint/2010/main" val="242063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par>
                          <p:cTn id="35" fill="hold">
                            <p:stCondLst>
                              <p:cond delay="0"/>
                            </p:stCondLst>
                            <p:childTnLst>
                              <p:par>
                                <p:cTn id="36" presetID="49" presetClass="path" presetSubtype="0" accel="50000" decel="50000" fill="hold" grpId="1" nodeType="afterEffect">
                                  <p:stCondLst>
                                    <p:cond delay="0"/>
                                  </p:stCondLst>
                                  <p:childTnLst>
                                    <p:animMotion origin="layout" path="M 4.16667E-7 3.7037E-7 L 0.35469 0.0331 " pathEditMode="relative" rAng="0" ptsTypes="AA">
                                      <p:cBhvr>
                                        <p:cTn id="37" dur="2000" fill="hold"/>
                                        <p:tgtEl>
                                          <p:spTgt spid="12"/>
                                        </p:tgtEl>
                                        <p:attrNameLst>
                                          <p:attrName>ppt_x</p:attrName>
                                          <p:attrName>ppt_y</p:attrName>
                                        </p:attrNameLst>
                                      </p:cBhvr>
                                      <p:rCtr x="17734"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p:bldP spid="9" grpId="0" animBg="1"/>
      <p:bldP spid="11" grpId="0"/>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26</a:t>
            </a:fld>
            <a:endParaRPr lang="en-US" dirty="0"/>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324746"/>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324745"/>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2433235"/>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2549471"/>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107836"/>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9" name="TextBox 8"/>
          <p:cNvSpPr txBox="1"/>
          <p:nvPr/>
        </p:nvSpPr>
        <p:spPr>
          <a:xfrm>
            <a:off x="4588339" y="2665707"/>
            <a:ext cx="2641877" cy="3970318"/>
          </a:xfrm>
          <a:prstGeom prst="rect">
            <a:avLst/>
          </a:prstGeom>
          <a:noFill/>
          <a:ln>
            <a:solidFill>
              <a:schemeClr val="accent1"/>
            </a:solidFill>
          </a:ln>
        </p:spPr>
        <p:txBody>
          <a:bodyPr wrap="none" rtlCol="0" anchor="ctr" anchorCtr="1">
            <a:spAutoFit/>
          </a:bodyPr>
          <a:lstStyle/>
          <a:p>
            <a:r>
              <a:rPr lang="en-US" dirty="0"/>
              <a:t>[{</a:t>
            </a:r>
          </a:p>
          <a:p>
            <a:r>
              <a:rPr lang="en-US" dirty="0"/>
              <a:t>“id” : “1”,</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“/messages/1”</a:t>
            </a:r>
            <a:endParaRPr lang="en-US" dirty="0"/>
          </a:p>
          <a:p>
            <a:r>
              <a:rPr lang="en-US" dirty="0" smtClean="0"/>
              <a:t>}, {</a:t>
            </a:r>
            <a:endParaRPr lang="en-US" dirty="0"/>
          </a:p>
          <a:p>
            <a:r>
              <a:rPr lang="en-US" dirty="0"/>
              <a:t>“id” : “2”,</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“/messages/2”</a:t>
            </a:r>
            <a:endParaRPr lang="en-US" dirty="0"/>
          </a:p>
          <a:p>
            <a:r>
              <a:rPr lang="en-US" dirty="0"/>
              <a:t>}]</a:t>
            </a:r>
          </a:p>
          <a:p>
            <a:endParaRPr lang="en-US" dirty="0"/>
          </a:p>
        </p:txBody>
      </p:sp>
      <p:sp>
        <p:nvSpPr>
          <p:cNvPr id="16" name="TextBox 15"/>
          <p:cNvSpPr txBox="1"/>
          <p:nvPr/>
        </p:nvSpPr>
        <p:spPr>
          <a:xfrm>
            <a:off x="3844400" y="2678260"/>
            <a:ext cx="4488858" cy="2862322"/>
          </a:xfrm>
          <a:prstGeom prst="rect">
            <a:avLst/>
          </a:prstGeom>
          <a:noFill/>
          <a:ln>
            <a:solidFill>
              <a:schemeClr val="accent1"/>
            </a:solidFill>
          </a:ln>
        </p:spPr>
        <p:txBody>
          <a:bodyPr wrap="none" rtlCol="0" anchor="ctr" anchorCtr="1">
            <a:spAutoFit/>
          </a:bodyPr>
          <a:lstStyle/>
          <a:p>
            <a:r>
              <a:rPr lang="en-US" dirty="0" smtClean="0"/>
              <a:t>{</a:t>
            </a:r>
            <a:endParaRPr lang="en-US" dirty="0"/>
          </a:p>
          <a:p>
            <a:r>
              <a:rPr lang="en-US" dirty="0"/>
              <a:t>“id” : “1”,</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“/messages/1”,</a:t>
            </a:r>
          </a:p>
          <a:p>
            <a:r>
              <a:rPr lang="en-US" dirty="0" smtClean="0"/>
              <a:t>“comments-</a:t>
            </a:r>
            <a:r>
              <a:rPr lang="en-US" dirty="0" err="1" smtClean="0"/>
              <a:t>href</a:t>
            </a:r>
            <a:r>
              <a:rPr lang="en-US" dirty="0" smtClean="0"/>
              <a:t>” : “/messages/1/comments”,</a:t>
            </a:r>
          </a:p>
          <a:p>
            <a:r>
              <a:rPr lang="en-US" dirty="0" smtClean="0"/>
              <a:t>“likes-</a:t>
            </a:r>
            <a:r>
              <a:rPr lang="en-US" dirty="0" err="1" smtClean="0"/>
              <a:t>href</a:t>
            </a:r>
            <a:r>
              <a:rPr lang="en-US" dirty="0" smtClean="0"/>
              <a:t>” : “/messages/1/likes”,</a:t>
            </a:r>
          </a:p>
          <a:p>
            <a:r>
              <a:rPr lang="en-US" dirty="0" smtClean="0"/>
              <a:t>“profile-</a:t>
            </a:r>
            <a:r>
              <a:rPr lang="en-US" dirty="0" err="1" smtClean="0"/>
              <a:t>href</a:t>
            </a:r>
            <a:r>
              <a:rPr lang="en-US" dirty="0" smtClean="0"/>
              <a:t>” : “/messages/1/profile”</a:t>
            </a:r>
            <a:endParaRPr lang="en-US" dirty="0"/>
          </a:p>
          <a:p>
            <a:r>
              <a:rPr lang="en-US" dirty="0" smtClean="0"/>
              <a:t>}</a:t>
            </a:r>
            <a:endParaRPr lang="en-US" dirty="0"/>
          </a:p>
        </p:txBody>
      </p:sp>
      <p:sp>
        <p:nvSpPr>
          <p:cNvPr id="17" name="TextBox 16"/>
          <p:cNvSpPr txBox="1"/>
          <p:nvPr/>
        </p:nvSpPr>
        <p:spPr>
          <a:xfrm>
            <a:off x="6664834" y="5626638"/>
            <a:ext cx="5403210" cy="461665"/>
          </a:xfrm>
          <a:prstGeom prst="rect">
            <a:avLst/>
          </a:prstGeom>
          <a:noFill/>
          <a:ln>
            <a:noFill/>
          </a:ln>
        </p:spPr>
        <p:txBody>
          <a:bodyPr wrap="none" rtlCol="0" anchor="ctr" anchorCtr="1">
            <a:spAutoFit/>
          </a:bodyPr>
          <a:lstStyle/>
          <a:p>
            <a:r>
              <a:rPr lang="en-US" sz="2400" b="1" dirty="0" smtClean="0"/>
              <a:t>You should remember every field name!!</a:t>
            </a:r>
            <a:endParaRPr lang="en-US" sz="2400" b="1" dirty="0"/>
          </a:p>
        </p:txBody>
      </p:sp>
    </p:spTree>
    <p:extLst>
      <p:ext uri="{BB962C8B-B14F-4D97-AF65-F5344CB8AC3E}">
        <p14:creationId xmlns:p14="http://schemas.microsoft.com/office/powerpoint/2010/main" val="406113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6"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27</a:t>
            </a:fld>
            <a:endParaRPr lang="en-US" dirty="0"/>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324746"/>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324745"/>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2433235"/>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2549471"/>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107836"/>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16" name="TextBox 15"/>
          <p:cNvSpPr txBox="1"/>
          <p:nvPr/>
        </p:nvSpPr>
        <p:spPr>
          <a:xfrm>
            <a:off x="3847220" y="2423309"/>
            <a:ext cx="5007952" cy="4539704"/>
          </a:xfrm>
          <a:prstGeom prst="rect">
            <a:avLst/>
          </a:prstGeom>
          <a:noFill/>
          <a:ln>
            <a:noFill/>
          </a:ln>
        </p:spPr>
        <p:txBody>
          <a:bodyPr wrap="square" rtlCol="0" anchor="ctr" anchorCtr="1">
            <a:spAutoFit/>
          </a:bodyPr>
          <a:lstStyle/>
          <a:p>
            <a:r>
              <a:rPr lang="en-US" sz="1700" dirty="0" smtClean="0"/>
              <a:t>{</a:t>
            </a:r>
            <a:endParaRPr lang="en-US" sz="1700" dirty="0"/>
          </a:p>
          <a:p>
            <a:r>
              <a:rPr lang="en-US" sz="1700" dirty="0"/>
              <a:t>“id” : “1”,</a:t>
            </a:r>
          </a:p>
          <a:p>
            <a:r>
              <a:rPr lang="en-US" sz="1700" dirty="0"/>
              <a:t>“message” : “Hello Word”,</a:t>
            </a:r>
          </a:p>
          <a:p>
            <a:r>
              <a:rPr lang="en-US" sz="1700" dirty="0"/>
              <a:t>“date” : “01Jan2016”,</a:t>
            </a:r>
          </a:p>
          <a:p>
            <a:r>
              <a:rPr lang="en-US" sz="1700" dirty="0"/>
              <a:t>“author” : “Malak Kays</a:t>
            </a:r>
            <a:r>
              <a:rPr lang="en-US" sz="1700" dirty="0" smtClean="0"/>
              <a:t>”,</a:t>
            </a:r>
          </a:p>
          <a:p>
            <a:r>
              <a:rPr lang="en-US" sz="1700" dirty="0" smtClean="0"/>
              <a:t>“links” : 	[</a:t>
            </a:r>
          </a:p>
          <a:p>
            <a:r>
              <a:rPr lang="en-US" sz="1700" dirty="0"/>
              <a:t>	</a:t>
            </a:r>
            <a:r>
              <a:rPr lang="en-US" sz="1700" dirty="0" smtClean="0"/>
              <a:t>   {</a:t>
            </a:r>
          </a:p>
          <a:p>
            <a:r>
              <a:rPr lang="en-US" sz="1700" dirty="0"/>
              <a:t>	 </a:t>
            </a:r>
            <a:r>
              <a:rPr lang="en-US" sz="1700" dirty="0" smtClean="0"/>
              <a:t>    “link”: “</a:t>
            </a:r>
            <a:r>
              <a:rPr lang="en-US" sz="1700" u="sng" dirty="0" smtClean="0">
                <a:solidFill>
                  <a:schemeClr val="accent1"/>
                </a:solidFill>
              </a:rPr>
              <a:t>/messages/1</a:t>
            </a:r>
            <a:r>
              <a:rPr lang="en-US" sz="1700" dirty="0" smtClean="0"/>
              <a:t>”,</a:t>
            </a:r>
          </a:p>
          <a:p>
            <a:r>
              <a:rPr lang="en-US" sz="1700" dirty="0"/>
              <a:t>	</a:t>
            </a:r>
            <a:r>
              <a:rPr lang="en-US" sz="1700" dirty="0" smtClean="0"/>
              <a:t>      “</a:t>
            </a:r>
            <a:r>
              <a:rPr lang="en-US" sz="1700" dirty="0" err="1" smtClean="0"/>
              <a:t>rel</a:t>
            </a:r>
            <a:r>
              <a:rPr lang="en-US" sz="1700" dirty="0" smtClean="0"/>
              <a:t>”: “self”</a:t>
            </a:r>
          </a:p>
          <a:p>
            <a:r>
              <a:rPr lang="en-US" sz="1700" dirty="0"/>
              <a:t>	</a:t>
            </a:r>
            <a:r>
              <a:rPr lang="en-US" sz="1700" dirty="0" smtClean="0"/>
              <a:t>   },</a:t>
            </a:r>
          </a:p>
          <a:p>
            <a:r>
              <a:rPr lang="en-US" sz="1700" dirty="0" smtClean="0"/>
              <a:t>	   {</a:t>
            </a:r>
            <a:endParaRPr lang="en-US" sz="1700" dirty="0"/>
          </a:p>
          <a:p>
            <a:r>
              <a:rPr lang="en-US" sz="1700" dirty="0"/>
              <a:t>	     </a:t>
            </a:r>
            <a:r>
              <a:rPr lang="en-US" sz="1700" dirty="0" smtClean="0"/>
              <a:t>“link”: </a:t>
            </a:r>
            <a:r>
              <a:rPr lang="en-US" sz="1700" dirty="0"/>
              <a:t>“</a:t>
            </a:r>
            <a:r>
              <a:rPr lang="en-US" sz="1700" u="sng" dirty="0">
                <a:solidFill>
                  <a:schemeClr val="accent1"/>
                </a:solidFill>
              </a:rPr>
              <a:t>/</a:t>
            </a:r>
            <a:r>
              <a:rPr lang="en-US" sz="1700" u="sng" dirty="0" smtClean="0">
                <a:solidFill>
                  <a:schemeClr val="accent1"/>
                </a:solidFill>
              </a:rPr>
              <a:t>messages/1/comments</a:t>
            </a:r>
            <a:r>
              <a:rPr lang="en-US" sz="1700" dirty="0" smtClean="0"/>
              <a:t>”,</a:t>
            </a:r>
            <a:endParaRPr lang="en-US" sz="1700" dirty="0"/>
          </a:p>
          <a:p>
            <a:r>
              <a:rPr lang="en-US" sz="1700" dirty="0"/>
              <a:t>	      “</a:t>
            </a:r>
            <a:r>
              <a:rPr lang="en-US" sz="1700" dirty="0" err="1"/>
              <a:t>rel</a:t>
            </a:r>
            <a:r>
              <a:rPr lang="en-US" sz="1700" dirty="0"/>
              <a:t>”: “self”</a:t>
            </a:r>
          </a:p>
          <a:p>
            <a:r>
              <a:rPr lang="en-US" sz="1700" dirty="0"/>
              <a:t>	   </a:t>
            </a:r>
            <a:r>
              <a:rPr lang="en-US" sz="1700" dirty="0" smtClean="0"/>
              <a:t>}</a:t>
            </a:r>
            <a:endParaRPr lang="en-US" sz="1700" dirty="0"/>
          </a:p>
          <a:p>
            <a:endParaRPr lang="en-US" sz="1700" dirty="0" smtClean="0"/>
          </a:p>
          <a:p>
            <a:r>
              <a:rPr lang="en-US" sz="1700" dirty="0" smtClean="0"/>
              <a:t>	]</a:t>
            </a:r>
            <a:endParaRPr lang="en-US" sz="1700" dirty="0"/>
          </a:p>
          <a:p>
            <a:r>
              <a:rPr lang="en-US" sz="1700" dirty="0" smtClean="0"/>
              <a:t>}</a:t>
            </a:r>
            <a:endParaRPr lang="en-US" sz="1700" dirty="0"/>
          </a:p>
        </p:txBody>
      </p:sp>
    </p:spTree>
    <p:extLst>
      <p:ext uri="{BB962C8B-B14F-4D97-AF65-F5344CB8AC3E}">
        <p14:creationId xmlns:p14="http://schemas.microsoft.com/office/powerpoint/2010/main" val="168380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28</a:t>
            </a:fld>
            <a:endParaRPr lang="en-US" dirty="0"/>
          </a:p>
        </p:txBody>
      </p:sp>
      <p:sp>
        <p:nvSpPr>
          <p:cNvPr id="4" name="Title 3"/>
          <p:cNvSpPr>
            <a:spLocks noGrp="1"/>
          </p:cNvSpPr>
          <p:nvPr>
            <p:ph type="title"/>
          </p:nvPr>
        </p:nvSpPr>
        <p:spPr/>
        <p:txBody>
          <a:bodyPr/>
          <a:lstStyle/>
          <a:p>
            <a:r>
              <a:rPr lang="fr-FR" dirty="0" smtClean="0"/>
              <a:t>REST over the Web</a:t>
            </a:r>
            <a:endParaRPr lang="fr-FR" dirty="0"/>
          </a:p>
        </p:txBody>
      </p:sp>
      <p:sp>
        <p:nvSpPr>
          <p:cNvPr id="5" name="TextBox 4"/>
          <p:cNvSpPr txBox="1"/>
          <p:nvPr/>
        </p:nvSpPr>
        <p:spPr>
          <a:xfrm>
            <a:off x="4531660" y="4009345"/>
            <a:ext cx="968342" cy="584775"/>
          </a:xfrm>
          <a:prstGeom prst="rect">
            <a:avLst/>
          </a:prstGeom>
          <a:noFill/>
          <a:ln>
            <a:noFill/>
          </a:ln>
        </p:spPr>
        <p:txBody>
          <a:bodyPr wrap="none" rtlCol="0" anchor="ctr" anchorCtr="1">
            <a:spAutoFit/>
          </a:bodyPr>
          <a:lstStyle/>
          <a:p>
            <a:r>
              <a:rPr lang="en-US" sz="3200" b="1" dirty="0" smtClean="0"/>
              <a:t>Web</a:t>
            </a:r>
            <a:endParaRPr lang="fr-FR" sz="2400" b="1" dirty="0"/>
          </a:p>
        </p:txBody>
      </p:sp>
      <p:sp>
        <p:nvSpPr>
          <p:cNvPr id="6" name="TextBox 5"/>
          <p:cNvSpPr txBox="1"/>
          <p:nvPr/>
        </p:nvSpPr>
        <p:spPr>
          <a:xfrm>
            <a:off x="7258727" y="4009346"/>
            <a:ext cx="1074525" cy="584775"/>
          </a:xfrm>
          <a:prstGeom prst="rect">
            <a:avLst/>
          </a:prstGeom>
          <a:noFill/>
          <a:ln>
            <a:noFill/>
          </a:ln>
        </p:spPr>
        <p:txBody>
          <a:bodyPr wrap="none" rtlCol="0" anchor="ctr" anchorCtr="1">
            <a:spAutoFit/>
          </a:bodyPr>
          <a:lstStyle/>
          <a:p>
            <a:r>
              <a:rPr lang="en-US" sz="3200" b="1" dirty="0" smtClean="0"/>
              <a:t>HTTP</a:t>
            </a:r>
            <a:endParaRPr lang="fr-FR" sz="3200" b="1" dirty="0"/>
          </a:p>
        </p:txBody>
      </p:sp>
      <p:sp>
        <p:nvSpPr>
          <p:cNvPr id="8" name="Right Arrow 7"/>
          <p:cNvSpPr/>
          <p:nvPr/>
        </p:nvSpPr>
        <p:spPr>
          <a:xfrm>
            <a:off x="5688106" y="4109421"/>
            <a:ext cx="1329559"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1321399" y="2817929"/>
            <a:ext cx="3426002" cy="430887"/>
          </a:xfrm>
          <a:prstGeom prst="rect">
            <a:avLst/>
          </a:prstGeom>
          <a:noFill/>
          <a:ln>
            <a:noFill/>
          </a:ln>
        </p:spPr>
        <p:txBody>
          <a:bodyPr wrap="none" rtlCol="0" anchor="ctr" anchorCtr="1">
            <a:spAutoFit/>
          </a:bodyPr>
          <a:lstStyle/>
          <a:p>
            <a:r>
              <a:rPr lang="en-US" sz="2200" dirty="0" smtClean="0"/>
              <a:t>Data exchange over the web</a:t>
            </a:r>
            <a:endParaRPr lang="fr-FR" sz="2200" dirty="0"/>
          </a:p>
        </p:txBody>
      </p:sp>
    </p:spTree>
    <p:extLst>
      <p:ext uri="{BB962C8B-B14F-4D97-AF65-F5344CB8AC3E}">
        <p14:creationId xmlns:p14="http://schemas.microsoft.com/office/powerpoint/2010/main" val="297475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29</a:t>
            </a:fld>
            <a:endParaRPr lang="en-US" dirty="0"/>
          </a:p>
        </p:txBody>
      </p:sp>
      <p:sp>
        <p:nvSpPr>
          <p:cNvPr id="4" name="Title 3"/>
          <p:cNvSpPr>
            <a:spLocks noGrp="1"/>
          </p:cNvSpPr>
          <p:nvPr>
            <p:ph type="title"/>
          </p:nvPr>
        </p:nvSpPr>
        <p:spPr/>
        <p:txBody>
          <a:bodyPr/>
          <a:lstStyle/>
          <a:p>
            <a:r>
              <a:rPr lang="en-US" dirty="0" smtClean="0"/>
              <a:t>HTTP </a:t>
            </a:r>
            <a:endParaRPr lang="en-US" dirty="0"/>
          </a:p>
        </p:txBody>
      </p:sp>
    </p:spTree>
    <p:extLst>
      <p:ext uri="{BB962C8B-B14F-4D97-AF65-F5344CB8AC3E}">
        <p14:creationId xmlns:p14="http://schemas.microsoft.com/office/powerpoint/2010/main" val="3398588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fr-FR" dirty="0"/>
          </a:p>
        </p:txBody>
      </p:sp>
      <p:sp>
        <p:nvSpPr>
          <p:cNvPr id="3" name="Title 2"/>
          <p:cNvSpPr>
            <a:spLocks noGrp="1"/>
          </p:cNvSpPr>
          <p:nvPr>
            <p:ph type="title"/>
          </p:nvPr>
        </p:nvSpPr>
        <p:spPr/>
        <p:txBody>
          <a:bodyPr/>
          <a:lstStyle/>
          <a:p>
            <a:r>
              <a:rPr lang="en-US" dirty="0" smtClean="0"/>
              <a:t>Web Services Definition</a:t>
            </a:r>
            <a:endParaRPr lang="fr-FR" dirty="0"/>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3030057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30</a:t>
            </a:fld>
            <a:endParaRPr lang="en-US" dirty="0"/>
          </a:p>
        </p:txBody>
      </p:sp>
      <p:sp>
        <p:nvSpPr>
          <p:cNvPr id="3" name="Content Placeholder 2"/>
          <p:cNvSpPr>
            <a:spLocks noGrp="1"/>
          </p:cNvSpPr>
          <p:nvPr>
            <p:ph idx="1"/>
          </p:nvPr>
        </p:nvSpPr>
        <p:spPr/>
        <p:txBody>
          <a:bodyPr/>
          <a:lstStyle/>
          <a:p>
            <a:r>
              <a:rPr lang="en-US" b="1" dirty="0" smtClean="0">
                <a:solidFill>
                  <a:schemeClr val="tx1">
                    <a:lumMod val="95000"/>
                    <a:lumOff val="5000"/>
                  </a:schemeClr>
                </a:solidFill>
              </a:rPr>
              <a:t>H</a:t>
            </a:r>
            <a:r>
              <a:rPr lang="en-US" dirty="0" smtClean="0">
                <a:solidFill>
                  <a:schemeClr val="tx1">
                    <a:lumMod val="75000"/>
                    <a:lumOff val="25000"/>
                  </a:schemeClr>
                </a:solidFill>
              </a:rPr>
              <a:t>yper </a:t>
            </a:r>
            <a:r>
              <a:rPr lang="en-US" b="1" dirty="0">
                <a:solidFill>
                  <a:schemeClr val="tx1">
                    <a:lumMod val="95000"/>
                    <a:lumOff val="5000"/>
                  </a:schemeClr>
                </a:solidFill>
              </a:rPr>
              <a:t>T</a:t>
            </a:r>
            <a:r>
              <a:rPr lang="en-US" dirty="0">
                <a:solidFill>
                  <a:schemeClr val="tx1">
                    <a:lumMod val="75000"/>
                    <a:lumOff val="25000"/>
                  </a:schemeClr>
                </a:solidFill>
              </a:rPr>
              <a:t>ext </a:t>
            </a:r>
            <a:r>
              <a:rPr lang="en-US" b="1" dirty="0" smtClean="0">
                <a:solidFill>
                  <a:schemeClr val="tx1">
                    <a:lumMod val="95000"/>
                    <a:lumOff val="5000"/>
                  </a:schemeClr>
                </a:solidFill>
              </a:rPr>
              <a:t>T</a:t>
            </a:r>
            <a:r>
              <a:rPr lang="en-US" dirty="0" smtClean="0">
                <a:solidFill>
                  <a:schemeClr val="tx1">
                    <a:lumMod val="75000"/>
                    <a:lumOff val="25000"/>
                  </a:schemeClr>
                </a:solidFill>
              </a:rPr>
              <a:t>ransfer </a:t>
            </a:r>
            <a:r>
              <a:rPr lang="en-US" b="1" dirty="0">
                <a:solidFill>
                  <a:schemeClr val="tx1">
                    <a:lumMod val="95000"/>
                    <a:lumOff val="5000"/>
                  </a:schemeClr>
                </a:solidFill>
              </a:rPr>
              <a:t>P</a:t>
            </a:r>
            <a:r>
              <a:rPr lang="en-US" dirty="0">
                <a:solidFill>
                  <a:schemeClr val="tx1">
                    <a:lumMod val="75000"/>
                    <a:lumOff val="25000"/>
                  </a:schemeClr>
                </a:solidFill>
              </a:rPr>
              <a:t>rotocol </a:t>
            </a:r>
            <a:endParaRPr lang="en-US" dirty="0" smtClean="0">
              <a:solidFill>
                <a:schemeClr val="tx1">
                  <a:lumMod val="75000"/>
                  <a:lumOff val="25000"/>
                </a:schemeClr>
              </a:solidFill>
            </a:endParaRPr>
          </a:p>
          <a:p>
            <a:endParaRPr lang="en-US" dirty="0">
              <a:solidFill>
                <a:schemeClr val="tx1">
                  <a:lumMod val="75000"/>
                  <a:lumOff val="25000"/>
                </a:schemeClr>
              </a:solidFill>
            </a:endParaRPr>
          </a:p>
          <a:p>
            <a:r>
              <a:rPr lang="en-US" dirty="0"/>
              <a:t>exchange information between a client and a </a:t>
            </a:r>
            <a:r>
              <a:rPr lang="en-US" dirty="0" smtClean="0"/>
              <a:t>server</a:t>
            </a:r>
          </a:p>
          <a:p>
            <a:endParaRPr lang="en-US" dirty="0" smtClean="0"/>
          </a:p>
          <a:p>
            <a:r>
              <a:rPr lang="en-US" dirty="0" smtClean="0"/>
              <a:t>Using TCP as the transport layer</a:t>
            </a:r>
            <a:endParaRPr lang="en-US" dirty="0"/>
          </a:p>
        </p:txBody>
      </p:sp>
      <p:sp>
        <p:nvSpPr>
          <p:cNvPr id="4" name="Title 3"/>
          <p:cNvSpPr>
            <a:spLocks noGrp="1"/>
          </p:cNvSpPr>
          <p:nvPr>
            <p:ph type="title"/>
          </p:nvPr>
        </p:nvSpPr>
        <p:spPr/>
        <p:txBody>
          <a:bodyPr/>
          <a:lstStyle/>
          <a:p>
            <a:r>
              <a:rPr lang="en-US" dirty="0" smtClean="0"/>
              <a:t>HTTP</a:t>
            </a:r>
            <a:endParaRPr lang="en-US" dirty="0"/>
          </a:p>
        </p:txBody>
      </p:sp>
    </p:spTree>
    <p:extLst>
      <p:ext uri="{BB962C8B-B14F-4D97-AF65-F5344CB8AC3E}">
        <p14:creationId xmlns:p14="http://schemas.microsoft.com/office/powerpoint/2010/main" val="6483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31</a:t>
            </a:fld>
            <a:endParaRPr lang="en-US" dirty="0"/>
          </a:p>
        </p:txBody>
      </p:sp>
      <p:sp>
        <p:nvSpPr>
          <p:cNvPr id="4" name="Title 3"/>
          <p:cNvSpPr>
            <a:spLocks noGrp="1"/>
          </p:cNvSpPr>
          <p:nvPr>
            <p:ph type="title"/>
          </p:nvPr>
        </p:nvSpPr>
        <p:spPr/>
        <p:txBody>
          <a:bodyPr/>
          <a:lstStyle/>
          <a:p>
            <a:r>
              <a:rPr lang="en-US" dirty="0" smtClean="0"/>
              <a:t>HTTP</a:t>
            </a:r>
            <a:endParaRPr lang="fr-FR" dirty="0"/>
          </a:p>
        </p:txBody>
      </p:sp>
      <p:sp>
        <p:nvSpPr>
          <p:cNvPr id="5" name="Rectangle 4"/>
          <p:cNvSpPr/>
          <p:nvPr/>
        </p:nvSpPr>
        <p:spPr>
          <a:xfrm>
            <a:off x="3249512" y="2799506"/>
            <a:ext cx="1568824" cy="8875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7539706" y="2799506"/>
            <a:ext cx="1568824" cy="8875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4917142" y="2959695"/>
            <a:ext cx="2523758"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17142" y="3268980"/>
            <a:ext cx="2523758" cy="323904"/>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211886" y="3406560"/>
            <a:ext cx="1934270" cy="523220"/>
          </a:xfrm>
          <a:prstGeom prst="rect">
            <a:avLst/>
          </a:prstGeom>
          <a:noFill/>
          <a:ln>
            <a:noFill/>
          </a:ln>
        </p:spPr>
        <p:txBody>
          <a:bodyPr wrap="square" rtlCol="0" anchor="ctr" anchorCtr="1">
            <a:spAutoFit/>
          </a:bodyPr>
          <a:lstStyle/>
          <a:p>
            <a:r>
              <a:rPr lang="en-US" sz="2800" b="1" dirty="0" smtClean="0"/>
              <a:t>Hyper Text</a:t>
            </a:r>
            <a:endParaRPr lang="fr-FR" sz="2800" b="1"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7805" y="4078280"/>
            <a:ext cx="1674547" cy="1674547"/>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271" y="4852021"/>
            <a:ext cx="1437177" cy="1437177"/>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019" y="5716820"/>
            <a:ext cx="1024117" cy="1024117"/>
          </a:xfrm>
          <a:prstGeom prst="rect">
            <a:avLst/>
          </a:prstGeom>
        </p:spPr>
      </p:pic>
      <p:sp>
        <p:nvSpPr>
          <p:cNvPr id="15" name="Rectangle 14"/>
          <p:cNvSpPr/>
          <p:nvPr/>
        </p:nvSpPr>
        <p:spPr>
          <a:xfrm>
            <a:off x="4258151" y="5341094"/>
            <a:ext cx="1497526" cy="923330"/>
          </a:xfrm>
          <a:prstGeom prst="rect">
            <a:avLst/>
          </a:prstGeom>
          <a:noFill/>
        </p:spPr>
        <p:txBody>
          <a:bodyPr wrap="none" lIns="91440" tIns="45720" rIns="91440" bIns="45720">
            <a:spAutoFit/>
          </a:bodyPr>
          <a:lstStyle/>
          <a:p>
            <a:pPr algn="ctr"/>
            <a:r>
              <a:rPr lang="en-US" sz="5400" b="1" u="sng" cap="none" spc="0" dirty="0" smtClean="0">
                <a:ln w="0"/>
                <a:solidFill>
                  <a:schemeClr val="accent1"/>
                </a:solidFill>
                <a:effectLst>
                  <a:outerShdw blurRad="38100" dist="25400" dir="5400000" algn="ctr" rotWithShape="0">
                    <a:srgbClr val="6E747A">
                      <a:alpha val="43000"/>
                    </a:srgbClr>
                  </a:outerShdw>
                </a:effectLst>
              </a:rPr>
              <a:t>LINK</a:t>
            </a:r>
            <a:endParaRPr lang="en-US" sz="6000" b="1" u="sng" cap="none" spc="0" dirty="0">
              <a:ln w="0"/>
              <a:solidFill>
                <a:schemeClr val="accent1"/>
              </a:solidFill>
              <a:effectLst>
                <a:outerShdw blurRad="38100" dist="25400" dir="5400000" algn="ctr" rotWithShape="0">
                  <a:srgbClr val="6E747A">
                    <a:alpha val="43000"/>
                  </a:srgbClr>
                </a:outerShdw>
              </a:effectLst>
            </a:endParaRPr>
          </a:p>
        </p:txBody>
      </p:sp>
      <p:sp>
        <p:nvSpPr>
          <p:cNvPr id="16" name="Right Arrow 15"/>
          <p:cNvSpPr/>
          <p:nvPr/>
        </p:nvSpPr>
        <p:spPr>
          <a:xfrm rot="20631673">
            <a:off x="5846224" y="5372665"/>
            <a:ext cx="1551447" cy="23836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6124" y="5752827"/>
            <a:ext cx="1134170" cy="1134170"/>
          </a:xfrm>
          <a:prstGeom prst="rect">
            <a:avLst/>
          </a:prstGeom>
        </p:spPr>
      </p:pic>
      <p:sp>
        <p:nvSpPr>
          <p:cNvPr id="18" name="Rounded Rectangular Callout 17"/>
          <p:cNvSpPr/>
          <p:nvPr/>
        </p:nvSpPr>
        <p:spPr>
          <a:xfrm>
            <a:off x="6233583" y="5999067"/>
            <a:ext cx="2188624" cy="645459"/>
          </a:xfrm>
          <a:prstGeom prst="wedgeRoundRectCallout">
            <a:avLst>
              <a:gd name="adj1" fmla="val -77358"/>
              <a:gd name="adj2" fmla="val -52083"/>
              <a:gd name="adj3" fmla="val 16667"/>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Hyper Links</a:t>
            </a:r>
            <a:endParaRPr lang="fr-FR" dirty="0"/>
          </a:p>
        </p:txBody>
      </p:sp>
      <p:sp>
        <p:nvSpPr>
          <p:cNvPr id="19" name="Rounded Rectangular Callout 18"/>
          <p:cNvSpPr/>
          <p:nvPr/>
        </p:nvSpPr>
        <p:spPr>
          <a:xfrm>
            <a:off x="9259565" y="4695635"/>
            <a:ext cx="2188624" cy="645459"/>
          </a:xfrm>
          <a:prstGeom prst="wedgeRoundRectCallout">
            <a:avLst>
              <a:gd name="adj1" fmla="val -77358"/>
              <a:gd name="adj2" fmla="val -52083"/>
              <a:gd name="adj3" fmla="val 16667"/>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Written by HTML</a:t>
            </a:r>
            <a:endParaRPr lang="fr-FR" dirty="0"/>
          </a:p>
        </p:txBody>
      </p:sp>
    </p:spTree>
    <p:extLst>
      <p:ext uri="{BB962C8B-B14F-4D97-AF65-F5344CB8AC3E}">
        <p14:creationId xmlns:p14="http://schemas.microsoft.com/office/powerpoint/2010/main" val="80231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2" presetClass="entr" presetSubtype="2" fill="hold" grpId="0" nodeType="after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0"/>
                            </p:stCondLst>
                            <p:childTnLst>
                              <p:par>
                                <p:cTn id="26" presetID="14" presetClass="entr" presetSubtype="10" fill="hold" nodeType="after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1000"/>
                            </p:stCondLst>
                            <p:childTnLst>
                              <p:par>
                                <p:cTn id="30" presetID="53" presetClass="entr" presetSubtype="16" fill="hold" grpId="0" nodeType="after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2" presetClass="entr" presetSubtype="4" fill="hold" grpId="0" nodeType="afterEffect">
                                  <p:stCondLst>
                                    <p:cond delay="50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par>
                          <p:cTn id="46" fill="hold">
                            <p:stCondLst>
                              <p:cond delay="2000"/>
                            </p:stCondLst>
                            <p:childTnLst>
                              <p:par>
                                <p:cTn id="47" presetID="53" presetClass="entr" presetSubtype="16"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par>
                          <p:cTn id="60" fill="hold">
                            <p:stCondLst>
                              <p:cond delay="0"/>
                            </p:stCondLst>
                            <p:childTnLst>
                              <p:par>
                                <p:cTn id="61" presetID="24" presetClass="emph" presetSubtype="0" fill="hold" grpId="1" nodeType="afterEffect">
                                  <p:stCondLst>
                                    <p:cond delay="0"/>
                                  </p:stCondLst>
                                  <p:childTnLst>
                                    <p:animClr clrSpc="hsl" dir="cw">
                                      <p:cBhvr override="childStyle">
                                        <p:cTn id="62" dur="500" fill="hold"/>
                                        <p:tgtEl>
                                          <p:spTgt spid="18"/>
                                        </p:tgtEl>
                                        <p:attrNameLst>
                                          <p:attrName>style.color</p:attrName>
                                        </p:attrNameLst>
                                      </p:cBhvr>
                                      <p:by>
                                        <p:hsl h="0" s="-12549" l="-25098"/>
                                      </p:by>
                                    </p:animClr>
                                    <p:animClr clrSpc="hsl" dir="cw">
                                      <p:cBhvr>
                                        <p:cTn id="63" dur="500" fill="hold"/>
                                        <p:tgtEl>
                                          <p:spTgt spid="18"/>
                                        </p:tgtEl>
                                        <p:attrNameLst>
                                          <p:attrName>fillcolor</p:attrName>
                                        </p:attrNameLst>
                                      </p:cBhvr>
                                      <p:by>
                                        <p:hsl h="0" s="-12549" l="-25098"/>
                                      </p:by>
                                    </p:animClr>
                                    <p:animClr clrSpc="hsl" dir="cw">
                                      <p:cBhvr>
                                        <p:cTn id="64" dur="500" fill="hold"/>
                                        <p:tgtEl>
                                          <p:spTgt spid="18"/>
                                        </p:tgtEl>
                                        <p:attrNameLst>
                                          <p:attrName>stroke.color</p:attrName>
                                        </p:attrNameLst>
                                      </p:cBhvr>
                                      <p:by>
                                        <p:hsl h="0" s="-12549" l="-25098"/>
                                      </p:by>
                                    </p:animClr>
                                    <p:set>
                                      <p:cBhvr>
                                        <p:cTn id="65" dur="500" fill="hold"/>
                                        <p:tgtEl>
                                          <p:spTgt spid="18"/>
                                        </p:tgtEl>
                                        <p:attrNameLst>
                                          <p:attrName>fill.type</p:attrName>
                                        </p:attrNameLst>
                                      </p:cBhvr>
                                      <p:to>
                                        <p:strVal val="solid"/>
                                      </p:to>
                                    </p:set>
                                  </p:childTnLst>
                                </p:cTn>
                              </p:par>
                            </p:childTnLst>
                          </p:cTn>
                        </p:par>
                        <p:par>
                          <p:cTn id="66" fill="hold">
                            <p:stCondLst>
                              <p:cond delay="500"/>
                            </p:stCondLst>
                            <p:childTnLst>
                              <p:par>
                                <p:cTn id="67" presetID="24" presetClass="emph" presetSubtype="0" fill="hold" grpId="1" nodeType="afterEffect">
                                  <p:stCondLst>
                                    <p:cond delay="0"/>
                                  </p:stCondLst>
                                  <p:childTnLst>
                                    <p:animClr clrSpc="hsl" dir="cw">
                                      <p:cBhvr override="childStyle">
                                        <p:cTn id="68" dur="500" fill="hold"/>
                                        <p:tgtEl>
                                          <p:spTgt spid="19"/>
                                        </p:tgtEl>
                                        <p:attrNameLst>
                                          <p:attrName>style.color</p:attrName>
                                        </p:attrNameLst>
                                      </p:cBhvr>
                                      <p:by>
                                        <p:hsl h="0" s="-12549" l="-25098"/>
                                      </p:by>
                                    </p:animClr>
                                    <p:animClr clrSpc="hsl" dir="cw">
                                      <p:cBhvr>
                                        <p:cTn id="69" dur="500" fill="hold"/>
                                        <p:tgtEl>
                                          <p:spTgt spid="19"/>
                                        </p:tgtEl>
                                        <p:attrNameLst>
                                          <p:attrName>fillcolor</p:attrName>
                                        </p:attrNameLst>
                                      </p:cBhvr>
                                      <p:by>
                                        <p:hsl h="0" s="-12549" l="-25098"/>
                                      </p:by>
                                    </p:animClr>
                                    <p:animClr clrSpc="hsl" dir="cw">
                                      <p:cBhvr>
                                        <p:cTn id="70" dur="500" fill="hold"/>
                                        <p:tgtEl>
                                          <p:spTgt spid="19"/>
                                        </p:tgtEl>
                                        <p:attrNameLst>
                                          <p:attrName>stroke.color</p:attrName>
                                        </p:attrNameLst>
                                      </p:cBhvr>
                                      <p:by>
                                        <p:hsl h="0" s="-12549" l="-25098"/>
                                      </p:by>
                                    </p:animClr>
                                    <p:set>
                                      <p:cBhvr>
                                        <p:cTn id="71"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5" grpId="0"/>
      <p:bldP spid="16" grpId="0" animBg="1"/>
      <p:bldP spid="18" grpId="0" animBg="1"/>
      <p:bldP spid="1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32</a:t>
            </a:fld>
            <a:endParaRPr lang="en-US" dirty="0"/>
          </a:p>
        </p:txBody>
      </p:sp>
      <p:sp>
        <p:nvSpPr>
          <p:cNvPr id="4" name="Title 3"/>
          <p:cNvSpPr>
            <a:spLocks noGrp="1"/>
          </p:cNvSpPr>
          <p:nvPr>
            <p:ph type="title"/>
          </p:nvPr>
        </p:nvSpPr>
        <p:spPr/>
        <p:txBody>
          <a:bodyPr/>
          <a:lstStyle/>
          <a:p>
            <a:r>
              <a:rPr lang="en-US" dirty="0" smtClean="0"/>
              <a:t>HTTP Query</a:t>
            </a:r>
            <a:endParaRPr lang="en-US" dirty="0"/>
          </a:p>
        </p:txBody>
      </p:sp>
      <p:sp>
        <p:nvSpPr>
          <p:cNvPr id="5" name="Rounded Rectangle 4"/>
          <p:cNvSpPr/>
          <p:nvPr/>
        </p:nvSpPr>
        <p:spPr>
          <a:xfrm>
            <a:off x="3670852" y="3656304"/>
            <a:ext cx="4784035" cy="201562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3" name="TextBox 2"/>
          <p:cNvSpPr txBox="1"/>
          <p:nvPr/>
        </p:nvSpPr>
        <p:spPr>
          <a:xfrm>
            <a:off x="3977974" y="3656304"/>
            <a:ext cx="1169294" cy="369332"/>
          </a:xfrm>
          <a:prstGeom prst="rect">
            <a:avLst/>
          </a:prstGeom>
          <a:noFill/>
          <a:ln>
            <a:noFill/>
          </a:ln>
        </p:spPr>
        <p:txBody>
          <a:bodyPr wrap="none" rtlCol="0" anchor="ctr" anchorCtr="1">
            <a:spAutoFit/>
          </a:bodyPr>
          <a:lstStyle/>
          <a:p>
            <a:r>
              <a:rPr lang="en-US" dirty="0"/>
              <a:t>&lt;</a:t>
            </a:r>
            <a:r>
              <a:rPr lang="en-US" dirty="0" smtClean="0"/>
              <a:t>Method</a:t>
            </a:r>
            <a:r>
              <a:rPr lang="en-US" dirty="0"/>
              <a:t>&gt;</a:t>
            </a:r>
          </a:p>
        </p:txBody>
      </p:sp>
      <p:sp>
        <p:nvSpPr>
          <p:cNvPr id="7" name="TextBox 6"/>
          <p:cNvSpPr txBox="1"/>
          <p:nvPr/>
        </p:nvSpPr>
        <p:spPr>
          <a:xfrm>
            <a:off x="5454389" y="3656304"/>
            <a:ext cx="745717" cy="369332"/>
          </a:xfrm>
          <a:prstGeom prst="rect">
            <a:avLst/>
          </a:prstGeom>
          <a:noFill/>
          <a:ln>
            <a:noFill/>
          </a:ln>
        </p:spPr>
        <p:txBody>
          <a:bodyPr wrap="none" rtlCol="0" anchor="ctr" anchorCtr="1">
            <a:spAutoFit/>
          </a:bodyPr>
          <a:lstStyle/>
          <a:p>
            <a:r>
              <a:rPr lang="en-US" dirty="0" smtClean="0"/>
              <a:t>&lt;URI&gt;</a:t>
            </a:r>
            <a:endParaRPr lang="en-US" dirty="0"/>
          </a:p>
        </p:txBody>
      </p:sp>
      <p:sp>
        <p:nvSpPr>
          <p:cNvPr id="8" name="TextBox 7"/>
          <p:cNvSpPr txBox="1"/>
          <p:nvPr/>
        </p:nvSpPr>
        <p:spPr>
          <a:xfrm>
            <a:off x="6233562" y="3656304"/>
            <a:ext cx="752707" cy="369332"/>
          </a:xfrm>
          <a:prstGeom prst="rect">
            <a:avLst/>
          </a:prstGeom>
          <a:noFill/>
          <a:ln>
            <a:noFill/>
          </a:ln>
        </p:spPr>
        <p:txBody>
          <a:bodyPr wrap="none" rtlCol="0" anchor="ctr" anchorCtr="1">
            <a:spAutoFit/>
          </a:bodyPr>
          <a:lstStyle/>
          <a:p>
            <a:r>
              <a:rPr lang="en-US" dirty="0" smtClean="0"/>
              <a:t>HTTP/</a:t>
            </a:r>
            <a:endParaRPr lang="en-US" dirty="0"/>
          </a:p>
        </p:txBody>
      </p:sp>
      <p:sp>
        <p:nvSpPr>
          <p:cNvPr id="9" name="TextBox 8"/>
          <p:cNvSpPr txBox="1"/>
          <p:nvPr/>
        </p:nvSpPr>
        <p:spPr>
          <a:xfrm>
            <a:off x="7206477" y="3656304"/>
            <a:ext cx="1095364" cy="369332"/>
          </a:xfrm>
          <a:prstGeom prst="rect">
            <a:avLst/>
          </a:prstGeom>
          <a:noFill/>
          <a:ln>
            <a:noFill/>
          </a:ln>
        </p:spPr>
        <p:txBody>
          <a:bodyPr wrap="none" rtlCol="0" anchor="ctr" anchorCtr="1">
            <a:spAutoFit/>
          </a:bodyPr>
          <a:lstStyle/>
          <a:p>
            <a:r>
              <a:rPr lang="en-US" dirty="0" smtClean="0"/>
              <a:t>&lt;version&gt;</a:t>
            </a:r>
            <a:endParaRPr lang="en-US" dirty="0"/>
          </a:p>
        </p:txBody>
      </p:sp>
      <p:sp>
        <p:nvSpPr>
          <p:cNvPr id="10" name="TextBox 9"/>
          <p:cNvSpPr txBox="1"/>
          <p:nvPr/>
        </p:nvSpPr>
        <p:spPr>
          <a:xfrm>
            <a:off x="4967163" y="4267996"/>
            <a:ext cx="2588978" cy="369332"/>
          </a:xfrm>
          <a:prstGeom prst="rect">
            <a:avLst/>
          </a:prstGeom>
          <a:noFill/>
          <a:ln>
            <a:noFill/>
          </a:ln>
        </p:spPr>
        <p:txBody>
          <a:bodyPr wrap="none" rtlCol="0" anchor="ctr" anchorCtr="1">
            <a:spAutoFit/>
          </a:bodyPr>
          <a:lstStyle/>
          <a:p>
            <a:r>
              <a:rPr lang="en-US" dirty="0"/>
              <a:t>[&lt;header field&gt; : &lt;value&gt;]</a:t>
            </a:r>
          </a:p>
        </p:txBody>
      </p:sp>
      <p:sp>
        <p:nvSpPr>
          <p:cNvPr id="11" name="Rectangle 10"/>
          <p:cNvSpPr/>
          <p:nvPr/>
        </p:nvSpPr>
        <p:spPr>
          <a:xfrm>
            <a:off x="5557366" y="5064354"/>
            <a:ext cx="1285480" cy="369332"/>
          </a:xfrm>
          <a:prstGeom prst="rect">
            <a:avLst/>
          </a:prstGeom>
        </p:spPr>
        <p:txBody>
          <a:bodyPr wrap="none">
            <a:spAutoFit/>
          </a:bodyPr>
          <a:lstStyle/>
          <a:p>
            <a:r>
              <a:rPr lang="en-US" dirty="0" smtClean="0"/>
              <a:t>Query body</a:t>
            </a:r>
            <a:endParaRPr lang="en-US" dirty="0"/>
          </a:p>
        </p:txBody>
      </p:sp>
      <p:sp>
        <p:nvSpPr>
          <p:cNvPr id="14" name="Line Callout 1 13"/>
          <p:cNvSpPr/>
          <p:nvPr/>
        </p:nvSpPr>
        <p:spPr>
          <a:xfrm>
            <a:off x="1179443" y="2676939"/>
            <a:ext cx="2252870" cy="979365"/>
          </a:xfrm>
          <a:prstGeom prst="borderCallout1">
            <a:avLst>
              <a:gd name="adj1" fmla="val 47166"/>
              <a:gd name="adj2" fmla="val 99588"/>
              <a:gd name="adj3" fmla="val 115206"/>
              <a:gd name="adj4" fmla="val 146815"/>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Query method</a:t>
            </a:r>
          </a:p>
          <a:p>
            <a:pPr algn="ctr"/>
            <a:r>
              <a:rPr lang="en-US" dirty="0" smtClean="0"/>
              <a:t>GET, POST, PUT</a:t>
            </a:r>
            <a:endParaRPr lang="en-US" dirty="0"/>
          </a:p>
        </p:txBody>
      </p:sp>
      <p:sp>
        <p:nvSpPr>
          <p:cNvPr id="15" name="Line Callout 1 14"/>
          <p:cNvSpPr/>
          <p:nvPr/>
        </p:nvSpPr>
        <p:spPr>
          <a:xfrm>
            <a:off x="4562621" y="2299760"/>
            <a:ext cx="2252870" cy="979365"/>
          </a:xfrm>
          <a:prstGeom prst="borderCallout1">
            <a:avLst>
              <a:gd name="adj1" fmla="val 98585"/>
              <a:gd name="adj2" fmla="val 49000"/>
              <a:gd name="adj3" fmla="val 147681"/>
              <a:gd name="adj4" fmla="val 51521"/>
            </a:avLst>
          </a:prstGeom>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Resource/document</a:t>
            </a:r>
          </a:p>
          <a:p>
            <a:pPr algn="ctr"/>
            <a:r>
              <a:rPr lang="en-US" dirty="0" smtClean="0"/>
              <a:t>Image, HTML, JSON, XML…</a:t>
            </a:r>
            <a:endParaRPr lang="en-US" dirty="0"/>
          </a:p>
        </p:txBody>
      </p:sp>
      <p:sp>
        <p:nvSpPr>
          <p:cNvPr id="16" name="Line Callout 1 15"/>
          <p:cNvSpPr/>
          <p:nvPr/>
        </p:nvSpPr>
        <p:spPr>
          <a:xfrm>
            <a:off x="8852352" y="2367169"/>
            <a:ext cx="2252870" cy="979365"/>
          </a:xfrm>
          <a:prstGeom prst="borderCallout1">
            <a:avLst>
              <a:gd name="adj1" fmla="val 99938"/>
              <a:gd name="adj2" fmla="val 176"/>
              <a:gd name="adj3" fmla="val 142269"/>
              <a:gd name="adj4" fmla="val -34950"/>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Protocol’s version</a:t>
            </a:r>
          </a:p>
          <a:p>
            <a:pPr algn="ctr"/>
            <a:r>
              <a:rPr lang="en-US" dirty="0" smtClean="0"/>
              <a:t>1.0 or 1.1</a:t>
            </a:r>
            <a:endParaRPr lang="en-US" dirty="0"/>
          </a:p>
        </p:txBody>
      </p:sp>
      <p:sp>
        <p:nvSpPr>
          <p:cNvPr id="17" name="Line Callout 1 16"/>
          <p:cNvSpPr/>
          <p:nvPr/>
        </p:nvSpPr>
        <p:spPr>
          <a:xfrm>
            <a:off x="949042" y="4456217"/>
            <a:ext cx="2252870" cy="979365"/>
          </a:xfrm>
          <a:prstGeom prst="borderCallout1">
            <a:avLst>
              <a:gd name="adj1" fmla="val 47166"/>
              <a:gd name="adj2" fmla="val 99588"/>
              <a:gd name="adj3" fmla="val 4249"/>
              <a:gd name="adj4" fmla="val 181521"/>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about the HTTP </a:t>
            </a:r>
            <a:r>
              <a:rPr lang="en-US" dirty="0" smtClean="0"/>
              <a:t>client</a:t>
            </a:r>
          </a:p>
          <a:p>
            <a:pPr algn="ctr"/>
            <a:r>
              <a:rPr lang="en-US" dirty="0" smtClean="0"/>
              <a:t>(cookies, location)</a:t>
            </a:r>
            <a:endParaRPr lang="en-US" dirty="0"/>
          </a:p>
        </p:txBody>
      </p:sp>
      <p:sp>
        <p:nvSpPr>
          <p:cNvPr id="18" name="Line Callout 1 17"/>
          <p:cNvSpPr/>
          <p:nvPr/>
        </p:nvSpPr>
        <p:spPr>
          <a:xfrm>
            <a:off x="8693426" y="5249020"/>
            <a:ext cx="2252870" cy="979365"/>
          </a:xfrm>
          <a:prstGeom prst="borderCallout1">
            <a:avLst>
              <a:gd name="adj1" fmla="val 6572"/>
              <a:gd name="adj2" fmla="val -83353"/>
              <a:gd name="adj3" fmla="val 51610"/>
              <a:gd name="adj4" fmla="val -831"/>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sent to the server, </a:t>
            </a:r>
            <a:r>
              <a:rPr lang="en-US" dirty="0" smtClean="0"/>
              <a:t>necessary </a:t>
            </a:r>
            <a:r>
              <a:rPr lang="en-US" dirty="0"/>
              <a:t>for </a:t>
            </a:r>
            <a:r>
              <a:rPr lang="en-US" dirty="0" smtClean="0"/>
              <a:t>POST </a:t>
            </a:r>
            <a:r>
              <a:rPr lang="en-US" dirty="0"/>
              <a:t>or PUT requests</a:t>
            </a:r>
          </a:p>
        </p:txBody>
      </p:sp>
      <p:sp>
        <p:nvSpPr>
          <p:cNvPr id="19" name="TextBox 18"/>
          <p:cNvSpPr txBox="1"/>
          <p:nvPr/>
        </p:nvSpPr>
        <p:spPr>
          <a:xfrm>
            <a:off x="4385011" y="4691099"/>
            <a:ext cx="3697102" cy="369332"/>
          </a:xfrm>
          <a:prstGeom prst="rect">
            <a:avLst/>
          </a:prstGeom>
          <a:noFill/>
          <a:ln>
            <a:noFill/>
          </a:ln>
        </p:spPr>
        <p:txBody>
          <a:bodyPr wrap="none" rtlCol="0" anchor="ctr" anchorCtr="1">
            <a:spAutoFit/>
          </a:bodyPr>
          <a:lstStyle/>
          <a:p>
            <a:r>
              <a:rPr lang="en-US" dirty="0" smtClean="0"/>
              <a:t>Blank line separates header and body</a:t>
            </a:r>
            <a:endParaRPr lang="en-US" dirty="0"/>
          </a:p>
        </p:txBody>
      </p:sp>
    </p:spTree>
    <p:extLst>
      <p:ext uri="{BB962C8B-B14F-4D97-AF65-F5344CB8AC3E}">
        <p14:creationId xmlns:p14="http://schemas.microsoft.com/office/powerpoint/2010/main" val="128500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par>
                                <p:cTn id="7" presetID="2" presetClass="entr" presetSubtype="4"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 calcmode="lin" valueType="num">
                                      <p:cBhvr additive="base">
                                        <p:cTn id="9" dur="500" fill="hold"/>
                                        <p:tgtEl>
                                          <p:spTgt spid="14"/>
                                        </p:tgtEl>
                                        <p:attrNameLst>
                                          <p:attrName>ppt_x</p:attrName>
                                        </p:attrNameLst>
                                      </p:cBhvr>
                                      <p:tavLst>
                                        <p:tav tm="0">
                                          <p:val>
                                            <p:strVal val="#ppt_x"/>
                                          </p:val>
                                        </p:tav>
                                        <p:tav tm="100000">
                                          <p:val>
                                            <p:strVal val="#ppt_x"/>
                                          </p:val>
                                        </p:tav>
                                      </p:tavLst>
                                    </p:anim>
                                    <p:anim calcmode="lin" valueType="num">
                                      <p:cBhvr additive="base">
                                        <p:cTn id="1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7"/>
                                        </p:tgtEl>
                                      </p:cBhvr>
                                      <p:by x="150000" y="150000"/>
                                    </p:animScale>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9"/>
                                        </p:tgtEl>
                                      </p:cBhvr>
                                      <p:by x="150000" y="150000"/>
                                    </p:animScale>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grpId="0" nodeType="clickEffect">
                                  <p:stCondLst>
                                    <p:cond delay="0"/>
                                  </p:stCondLst>
                                  <p:childTnLst>
                                    <p:animScale>
                                      <p:cBhvr>
                                        <p:cTn id="30" dur="2000" fill="hold"/>
                                        <p:tgtEl>
                                          <p:spTgt spid="10"/>
                                        </p:tgtEl>
                                      </p:cBhvr>
                                      <p:by x="150000" y="150000"/>
                                    </p:animScale>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11"/>
                                        </p:tgtEl>
                                      </p:cBhvr>
                                      <p:by x="150000" y="150000"/>
                                    </p:animScale>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P spid="11" grpId="0"/>
      <p:bldP spid="14" grpId="0" animBg="1"/>
      <p:bldP spid="15" grpId="0" animBg="1"/>
      <p:bldP spid="16" grpId="0" animBg="1"/>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3578087" y="3656304"/>
            <a:ext cx="5459895" cy="232042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4" name="Title 3"/>
          <p:cNvSpPr>
            <a:spLocks noGrp="1"/>
          </p:cNvSpPr>
          <p:nvPr>
            <p:ph type="title"/>
          </p:nvPr>
        </p:nvSpPr>
        <p:spPr/>
        <p:txBody>
          <a:bodyPr/>
          <a:lstStyle/>
          <a:p>
            <a:r>
              <a:rPr lang="en-US" dirty="0" smtClean="0"/>
              <a:t>HTTP Response</a:t>
            </a:r>
            <a:endParaRPr lang="en-US" dirty="0"/>
          </a:p>
        </p:txBody>
      </p:sp>
      <p:sp>
        <p:nvSpPr>
          <p:cNvPr id="21" name="TextBox 20"/>
          <p:cNvSpPr txBox="1"/>
          <p:nvPr/>
        </p:nvSpPr>
        <p:spPr>
          <a:xfrm>
            <a:off x="3914432" y="3749069"/>
            <a:ext cx="752707" cy="369332"/>
          </a:xfrm>
          <a:prstGeom prst="rect">
            <a:avLst/>
          </a:prstGeom>
          <a:noFill/>
          <a:ln>
            <a:noFill/>
          </a:ln>
        </p:spPr>
        <p:txBody>
          <a:bodyPr wrap="none" rtlCol="0" anchor="ctr" anchorCtr="1">
            <a:spAutoFit/>
          </a:bodyPr>
          <a:lstStyle/>
          <a:p>
            <a:r>
              <a:rPr lang="en-US" dirty="0" smtClean="0"/>
              <a:t>HTTP/</a:t>
            </a:r>
            <a:endParaRPr lang="en-US" dirty="0"/>
          </a:p>
        </p:txBody>
      </p:sp>
      <p:sp>
        <p:nvSpPr>
          <p:cNvPr id="22" name="TextBox 21"/>
          <p:cNvSpPr txBox="1"/>
          <p:nvPr/>
        </p:nvSpPr>
        <p:spPr>
          <a:xfrm>
            <a:off x="4667139" y="3746044"/>
            <a:ext cx="1095364" cy="369332"/>
          </a:xfrm>
          <a:prstGeom prst="rect">
            <a:avLst/>
          </a:prstGeom>
          <a:noFill/>
          <a:ln>
            <a:noFill/>
          </a:ln>
        </p:spPr>
        <p:txBody>
          <a:bodyPr wrap="none" rtlCol="0" anchor="ctr" anchorCtr="1">
            <a:spAutoFit/>
          </a:bodyPr>
          <a:lstStyle/>
          <a:p>
            <a:r>
              <a:rPr lang="en-US" dirty="0" smtClean="0"/>
              <a:t>&lt;version&gt;</a:t>
            </a:r>
            <a:endParaRPr lang="en-US" dirty="0"/>
          </a:p>
        </p:txBody>
      </p:sp>
      <p:sp>
        <p:nvSpPr>
          <p:cNvPr id="23" name="TextBox 22"/>
          <p:cNvSpPr txBox="1"/>
          <p:nvPr/>
        </p:nvSpPr>
        <p:spPr>
          <a:xfrm>
            <a:off x="6034319" y="3743019"/>
            <a:ext cx="973856" cy="369332"/>
          </a:xfrm>
          <a:prstGeom prst="rect">
            <a:avLst/>
          </a:prstGeom>
          <a:noFill/>
          <a:ln>
            <a:noFill/>
          </a:ln>
        </p:spPr>
        <p:txBody>
          <a:bodyPr wrap="none" rtlCol="0" anchor="ctr" anchorCtr="1">
            <a:spAutoFit/>
          </a:bodyPr>
          <a:lstStyle/>
          <a:p>
            <a:r>
              <a:rPr lang="en-US" dirty="0" smtClean="0"/>
              <a:t>&lt;status&gt;</a:t>
            </a:r>
            <a:endParaRPr lang="en-US" dirty="0"/>
          </a:p>
        </p:txBody>
      </p:sp>
      <p:sp>
        <p:nvSpPr>
          <p:cNvPr id="24" name="TextBox 23"/>
          <p:cNvSpPr txBox="1"/>
          <p:nvPr/>
        </p:nvSpPr>
        <p:spPr>
          <a:xfrm>
            <a:off x="7279992" y="3743019"/>
            <a:ext cx="1403718" cy="369332"/>
          </a:xfrm>
          <a:prstGeom prst="rect">
            <a:avLst/>
          </a:prstGeom>
          <a:noFill/>
          <a:ln>
            <a:noFill/>
          </a:ln>
        </p:spPr>
        <p:txBody>
          <a:bodyPr wrap="none" rtlCol="0" anchor="ctr" anchorCtr="1">
            <a:spAutoFit/>
          </a:bodyPr>
          <a:lstStyle/>
          <a:p>
            <a:r>
              <a:rPr lang="en-US" dirty="0" smtClean="0"/>
              <a:t>&lt;comments&gt;</a:t>
            </a:r>
            <a:endParaRPr lang="en-US" dirty="0"/>
          </a:p>
        </p:txBody>
      </p:sp>
      <p:sp>
        <p:nvSpPr>
          <p:cNvPr id="25" name="TextBox 24"/>
          <p:cNvSpPr txBox="1"/>
          <p:nvPr/>
        </p:nvSpPr>
        <p:spPr>
          <a:xfrm>
            <a:off x="4279848" y="4294785"/>
            <a:ext cx="3566041" cy="369332"/>
          </a:xfrm>
          <a:prstGeom prst="rect">
            <a:avLst/>
          </a:prstGeom>
          <a:noFill/>
          <a:ln>
            <a:noFill/>
          </a:ln>
        </p:spPr>
        <p:txBody>
          <a:bodyPr wrap="none" rtlCol="0" anchor="ctr" anchorCtr="1">
            <a:spAutoFit/>
          </a:bodyPr>
          <a:lstStyle/>
          <a:p>
            <a:r>
              <a:rPr lang="en-US" dirty="0" smtClean="0"/>
              <a:t>Content type: &lt;MIME content type&gt;</a:t>
            </a:r>
            <a:endParaRPr lang="en-US" dirty="0"/>
          </a:p>
        </p:txBody>
      </p:sp>
      <p:sp>
        <p:nvSpPr>
          <p:cNvPr id="27" name="TextBox 26"/>
          <p:cNvSpPr txBox="1"/>
          <p:nvPr/>
        </p:nvSpPr>
        <p:spPr>
          <a:xfrm>
            <a:off x="4768379" y="4853105"/>
            <a:ext cx="2588978" cy="369332"/>
          </a:xfrm>
          <a:prstGeom prst="rect">
            <a:avLst/>
          </a:prstGeom>
          <a:noFill/>
          <a:ln>
            <a:noFill/>
          </a:ln>
        </p:spPr>
        <p:txBody>
          <a:bodyPr wrap="none" rtlCol="0" anchor="ctr" anchorCtr="1">
            <a:spAutoFit/>
          </a:bodyPr>
          <a:lstStyle/>
          <a:p>
            <a:r>
              <a:rPr lang="en-US" dirty="0"/>
              <a:t>[&lt;header field&gt; : &lt;value&gt;]</a:t>
            </a:r>
          </a:p>
        </p:txBody>
      </p:sp>
      <p:sp>
        <p:nvSpPr>
          <p:cNvPr id="28" name="TextBox 27"/>
          <p:cNvSpPr txBox="1"/>
          <p:nvPr/>
        </p:nvSpPr>
        <p:spPr>
          <a:xfrm>
            <a:off x="5608577" y="5526589"/>
            <a:ext cx="908582" cy="369332"/>
          </a:xfrm>
          <a:prstGeom prst="rect">
            <a:avLst/>
          </a:prstGeom>
          <a:noFill/>
          <a:ln>
            <a:noFill/>
          </a:ln>
        </p:spPr>
        <p:txBody>
          <a:bodyPr wrap="none" rtlCol="0" anchor="ctr" anchorCtr="1">
            <a:spAutoFit/>
          </a:bodyPr>
          <a:lstStyle/>
          <a:p>
            <a:r>
              <a:rPr lang="en-US" dirty="0" smtClean="0"/>
              <a:t>content</a:t>
            </a:r>
            <a:endParaRPr lang="en-US" dirty="0"/>
          </a:p>
        </p:txBody>
      </p:sp>
      <p:sp>
        <p:nvSpPr>
          <p:cNvPr id="30" name="Line Callout 1 29"/>
          <p:cNvSpPr/>
          <p:nvPr/>
        </p:nvSpPr>
        <p:spPr>
          <a:xfrm>
            <a:off x="1815448" y="2233639"/>
            <a:ext cx="2252870" cy="979365"/>
          </a:xfrm>
          <a:prstGeom prst="borderCallout1">
            <a:avLst>
              <a:gd name="adj1" fmla="val 97232"/>
              <a:gd name="adj2" fmla="val 98999"/>
              <a:gd name="adj3" fmla="val 170685"/>
              <a:gd name="adj4" fmla="val 133286"/>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Protocol’s version</a:t>
            </a:r>
          </a:p>
          <a:p>
            <a:pPr algn="ctr"/>
            <a:r>
              <a:rPr lang="en-US" dirty="0" smtClean="0"/>
              <a:t>1.0 or 1.1</a:t>
            </a:r>
            <a:endParaRPr lang="en-US" dirty="0"/>
          </a:p>
        </p:txBody>
      </p:sp>
      <p:sp>
        <p:nvSpPr>
          <p:cNvPr id="31" name="Line Callout 1 30"/>
          <p:cNvSpPr/>
          <p:nvPr/>
        </p:nvSpPr>
        <p:spPr>
          <a:xfrm>
            <a:off x="5042453" y="2325360"/>
            <a:ext cx="2314904" cy="1059274"/>
          </a:xfrm>
          <a:prstGeom prst="borderCallout1">
            <a:avLst>
              <a:gd name="adj1" fmla="val 98585"/>
              <a:gd name="adj2" fmla="val 49000"/>
              <a:gd name="adj3" fmla="val 139000"/>
              <a:gd name="adj4" fmla="val 52220"/>
            </a:avLst>
          </a:prstGeom>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Response status characterized by the predefined codes http: 200/404/500</a:t>
            </a:r>
          </a:p>
        </p:txBody>
      </p:sp>
      <p:sp>
        <p:nvSpPr>
          <p:cNvPr id="32" name="Line Callout 1 31"/>
          <p:cNvSpPr/>
          <p:nvPr/>
        </p:nvSpPr>
        <p:spPr>
          <a:xfrm>
            <a:off x="8852352" y="2367169"/>
            <a:ext cx="2252870" cy="979365"/>
          </a:xfrm>
          <a:prstGeom prst="borderCallout1">
            <a:avLst>
              <a:gd name="adj1" fmla="val 99938"/>
              <a:gd name="adj2" fmla="val 176"/>
              <a:gd name="adj3" fmla="val 146328"/>
              <a:gd name="adj4" fmla="val -19067"/>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Descriptive information on the status</a:t>
            </a:r>
          </a:p>
        </p:txBody>
      </p:sp>
      <p:sp>
        <p:nvSpPr>
          <p:cNvPr id="33" name="Line Callout 1 32"/>
          <p:cNvSpPr/>
          <p:nvPr/>
        </p:nvSpPr>
        <p:spPr>
          <a:xfrm>
            <a:off x="795130" y="3873740"/>
            <a:ext cx="2354520" cy="1109077"/>
          </a:xfrm>
          <a:prstGeom prst="borderCallout1">
            <a:avLst>
              <a:gd name="adj1" fmla="val 47166"/>
              <a:gd name="adj2" fmla="val 99588"/>
              <a:gd name="adj3" fmla="val 69199"/>
              <a:gd name="adj4" fmla="val 154462"/>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on the MIME type of the content: XML / html / JSON</a:t>
            </a:r>
          </a:p>
        </p:txBody>
      </p:sp>
      <p:sp>
        <p:nvSpPr>
          <p:cNvPr id="34" name="Line Callout 1 33"/>
          <p:cNvSpPr/>
          <p:nvPr/>
        </p:nvSpPr>
        <p:spPr>
          <a:xfrm>
            <a:off x="9230039" y="4288519"/>
            <a:ext cx="2252870" cy="979365"/>
          </a:xfrm>
          <a:prstGeom prst="borderCallout1">
            <a:avLst>
              <a:gd name="adj1" fmla="val 99938"/>
              <a:gd name="adj2" fmla="val 176"/>
              <a:gd name="adj3" fmla="val 112500"/>
              <a:gd name="adj4" fmla="val -63185"/>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about the server</a:t>
            </a:r>
          </a:p>
        </p:txBody>
      </p:sp>
      <p:sp>
        <p:nvSpPr>
          <p:cNvPr id="16" name="TextBox 15"/>
          <p:cNvSpPr txBox="1"/>
          <p:nvPr/>
        </p:nvSpPr>
        <p:spPr>
          <a:xfrm>
            <a:off x="4459483" y="5296405"/>
            <a:ext cx="3697102" cy="369332"/>
          </a:xfrm>
          <a:prstGeom prst="rect">
            <a:avLst/>
          </a:prstGeom>
          <a:noFill/>
          <a:ln>
            <a:noFill/>
          </a:ln>
        </p:spPr>
        <p:txBody>
          <a:bodyPr wrap="none" rtlCol="0" anchor="ctr" anchorCtr="1">
            <a:spAutoFit/>
          </a:bodyPr>
          <a:lstStyle/>
          <a:p>
            <a:r>
              <a:rPr lang="en-US" dirty="0" smtClean="0"/>
              <a:t>Blank line separates header and body</a:t>
            </a:r>
            <a:endParaRPr lang="en-US" dirty="0"/>
          </a:p>
        </p:txBody>
      </p:sp>
    </p:spTree>
    <p:extLst>
      <p:ext uri="{BB962C8B-B14F-4D97-AF65-F5344CB8AC3E}">
        <p14:creationId xmlns:p14="http://schemas.microsoft.com/office/powerpoint/2010/main" val="401588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
                                        </p:tgtEl>
                                      </p:cBhvr>
                                      <p:by x="150000" y="150000"/>
                                    </p:animScale>
                                  </p:childTnLst>
                                </p:cTn>
                              </p:par>
                              <p:par>
                                <p:cTn id="7" presetID="2" presetClass="entr" presetSubtype="4"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anim calcmode="lin" valueType="num">
                                      <p:cBhvr additive="base">
                                        <p:cTn id="9" dur="500" fill="hold"/>
                                        <p:tgtEl>
                                          <p:spTgt spid="30"/>
                                        </p:tgtEl>
                                        <p:attrNameLst>
                                          <p:attrName>ppt_x</p:attrName>
                                        </p:attrNameLst>
                                      </p:cBhvr>
                                      <p:tavLst>
                                        <p:tav tm="0">
                                          <p:val>
                                            <p:strVal val="#ppt_x"/>
                                          </p:val>
                                        </p:tav>
                                        <p:tav tm="100000">
                                          <p:val>
                                            <p:strVal val="#ppt_x"/>
                                          </p:val>
                                        </p:tav>
                                      </p:tavLst>
                                    </p:anim>
                                    <p:anim calcmode="lin" valueType="num">
                                      <p:cBhvr additive="base">
                                        <p:cTn id="1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23"/>
                                        </p:tgtEl>
                                      </p:cBhvr>
                                      <p:by x="150000" y="150000"/>
                                    </p:animScale>
                                  </p:childTnLst>
                                </p:cTn>
                              </p:par>
                              <p:par>
                                <p:cTn id="15" presetID="2" presetClass="entr" presetSubtype="4"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24"/>
                                        </p:tgtEl>
                                      </p:cBhvr>
                                      <p:by x="150000" y="150000"/>
                                    </p:animScale>
                                  </p:childTnLst>
                                </p:cTn>
                              </p:par>
                              <p:par>
                                <p:cTn id="23" presetID="2" presetClass="entr" presetSubtype="4"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grpId="0" nodeType="clickEffect">
                                  <p:stCondLst>
                                    <p:cond delay="0"/>
                                  </p:stCondLst>
                                  <p:childTnLst>
                                    <p:animScale>
                                      <p:cBhvr>
                                        <p:cTn id="30" dur="2000" fill="hold"/>
                                        <p:tgtEl>
                                          <p:spTgt spid="25"/>
                                        </p:tgtEl>
                                      </p:cBhvr>
                                      <p:by x="150000" y="150000"/>
                                    </p:animScale>
                                  </p:childTnLst>
                                </p:cTn>
                              </p:par>
                              <p:par>
                                <p:cTn id="31" presetID="2" presetClass="entr" presetSubtype="4"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27"/>
                                        </p:tgtEl>
                                      </p:cBhvr>
                                      <p:by x="150000" y="150000"/>
                                    </p:animScale>
                                  </p:childTnLst>
                                </p:cTn>
                              </p:par>
                              <p:par>
                                <p:cTn id="39" presetID="2" presetClass="entr" presetSubtype="4"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7" grpId="0"/>
      <p:bldP spid="30" grpId="0" animBg="1"/>
      <p:bldP spid="31" grpId="0" animBg="1"/>
      <p:bldP spid="32" grpId="0" animBg="1"/>
      <p:bldP spid="33"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34</a:t>
            </a:fld>
            <a:endParaRPr lang="en-US" dirty="0"/>
          </a:p>
        </p:txBody>
      </p:sp>
      <p:sp>
        <p:nvSpPr>
          <p:cNvPr id="4" name="Title 3"/>
          <p:cNvSpPr>
            <a:spLocks noGrp="1"/>
          </p:cNvSpPr>
          <p:nvPr>
            <p:ph type="title"/>
          </p:nvPr>
        </p:nvSpPr>
        <p:spPr/>
        <p:txBody>
          <a:bodyPr/>
          <a:lstStyle/>
          <a:p>
            <a:r>
              <a:rPr lang="en-US" dirty="0" smtClean="0"/>
              <a:t>HTTP Exchange</a:t>
            </a:r>
            <a:endParaRPr lang="fr-FR" dirty="0"/>
          </a:p>
        </p:txBody>
      </p:sp>
      <p:sp>
        <p:nvSpPr>
          <p:cNvPr id="5" name="Rectangle 4"/>
          <p:cNvSpPr/>
          <p:nvPr/>
        </p:nvSpPr>
        <p:spPr>
          <a:xfrm>
            <a:off x="2393576" y="348278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650941" y="3482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Server</a:t>
            </a:r>
            <a:endParaRPr lang="fr-FR" dirty="0"/>
          </a:p>
        </p:txBody>
      </p:sp>
      <p:sp>
        <p:nvSpPr>
          <p:cNvPr id="7" name="Right Arrow 6"/>
          <p:cNvSpPr/>
          <p:nvPr/>
        </p:nvSpPr>
        <p:spPr>
          <a:xfrm>
            <a:off x="4957483" y="3645494"/>
            <a:ext cx="2985246"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57483" y="3954779"/>
            <a:ext cx="2985246"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728209" y="3402991"/>
            <a:ext cx="1443793" cy="369332"/>
          </a:xfrm>
          <a:prstGeom prst="rect">
            <a:avLst/>
          </a:prstGeom>
          <a:noFill/>
          <a:ln>
            <a:noFill/>
          </a:ln>
        </p:spPr>
        <p:txBody>
          <a:bodyPr wrap="none" rtlCol="0" anchor="ctr" anchorCtr="1">
            <a:spAutoFit/>
          </a:bodyPr>
          <a:lstStyle/>
          <a:p>
            <a:r>
              <a:rPr lang="en-US" dirty="0" smtClean="0"/>
              <a:t>HTTP request</a:t>
            </a:r>
            <a:endParaRPr lang="fr-FR" dirty="0"/>
          </a:p>
        </p:txBody>
      </p:sp>
      <p:sp>
        <p:nvSpPr>
          <p:cNvPr id="11" name="TextBox 10"/>
          <p:cNvSpPr txBox="1"/>
          <p:nvPr/>
        </p:nvSpPr>
        <p:spPr>
          <a:xfrm>
            <a:off x="5728209" y="4243467"/>
            <a:ext cx="1581010" cy="1200329"/>
          </a:xfrm>
          <a:prstGeom prst="rect">
            <a:avLst/>
          </a:prstGeom>
          <a:noFill/>
          <a:ln>
            <a:noFill/>
          </a:ln>
        </p:spPr>
        <p:txBody>
          <a:bodyPr wrap="none" rtlCol="0" anchor="ctr" anchorCtr="1">
            <a:spAutoFit/>
          </a:bodyPr>
          <a:lstStyle/>
          <a:p>
            <a:r>
              <a:rPr lang="en-US" dirty="0" smtClean="0"/>
              <a:t>HTTP response</a:t>
            </a:r>
          </a:p>
          <a:p>
            <a:r>
              <a:rPr lang="en-US" dirty="0" smtClean="0"/>
              <a:t>&lt;html..&gt;</a:t>
            </a:r>
          </a:p>
          <a:p>
            <a:r>
              <a:rPr lang="en-US" dirty="0" smtClean="0"/>
              <a:t>…</a:t>
            </a:r>
          </a:p>
          <a:p>
            <a:r>
              <a:rPr lang="en-US" dirty="0" smtClean="0"/>
              <a:t>&lt;/html&gt;</a:t>
            </a:r>
            <a:endParaRPr lang="fr-FR" dirty="0"/>
          </a:p>
        </p:txBody>
      </p:sp>
    </p:spTree>
    <p:extLst>
      <p:ext uri="{BB962C8B-B14F-4D97-AF65-F5344CB8AC3E}">
        <p14:creationId xmlns:p14="http://schemas.microsoft.com/office/powerpoint/2010/main" val="34193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35</a:t>
            </a:fld>
            <a:endParaRPr lang="en-US" dirty="0"/>
          </a:p>
        </p:txBody>
      </p:sp>
      <p:sp>
        <p:nvSpPr>
          <p:cNvPr id="4" name="Title 3"/>
          <p:cNvSpPr>
            <a:spLocks noGrp="1"/>
          </p:cNvSpPr>
          <p:nvPr>
            <p:ph type="title"/>
          </p:nvPr>
        </p:nvSpPr>
        <p:spPr/>
        <p:txBody>
          <a:bodyPr/>
          <a:lstStyle/>
          <a:p>
            <a:r>
              <a:rPr lang="fr-FR" dirty="0" smtClean="0"/>
              <a:t>REST Exchange</a:t>
            </a:r>
            <a:endParaRPr lang="fr-FR" dirty="0"/>
          </a:p>
        </p:txBody>
      </p:sp>
      <p:sp>
        <p:nvSpPr>
          <p:cNvPr id="5" name="Rectangle 4"/>
          <p:cNvSpPr/>
          <p:nvPr/>
        </p:nvSpPr>
        <p:spPr>
          <a:xfrm>
            <a:off x="2393576" y="348278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650941" y="3482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4957483" y="3645494"/>
            <a:ext cx="2985246"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57483" y="3954779"/>
            <a:ext cx="2985246"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728209" y="3402991"/>
            <a:ext cx="1443793" cy="369332"/>
          </a:xfrm>
          <a:prstGeom prst="rect">
            <a:avLst/>
          </a:prstGeom>
          <a:noFill/>
          <a:ln>
            <a:noFill/>
          </a:ln>
        </p:spPr>
        <p:txBody>
          <a:bodyPr wrap="none" rtlCol="0" anchor="ctr" anchorCtr="1">
            <a:spAutoFit/>
          </a:bodyPr>
          <a:lstStyle/>
          <a:p>
            <a:r>
              <a:rPr lang="en-US" dirty="0" smtClean="0"/>
              <a:t>HTTP request</a:t>
            </a:r>
            <a:endParaRPr lang="fr-FR" dirty="0"/>
          </a:p>
        </p:txBody>
      </p:sp>
      <p:sp>
        <p:nvSpPr>
          <p:cNvPr id="10" name="TextBox 9"/>
          <p:cNvSpPr txBox="1"/>
          <p:nvPr/>
        </p:nvSpPr>
        <p:spPr>
          <a:xfrm>
            <a:off x="6139829" y="4185630"/>
            <a:ext cx="620554" cy="369332"/>
          </a:xfrm>
          <a:prstGeom prst="rect">
            <a:avLst/>
          </a:prstGeom>
          <a:noFill/>
          <a:ln>
            <a:noFill/>
          </a:ln>
        </p:spPr>
        <p:txBody>
          <a:bodyPr wrap="none" rtlCol="0" anchor="ctr" anchorCtr="1">
            <a:spAutoFit/>
          </a:bodyPr>
          <a:lstStyle/>
          <a:p>
            <a:r>
              <a:rPr lang="en-US" dirty="0" smtClean="0"/>
              <a:t>Data</a:t>
            </a:r>
            <a:endParaRPr lang="fr-FR" dirty="0"/>
          </a:p>
        </p:txBody>
      </p:sp>
      <p:sp>
        <p:nvSpPr>
          <p:cNvPr id="11" name="Right Arrow 10"/>
          <p:cNvSpPr/>
          <p:nvPr/>
        </p:nvSpPr>
        <p:spPr>
          <a:xfrm rot="16200000" flipH="1">
            <a:off x="2918011" y="4743673"/>
            <a:ext cx="806824"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2839015" y="5238113"/>
            <a:ext cx="964816" cy="923330"/>
          </a:xfrm>
          <a:prstGeom prst="rect">
            <a:avLst/>
          </a:prstGeom>
          <a:noFill/>
          <a:ln>
            <a:noFill/>
          </a:ln>
        </p:spPr>
        <p:txBody>
          <a:bodyPr wrap="none" rtlCol="0" anchor="ctr" anchorCtr="1">
            <a:spAutoFit/>
          </a:bodyPr>
          <a:lstStyle/>
          <a:p>
            <a:r>
              <a:rPr lang="en-US" dirty="0" smtClean="0"/>
              <a:t>&lt;html..&gt;</a:t>
            </a:r>
          </a:p>
          <a:p>
            <a:r>
              <a:rPr lang="en-US" dirty="0" smtClean="0"/>
              <a:t>…</a:t>
            </a:r>
          </a:p>
          <a:p>
            <a:r>
              <a:rPr lang="en-US" dirty="0" smtClean="0"/>
              <a:t>&lt;/html&gt;</a:t>
            </a:r>
            <a:endParaRPr lang="fr-FR" dirty="0"/>
          </a:p>
        </p:txBody>
      </p:sp>
    </p:spTree>
    <p:extLst>
      <p:ext uri="{BB962C8B-B14F-4D97-AF65-F5344CB8AC3E}">
        <p14:creationId xmlns:p14="http://schemas.microsoft.com/office/powerpoint/2010/main" val="193047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36</a:t>
            </a:fld>
            <a:endParaRPr lang="en-US" dirty="0"/>
          </a:p>
        </p:txBody>
      </p:sp>
      <p:sp>
        <p:nvSpPr>
          <p:cNvPr id="4" name="Title 3"/>
          <p:cNvSpPr>
            <a:spLocks noGrp="1"/>
          </p:cNvSpPr>
          <p:nvPr>
            <p:ph type="title"/>
          </p:nvPr>
        </p:nvSpPr>
        <p:spPr/>
        <p:txBody>
          <a:bodyPr/>
          <a:lstStyle/>
          <a:p>
            <a:r>
              <a:rPr lang="en-US" dirty="0" smtClean="0"/>
              <a:t>Protocol</a:t>
            </a:r>
            <a:endParaRPr lang="fr-FR" dirty="0"/>
          </a:p>
        </p:txBody>
      </p:sp>
      <p:sp>
        <p:nvSpPr>
          <p:cNvPr id="5" name="Rectangle 4"/>
          <p:cNvSpPr/>
          <p:nvPr/>
        </p:nvSpPr>
        <p:spPr>
          <a:xfrm>
            <a:off x="2161692" y="2297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419057" y="2297786"/>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6333367" y="2737056"/>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551037" y="2753416"/>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387037" y="3136211"/>
            <a:ext cx="1700209" cy="369332"/>
          </a:xfrm>
          <a:prstGeom prst="rect">
            <a:avLst/>
          </a:prstGeom>
          <a:noFill/>
          <a:ln>
            <a:noFill/>
          </a:ln>
        </p:spPr>
        <p:txBody>
          <a:bodyPr wrap="none" rtlCol="0" anchor="ctr" anchorCtr="1">
            <a:spAutoFit/>
          </a:bodyPr>
          <a:lstStyle/>
          <a:p>
            <a:r>
              <a:rPr lang="en-US" dirty="0" smtClean="0"/>
              <a:t>Message format</a:t>
            </a:r>
            <a:endParaRPr lang="fr-FR" dirty="0"/>
          </a:p>
        </p:txBody>
      </p:sp>
      <p:sp>
        <p:nvSpPr>
          <p:cNvPr id="10" name="Rectangle 9"/>
          <p:cNvSpPr/>
          <p:nvPr/>
        </p:nvSpPr>
        <p:spPr>
          <a:xfrm>
            <a:off x="2165879" y="3800763"/>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11" name="Rectangle 10"/>
          <p:cNvSpPr/>
          <p:nvPr/>
        </p:nvSpPr>
        <p:spPr>
          <a:xfrm>
            <a:off x="8423244" y="3800762"/>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SOAP web service</a:t>
            </a:r>
            <a:endParaRPr lang="fr-FR" dirty="0"/>
          </a:p>
        </p:txBody>
      </p:sp>
      <p:sp>
        <p:nvSpPr>
          <p:cNvPr id="12" name="Right Arrow 11"/>
          <p:cNvSpPr/>
          <p:nvPr/>
        </p:nvSpPr>
        <p:spPr>
          <a:xfrm>
            <a:off x="6337554" y="4240032"/>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3" name="Right Arrow 12"/>
          <p:cNvSpPr/>
          <p:nvPr/>
        </p:nvSpPr>
        <p:spPr>
          <a:xfrm flipH="1">
            <a:off x="4555224" y="4256392"/>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4" name="TextBox 13"/>
          <p:cNvSpPr txBox="1"/>
          <p:nvPr/>
        </p:nvSpPr>
        <p:spPr>
          <a:xfrm>
            <a:off x="5391224" y="4639187"/>
            <a:ext cx="1531958" cy="369332"/>
          </a:xfrm>
          <a:prstGeom prst="rect">
            <a:avLst/>
          </a:prstGeom>
          <a:noFill/>
          <a:ln>
            <a:noFill/>
          </a:ln>
        </p:spPr>
        <p:txBody>
          <a:bodyPr wrap="none" rtlCol="0" anchor="ctr" anchorCtr="1">
            <a:spAutoFit/>
          </a:bodyPr>
          <a:lstStyle/>
          <a:p>
            <a:r>
              <a:rPr lang="en-US" dirty="0" smtClean="0"/>
              <a:t>SOAP protocol</a:t>
            </a:r>
            <a:endParaRPr lang="fr-FR" dirty="0"/>
          </a:p>
        </p:txBody>
      </p:sp>
      <p:sp>
        <p:nvSpPr>
          <p:cNvPr id="15" name="Rectangle 14"/>
          <p:cNvSpPr/>
          <p:nvPr/>
        </p:nvSpPr>
        <p:spPr>
          <a:xfrm>
            <a:off x="2161692" y="5303739"/>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16" name="Rectangle 15"/>
          <p:cNvSpPr/>
          <p:nvPr/>
        </p:nvSpPr>
        <p:spPr>
          <a:xfrm>
            <a:off x="8419057" y="530373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REST web service</a:t>
            </a:r>
            <a:endParaRPr lang="fr-FR" dirty="0"/>
          </a:p>
        </p:txBody>
      </p:sp>
      <p:sp>
        <p:nvSpPr>
          <p:cNvPr id="17" name="Right Arrow 16"/>
          <p:cNvSpPr/>
          <p:nvPr/>
        </p:nvSpPr>
        <p:spPr>
          <a:xfrm>
            <a:off x="6333367" y="5743008"/>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Right Arrow 17"/>
          <p:cNvSpPr/>
          <p:nvPr/>
        </p:nvSpPr>
        <p:spPr>
          <a:xfrm flipH="1">
            <a:off x="4551037" y="5759368"/>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9" name="TextBox 18"/>
          <p:cNvSpPr txBox="1"/>
          <p:nvPr/>
        </p:nvSpPr>
        <p:spPr>
          <a:xfrm>
            <a:off x="5904357" y="5986044"/>
            <a:ext cx="2243371" cy="923330"/>
          </a:xfrm>
          <a:prstGeom prst="rect">
            <a:avLst/>
          </a:prstGeom>
          <a:noFill/>
          <a:ln>
            <a:noFill/>
          </a:ln>
        </p:spPr>
        <p:txBody>
          <a:bodyPr wrap="none" rtlCol="0" anchor="ctr" anchorCtr="1">
            <a:spAutoFit/>
          </a:bodyPr>
          <a:lstStyle/>
          <a:p>
            <a:r>
              <a:rPr lang="en-US" dirty="0" smtClean="0"/>
              <a:t>XML</a:t>
            </a:r>
          </a:p>
          <a:p>
            <a:r>
              <a:rPr lang="en-US" dirty="0" smtClean="0"/>
              <a:t>JSON</a:t>
            </a:r>
          </a:p>
          <a:p>
            <a:r>
              <a:rPr lang="en-US" dirty="0" smtClean="0"/>
              <a:t>Text → Web protocols</a:t>
            </a:r>
            <a:endParaRPr lang="fr-FR" dirty="0"/>
          </a:p>
        </p:txBody>
      </p:sp>
    </p:spTree>
    <p:extLst>
      <p:ext uri="{BB962C8B-B14F-4D97-AF65-F5344CB8AC3E}">
        <p14:creationId xmlns:p14="http://schemas.microsoft.com/office/powerpoint/2010/main" val="1839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arn(inVertical)">
                                      <p:cBhvr>
                                        <p:cTn id="44" dur="500"/>
                                        <p:tgtEl>
                                          <p:spTgt spid="17"/>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animBg="1"/>
      <p:bldP spid="13" grpId="0" animBg="1"/>
      <p:bldP spid="14" grpId="0"/>
      <p:bldP spid="15" grpId="0" animBg="1"/>
      <p:bldP spid="16" grpId="0" animBg="1"/>
      <p:bldP spid="17" grpId="0" animBg="1"/>
      <p:bldP spid="18" grpId="0" animBg="1"/>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37</a:t>
            </a:fld>
            <a:endParaRPr lang="en-US" dirty="0"/>
          </a:p>
        </p:txBody>
      </p:sp>
      <p:sp>
        <p:nvSpPr>
          <p:cNvPr id="4" name="Title 3"/>
          <p:cNvSpPr>
            <a:spLocks noGrp="1"/>
          </p:cNvSpPr>
          <p:nvPr>
            <p:ph type="title"/>
          </p:nvPr>
        </p:nvSpPr>
        <p:spPr/>
        <p:txBody>
          <a:bodyPr/>
          <a:lstStyle/>
          <a:p>
            <a:r>
              <a:rPr lang="en-US" dirty="0" smtClean="0"/>
              <a:t>REST Elements</a:t>
            </a:r>
            <a:endParaRPr lang="en-US" dirty="0"/>
          </a:p>
        </p:txBody>
      </p:sp>
      <p:sp>
        <p:nvSpPr>
          <p:cNvPr id="7" name="Isosceles Triangle 6"/>
          <p:cNvSpPr/>
          <p:nvPr/>
        </p:nvSpPr>
        <p:spPr>
          <a:xfrm rot="260078">
            <a:off x="4432515" y="3037668"/>
            <a:ext cx="3270143" cy="2913681"/>
          </a:xfrm>
          <a:prstGeom prst="triangle">
            <a:avLst/>
          </a:prstGeom>
          <a:solidFill>
            <a:schemeClr val="bg2">
              <a:lumMod val="90000"/>
            </a:schemeClr>
          </a:solidFill>
          <a:ln>
            <a:noFill/>
          </a:ln>
          <a:effectLst>
            <a:outerShdw blurRad="50800" dist="38100" dir="13500000" algn="br" rotWithShape="0">
              <a:prstClr val="black">
                <a:alpha val="40000"/>
              </a:prst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8" name="TextBox 7"/>
          <p:cNvSpPr txBox="1"/>
          <p:nvPr/>
        </p:nvSpPr>
        <p:spPr>
          <a:xfrm>
            <a:off x="3285641" y="5890009"/>
            <a:ext cx="1365054"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Methods</a:t>
            </a:r>
          </a:p>
          <a:p>
            <a:pPr algn="ctr"/>
            <a:r>
              <a:rPr lang="en-US" sz="2400" b="1" dirty="0" smtClean="0">
                <a:solidFill>
                  <a:schemeClr val="accent1">
                    <a:lumMod val="75000"/>
                  </a:schemeClr>
                </a:solidFill>
              </a:rPr>
              <a:t>Ex: HTTP </a:t>
            </a:r>
            <a:endParaRPr lang="en-US" sz="2400" b="1" dirty="0">
              <a:solidFill>
                <a:schemeClr val="accent1">
                  <a:lumMod val="75000"/>
                </a:schemeClr>
              </a:solidFill>
            </a:endParaRPr>
          </a:p>
        </p:txBody>
      </p:sp>
      <p:sp>
        <p:nvSpPr>
          <p:cNvPr id="9" name="TextBox 8"/>
          <p:cNvSpPr txBox="1"/>
          <p:nvPr/>
        </p:nvSpPr>
        <p:spPr>
          <a:xfrm>
            <a:off x="7141338" y="5210072"/>
            <a:ext cx="2142831"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Representation</a:t>
            </a:r>
          </a:p>
          <a:p>
            <a:pPr algn="ctr"/>
            <a:r>
              <a:rPr lang="en-US" sz="2400" b="1" dirty="0" smtClean="0">
                <a:solidFill>
                  <a:schemeClr val="accent1">
                    <a:lumMod val="75000"/>
                  </a:schemeClr>
                </a:solidFill>
              </a:rPr>
              <a:t>Ex: JSON</a:t>
            </a:r>
            <a:endParaRPr lang="en-US" sz="2400" b="1" dirty="0">
              <a:solidFill>
                <a:schemeClr val="accent1">
                  <a:lumMod val="75000"/>
                </a:schemeClr>
              </a:solidFill>
            </a:endParaRPr>
          </a:p>
        </p:txBody>
      </p:sp>
      <p:sp>
        <p:nvSpPr>
          <p:cNvPr id="10" name="TextBox 9"/>
          <p:cNvSpPr txBox="1"/>
          <p:nvPr/>
        </p:nvSpPr>
        <p:spPr>
          <a:xfrm>
            <a:off x="4768448" y="2278937"/>
            <a:ext cx="2598275"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Resource identifier</a:t>
            </a:r>
          </a:p>
          <a:p>
            <a:pPr algn="ctr"/>
            <a:r>
              <a:rPr lang="en-US" sz="2400" b="1" dirty="0" smtClean="0">
                <a:solidFill>
                  <a:schemeClr val="accent1">
                    <a:lumMod val="75000"/>
                  </a:schemeClr>
                </a:solidFill>
              </a:rPr>
              <a:t>Ex: URI</a:t>
            </a:r>
            <a:endParaRPr lang="en-US" sz="2400" b="1" dirty="0">
              <a:solidFill>
                <a:schemeClr val="accent1">
                  <a:lumMod val="75000"/>
                </a:schemeClr>
              </a:solidFill>
            </a:endParaRPr>
          </a:p>
        </p:txBody>
      </p:sp>
    </p:spTree>
    <p:extLst>
      <p:ext uri="{BB962C8B-B14F-4D97-AF65-F5344CB8AC3E}">
        <p14:creationId xmlns:p14="http://schemas.microsoft.com/office/powerpoint/2010/main" val="405491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38</a:t>
            </a:fld>
            <a:endParaRPr lang="en-US" dirty="0"/>
          </a:p>
        </p:txBody>
      </p:sp>
      <p:sp>
        <p:nvSpPr>
          <p:cNvPr id="4" name="Title 3"/>
          <p:cNvSpPr>
            <a:spLocks noGrp="1"/>
          </p:cNvSpPr>
          <p:nvPr>
            <p:ph type="title"/>
          </p:nvPr>
        </p:nvSpPr>
        <p:spPr/>
        <p:txBody>
          <a:bodyPr/>
          <a:lstStyle/>
          <a:p>
            <a:r>
              <a:rPr lang="en-US" dirty="0" smtClean="0"/>
              <a:t>REST METHODS</a:t>
            </a:r>
            <a:endParaRPr lang="en-US" dirty="0"/>
          </a:p>
        </p:txBody>
      </p:sp>
    </p:spTree>
    <p:extLst>
      <p:ext uri="{BB962C8B-B14F-4D97-AF65-F5344CB8AC3E}">
        <p14:creationId xmlns:p14="http://schemas.microsoft.com/office/powerpoint/2010/main" val="16886729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39</a:t>
            </a:fld>
            <a:endParaRPr lang="en-US" dirty="0"/>
          </a:p>
        </p:txBody>
      </p:sp>
      <p:sp>
        <p:nvSpPr>
          <p:cNvPr id="4" name="Title 3"/>
          <p:cNvSpPr>
            <a:spLocks noGrp="1"/>
          </p:cNvSpPr>
          <p:nvPr>
            <p:ph type="title"/>
          </p:nvPr>
        </p:nvSpPr>
        <p:spPr/>
        <p:txBody>
          <a:bodyPr/>
          <a:lstStyle/>
          <a:p>
            <a:r>
              <a:rPr lang="fr-FR" dirty="0" smtClean="0"/>
              <a:t>REST </a:t>
            </a:r>
            <a:r>
              <a:rPr lang="fr-FR" dirty="0" err="1" smtClean="0"/>
              <a:t>Methods</a:t>
            </a:r>
            <a:endParaRPr lang="fr-FR" dirty="0"/>
          </a:p>
        </p:txBody>
      </p:sp>
      <p:sp>
        <p:nvSpPr>
          <p:cNvPr id="5" name="Rectangle 4"/>
          <p:cNvSpPr/>
          <p:nvPr/>
        </p:nvSpPr>
        <p:spPr>
          <a:xfrm>
            <a:off x="2029272" y="3466601"/>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286637" y="3466600"/>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REST web service</a:t>
            </a:r>
            <a:endParaRPr lang="fr-FR" dirty="0"/>
          </a:p>
        </p:txBody>
      </p:sp>
      <p:sp>
        <p:nvSpPr>
          <p:cNvPr id="7" name="Right Arrow 6"/>
          <p:cNvSpPr/>
          <p:nvPr/>
        </p:nvSpPr>
        <p:spPr>
          <a:xfrm>
            <a:off x="6200947" y="3905870"/>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418617" y="3922230"/>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363905" y="4227645"/>
            <a:ext cx="1443793" cy="923330"/>
          </a:xfrm>
          <a:prstGeom prst="rect">
            <a:avLst/>
          </a:prstGeom>
          <a:noFill/>
          <a:ln>
            <a:noFill/>
          </a:ln>
        </p:spPr>
        <p:txBody>
          <a:bodyPr wrap="none" rtlCol="0" anchor="ctr" anchorCtr="1">
            <a:spAutoFit/>
          </a:bodyPr>
          <a:lstStyle/>
          <a:p>
            <a:r>
              <a:rPr lang="en-US" dirty="0" smtClean="0"/>
              <a:t>HTTP request</a:t>
            </a:r>
          </a:p>
          <a:p>
            <a:endParaRPr lang="en-US" dirty="0"/>
          </a:p>
          <a:p>
            <a:pPr algn="ctr"/>
            <a:r>
              <a:rPr lang="en-US" b="1" dirty="0" smtClean="0"/>
              <a:t>(Method ?)</a:t>
            </a:r>
            <a:endParaRPr lang="fr-FR" b="1" dirty="0"/>
          </a:p>
        </p:txBody>
      </p:sp>
    </p:spTree>
    <p:extLst>
      <p:ext uri="{BB962C8B-B14F-4D97-AF65-F5344CB8AC3E}">
        <p14:creationId xmlns:p14="http://schemas.microsoft.com/office/powerpoint/2010/main" val="97793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Services</a:t>
            </a:r>
            <a:endParaRPr lang="fr-FR" dirty="0"/>
          </a:p>
        </p:txBody>
      </p:sp>
      <p:cxnSp>
        <p:nvCxnSpPr>
          <p:cNvPr id="6" name="Straight Connector 5"/>
          <p:cNvCxnSpPr/>
          <p:nvPr/>
        </p:nvCxnSpPr>
        <p:spPr>
          <a:xfrm flipH="1" flipV="1">
            <a:off x="7405352" y="452048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7" name="Oval 6"/>
          <p:cNvSpPr/>
          <p:nvPr/>
        </p:nvSpPr>
        <p:spPr>
          <a:xfrm>
            <a:off x="7289442" y="4301543"/>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Arc 10"/>
          <p:cNvSpPr/>
          <p:nvPr/>
        </p:nvSpPr>
        <p:spPr>
          <a:xfrm>
            <a:off x="7043132" y="4165676"/>
            <a:ext cx="724437" cy="380566"/>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2" name="Arc 11"/>
          <p:cNvSpPr/>
          <p:nvPr/>
        </p:nvSpPr>
        <p:spPr>
          <a:xfrm>
            <a:off x="6647774" y="3755838"/>
            <a:ext cx="1515149" cy="781728"/>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3" name="Arc 12"/>
          <p:cNvSpPr/>
          <p:nvPr/>
        </p:nvSpPr>
        <p:spPr>
          <a:xfrm>
            <a:off x="6827678" y="3976694"/>
            <a:ext cx="1155343" cy="606587"/>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5" name="TextBox 14"/>
          <p:cNvSpPr txBox="1"/>
          <p:nvPr/>
        </p:nvSpPr>
        <p:spPr>
          <a:xfrm>
            <a:off x="1229234" y="2733421"/>
            <a:ext cx="5215945" cy="769441"/>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200" dirty="0" smtClean="0"/>
              <a:t>Services exposed to the internet</a:t>
            </a:r>
          </a:p>
          <a:p>
            <a:pPr marL="285750" indent="-285750">
              <a:buFont typeface="Arial" panose="020B0604020202020204" pitchFamily="34" charset="0"/>
              <a:buChar char="•"/>
            </a:pPr>
            <a:r>
              <a:rPr lang="en-US" sz="2200" dirty="0" smtClean="0"/>
              <a:t>For a programmatic access</a:t>
            </a:r>
          </a:p>
        </p:txBody>
      </p:sp>
      <p:sp>
        <p:nvSpPr>
          <p:cNvPr id="16" name="TextBox 15"/>
          <p:cNvSpPr txBox="1"/>
          <p:nvPr/>
        </p:nvSpPr>
        <p:spPr>
          <a:xfrm>
            <a:off x="2285999" y="3946285"/>
            <a:ext cx="1885453" cy="461665"/>
          </a:xfrm>
          <a:prstGeom prst="rect">
            <a:avLst/>
          </a:prstGeom>
          <a:noFill/>
          <a:ln>
            <a:noFill/>
          </a:ln>
        </p:spPr>
        <p:txBody>
          <a:bodyPr wrap="none" rtlCol="0" anchor="ctr" anchorCtr="1">
            <a:spAutoFit/>
          </a:bodyPr>
          <a:lstStyle/>
          <a:p>
            <a:r>
              <a:rPr lang="fr-FR" sz="2000" b="1" dirty="0"/>
              <a:t>→</a:t>
            </a:r>
            <a:r>
              <a:rPr lang="fr-FR" sz="2400" b="1" dirty="0"/>
              <a:t>Online </a:t>
            </a:r>
            <a:r>
              <a:rPr lang="fr-FR" sz="2400" b="1" dirty="0" smtClean="0"/>
              <a:t>APIs</a:t>
            </a:r>
            <a:endParaRPr lang="fr-FR" b="1" dirty="0"/>
          </a:p>
        </p:txBody>
      </p:sp>
      <p:sp>
        <p:nvSpPr>
          <p:cNvPr id="17" name="Slide Number Placeholder 16"/>
          <p:cNvSpPr>
            <a:spLocks noGrp="1"/>
          </p:cNvSpPr>
          <p:nvPr>
            <p:ph type="sldNum" sz="quarter" idx="12"/>
          </p:nvPr>
        </p:nvSpPr>
        <p:spPr/>
        <p:txBody>
          <a:bodyPr/>
          <a:lstStyle/>
          <a:p>
            <a:fld id="{401CF334-2D5C-4859-84A6-CA7E6E43FAEB}" type="slidenum">
              <a:rPr lang="en-US" smtClean="0"/>
              <a:t>4</a:t>
            </a:fld>
            <a:endParaRPr lang="en-US" dirty="0"/>
          </a:p>
        </p:txBody>
      </p:sp>
      <p:sp>
        <p:nvSpPr>
          <p:cNvPr id="2" name="Rounded Rectangle 1"/>
          <p:cNvSpPr/>
          <p:nvPr/>
        </p:nvSpPr>
        <p:spPr>
          <a:xfrm>
            <a:off x="6329617" y="5009881"/>
            <a:ext cx="2190105" cy="151668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a:t>Web Service</a:t>
            </a:r>
            <a:endParaRPr lang="fr-FR" dirty="0"/>
          </a:p>
        </p:txBody>
      </p:sp>
    </p:spTree>
    <p:extLst>
      <p:ext uri="{BB962C8B-B14F-4D97-AF65-F5344CB8AC3E}">
        <p14:creationId xmlns:p14="http://schemas.microsoft.com/office/powerpoint/2010/main" val="251662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1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10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40</a:t>
            </a:fld>
            <a:endParaRPr lang="en-US" dirty="0"/>
          </a:p>
        </p:txBody>
      </p:sp>
      <p:sp>
        <p:nvSpPr>
          <p:cNvPr id="3" name="Content Placeholder 2"/>
          <p:cNvSpPr>
            <a:spLocks noGrp="1"/>
          </p:cNvSpPr>
          <p:nvPr>
            <p:ph idx="1"/>
          </p:nvPr>
        </p:nvSpPr>
        <p:spPr/>
        <p:txBody>
          <a:bodyPr/>
          <a:lstStyle/>
          <a:p>
            <a:r>
              <a:rPr lang="en-US" dirty="0" smtClean="0"/>
              <a:t>4 bases operations </a:t>
            </a:r>
          </a:p>
          <a:p>
            <a:r>
              <a:rPr lang="en-US" dirty="0" smtClean="0"/>
              <a:t>Corresponding to the 4 types of HTTP requests</a:t>
            </a:r>
          </a:p>
          <a:p>
            <a:endParaRPr lang="en-US" dirty="0"/>
          </a:p>
          <a:p>
            <a:pPr lvl="3"/>
            <a:endParaRPr lang="fr-FR" dirty="0"/>
          </a:p>
        </p:txBody>
      </p:sp>
      <p:sp>
        <p:nvSpPr>
          <p:cNvPr id="4" name="Title 3"/>
          <p:cNvSpPr>
            <a:spLocks noGrp="1"/>
          </p:cNvSpPr>
          <p:nvPr>
            <p:ph type="title"/>
          </p:nvPr>
        </p:nvSpPr>
        <p:spPr/>
        <p:txBody>
          <a:bodyPr/>
          <a:lstStyle/>
          <a:p>
            <a:r>
              <a:rPr lang="en-US" dirty="0" smtClean="0"/>
              <a:t>Methods</a:t>
            </a:r>
            <a:endParaRPr lang="fr-FR" dirty="0"/>
          </a:p>
        </p:txBody>
      </p:sp>
      <p:sp>
        <p:nvSpPr>
          <p:cNvPr id="5" name="Right Arrow 4"/>
          <p:cNvSpPr/>
          <p:nvPr/>
        </p:nvSpPr>
        <p:spPr>
          <a:xfrm>
            <a:off x="2457451" y="3582033"/>
            <a:ext cx="697200"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Rectangle 10"/>
          <p:cNvSpPr/>
          <p:nvPr/>
        </p:nvSpPr>
        <p:spPr>
          <a:xfrm>
            <a:off x="3154651" y="3296164"/>
            <a:ext cx="553357"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C</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p:cNvSpPr/>
          <p:nvPr/>
        </p:nvSpPr>
        <p:spPr>
          <a:xfrm>
            <a:off x="3564753" y="3296164"/>
            <a:ext cx="574196"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dirty="0" smtClean="0">
                <a:ln w="0"/>
                <a:solidFill>
                  <a:schemeClr val="accent1"/>
                </a:solidFill>
                <a:effectLst>
                  <a:outerShdw blurRad="38100" dist="25400" dir="5400000" algn="ctr" rotWithShape="0">
                    <a:srgbClr val="6E747A">
                      <a:alpha val="43000"/>
                    </a:srgbClr>
                  </a:outerShdw>
                </a:effectLst>
              </a:rPr>
              <a:t>R</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3" name="Rectangle 12"/>
          <p:cNvSpPr/>
          <p:nvPr/>
        </p:nvSpPr>
        <p:spPr>
          <a:xfrm>
            <a:off x="4043059" y="3296164"/>
            <a:ext cx="636713"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U</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4521492" y="3296164"/>
            <a:ext cx="620684"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D</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5" name="Rectangle 14"/>
          <p:cNvSpPr/>
          <p:nvPr/>
        </p:nvSpPr>
        <p:spPr>
          <a:xfrm>
            <a:off x="505283" y="4358228"/>
            <a:ext cx="2283960"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CREATE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6" name="Rectangle 15"/>
          <p:cNvSpPr/>
          <p:nvPr/>
        </p:nvSpPr>
        <p:spPr>
          <a:xfrm>
            <a:off x="3092254" y="4358228"/>
            <a:ext cx="2858475"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RETRIEVE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7" name="Rectangle 16"/>
          <p:cNvSpPr/>
          <p:nvPr/>
        </p:nvSpPr>
        <p:spPr>
          <a:xfrm>
            <a:off x="8982287" y="4358228"/>
            <a:ext cx="2255746"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DELETE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8" name="Rectangle 17"/>
          <p:cNvSpPr/>
          <p:nvPr/>
        </p:nvSpPr>
        <p:spPr>
          <a:xfrm>
            <a:off x="6253740" y="4358228"/>
            <a:ext cx="2425536"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UPDATE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9" name="Right Arrow 18"/>
          <p:cNvSpPr/>
          <p:nvPr/>
        </p:nvSpPr>
        <p:spPr>
          <a:xfrm rot="5400000">
            <a:off x="1394136" y="5357984"/>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0" name="Rectangle 19"/>
          <p:cNvSpPr/>
          <p:nvPr/>
        </p:nvSpPr>
        <p:spPr>
          <a:xfrm>
            <a:off x="903821" y="5681677"/>
            <a:ext cx="1486882"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POST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1" name="Right Arrow 20"/>
          <p:cNvSpPr/>
          <p:nvPr/>
        </p:nvSpPr>
        <p:spPr>
          <a:xfrm rot="5400000">
            <a:off x="4145609" y="5357985"/>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2" name="Rectangle 21"/>
          <p:cNvSpPr/>
          <p:nvPr/>
        </p:nvSpPr>
        <p:spPr>
          <a:xfrm>
            <a:off x="3811875" y="5681677"/>
            <a:ext cx="1173719"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GET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3" name="Right Arrow 22"/>
          <p:cNvSpPr/>
          <p:nvPr/>
        </p:nvSpPr>
        <p:spPr>
          <a:xfrm rot="5400000">
            <a:off x="7254895" y="5349079"/>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4" name="Rectangle 23"/>
          <p:cNvSpPr/>
          <p:nvPr/>
        </p:nvSpPr>
        <p:spPr>
          <a:xfrm>
            <a:off x="6909941" y="5672772"/>
            <a:ext cx="1196161"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PUT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5" name="Right Arrow 24"/>
          <p:cNvSpPr/>
          <p:nvPr/>
        </p:nvSpPr>
        <p:spPr>
          <a:xfrm rot="5400000">
            <a:off x="9892787" y="5344627"/>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6" name="Rectangle 25"/>
          <p:cNvSpPr/>
          <p:nvPr/>
        </p:nvSpPr>
        <p:spPr>
          <a:xfrm>
            <a:off x="9133456" y="5668320"/>
            <a:ext cx="2024914"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DELETE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8479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2" presetClass="emph" presetSubtype="0" fill="hold" grpId="1" nodeType="clickEffect">
                                  <p:stCondLst>
                                    <p:cond delay="0"/>
                                  </p:stCondLst>
                                  <p:childTnLst>
                                    <p:animRot by="120000">
                                      <p:cBhvr>
                                        <p:cTn id="25" dur="100" fill="hold">
                                          <p:stCondLst>
                                            <p:cond delay="0"/>
                                          </p:stCondLst>
                                        </p:cTn>
                                        <p:tgtEl>
                                          <p:spTgt spid="11"/>
                                        </p:tgtEl>
                                        <p:attrNameLst>
                                          <p:attrName>r</p:attrName>
                                        </p:attrNameLst>
                                      </p:cBhvr>
                                    </p:animRot>
                                    <p:animRot by="-240000">
                                      <p:cBhvr>
                                        <p:cTn id="26" dur="200" fill="hold">
                                          <p:stCondLst>
                                            <p:cond delay="200"/>
                                          </p:stCondLst>
                                        </p:cTn>
                                        <p:tgtEl>
                                          <p:spTgt spid="11"/>
                                        </p:tgtEl>
                                        <p:attrNameLst>
                                          <p:attrName>r</p:attrName>
                                        </p:attrNameLst>
                                      </p:cBhvr>
                                    </p:animRot>
                                    <p:animRot by="240000">
                                      <p:cBhvr>
                                        <p:cTn id="27" dur="200" fill="hold">
                                          <p:stCondLst>
                                            <p:cond delay="400"/>
                                          </p:stCondLst>
                                        </p:cTn>
                                        <p:tgtEl>
                                          <p:spTgt spid="11"/>
                                        </p:tgtEl>
                                        <p:attrNameLst>
                                          <p:attrName>r</p:attrName>
                                        </p:attrNameLst>
                                      </p:cBhvr>
                                    </p:animRot>
                                    <p:animRot by="-240000">
                                      <p:cBhvr>
                                        <p:cTn id="28" dur="200" fill="hold">
                                          <p:stCondLst>
                                            <p:cond delay="600"/>
                                          </p:stCondLst>
                                        </p:cTn>
                                        <p:tgtEl>
                                          <p:spTgt spid="11"/>
                                        </p:tgtEl>
                                        <p:attrNameLst>
                                          <p:attrName>r</p:attrName>
                                        </p:attrNameLst>
                                      </p:cBhvr>
                                    </p:animRot>
                                    <p:animRot by="120000">
                                      <p:cBhvr>
                                        <p:cTn id="29" dur="200" fill="hold">
                                          <p:stCondLst>
                                            <p:cond delay="800"/>
                                          </p:stCondLst>
                                        </p:cTn>
                                        <p:tgtEl>
                                          <p:spTgt spid="11"/>
                                        </p:tgtEl>
                                        <p:attrNameLst>
                                          <p:attrName>r</p:attrName>
                                        </p:attrNameLst>
                                      </p:cBhvr>
                                    </p:animRo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2" presetClass="emph" presetSubtype="0" fill="hold" grpId="1" nodeType="clickEffect">
                                  <p:stCondLst>
                                    <p:cond delay="0"/>
                                  </p:stCondLst>
                                  <p:childTnLst>
                                    <p:animRot by="120000">
                                      <p:cBhvr>
                                        <p:cTn id="45" dur="100" fill="hold">
                                          <p:stCondLst>
                                            <p:cond delay="0"/>
                                          </p:stCondLst>
                                        </p:cTn>
                                        <p:tgtEl>
                                          <p:spTgt spid="12"/>
                                        </p:tgtEl>
                                        <p:attrNameLst>
                                          <p:attrName>r</p:attrName>
                                        </p:attrNameLst>
                                      </p:cBhvr>
                                    </p:animRot>
                                    <p:animRot by="-240000">
                                      <p:cBhvr>
                                        <p:cTn id="46" dur="200" fill="hold">
                                          <p:stCondLst>
                                            <p:cond delay="200"/>
                                          </p:stCondLst>
                                        </p:cTn>
                                        <p:tgtEl>
                                          <p:spTgt spid="12"/>
                                        </p:tgtEl>
                                        <p:attrNameLst>
                                          <p:attrName>r</p:attrName>
                                        </p:attrNameLst>
                                      </p:cBhvr>
                                    </p:animRot>
                                    <p:animRot by="240000">
                                      <p:cBhvr>
                                        <p:cTn id="47" dur="200" fill="hold">
                                          <p:stCondLst>
                                            <p:cond delay="400"/>
                                          </p:stCondLst>
                                        </p:cTn>
                                        <p:tgtEl>
                                          <p:spTgt spid="12"/>
                                        </p:tgtEl>
                                        <p:attrNameLst>
                                          <p:attrName>r</p:attrName>
                                        </p:attrNameLst>
                                      </p:cBhvr>
                                    </p:animRot>
                                    <p:animRot by="-240000">
                                      <p:cBhvr>
                                        <p:cTn id="48" dur="200" fill="hold">
                                          <p:stCondLst>
                                            <p:cond delay="600"/>
                                          </p:stCondLst>
                                        </p:cTn>
                                        <p:tgtEl>
                                          <p:spTgt spid="12"/>
                                        </p:tgtEl>
                                        <p:attrNameLst>
                                          <p:attrName>r</p:attrName>
                                        </p:attrNameLst>
                                      </p:cBhvr>
                                    </p:animRot>
                                    <p:animRot by="120000">
                                      <p:cBhvr>
                                        <p:cTn id="49" dur="200" fill="hold">
                                          <p:stCondLst>
                                            <p:cond delay="800"/>
                                          </p:stCondLst>
                                        </p:cTn>
                                        <p:tgtEl>
                                          <p:spTgt spid="12"/>
                                        </p:tgtEl>
                                        <p:attrNameLst>
                                          <p:attrName>r</p:attrName>
                                        </p:attrNameLst>
                                      </p:cBhvr>
                                    </p:animRot>
                                  </p:childTnLst>
                                </p:cTn>
                              </p:par>
                              <p:par>
                                <p:cTn id="50" presetID="5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up)">
                                      <p:cBhvr>
                                        <p:cTn id="58" dur="500"/>
                                        <p:tgtEl>
                                          <p:spTgt spid="21"/>
                                        </p:tgtEl>
                                      </p:cBhvr>
                                    </p:animEffect>
                                  </p:childTnLst>
                                </p:cTn>
                              </p:par>
                            </p:childTnLst>
                          </p:cTn>
                        </p:par>
                        <p:par>
                          <p:cTn id="59" fill="hold">
                            <p:stCondLst>
                              <p:cond delay="15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2" presetClass="emph" presetSubtype="0" fill="hold" grpId="1" nodeType="clickEffect">
                                  <p:stCondLst>
                                    <p:cond delay="0"/>
                                  </p:stCondLst>
                                  <p:childTnLst>
                                    <p:animRot by="120000">
                                      <p:cBhvr>
                                        <p:cTn id="65" dur="100" fill="hold">
                                          <p:stCondLst>
                                            <p:cond delay="0"/>
                                          </p:stCondLst>
                                        </p:cTn>
                                        <p:tgtEl>
                                          <p:spTgt spid="13"/>
                                        </p:tgtEl>
                                        <p:attrNameLst>
                                          <p:attrName>r</p:attrName>
                                        </p:attrNameLst>
                                      </p:cBhvr>
                                    </p:animRot>
                                    <p:animRot by="-240000">
                                      <p:cBhvr>
                                        <p:cTn id="66" dur="200" fill="hold">
                                          <p:stCondLst>
                                            <p:cond delay="200"/>
                                          </p:stCondLst>
                                        </p:cTn>
                                        <p:tgtEl>
                                          <p:spTgt spid="13"/>
                                        </p:tgtEl>
                                        <p:attrNameLst>
                                          <p:attrName>r</p:attrName>
                                        </p:attrNameLst>
                                      </p:cBhvr>
                                    </p:animRot>
                                    <p:animRot by="240000">
                                      <p:cBhvr>
                                        <p:cTn id="67" dur="200" fill="hold">
                                          <p:stCondLst>
                                            <p:cond delay="400"/>
                                          </p:stCondLst>
                                        </p:cTn>
                                        <p:tgtEl>
                                          <p:spTgt spid="13"/>
                                        </p:tgtEl>
                                        <p:attrNameLst>
                                          <p:attrName>r</p:attrName>
                                        </p:attrNameLst>
                                      </p:cBhvr>
                                    </p:animRot>
                                    <p:animRot by="-240000">
                                      <p:cBhvr>
                                        <p:cTn id="68" dur="200" fill="hold">
                                          <p:stCondLst>
                                            <p:cond delay="600"/>
                                          </p:stCondLst>
                                        </p:cTn>
                                        <p:tgtEl>
                                          <p:spTgt spid="13"/>
                                        </p:tgtEl>
                                        <p:attrNameLst>
                                          <p:attrName>r</p:attrName>
                                        </p:attrNameLst>
                                      </p:cBhvr>
                                    </p:animRot>
                                    <p:animRot by="120000">
                                      <p:cBhvr>
                                        <p:cTn id="69" dur="200" fill="hold">
                                          <p:stCondLst>
                                            <p:cond delay="800"/>
                                          </p:stCondLst>
                                        </p:cTn>
                                        <p:tgtEl>
                                          <p:spTgt spid="13"/>
                                        </p:tgtEl>
                                        <p:attrNameLst>
                                          <p:attrName>r</p:attrName>
                                        </p:attrNameLst>
                                      </p:cBhvr>
                                    </p:animRo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par>
                          <p:cTn id="75" fill="hold">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up)">
                                      <p:cBhvr>
                                        <p:cTn id="78" dur="500"/>
                                        <p:tgtEl>
                                          <p:spTgt spid="23"/>
                                        </p:tgtEl>
                                      </p:cBhvr>
                                    </p:animEffect>
                                  </p:childTnLst>
                                </p:cTn>
                              </p:par>
                            </p:childTnLst>
                          </p:cTn>
                        </p:par>
                        <p:par>
                          <p:cTn id="79" fill="hold">
                            <p:stCondLst>
                              <p:cond delay="1500"/>
                            </p:stCondLst>
                            <p:childTnLst>
                              <p:par>
                                <p:cTn id="80" presetID="1" presetClass="entr" presetSubtype="0"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32" presetClass="emph" presetSubtype="0" fill="hold" grpId="1" nodeType="clickEffect">
                                  <p:stCondLst>
                                    <p:cond delay="0"/>
                                  </p:stCondLst>
                                  <p:childTnLst>
                                    <p:animRot by="120000">
                                      <p:cBhvr>
                                        <p:cTn id="85" dur="100" fill="hold">
                                          <p:stCondLst>
                                            <p:cond delay="0"/>
                                          </p:stCondLst>
                                        </p:cTn>
                                        <p:tgtEl>
                                          <p:spTgt spid="14"/>
                                        </p:tgtEl>
                                        <p:attrNameLst>
                                          <p:attrName>r</p:attrName>
                                        </p:attrNameLst>
                                      </p:cBhvr>
                                    </p:animRot>
                                    <p:animRot by="-240000">
                                      <p:cBhvr>
                                        <p:cTn id="86" dur="200" fill="hold">
                                          <p:stCondLst>
                                            <p:cond delay="200"/>
                                          </p:stCondLst>
                                        </p:cTn>
                                        <p:tgtEl>
                                          <p:spTgt spid="14"/>
                                        </p:tgtEl>
                                        <p:attrNameLst>
                                          <p:attrName>r</p:attrName>
                                        </p:attrNameLst>
                                      </p:cBhvr>
                                    </p:animRot>
                                    <p:animRot by="240000">
                                      <p:cBhvr>
                                        <p:cTn id="87" dur="200" fill="hold">
                                          <p:stCondLst>
                                            <p:cond delay="400"/>
                                          </p:stCondLst>
                                        </p:cTn>
                                        <p:tgtEl>
                                          <p:spTgt spid="14"/>
                                        </p:tgtEl>
                                        <p:attrNameLst>
                                          <p:attrName>r</p:attrName>
                                        </p:attrNameLst>
                                      </p:cBhvr>
                                    </p:animRot>
                                    <p:animRot by="-240000">
                                      <p:cBhvr>
                                        <p:cTn id="88" dur="200" fill="hold">
                                          <p:stCondLst>
                                            <p:cond delay="600"/>
                                          </p:stCondLst>
                                        </p:cTn>
                                        <p:tgtEl>
                                          <p:spTgt spid="14"/>
                                        </p:tgtEl>
                                        <p:attrNameLst>
                                          <p:attrName>r</p:attrName>
                                        </p:attrNameLst>
                                      </p:cBhvr>
                                    </p:animRot>
                                    <p:animRot by="120000">
                                      <p:cBhvr>
                                        <p:cTn id="89" dur="200" fill="hold">
                                          <p:stCondLst>
                                            <p:cond delay="800"/>
                                          </p:stCondLst>
                                        </p:cTn>
                                        <p:tgtEl>
                                          <p:spTgt spid="14"/>
                                        </p:tgtEl>
                                        <p:attrNameLst>
                                          <p:attrName>r</p:attrName>
                                        </p:attrNameLst>
                                      </p:cBhvr>
                                    </p:animRot>
                                  </p:childTnLst>
                                </p:cTn>
                              </p:par>
                              <p:par>
                                <p:cTn id="90" presetID="53" presetClass="entr" presetSubtype="16"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 calcmode="lin" valueType="num">
                                      <p:cBhvr>
                                        <p:cTn id="92" dur="500" fill="hold"/>
                                        <p:tgtEl>
                                          <p:spTgt spid="17"/>
                                        </p:tgtEl>
                                        <p:attrNameLst>
                                          <p:attrName>ppt_w</p:attrName>
                                        </p:attrNameLst>
                                      </p:cBhvr>
                                      <p:tavLst>
                                        <p:tav tm="0">
                                          <p:val>
                                            <p:fltVal val="0"/>
                                          </p:val>
                                        </p:tav>
                                        <p:tav tm="100000">
                                          <p:val>
                                            <p:strVal val="#ppt_w"/>
                                          </p:val>
                                        </p:tav>
                                      </p:tavLst>
                                    </p:anim>
                                    <p:anim calcmode="lin" valueType="num">
                                      <p:cBhvr>
                                        <p:cTn id="93" dur="500" fill="hold"/>
                                        <p:tgtEl>
                                          <p:spTgt spid="17"/>
                                        </p:tgtEl>
                                        <p:attrNameLst>
                                          <p:attrName>ppt_h</p:attrName>
                                        </p:attrNameLst>
                                      </p:cBhvr>
                                      <p:tavLst>
                                        <p:tav tm="0">
                                          <p:val>
                                            <p:fltVal val="0"/>
                                          </p:val>
                                        </p:tav>
                                        <p:tav tm="100000">
                                          <p:val>
                                            <p:strVal val="#ppt_h"/>
                                          </p:val>
                                        </p:tav>
                                      </p:tavLst>
                                    </p:anim>
                                    <p:animEffect transition="in" filter="fade">
                                      <p:cBhvr>
                                        <p:cTn id="94" dur="500"/>
                                        <p:tgtEl>
                                          <p:spTgt spid="17"/>
                                        </p:tgtEl>
                                      </p:cBhvr>
                                    </p:animEffect>
                                  </p:childTnLst>
                                </p:cTn>
                              </p:par>
                            </p:childTnLst>
                          </p:cTn>
                        </p:par>
                        <p:par>
                          <p:cTn id="95" fill="hold">
                            <p:stCondLst>
                              <p:cond delay="1000"/>
                            </p:stCondLst>
                            <p:childTnLst>
                              <p:par>
                                <p:cTn id="96" presetID="22" presetClass="entr" presetSubtype="1" fill="hold" grpId="0" nodeType="after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up)">
                                      <p:cBhvr>
                                        <p:cTn id="98" dur="500"/>
                                        <p:tgtEl>
                                          <p:spTgt spid="25"/>
                                        </p:tgtEl>
                                      </p:cBhvr>
                                    </p:animEffect>
                                  </p:childTnLst>
                                </p:cTn>
                              </p:par>
                              <p:par>
                                <p:cTn id="99" presetID="1"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1" grpId="1"/>
      <p:bldP spid="12" grpId="0"/>
      <p:bldP spid="12" grpId="1"/>
      <p:bldP spid="13" grpId="0"/>
      <p:bldP spid="13" grpId="1"/>
      <p:bldP spid="14" grpId="0"/>
      <p:bldP spid="14" grpId="1"/>
      <p:bldP spid="15" grpId="0"/>
      <p:bldP spid="16" grpId="0"/>
      <p:bldP spid="17" grpId="0"/>
      <p:bldP spid="18" grpId="0"/>
      <p:bldP spid="19" grpId="0" animBg="1"/>
      <p:bldP spid="20" grpId="0"/>
      <p:bldP spid="21" grpId="0" animBg="1"/>
      <p:bldP spid="22" grpId="0"/>
      <p:bldP spid="23" grpId="0" animBg="1"/>
      <p:bldP spid="24" grpId="0"/>
      <p:bldP spid="25" grpId="0" animBg="1"/>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41</a:t>
            </a:fld>
            <a:endParaRPr lang="en-US" dirty="0"/>
          </a:p>
        </p:txBody>
      </p:sp>
      <p:sp>
        <p:nvSpPr>
          <p:cNvPr id="3" name="Content Placeholder 2"/>
          <p:cNvSpPr>
            <a:spLocks noGrp="1"/>
          </p:cNvSpPr>
          <p:nvPr>
            <p:ph idx="1"/>
          </p:nvPr>
        </p:nvSpPr>
        <p:spPr>
          <a:xfrm>
            <a:off x="932330" y="2248348"/>
            <a:ext cx="4836458" cy="857923"/>
          </a:xfrm>
        </p:spPr>
        <p:txBody>
          <a:bodyPr/>
          <a:lstStyle/>
          <a:p>
            <a:pPr marL="0" indent="0">
              <a:buNone/>
            </a:pPr>
            <a:r>
              <a:rPr lang="en-US" dirty="0" smtClean="0"/>
              <a:t>Create new resource on the server.</a:t>
            </a:r>
            <a:endParaRPr lang="fr-FR" dirty="0"/>
          </a:p>
        </p:txBody>
      </p:sp>
      <p:sp>
        <p:nvSpPr>
          <p:cNvPr id="4" name="Title 3"/>
          <p:cNvSpPr>
            <a:spLocks noGrp="1"/>
          </p:cNvSpPr>
          <p:nvPr>
            <p:ph type="title"/>
          </p:nvPr>
        </p:nvSpPr>
        <p:spPr/>
        <p:txBody>
          <a:bodyPr/>
          <a:lstStyle/>
          <a:p>
            <a:r>
              <a:rPr lang="en-US" dirty="0" smtClean="0"/>
              <a:t>POST Method</a:t>
            </a:r>
            <a:endParaRPr lang="fr-F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4078783" y="3499747"/>
            <a:ext cx="4668137" cy="369332"/>
          </a:xfrm>
          <a:prstGeom prst="rect">
            <a:avLst/>
          </a:prstGeom>
          <a:noFill/>
          <a:ln>
            <a:noFill/>
          </a:ln>
        </p:spPr>
        <p:txBody>
          <a:bodyPr wrap="none" rtlCol="0" anchor="ctr" anchorCtr="1">
            <a:spAutoFit/>
          </a:bodyPr>
          <a:lstStyle/>
          <a:p>
            <a:r>
              <a:rPr lang="en-US" b="1" dirty="0" smtClean="0"/>
              <a:t>POST:http://address/</a:t>
            </a:r>
            <a:r>
              <a:rPr lang="en-US" b="1" dirty="0" err="1" smtClean="0"/>
              <a:t>className</a:t>
            </a:r>
            <a:r>
              <a:rPr lang="en-US" b="1" dirty="0" smtClean="0"/>
              <a:t>/</a:t>
            </a:r>
            <a:r>
              <a:rPr lang="en-US" b="1" dirty="0" err="1" smtClean="0"/>
              <a:t>methodName</a:t>
            </a:r>
            <a:endParaRPr lang="fr-FR" b="1" dirty="0"/>
          </a:p>
        </p:txBody>
      </p:sp>
      <p:sp>
        <p:nvSpPr>
          <p:cNvPr id="13" name="TextBox 12"/>
          <p:cNvSpPr txBox="1"/>
          <p:nvPr/>
        </p:nvSpPr>
        <p:spPr>
          <a:xfrm>
            <a:off x="4135061" y="3965420"/>
            <a:ext cx="4156394" cy="307777"/>
          </a:xfrm>
          <a:prstGeom prst="rect">
            <a:avLst/>
          </a:prstGeom>
          <a:noFill/>
          <a:ln>
            <a:noFill/>
          </a:ln>
        </p:spPr>
        <p:txBody>
          <a:bodyPr wrap="none" rtlCol="0" anchor="ctr" anchorCtr="1">
            <a:spAutoFit/>
          </a:bodyPr>
          <a:lstStyle/>
          <a:p>
            <a:r>
              <a:rPr lang="en-US" sz="1400" dirty="0" smtClean="0"/>
              <a:t>The query core is a representation: XML, JSON, HTML..</a:t>
            </a:r>
            <a:endParaRPr lang="fr-FR" sz="1400" dirty="0"/>
          </a:p>
        </p:txBody>
      </p:sp>
      <p:sp>
        <p:nvSpPr>
          <p:cNvPr id="14" name="TextBox 13"/>
          <p:cNvSpPr txBox="1"/>
          <p:nvPr/>
        </p:nvSpPr>
        <p:spPr>
          <a:xfrm>
            <a:off x="5166583" y="5067456"/>
            <a:ext cx="2376228" cy="954107"/>
          </a:xfrm>
          <a:prstGeom prst="rect">
            <a:avLst/>
          </a:prstGeom>
          <a:noFill/>
          <a:ln>
            <a:noFill/>
          </a:ln>
        </p:spPr>
        <p:txBody>
          <a:bodyPr wrap="none" rtlCol="0" anchor="ctr" anchorCtr="1">
            <a:spAutoFit/>
          </a:bodyPr>
          <a:lstStyle/>
          <a:p>
            <a:endParaRPr lang="fr-FR" sz="1400" dirty="0"/>
          </a:p>
          <a:p>
            <a:r>
              <a:rPr lang="en-US" sz="1400" dirty="0" smtClean="0"/>
              <a:t>Status : 201, 204 </a:t>
            </a:r>
          </a:p>
          <a:p>
            <a:r>
              <a:rPr lang="en-US" sz="1400" dirty="0" smtClean="0"/>
              <a:t>Message : Create, No content </a:t>
            </a:r>
          </a:p>
          <a:p>
            <a:r>
              <a:rPr lang="en-US" sz="1400" dirty="0" smtClean="0"/>
              <a:t>header : ….. </a:t>
            </a:r>
            <a:endParaRPr lang="en-US" sz="1400" dirty="0"/>
          </a:p>
        </p:txBody>
      </p:sp>
    </p:spTree>
    <p:extLst>
      <p:ext uri="{BB962C8B-B14F-4D97-AF65-F5344CB8AC3E}">
        <p14:creationId xmlns:p14="http://schemas.microsoft.com/office/powerpoint/2010/main" val="152198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42</a:t>
            </a:fld>
            <a:endParaRPr lang="en-US" dirty="0"/>
          </a:p>
        </p:txBody>
      </p:sp>
      <p:sp>
        <p:nvSpPr>
          <p:cNvPr id="3" name="Content Placeholder 2"/>
          <p:cNvSpPr>
            <a:spLocks noGrp="1"/>
          </p:cNvSpPr>
          <p:nvPr>
            <p:ph idx="1"/>
          </p:nvPr>
        </p:nvSpPr>
        <p:spPr>
          <a:xfrm>
            <a:off x="932330" y="2248349"/>
            <a:ext cx="7232876" cy="649398"/>
          </a:xfrm>
        </p:spPr>
        <p:txBody>
          <a:bodyPr/>
          <a:lstStyle/>
          <a:p>
            <a:pPr marL="0" indent="0">
              <a:buNone/>
            </a:pPr>
            <a:r>
              <a:rPr lang="en-US" dirty="0" smtClean="0"/>
              <a:t>Send the resource representation existing on the server.</a:t>
            </a:r>
            <a:endParaRPr lang="en-US" dirty="0"/>
          </a:p>
        </p:txBody>
      </p:sp>
      <p:sp>
        <p:nvSpPr>
          <p:cNvPr id="4" name="Title 3"/>
          <p:cNvSpPr>
            <a:spLocks noGrp="1"/>
          </p:cNvSpPr>
          <p:nvPr>
            <p:ph type="title"/>
          </p:nvPr>
        </p:nvSpPr>
        <p:spPr/>
        <p:txBody>
          <a:bodyPr/>
          <a:lstStyle/>
          <a:p>
            <a:r>
              <a:rPr lang="en-US" dirty="0" smtClean="0"/>
              <a:t>GET Method</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4078783" y="3499747"/>
            <a:ext cx="4542141"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endParaRPr lang="fr-FR" b="1" dirty="0"/>
          </a:p>
        </p:txBody>
      </p:sp>
      <p:sp>
        <p:nvSpPr>
          <p:cNvPr id="12" name="TextBox 11"/>
          <p:cNvSpPr txBox="1"/>
          <p:nvPr/>
        </p:nvSpPr>
        <p:spPr>
          <a:xfrm>
            <a:off x="4135061" y="3965420"/>
            <a:ext cx="4156394" cy="307777"/>
          </a:xfrm>
          <a:prstGeom prst="rect">
            <a:avLst/>
          </a:prstGeom>
          <a:noFill/>
          <a:ln>
            <a:noFill/>
          </a:ln>
        </p:spPr>
        <p:txBody>
          <a:bodyPr wrap="none" rtlCol="0" anchor="ctr" anchorCtr="1">
            <a:spAutoFit/>
          </a:bodyPr>
          <a:lstStyle/>
          <a:p>
            <a:r>
              <a:rPr lang="en-US" sz="1400" dirty="0" smtClean="0"/>
              <a:t>The query core is a representation: XML, JSON, HTML..</a:t>
            </a:r>
            <a:endParaRPr lang="fr-FR" sz="1400" dirty="0"/>
          </a:p>
        </p:txBody>
      </p:sp>
      <p:sp>
        <p:nvSpPr>
          <p:cNvPr id="13" name="TextBox 12"/>
          <p:cNvSpPr txBox="1"/>
          <p:nvPr/>
        </p:nvSpPr>
        <p:spPr>
          <a:xfrm>
            <a:off x="5166583" y="4959734"/>
            <a:ext cx="2941767" cy="1169551"/>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p>
          <a:p>
            <a:r>
              <a:rPr lang="en-US" sz="1400" dirty="0" smtClean="0"/>
              <a:t>Representation: XML, JSON, HTML,…. </a:t>
            </a:r>
            <a:endParaRPr lang="en-US" sz="1400" dirty="0"/>
          </a:p>
        </p:txBody>
      </p:sp>
    </p:spTree>
    <p:extLst>
      <p:ext uri="{BB962C8B-B14F-4D97-AF65-F5344CB8AC3E}">
        <p14:creationId xmlns:p14="http://schemas.microsoft.com/office/powerpoint/2010/main" val="323186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43</a:t>
            </a:fld>
            <a:endParaRPr lang="en-US" dirty="0"/>
          </a:p>
        </p:txBody>
      </p:sp>
      <p:sp>
        <p:nvSpPr>
          <p:cNvPr id="3" name="Content Placeholder 2"/>
          <p:cNvSpPr>
            <a:spLocks noGrp="1"/>
          </p:cNvSpPr>
          <p:nvPr>
            <p:ph idx="1"/>
          </p:nvPr>
        </p:nvSpPr>
        <p:spPr/>
        <p:txBody>
          <a:bodyPr/>
          <a:lstStyle/>
          <a:p>
            <a:pPr marL="0" indent="0">
              <a:buNone/>
            </a:pPr>
            <a:r>
              <a:rPr lang="en-US" dirty="0" smtClean="0"/>
              <a:t>Update a resource on the server.</a:t>
            </a:r>
          </a:p>
        </p:txBody>
      </p:sp>
      <p:sp>
        <p:nvSpPr>
          <p:cNvPr id="4" name="Title 3"/>
          <p:cNvSpPr>
            <a:spLocks noGrp="1"/>
          </p:cNvSpPr>
          <p:nvPr>
            <p:ph type="title"/>
          </p:nvPr>
        </p:nvSpPr>
        <p:spPr/>
        <p:txBody>
          <a:bodyPr/>
          <a:lstStyle/>
          <a:p>
            <a:r>
              <a:rPr lang="en-US" dirty="0" smtClean="0"/>
              <a:t>PUT Method</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3452932" y="3460221"/>
            <a:ext cx="6396879"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r>
              <a:rPr lang="en-US" b="1" dirty="0" smtClean="0"/>
              <a:t>/resource identifier</a:t>
            </a:r>
            <a:endParaRPr lang="fr-FR" b="1" dirty="0"/>
          </a:p>
        </p:txBody>
      </p:sp>
      <p:sp>
        <p:nvSpPr>
          <p:cNvPr id="12" name="TextBox 11"/>
          <p:cNvSpPr txBox="1"/>
          <p:nvPr/>
        </p:nvSpPr>
        <p:spPr>
          <a:xfrm>
            <a:off x="5245485" y="3870621"/>
            <a:ext cx="1977657" cy="523220"/>
          </a:xfrm>
          <a:prstGeom prst="rect">
            <a:avLst/>
          </a:prstGeom>
          <a:noFill/>
          <a:ln>
            <a:noFill/>
          </a:ln>
        </p:spPr>
        <p:txBody>
          <a:bodyPr wrap="none" rtlCol="0" anchor="ctr" anchorCtr="1">
            <a:spAutoFit/>
          </a:bodyPr>
          <a:lstStyle/>
          <a:p>
            <a:r>
              <a:rPr lang="en-US" sz="1400" dirty="0" smtClean="0"/>
              <a:t>Header: …</a:t>
            </a:r>
          </a:p>
          <a:p>
            <a:r>
              <a:rPr lang="en-US" sz="1400" dirty="0" smtClean="0"/>
              <a:t>core: XML, JSON, HTML..</a:t>
            </a:r>
            <a:endParaRPr lang="fr-FR" sz="1400" dirty="0"/>
          </a:p>
        </p:txBody>
      </p:sp>
      <p:sp>
        <p:nvSpPr>
          <p:cNvPr id="13" name="TextBox 12"/>
          <p:cNvSpPr txBox="1"/>
          <p:nvPr/>
        </p:nvSpPr>
        <p:spPr>
          <a:xfrm>
            <a:off x="5280222" y="5041426"/>
            <a:ext cx="1169038" cy="954107"/>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endParaRPr lang="en-US" sz="1400" dirty="0"/>
          </a:p>
        </p:txBody>
      </p:sp>
    </p:spTree>
    <p:extLst>
      <p:ext uri="{BB962C8B-B14F-4D97-AF65-F5344CB8AC3E}">
        <p14:creationId xmlns:p14="http://schemas.microsoft.com/office/powerpoint/2010/main" val="36494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44</a:t>
            </a:fld>
            <a:endParaRPr lang="en-US" dirty="0"/>
          </a:p>
        </p:txBody>
      </p:sp>
      <p:sp>
        <p:nvSpPr>
          <p:cNvPr id="3" name="Content Placeholder 2"/>
          <p:cNvSpPr>
            <a:spLocks noGrp="1"/>
          </p:cNvSpPr>
          <p:nvPr>
            <p:ph idx="1"/>
          </p:nvPr>
        </p:nvSpPr>
        <p:spPr>
          <a:xfrm>
            <a:off x="932330" y="2248349"/>
            <a:ext cx="4682859" cy="675156"/>
          </a:xfrm>
        </p:spPr>
        <p:txBody>
          <a:bodyPr/>
          <a:lstStyle/>
          <a:p>
            <a:pPr marL="0" indent="0">
              <a:buNone/>
            </a:pPr>
            <a:r>
              <a:rPr lang="en-US" dirty="0" smtClean="0"/>
              <a:t>Delete a resource on the server. </a:t>
            </a:r>
            <a:endParaRPr lang="en-US" dirty="0"/>
          </a:p>
        </p:txBody>
      </p:sp>
      <p:sp>
        <p:nvSpPr>
          <p:cNvPr id="4" name="Title 3"/>
          <p:cNvSpPr>
            <a:spLocks noGrp="1"/>
          </p:cNvSpPr>
          <p:nvPr>
            <p:ph type="title"/>
          </p:nvPr>
        </p:nvSpPr>
        <p:spPr/>
        <p:txBody>
          <a:bodyPr/>
          <a:lstStyle/>
          <a:p>
            <a:r>
              <a:rPr lang="en-US" dirty="0" smtClean="0"/>
              <a:t>DELETE Method</a:t>
            </a:r>
            <a:endParaRPr lang="fr-FR" dirty="0"/>
          </a:p>
        </p:txBody>
      </p:sp>
      <p:sp>
        <p:nvSpPr>
          <p:cNvPr id="5" name="Slide Number Placeholder 1"/>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44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8" name="Right Arrow 7"/>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10" name="TextBox 9"/>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1" name="Right Arrow 10"/>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3452932" y="3460221"/>
            <a:ext cx="6396879"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r>
              <a:rPr lang="en-US" b="1" dirty="0" smtClean="0"/>
              <a:t>/resource identifier</a:t>
            </a:r>
            <a:endParaRPr lang="fr-FR" b="1" dirty="0"/>
          </a:p>
        </p:txBody>
      </p:sp>
      <p:sp>
        <p:nvSpPr>
          <p:cNvPr id="14" name="TextBox 13"/>
          <p:cNvSpPr txBox="1"/>
          <p:nvPr/>
        </p:nvSpPr>
        <p:spPr>
          <a:xfrm>
            <a:off x="5280222" y="5041426"/>
            <a:ext cx="1169038" cy="954107"/>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endParaRPr lang="en-US" sz="1400" dirty="0"/>
          </a:p>
        </p:txBody>
      </p:sp>
    </p:spTree>
    <p:extLst>
      <p:ext uri="{BB962C8B-B14F-4D97-AF65-F5344CB8AC3E}">
        <p14:creationId xmlns:p14="http://schemas.microsoft.com/office/powerpoint/2010/main" val="378214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right)">
                                      <p:cBhvr>
                                        <p:cTn id="16" dur="500"/>
                                        <p:tgtEl>
                                          <p:spTgt spid="11"/>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45</a:t>
            </a:fld>
            <a:endParaRPr lang="en-US" dirty="0"/>
          </a:p>
        </p:txBody>
      </p:sp>
      <p:sp>
        <p:nvSpPr>
          <p:cNvPr id="3" name="Content Placeholder 2"/>
          <p:cNvSpPr>
            <a:spLocks noGrp="1"/>
          </p:cNvSpPr>
          <p:nvPr>
            <p:ph idx="1"/>
          </p:nvPr>
        </p:nvSpPr>
        <p:spPr>
          <a:xfrm>
            <a:off x="932330" y="2248349"/>
            <a:ext cx="2864755" cy="603340"/>
          </a:xfrm>
        </p:spPr>
        <p:txBody>
          <a:bodyPr/>
          <a:lstStyle/>
          <a:p>
            <a:r>
              <a:rPr lang="en-US" dirty="0" smtClean="0"/>
              <a:t>Safely repeatable </a:t>
            </a:r>
            <a:endParaRPr lang="en-US" dirty="0"/>
          </a:p>
        </p:txBody>
      </p:sp>
      <p:sp>
        <p:nvSpPr>
          <p:cNvPr id="4" name="Title 3"/>
          <p:cNvSpPr>
            <a:spLocks noGrp="1"/>
          </p:cNvSpPr>
          <p:nvPr>
            <p:ph type="title"/>
          </p:nvPr>
        </p:nvSpPr>
        <p:spPr/>
        <p:txBody>
          <a:bodyPr/>
          <a:lstStyle/>
          <a:p>
            <a:r>
              <a:rPr lang="en-US" dirty="0" smtClean="0"/>
              <a:t>Idempotent methods</a:t>
            </a:r>
            <a:endParaRPr lang="en-US" dirty="0"/>
          </a:p>
        </p:txBody>
      </p:sp>
      <p:sp>
        <p:nvSpPr>
          <p:cNvPr id="5" name="Rectangle 4"/>
          <p:cNvSpPr/>
          <p:nvPr/>
        </p:nvSpPr>
        <p:spPr>
          <a:xfrm>
            <a:off x="1777847" y="5002750"/>
            <a:ext cx="1486882"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POST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777847" y="3031862"/>
            <a:ext cx="1173719"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GET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4538700" y="3031862"/>
            <a:ext cx="1196161"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PUT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6827438" y="3031862"/>
            <a:ext cx="2024914"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DELETE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9" name="Content Placeholder 2"/>
          <p:cNvSpPr txBox="1">
            <a:spLocks/>
          </p:cNvSpPr>
          <p:nvPr/>
        </p:nvSpPr>
        <p:spPr>
          <a:xfrm>
            <a:off x="917987" y="4208461"/>
            <a:ext cx="5622298" cy="603340"/>
          </a:xfrm>
          <a:prstGeom prst="rect">
            <a:avLst/>
          </a:prstGeom>
        </p:spPr>
        <p:txBody>
          <a:bodyPr vert="horz" lIns="91440" tIns="45720" rIns="91440" bIns="45720" rtlCol="0">
            <a:normAutofit fontScale="925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dirty="0" smtClean="0"/>
              <a:t>Non idempotent: cannot be repeated safely</a:t>
            </a:r>
            <a:endParaRPr lang="en-US" dirty="0"/>
          </a:p>
        </p:txBody>
      </p:sp>
    </p:spTree>
    <p:extLst>
      <p:ext uri="{BB962C8B-B14F-4D97-AF65-F5344CB8AC3E}">
        <p14:creationId xmlns:p14="http://schemas.microsoft.com/office/powerpoint/2010/main" val="332120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46</a:t>
            </a:fld>
            <a:endParaRPr lang="en-US" dirty="0"/>
          </a:p>
        </p:txBody>
      </p:sp>
      <p:sp>
        <p:nvSpPr>
          <p:cNvPr id="3" name="Content Placeholder 2"/>
          <p:cNvSpPr>
            <a:spLocks noGrp="1"/>
          </p:cNvSpPr>
          <p:nvPr>
            <p:ph idx="1"/>
          </p:nvPr>
        </p:nvSpPr>
        <p:spPr>
          <a:xfrm>
            <a:off x="932330" y="2248349"/>
            <a:ext cx="9715006" cy="3913094"/>
          </a:xfrm>
        </p:spPr>
        <p:txBody>
          <a:bodyPr/>
          <a:lstStyle/>
          <a:p>
            <a:pPr marL="0" indent="0">
              <a:buNone/>
            </a:pPr>
            <a:r>
              <a:rPr lang="en-US" dirty="0" smtClean="0"/>
              <a:t>‘Idempotence is </a:t>
            </a:r>
            <a:r>
              <a:rPr lang="en-US" dirty="0"/>
              <a:t>the property of certain operations in mathematics and computer science, that can be applied multiple times without changing the result beyond the initial </a:t>
            </a:r>
            <a:r>
              <a:rPr lang="en-US" dirty="0" smtClean="0"/>
              <a:t>application.’</a:t>
            </a:r>
          </a:p>
          <a:p>
            <a:pPr marL="0" indent="0">
              <a:buNone/>
            </a:pPr>
            <a:r>
              <a:rPr lang="en-US" dirty="0"/>
              <a:t>	</a:t>
            </a:r>
            <a:r>
              <a:rPr lang="en-US" dirty="0" smtClean="0"/>
              <a:t>								</a:t>
            </a:r>
            <a:endParaRPr lang="en-US" dirty="0"/>
          </a:p>
        </p:txBody>
      </p:sp>
      <p:sp>
        <p:nvSpPr>
          <p:cNvPr id="4" name="Title 3"/>
          <p:cNvSpPr>
            <a:spLocks noGrp="1"/>
          </p:cNvSpPr>
          <p:nvPr>
            <p:ph type="title"/>
          </p:nvPr>
        </p:nvSpPr>
        <p:spPr/>
        <p:txBody>
          <a:bodyPr/>
          <a:lstStyle/>
          <a:p>
            <a:r>
              <a:rPr lang="en-US" dirty="0" smtClean="0"/>
              <a:t>Wikipedia definition for Idempotence</a:t>
            </a:r>
            <a:endParaRPr lang="en-US" dirty="0"/>
          </a:p>
        </p:txBody>
      </p:sp>
      <p:sp>
        <p:nvSpPr>
          <p:cNvPr id="10" name="Right Arrow 9"/>
          <p:cNvSpPr/>
          <p:nvPr/>
        </p:nvSpPr>
        <p:spPr>
          <a:xfrm>
            <a:off x="1634247" y="4958359"/>
            <a:ext cx="1027221"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Content Placeholder 2"/>
          <p:cNvSpPr txBox="1">
            <a:spLocks/>
          </p:cNvSpPr>
          <p:nvPr/>
        </p:nvSpPr>
        <p:spPr>
          <a:xfrm>
            <a:off x="2773870" y="4958359"/>
            <a:ext cx="7761064" cy="603340"/>
          </a:xfrm>
          <a:prstGeom prst="rect">
            <a:avLst/>
          </a:prstGeom>
        </p:spPr>
        <p:txBody>
          <a:bodyPr vert="horz" lIns="91440" tIns="45720" rIns="91440" bIns="45720" rtlCol="0">
            <a:normAutofit fontScale="925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dirty="0" smtClean="0"/>
              <a:t>HTTP requires that: GET, PUT and DELETE to be always idempotent</a:t>
            </a:r>
            <a:endParaRPr lang="en-US" dirty="0"/>
          </a:p>
        </p:txBody>
      </p:sp>
    </p:spTree>
    <p:extLst>
      <p:ext uri="{BB962C8B-B14F-4D97-AF65-F5344CB8AC3E}">
        <p14:creationId xmlns:p14="http://schemas.microsoft.com/office/powerpoint/2010/main" val="112927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47</a:t>
            </a:fld>
            <a:endParaRPr lang="en-US" dirty="0"/>
          </a:p>
        </p:txBody>
      </p:sp>
      <p:sp>
        <p:nvSpPr>
          <p:cNvPr id="3" name="Content Placeholder 2"/>
          <p:cNvSpPr>
            <a:spLocks noGrp="1"/>
          </p:cNvSpPr>
          <p:nvPr>
            <p:ph idx="1"/>
          </p:nvPr>
        </p:nvSpPr>
        <p:spPr/>
        <p:txBody>
          <a:bodyPr>
            <a:normAutofit/>
          </a:bodyPr>
          <a:lstStyle/>
          <a:p>
            <a:r>
              <a:rPr lang="en-US" dirty="0"/>
              <a:t>A resource is an identifiable object on the </a:t>
            </a:r>
            <a:r>
              <a:rPr lang="en-US" dirty="0" smtClean="0"/>
              <a:t>system.</a:t>
            </a:r>
          </a:p>
          <a:p>
            <a:endParaRPr lang="en-US" dirty="0"/>
          </a:p>
          <a:p>
            <a:r>
              <a:rPr lang="en-US" dirty="0" smtClean="0"/>
              <a:t>Identified with an URI</a:t>
            </a:r>
          </a:p>
          <a:p>
            <a:endParaRPr lang="en-US" dirty="0"/>
          </a:p>
          <a:p>
            <a:r>
              <a:rPr lang="en-US" dirty="0" smtClean="0"/>
              <a:t>Contains nouns NOT verbs!</a:t>
            </a:r>
          </a:p>
          <a:p>
            <a:endParaRPr lang="en-US" dirty="0" smtClean="0"/>
          </a:p>
          <a:p>
            <a:r>
              <a:rPr lang="en-US" dirty="0" smtClean="0"/>
              <a:t>Nouns are the resource names</a:t>
            </a:r>
          </a:p>
        </p:txBody>
      </p:sp>
      <p:sp>
        <p:nvSpPr>
          <p:cNvPr id="4" name="Title 3"/>
          <p:cNvSpPr>
            <a:spLocks noGrp="1"/>
          </p:cNvSpPr>
          <p:nvPr>
            <p:ph type="title"/>
          </p:nvPr>
        </p:nvSpPr>
        <p:spPr/>
        <p:txBody>
          <a:bodyPr/>
          <a:lstStyle/>
          <a:p>
            <a:r>
              <a:rPr lang="en-US" dirty="0" smtClean="0"/>
              <a:t>Resources</a:t>
            </a:r>
            <a:endParaRPr lang="fr-FR" dirty="0"/>
          </a:p>
        </p:txBody>
      </p:sp>
      <p:sp>
        <p:nvSpPr>
          <p:cNvPr id="5" name="TextBox 4"/>
          <p:cNvSpPr txBox="1"/>
          <p:nvPr/>
        </p:nvSpPr>
        <p:spPr>
          <a:xfrm>
            <a:off x="2270236" y="5801399"/>
            <a:ext cx="8348696" cy="523220"/>
          </a:xfrm>
          <a:prstGeom prst="rect">
            <a:avLst/>
          </a:prstGeom>
          <a:noFill/>
          <a:ln>
            <a:solidFill>
              <a:schemeClr val="accent1"/>
            </a:solidFill>
          </a:ln>
        </p:spPr>
        <p:txBody>
          <a:bodyPr wrap="none" rtlCol="0" anchor="ctr" anchorCtr="1">
            <a:spAutoFit/>
          </a:bodyPr>
          <a:lstStyle/>
          <a:p>
            <a:r>
              <a:rPr lang="en-US" sz="2800" dirty="0" smtClean="0"/>
              <a:t>http://serverAddress:8484/applicationContext/resource</a:t>
            </a:r>
            <a:endParaRPr lang="en-US" sz="2800" dirty="0"/>
          </a:p>
        </p:txBody>
      </p:sp>
    </p:spTree>
    <p:extLst>
      <p:ext uri="{BB962C8B-B14F-4D97-AF65-F5344CB8AC3E}">
        <p14:creationId xmlns:p14="http://schemas.microsoft.com/office/powerpoint/2010/main" val="7823019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48</a:t>
            </a:fld>
            <a:endParaRPr lang="en-US" dirty="0"/>
          </a:p>
        </p:txBody>
      </p:sp>
      <p:sp>
        <p:nvSpPr>
          <p:cNvPr id="3" name="Content Placeholder 2"/>
          <p:cNvSpPr>
            <a:spLocks noGrp="1"/>
          </p:cNvSpPr>
          <p:nvPr>
            <p:ph idx="1"/>
          </p:nvPr>
        </p:nvSpPr>
        <p:spPr>
          <a:xfrm>
            <a:off x="3264283" y="3972983"/>
            <a:ext cx="5034517" cy="572344"/>
          </a:xfrm>
        </p:spPr>
        <p:txBody>
          <a:bodyPr>
            <a:normAutofit/>
          </a:bodyPr>
          <a:lstStyle/>
          <a:p>
            <a:pPr marL="0" indent="0">
              <a:buNone/>
            </a:pPr>
            <a:r>
              <a:rPr lang="en-US" dirty="0"/>
              <a:t>http://</a:t>
            </a:r>
            <a:r>
              <a:rPr lang="en-US" dirty="0" smtClean="0"/>
              <a:t>ntdp.miage.fr/bookstore/books </a:t>
            </a:r>
            <a:endParaRPr lang="en-US" dirty="0"/>
          </a:p>
        </p:txBody>
      </p:sp>
      <p:sp>
        <p:nvSpPr>
          <p:cNvPr id="4" name="Title 3"/>
          <p:cNvSpPr>
            <a:spLocks noGrp="1"/>
          </p:cNvSpPr>
          <p:nvPr>
            <p:ph type="title"/>
          </p:nvPr>
        </p:nvSpPr>
        <p:spPr/>
        <p:txBody>
          <a:bodyPr/>
          <a:lstStyle/>
          <a:p>
            <a:r>
              <a:rPr lang="en-US" dirty="0" smtClean="0"/>
              <a:t>Resources Example</a:t>
            </a:r>
            <a:endParaRPr lang="fr-FR" dirty="0"/>
          </a:p>
        </p:txBody>
      </p:sp>
      <p:sp>
        <p:nvSpPr>
          <p:cNvPr id="5" name="TextBox 4"/>
          <p:cNvSpPr txBox="1"/>
          <p:nvPr/>
        </p:nvSpPr>
        <p:spPr>
          <a:xfrm>
            <a:off x="3264283" y="2970213"/>
            <a:ext cx="5588068" cy="461665"/>
          </a:xfrm>
          <a:prstGeom prst="rect">
            <a:avLst/>
          </a:prstGeom>
          <a:noFill/>
          <a:ln>
            <a:noFill/>
          </a:ln>
        </p:spPr>
        <p:txBody>
          <a:bodyPr wrap="none" rtlCol="0" anchor="ctr" anchorCtr="1">
            <a:spAutoFit/>
          </a:bodyPr>
          <a:lstStyle/>
          <a:p>
            <a:r>
              <a:rPr lang="en-US" sz="2400" dirty="0"/>
              <a:t>http://</a:t>
            </a:r>
            <a:r>
              <a:rPr lang="en-US" sz="2400" dirty="0" smtClean="0"/>
              <a:t>ntdp.miage.fr/bookstore/fetchBooks</a:t>
            </a:r>
            <a:endParaRPr lang="en-US" sz="2400" dirty="0"/>
          </a:p>
        </p:txBody>
      </p:sp>
      <p:sp>
        <p:nvSpPr>
          <p:cNvPr id="6" name="Content Placeholder 2"/>
          <p:cNvSpPr txBox="1">
            <a:spLocks/>
          </p:cNvSpPr>
          <p:nvPr/>
        </p:nvSpPr>
        <p:spPr>
          <a:xfrm>
            <a:off x="3239551" y="5125474"/>
            <a:ext cx="6019201" cy="876833"/>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Font typeface="Wingdings" pitchFamily="2" charset="2"/>
              <a:buNone/>
            </a:pPr>
            <a:r>
              <a:rPr lang="en-US" dirty="0" smtClean="0"/>
              <a:t>http://ntdp.miage.fr/bookstore/books/book/1</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85" y="3664625"/>
            <a:ext cx="776441" cy="77644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2351" y="2838183"/>
            <a:ext cx="705324" cy="705324"/>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1543" y="4737253"/>
            <a:ext cx="776441" cy="776441"/>
          </a:xfrm>
          <a:prstGeom prst="rect">
            <a:avLst/>
          </a:prstGeom>
        </p:spPr>
      </p:pic>
    </p:spTree>
    <p:extLst>
      <p:ext uri="{BB962C8B-B14F-4D97-AF65-F5344CB8AC3E}">
        <p14:creationId xmlns:p14="http://schemas.microsoft.com/office/powerpoint/2010/main" val="96393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49</a:t>
            </a:fld>
            <a:endParaRPr lang="en-US" dirty="0"/>
          </a:p>
        </p:txBody>
      </p:sp>
      <p:sp>
        <p:nvSpPr>
          <p:cNvPr id="3" name="Content Placeholder 2"/>
          <p:cNvSpPr>
            <a:spLocks noGrp="1"/>
          </p:cNvSpPr>
          <p:nvPr>
            <p:ph idx="1"/>
          </p:nvPr>
        </p:nvSpPr>
        <p:spPr/>
        <p:txBody>
          <a:bodyPr/>
          <a:lstStyle/>
          <a:p>
            <a:r>
              <a:rPr lang="en-US" dirty="0" smtClean="0"/>
              <a:t>designates exchanged resource data between the client and the server.</a:t>
            </a:r>
          </a:p>
          <a:p>
            <a:endParaRPr lang="en-US" dirty="0"/>
          </a:p>
          <a:p>
            <a:r>
              <a:rPr lang="en-US" dirty="0" smtClean="0"/>
              <a:t>It might be:</a:t>
            </a:r>
          </a:p>
          <a:p>
            <a:pPr lvl="1">
              <a:buFont typeface="Arial" panose="020B0604020202020204" pitchFamily="34" charset="0"/>
              <a:buChar char="•"/>
            </a:pPr>
            <a:r>
              <a:rPr lang="en-US" dirty="0" smtClean="0"/>
              <a:t>XML</a:t>
            </a:r>
          </a:p>
          <a:p>
            <a:pPr lvl="1">
              <a:buFont typeface="Arial" panose="020B0604020202020204" pitchFamily="34" charset="0"/>
              <a:buChar char="•"/>
            </a:pPr>
            <a:r>
              <a:rPr lang="en-US" dirty="0" smtClean="0"/>
              <a:t>JSON</a:t>
            </a:r>
          </a:p>
          <a:p>
            <a:pPr lvl="1">
              <a:buFont typeface="Arial" panose="020B0604020202020204" pitchFamily="34" charset="0"/>
              <a:buChar char="•"/>
            </a:pPr>
            <a:r>
              <a:rPr lang="en-US" dirty="0" smtClean="0"/>
              <a:t>XHTML</a:t>
            </a:r>
          </a:p>
          <a:p>
            <a:pPr lvl="1">
              <a:buFont typeface="Arial" panose="020B0604020202020204" pitchFamily="34" charset="0"/>
              <a:buChar char="•"/>
            </a:pPr>
            <a:r>
              <a:rPr lang="en-US" dirty="0" smtClean="0"/>
              <a:t>Text/plain</a:t>
            </a:r>
          </a:p>
          <a:p>
            <a:pPr lvl="1">
              <a:buFont typeface="Arial" panose="020B0604020202020204" pitchFamily="34" charset="0"/>
              <a:buChar char="•"/>
            </a:pPr>
            <a:r>
              <a:rPr lang="en-US" dirty="0" smtClean="0"/>
              <a:t>….</a:t>
            </a:r>
            <a:endParaRPr lang="en-US" dirty="0"/>
          </a:p>
        </p:txBody>
      </p:sp>
      <p:sp>
        <p:nvSpPr>
          <p:cNvPr id="4" name="Title 3"/>
          <p:cNvSpPr>
            <a:spLocks noGrp="1"/>
          </p:cNvSpPr>
          <p:nvPr>
            <p:ph type="title"/>
          </p:nvPr>
        </p:nvSpPr>
        <p:spPr/>
        <p:txBody>
          <a:bodyPr/>
          <a:lstStyle/>
          <a:p>
            <a:r>
              <a:rPr lang="en-US" dirty="0" smtClean="0"/>
              <a:t>Representation</a:t>
            </a:r>
            <a:endParaRPr lang="fr-FR" dirty="0"/>
          </a:p>
        </p:txBody>
      </p:sp>
    </p:spTree>
    <p:extLst>
      <p:ext uri="{BB962C8B-B14F-4D97-AF65-F5344CB8AC3E}">
        <p14:creationId xmlns:p14="http://schemas.microsoft.com/office/powerpoint/2010/main" val="23042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a:t>
            </a:fld>
            <a:endParaRPr lang="en-US" dirty="0"/>
          </a:p>
        </p:txBody>
      </p:sp>
      <p:sp>
        <p:nvSpPr>
          <p:cNvPr id="4" name="Title 3"/>
          <p:cNvSpPr>
            <a:spLocks noGrp="1"/>
          </p:cNvSpPr>
          <p:nvPr>
            <p:ph type="title"/>
          </p:nvPr>
        </p:nvSpPr>
        <p:spPr/>
        <p:txBody>
          <a:bodyPr/>
          <a:lstStyle/>
          <a:p>
            <a:r>
              <a:rPr lang="en-US" dirty="0" smtClean="0"/>
              <a:t>Web Applications vs. Web Services</a:t>
            </a:r>
            <a:endParaRPr lang="en-US" dirty="0"/>
          </a:p>
        </p:txBody>
      </p:sp>
      <p:sp>
        <p:nvSpPr>
          <p:cNvPr id="5" name="Rounded Rectangle 4"/>
          <p:cNvSpPr/>
          <p:nvPr/>
        </p:nvSpPr>
        <p:spPr>
          <a:xfrm>
            <a:off x="1239864" y="2712203"/>
            <a:ext cx="3905574" cy="204577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Rounded Rectangle 5"/>
          <p:cNvSpPr/>
          <p:nvPr/>
        </p:nvSpPr>
        <p:spPr>
          <a:xfrm>
            <a:off x="2766448" y="2874807"/>
            <a:ext cx="2092272" cy="1038386"/>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solidFill>
                  <a:schemeClr val="tx1"/>
                </a:solidFill>
              </a:rPr>
              <a:t>getProducts()</a:t>
            </a:r>
            <a:endParaRPr lang="en-US" sz="2400" dirty="0">
              <a:solidFill>
                <a:schemeClr val="tx1"/>
              </a:solidFill>
            </a:endParaRPr>
          </a:p>
        </p:txBody>
      </p:sp>
      <p:sp>
        <p:nvSpPr>
          <p:cNvPr id="7" name="Oval 6"/>
          <p:cNvSpPr/>
          <p:nvPr/>
        </p:nvSpPr>
        <p:spPr>
          <a:xfrm>
            <a:off x="3618698" y="4137853"/>
            <a:ext cx="1100380" cy="495945"/>
          </a:xfrm>
          <a:prstGeom prst="ellipse">
            <a:avLst/>
          </a:prstGeom>
          <a:solidFill>
            <a:schemeClr val="accent3">
              <a:lumMod val="20000"/>
              <a:lumOff val="8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solidFill>
              </a:rPr>
              <a:t>MVC</a:t>
            </a:r>
            <a:endParaRPr lang="en-US" dirty="0">
              <a:solidFill>
                <a:schemeClr val="tx1"/>
              </a:solidFill>
            </a:endParaRPr>
          </a:p>
        </p:txBody>
      </p:sp>
      <p:sp>
        <p:nvSpPr>
          <p:cNvPr id="8" name="TextBox 7"/>
          <p:cNvSpPr txBox="1"/>
          <p:nvPr/>
        </p:nvSpPr>
        <p:spPr>
          <a:xfrm>
            <a:off x="1735810" y="2369865"/>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243" y="5210433"/>
            <a:ext cx="2072238" cy="138149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1" name="TextBox 10"/>
          <p:cNvSpPr txBox="1"/>
          <p:nvPr/>
        </p:nvSpPr>
        <p:spPr>
          <a:xfrm>
            <a:off x="540635" y="6214867"/>
            <a:ext cx="700320" cy="369332"/>
          </a:xfrm>
          <a:prstGeom prst="rect">
            <a:avLst/>
          </a:prstGeom>
          <a:noFill/>
          <a:ln>
            <a:solidFill>
              <a:schemeClr val="accent1"/>
            </a:solidFill>
          </a:ln>
        </p:spPr>
        <p:txBody>
          <a:bodyPr wrap="none" rtlCol="0" anchor="ctr" anchorCtr="1">
            <a:spAutoFit/>
          </a:bodyPr>
          <a:lstStyle/>
          <a:p>
            <a:r>
              <a:rPr lang="en-US" dirty="0" smtClean="0"/>
              <a:t>client</a:t>
            </a:r>
            <a:endParaRPr lang="en-US" dirty="0"/>
          </a:p>
        </p:txBody>
      </p:sp>
      <p:sp>
        <p:nvSpPr>
          <p:cNvPr id="12" name="TextBox 11"/>
          <p:cNvSpPr txBox="1"/>
          <p:nvPr/>
        </p:nvSpPr>
        <p:spPr>
          <a:xfrm>
            <a:off x="1689402" y="5100318"/>
            <a:ext cx="554960" cy="369332"/>
          </a:xfrm>
          <a:prstGeom prst="rect">
            <a:avLst/>
          </a:prstGeom>
          <a:noFill/>
          <a:ln>
            <a:noFill/>
          </a:ln>
        </p:spPr>
        <p:txBody>
          <a:bodyPr wrap="none" rtlCol="0" anchor="ctr" anchorCtr="1">
            <a:spAutoFit/>
          </a:bodyPr>
          <a:lstStyle/>
          <a:p>
            <a:r>
              <a:rPr lang="en-US" dirty="0" smtClean="0"/>
              <a:t>URL</a:t>
            </a:r>
            <a:endParaRPr lang="en-US" dirty="0"/>
          </a:p>
        </p:txBody>
      </p:sp>
      <p:cxnSp>
        <p:nvCxnSpPr>
          <p:cNvPr id="14" name="Straight Arrow Connector 13"/>
          <p:cNvCxnSpPr>
            <a:stCxn id="12" idx="3"/>
            <a:endCxn id="7" idx="3"/>
          </p:cNvCxnSpPr>
          <p:nvPr/>
        </p:nvCxnSpPr>
        <p:spPr>
          <a:xfrm flipV="1">
            <a:off x="2244362" y="4561169"/>
            <a:ext cx="1535483" cy="723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7" idx="0"/>
            <a:endCxn id="6" idx="2"/>
          </p:cNvCxnSpPr>
          <p:nvPr/>
        </p:nvCxnSpPr>
        <p:spPr>
          <a:xfrm flipH="1" flipV="1">
            <a:off x="3812584" y="3913193"/>
            <a:ext cx="356304" cy="2246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rot="20675276">
            <a:off x="2753427" y="5311876"/>
            <a:ext cx="3224536"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Web application</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cxnSp>
        <p:nvCxnSpPr>
          <p:cNvPr id="24" name="Straight Arrow Connector 23"/>
          <p:cNvCxnSpPr>
            <a:stCxn id="7" idx="4"/>
          </p:cNvCxnSpPr>
          <p:nvPr/>
        </p:nvCxnSpPr>
        <p:spPr>
          <a:xfrm flipH="1">
            <a:off x="3192338" y="4633798"/>
            <a:ext cx="976550" cy="576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1239349" y="5430565"/>
            <a:ext cx="1152367" cy="923330"/>
          </a:xfrm>
          <a:prstGeom prst="rect">
            <a:avLst/>
          </a:prstGeom>
          <a:noFill/>
          <a:ln>
            <a:noFill/>
          </a:ln>
        </p:spPr>
        <p:txBody>
          <a:bodyPr wrap="none" rtlCol="0" anchor="ctr" anchorCtr="1">
            <a:spAutoFit/>
          </a:bodyPr>
          <a:lstStyle/>
          <a:p>
            <a:r>
              <a:rPr lang="en-US" dirty="0" smtClean="0"/>
              <a:t>Product1..</a:t>
            </a:r>
          </a:p>
          <a:p>
            <a:r>
              <a:rPr lang="en-US" dirty="0" smtClean="0"/>
              <a:t>Product2..</a:t>
            </a:r>
          </a:p>
          <a:p>
            <a:r>
              <a:rPr lang="en-US" dirty="0" smtClean="0"/>
              <a:t>….</a:t>
            </a:r>
            <a:endParaRPr lang="en-US" dirty="0"/>
          </a:p>
        </p:txBody>
      </p:sp>
      <p:sp>
        <p:nvSpPr>
          <p:cNvPr id="28" name="Rounded Rectangle 27"/>
          <p:cNvSpPr/>
          <p:nvPr/>
        </p:nvSpPr>
        <p:spPr>
          <a:xfrm>
            <a:off x="8578590" y="2739197"/>
            <a:ext cx="2727702" cy="201878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TextBox 28"/>
          <p:cNvSpPr txBox="1"/>
          <p:nvPr/>
        </p:nvSpPr>
        <p:spPr>
          <a:xfrm>
            <a:off x="8847192" y="2389799"/>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30" name="TextBox 29"/>
          <p:cNvSpPr txBox="1"/>
          <p:nvPr/>
        </p:nvSpPr>
        <p:spPr>
          <a:xfrm>
            <a:off x="4656008" y="2350203"/>
            <a:ext cx="644728" cy="1862048"/>
          </a:xfrm>
          <a:prstGeom prst="rect">
            <a:avLst/>
          </a:prstGeom>
          <a:noFill/>
          <a:ln>
            <a:noFill/>
          </a:ln>
        </p:spPr>
        <p:txBody>
          <a:bodyPr wrap="none" rtlCol="0" anchor="ctr" anchorCtr="1">
            <a:spAutoFit/>
          </a:bodyPr>
          <a:lstStyle/>
          <a:p>
            <a:r>
              <a:rPr lang="en-US" sz="11500" dirty="0" smtClean="0">
                <a:solidFill>
                  <a:schemeClr val="tx1">
                    <a:lumMod val="75000"/>
                    <a:lumOff val="25000"/>
                  </a:schemeClr>
                </a:solidFill>
              </a:rPr>
              <a:t>)</a:t>
            </a:r>
            <a:endParaRPr lang="en-US" sz="11500" dirty="0">
              <a:solidFill>
                <a:schemeClr val="tx1">
                  <a:lumMod val="75000"/>
                  <a:lumOff val="25000"/>
                </a:schemeClr>
              </a:solidFill>
            </a:endParaRPr>
          </a:p>
        </p:txBody>
      </p:sp>
      <p:sp>
        <p:nvSpPr>
          <p:cNvPr id="31" name="TextBox 30"/>
          <p:cNvSpPr txBox="1"/>
          <p:nvPr/>
        </p:nvSpPr>
        <p:spPr>
          <a:xfrm>
            <a:off x="5145438" y="3049141"/>
            <a:ext cx="63671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nchor="ctr" anchorCtr="1">
            <a:spAutoFit/>
          </a:bodyPr>
          <a:lstStyle/>
          <a:p>
            <a:r>
              <a:rPr lang="en-US" sz="3200" b="1" dirty="0" smtClean="0"/>
              <a:t>jar</a:t>
            </a:r>
            <a:endParaRPr lang="en-US" sz="3200" b="1" dirty="0"/>
          </a:p>
        </p:txBody>
      </p:sp>
      <p:cxnSp>
        <p:nvCxnSpPr>
          <p:cNvPr id="33" name="Straight Arrow Connector 32"/>
          <p:cNvCxnSpPr>
            <a:stCxn id="31" idx="3"/>
          </p:cNvCxnSpPr>
          <p:nvPr/>
        </p:nvCxnSpPr>
        <p:spPr>
          <a:xfrm flipV="1">
            <a:off x="5782151" y="3341528"/>
            <a:ext cx="279643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ounded Rectangle 34"/>
          <p:cNvSpPr/>
          <p:nvPr/>
        </p:nvSpPr>
        <p:spPr>
          <a:xfrm>
            <a:off x="8847192" y="3913193"/>
            <a:ext cx="1412686" cy="647976"/>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Jar file</a:t>
            </a:r>
          </a:p>
          <a:p>
            <a:pPr algn="ctr"/>
            <a:r>
              <a:rPr lang="en-US" dirty="0" smtClean="0">
                <a:solidFill>
                  <a:schemeClr val="tx1">
                    <a:lumMod val="75000"/>
                    <a:lumOff val="25000"/>
                  </a:schemeClr>
                </a:solidFill>
              </a:rPr>
              <a:t>getProducts</a:t>
            </a:r>
            <a:endParaRPr lang="en-US" dirty="0">
              <a:solidFill>
                <a:schemeClr val="tx1">
                  <a:lumMod val="75000"/>
                  <a:lumOff val="25000"/>
                </a:schemeClr>
              </a:solidFill>
            </a:endParaRPr>
          </a:p>
        </p:txBody>
      </p:sp>
      <p:sp>
        <p:nvSpPr>
          <p:cNvPr id="36" name="Rounded Rectangle 35"/>
          <p:cNvSpPr/>
          <p:nvPr/>
        </p:nvSpPr>
        <p:spPr>
          <a:xfrm>
            <a:off x="9608949" y="2905607"/>
            <a:ext cx="1431098" cy="733050"/>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application</a:t>
            </a:r>
            <a:endParaRPr lang="en-US" dirty="0">
              <a:solidFill>
                <a:schemeClr val="tx1">
                  <a:lumMod val="75000"/>
                  <a:lumOff val="25000"/>
                </a:schemeClr>
              </a:solidFill>
            </a:endParaRPr>
          </a:p>
        </p:txBody>
      </p:sp>
      <p:cxnSp>
        <p:nvCxnSpPr>
          <p:cNvPr id="38" name="Elbow Connector 37"/>
          <p:cNvCxnSpPr/>
          <p:nvPr/>
        </p:nvCxnSpPr>
        <p:spPr>
          <a:xfrm rot="5400000">
            <a:off x="9132645" y="3436885"/>
            <a:ext cx="558966" cy="393650"/>
          </a:xfrm>
          <a:prstGeom prst="bentConnector3">
            <a:avLst>
              <a:gd name="adj1" fmla="val 92"/>
            </a:avLst>
          </a:prstGeom>
          <a:ln>
            <a:tailEnd type="triangle"/>
          </a:ln>
        </p:spPr>
        <p:style>
          <a:lnRef idx="3">
            <a:schemeClr val="dk1"/>
          </a:lnRef>
          <a:fillRef idx="0">
            <a:schemeClr val="dk1"/>
          </a:fillRef>
          <a:effectRef idx="2">
            <a:schemeClr val="dk1"/>
          </a:effectRef>
          <a:fontRef idx="minor">
            <a:schemeClr val="tx1"/>
          </a:fontRef>
        </p:style>
      </p:cxnSp>
      <p:sp>
        <p:nvSpPr>
          <p:cNvPr id="42" name="Can 41"/>
          <p:cNvSpPr/>
          <p:nvPr/>
        </p:nvSpPr>
        <p:spPr>
          <a:xfrm>
            <a:off x="5300736" y="3781586"/>
            <a:ext cx="836593" cy="976394"/>
          </a:xfrm>
          <a:prstGeom prst="can">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43" name="Can 42"/>
          <p:cNvSpPr/>
          <p:nvPr/>
        </p:nvSpPr>
        <p:spPr>
          <a:xfrm>
            <a:off x="10887995" y="4909123"/>
            <a:ext cx="836593" cy="976394"/>
          </a:xfrm>
          <a:prstGeom prst="can">
            <a:avLst/>
          </a:prstGeom>
          <a:solidFill>
            <a:schemeClr val="accent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3080" y="4298459"/>
            <a:ext cx="2328372" cy="2328372"/>
          </a:xfrm>
          <a:prstGeom prst="rect">
            <a:avLst/>
          </a:prstGeom>
        </p:spPr>
      </p:pic>
    </p:spTree>
    <p:extLst>
      <p:ext uri="{BB962C8B-B14F-4D97-AF65-F5344CB8AC3E}">
        <p14:creationId xmlns:p14="http://schemas.microsoft.com/office/powerpoint/2010/main" val="317800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0"/>
                            </p:stCondLst>
                            <p:childTnLst>
                              <p:par>
                                <p:cTn id="28" presetID="22" presetClass="entr" presetSubtype="4"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up)">
                                      <p:cBhvr>
                                        <p:cTn id="38" dur="500"/>
                                        <p:tgtEl>
                                          <p:spTgt spid="24"/>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1+#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1+#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arn(inVertical)">
                                      <p:cBhvr>
                                        <p:cTn id="67" dur="500"/>
                                        <p:tgtEl>
                                          <p:spTgt spid="3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barn(inVertical)">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par>
                          <p:cTn id="79" fill="hold">
                            <p:stCondLst>
                              <p:cond delay="500"/>
                            </p:stCondLst>
                            <p:childTnLst>
                              <p:par>
                                <p:cTn id="80" presetID="22" presetClass="entr" presetSubtype="1" fill="hold"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up)">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barn(inVertical)">
                                      <p:cBhvr>
                                        <p:cTn id="87" dur="500"/>
                                        <p:tgtEl>
                                          <p:spTgt spid="42"/>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barn(inVertical)">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 calcmode="lin" valueType="num">
                                      <p:cBhvr>
                                        <p:cTn id="95" dur="500" fill="hold"/>
                                        <p:tgtEl>
                                          <p:spTgt spid="44"/>
                                        </p:tgtEl>
                                        <p:attrNameLst>
                                          <p:attrName>ppt_w</p:attrName>
                                        </p:attrNameLst>
                                      </p:cBhvr>
                                      <p:tavLst>
                                        <p:tav tm="0">
                                          <p:val>
                                            <p:fltVal val="0"/>
                                          </p:val>
                                        </p:tav>
                                        <p:tav tm="100000">
                                          <p:val>
                                            <p:strVal val="#ppt_w"/>
                                          </p:val>
                                        </p:tav>
                                      </p:tavLst>
                                    </p:anim>
                                    <p:anim calcmode="lin" valueType="num">
                                      <p:cBhvr>
                                        <p:cTn id="96" dur="500" fill="hold"/>
                                        <p:tgtEl>
                                          <p:spTgt spid="44"/>
                                        </p:tgtEl>
                                        <p:attrNameLst>
                                          <p:attrName>ppt_h</p:attrName>
                                        </p:attrNameLst>
                                      </p:cBhvr>
                                      <p:tavLst>
                                        <p:tav tm="0">
                                          <p:val>
                                            <p:fltVal val="0"/>
                                          </p:val>
                                        </p:tav>
                                        <p:tav tm="100000">
                                          <p:val>
                                            <p:strVal val="#ppt_h"/>
                                          </p:val>
                                        </p:tav>
                                      </p:tavLst>
                                    </p:anim>
                                    <p:animEffect transition="in" filter="fade">
                                      <p:cBhvr>
                                        <p:cTn id="9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2" grpId="0"/>
      <p:bldP spid="23" grpId="0"/>
      <p:bldP spid="27" grpId="0"/>
      <p:bldP spid="28" grpId="0" animBg="1"/>
      <p:bldP spid="29" grpId="0" animBg="1"/>
      <p:bldP spid="30" grpId="0"/>
      <p:bldP spid="31" grpId="0"/>
      <p:bldP spid="35" grpId="0" animBg="1"/>
      <p:bldP spid="36" grpId="0" animBg="1"/>
      <p:bldP spid="42" grpId="0" animBg="1"/>
      <p:bldP spid="4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50</a:t>
            </a:fld>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18709984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51</a:t>
            </a:fld>
            <a:endParaRPr lang="en-US" dirty="0"/>
          </a:p>
        </p:txBody>
      </p:sp>
      <p:sp>
        <p:nvSpPr>
          <p:cNvPr id="3" name="Content Placeholder 2"/>
          <p:cNvSpPr>
            <a:spLocks noGrp="1"/>
          </p:cNvSpPr>
          <p:nvPr>
            <p:ph idx="1"/>
          </p:nvPr>
        </p:nvSpPr>
        <p:spPr/>
        <p:txBody>
          <a:bodyPr/>
          <a:lstStyle/>
          <a:p>
            <a:r>
              <a:rPr lang="en-US" b="1" dirty="0" smtClean="0"/>
              <a:t>J</a:t>
            </a:r>
            <a:r>
              <a:rPr lang="en-US" dirty="0" smtClean="0">
                <a:solidFill>
                  <a:schemeClr val="tx1">
                    <a:lumMod val="75000"/>
                    <a:lumOff val="25000"/>
                  </a:schemeClr>
                </a:solidFill>
              </a:rPr>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a:t>
            </a:r>
          </a:p>
          <a:p>
            <a:endParaRPr lang="en-US" dirty="0"/>
          </a:p>
          <a:p>
            <a:r>
              <a:rPr lang="en-US" dirty="0" smtClean="0"/>
              <a:t>Data </a:t>
            </a:r>
            <a:r>
              <a:rPr lang="en-US" dirty="0"/>
              <a:t>exchange </a:t>
            </a:r>
            <a:r>
              <a:rPr lang="en-US" dirty="0" smtClean="0"/>
              <a:t>format</a:t>
            </a:r>
          </a:p>
          <a:p>
            <a:endParaRPr lang="en-US" dirty="0"/>
          </a:p>
          <a:p>
            <a:r>
              <a:rPr lang="en-US" dirty="0" smtClean="0"/>
              <a:t>Based on JavaScript</a:t>
            </a:r>
          </a:p>
          <a:p>
            <a:endParaRPr lang="en-US" dirty="0"/>
          </a:p>
          <a:p>
            <a:r>
              <a:rPr lang="en-US" dirty="0"/>
              <a:t>independent of programming languages </a:t>
            </a:r>
          </a:p>
          <a:p>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31997089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52</a:t>
            </a:fld>
            <a:endParaRPr lang="en-US" dirty="0"/>
          </a:p>
        </p:txBody>
      </p:sp>
      <p:sp>
        <p:nvSpPr>
          <p:cNvPr id="3" name="Content Placeholder 2"/>
          <p:cNvSpPr>
            <a:spLocks noGrp="1"/>
          </p:cNvSpPr>
          <p:nvPr>
            <p:ph idx="1"/>
          </p:nvPr>
        </p:nvSpPr>
        <p:spPr/>
        <p:txBody>
          <a:bodyPr/>
          <a:lstStyle/>
          <a:p>
            <a:r>
              <a:rPr lang="en-US" dirty="0"/>
              <a:t>Two structures:</a:t>
            </a:r>
          </a:p>
          <a:p>
            <a:pPr lvl="1">
              <a:buFont typeface="Arial" panose="020B0604020202020204" pitchFamily="34" charset="0"/>
              <a:buChar char="•"/>
            </a:pPr>
            <a:r>
              <a:rPr lang="en-US" dirty="0"/>
              <a:t>A collection of key / </a:t>
            </a:r>
            <a:r>
              <a:rPr lang="en-US" dirty="0" smtClean="0"/>
              <a:t>values → object</a:t>
            </a:r>
          </a:p>
          <a:p>
            <a:pPr lvl="1">
              <a:buFont typeface="Arial" panose="020B0604020202020204" pitchFamily="34" charset="0"/>
              <a:buChar char="•"/>
            </a:pPr>
            <a:r>
              <a:rPr lang="en-US" dirty="0" smtClean="0"/>
              <a:t>An </a:t>
            </a:r>
            <a:r>
              <a:rPr lang="en-US" dirty="0"/>
              <a:t>ordered collection of </a:t>
            </a:r>
            <a:r>
              <a:rPr lang="en-US" dirty="0" smtClean="0"/>
              <a:t>objects → array</a:t>
            </a:r>
            <a:endParaRPr lang="en-US" dirty="0"/>
          </a:p>
          <a:p>
            <a:pPr lvl="1">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2850321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53</a:t>
            </a:fld>
            <a:endParaRPr lang="en-US" dirty="0"/>
          </a:p>
        </p:txBody>
      </p:sp>
      <p:sp>
        <p:nvSpPr>
          <p:cNvPr id="3" name="Content Placeholder 2"/>
          <p:cNvSpPr>
            <a:spLocks noGrp="1"/>
          </p:cNvSpPr>
          <p:nvPr>
            <p:ph idx="1"/>
          </p:nvPr>
        </p:nvSpPr>
        <p:spPr>
          <a:xfrm>
            <a:off x="932330" y="2248348"/>
            <a:ext cx="10327340" cy="2587123"/>
          </a:xfrm>
        </p:spPr>
        <p:txBody>
          <a:bodyPr/>
          <a:lstStyle/>
          <a:p>
            <a:r>
              <a:rPr lang="en-US" dirty="0"/>
              <a:t>Starts with "{" </a:t>
            </a:r>
          </a:p>
          <a:p>
            <a:r>
              <a:rPr lang="en-US" dirty="0"/>
              <a:t>E</a:t>
            </a:r>
            <a:r>
              <a:rPr lang="en-US" dirty="0" smtClean="0"/>
              <a:t>nds </a:t>
            </a:r>
            <a:r>
              <a:rPr lang="en-US" dirty="0"/>
              <a:t>with "}" </a:t>
            </a:r>
            <a:endParaRPr lang="en-US" dirty="0" smtClean="0"/>
          </a:p>
          <a:p>
            <a:r>
              <a:rPr lang="en-US" dirty="0"/>
              <a:t>C</a:t>
            </a:r>
            <a:r>
              <a:rPr lang="en-US" dirty="0" smtClean="0"/>
              <a:t>omposed </a:t>
            </a:r>
            <a:r>
              <a:rPr lang="en-US" dirty="0"/>
              <a:t>of an unordered list of pair keys / values. </a:t>
            </a:r>
            <a:endParaRPr lang="en-US" dirty="0" smtClean="0"/>
          </a:p>
          <a:p>
            <a:r>
              <a:rPr lang="en-US" dirty="0" smtClean="0"/>
              <a:t>A </a:t>
            </a:r>
            <a:r>
              <a:rPr lang="en-US" dirty="0"/>
              <a:t>key is followed by ":" </a:t>
            </a:r>
            <a:endParaRPr lang="en-US" dirty="0" smtClean="0"/>
          </a:p>
          <a:p>
            <a:r>
              <a:rPr lang="en-US" dirty="0"/>
              <a:t>T</a:t>
            </a:r>
            <a:r>
              <a:rPr lang="en-US" dirty="0" smtClean="0"/>
              <a:t>he </a:t>
            </a:r>
            <a:r>
              <a:rPr lang="en-US" dirty="0"/>
              <a:t>key / value pairs are separated by ","</a:t>
            </a:r>
          </a:p>
        </p:txBody>
      </p:sp>
      <p:sp>
        <p:nvSpPr>
          <p:cNvPr id="4" name="Title 3"/>
          <p:cNvSpPr>
            <a:spLocks noGrp="1"/>
          </p:cNvSpPr>
          <p:nvPr>
            <p:ph type="title"/>
          </p:nvPr>
        </p:nvSpPr>
        <p:spPr/>
        <p:txBody>
          <a:bodyPr/>
          <a:lstStyle/>
          <a:p>
            <a:r>
              <a:rPr lang="en-US" dirty="0" smtClean="0"/>
              <a:t>JSON Object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658" y="4952948"/>
            <a:ext cx="8327653" cy="1573620"/>
          </a:xfrm>
          <a:prstGeom prst="rect">
            <a:avLst/>
          </a:prstGeom>
        </p:spPr>
      </p:pic>
    </p:spTree>
    <p:extLst>
      <p:ext uri="{BB962C8B-B14F-4D97-AF65-F5344CB8AC3E}">
        <p14:creationId xmlns:p14="http://schemas.microsoft.com/office/powerpoint/2010/main" val="33711079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54</a:t>
            </a:fld>
            <a:endParaRPr lang="en-US" dirty="0"/>
          </a:p>
        </p:txBody>
      </p:sp>
      <p:sp>
        <p:nvSpPr>
          <p:cNvPr id="3" name="Content Placeholder 2"/>
          <p:cNvSpPr>
            <a:spLocks noGrp="1"/>
          </p:cNvSpPr>
          <p:nvPr>
            <p:ph idx="1"/>
          </p:nvPr>
        </p:nvSpPr>
        <p:spPr>
          <a:xfrm>
            <a:off x="932330" y="2248349"/>
            <a:ext cx="10327340" cy="2013686"/>
          </a:xfrm>
        </p:spPr>
        <p:txBody>
          <a:bodyPr/>
          <a:lstStyle/>
          <a:p>
            <a:r>
              <a:rPr lang="en-US" dirty="0"/>
              <a:t>Ordered list of objects </a:t>
            </a:r>
            <a:endParaRPr lang="en-US" dirty="0" smtClean="0"/>
          </a:p>
          <a:p>
            <a:r>
              <a:rPr lang="en-US" dirty="0"/>
              <a:t>B</a:t>
            </a:r>
            <a:r>
              <a:rPr lang="en-US" dirty="0" smtClean="0"/>
              <a:t>eginning </a:t>
            </a:r>
            <a:r>
              <a:rPr lang="en-US" dirty="0"/>
              <a:t>with "[" </a:t>
            </a:r>
            <a:endParaRPr lang="en-US" dirty="0" smtClean="0"/>
          </a:p>
          <a:p>
            <a:r>
              <a:rPr lang="en-US" dirty="0"/>
              <a:t>E</a:t>
            </a:r>
            <a:r>
              <a:rPr lang="en-US" dirty="0" smtClean="0"/>
              <a:t>nding </a:t>
            </a:r>
            <a:r>
              <a:rPr lang="en-US" dirty="0"/>
              <a:t>with </a:t>
            </a:r>
            <a:r>
              <a:rPr lang="en-US" dirty="0" smtClean="0"/>
              <a:t>"]“</a:t>
            </a:r>
          </a:p>
          <a:p>
            <a:r>
              <a:rPr lang="en-US" dirty="0"/>
              <a:t>T</a:t>
            </a:r>
            <a:r>
              <a:rPr lang="en-US" dirty="0" smtClean="0"/>
              <a:t>he </a:t>
            </a:r>
            <a:r>
              <a:rPr lang="en-US" dirty="0"/>
              <a:t>objects are separated from each other by </a:t>
            </a:r>
            <a:r>
              <a:rPr lang="en-US" dirty="0" smtClean="0"/>
              <a:t>“,".</a:t>
            </a:r>
            <a:endParaRPr lang="en-US" dirty="0"/>
          </a:p>
        </p:txBody>
      </p:sp>
      <p:sp>
        <p:nvSpPr>
          <p:cNvPr id="4" name="Title 3"/>
          <p:cNvSpPr>
            <a:spLocks noGrp="1"/>
          </p:cNvSpPr>
          <p:nvPr>
            <p:ph type="title"/>
          </p:nvPr>
        </p:nvSpPr>
        <p:spPr/>
        <p:txBody>
          <a:bodyPr/>
          <a:lstStyle/>
          <a:p>
            <a:r>
              <a:rPr lang="en-US" dirty="0" smtClean="0"/>
              <a:t>JSON Array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586" y="4616347"/>
            <a:ext cx="9142827" cy="1727658"/>
          </a:xfrm>
          <a:prstGeom prst="rect">
            <a:avLst/>
          </a:prstGeom>
        </p:spPr>
      </p:pic>
    </p:spTree>
    <p:extLst>
      <p:ext uri="{BB962C8B-B14F-4D97-AF65-F5344CB8AC3E}">
        <p14:creationId xmlns:p14="http://schemas.microsoft.com/office/powerpoint/2010/main" val="34358847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55</a:t>
            </a:fld>
            <a:endParaRPr lang="en-US" dirty="0"/>
          </a:p>
        </p:txBody>
      </p:sp>
      <p:sp>
        <p:nvSpPr>
          <p:cNvPr id="3" name="Content Placeholder 2"/>
          <p:cNvSpPr>
            <a:spLocks noGrp="1"/>
          </p:cNvSpPr>
          <p:nvPr>
            <p:ph idx="1"/>
          </p:nvPr>
        </p:nvSpPr>
        <p:spPr>
          <a:xfrm>
            <a:off x="932330" y="2248349"/>
            <a:ext cx="4120117" cy="2742106"/>
          </a:xfrm>
        </p:spPr>
        <p:txBody>
          <a:bodyPr/>
          <a:lstStyle/>
          <a:p>
            <a:r>
              <a:rPr lang="en-US" dirty="0"/>
              <a:t>An object can be </a:t>
            </a:r>
            <a:endParaRPr lang="en-US" dirty="0" smtClean="0"/>
          </a:p>
          <a:p>
            <a:pPr lvl="1">
              <a:buFont typeface="Arial" panose="020B0604020202020204" pitchFamily="34" charset="0"/>
              <a:buChar char="•"/>
            </a:pPr>
            <a:r>
              <a:rPr lang="en-US" dirty="0"/>
              <a:t>S</a:t>
            </a:r>
            <a:r>
              <a:rPr lang="en-US" dirty="0" smtClean="0"/>
              <a:t>tring </a:t>
            </a:r>
            <a:r>
              <a:rPr lang="en-US" dirty="0"/>
              <a:t>between </a:t>
            </a:r>
            <a:r>
              <a:rPr lang="en-US" dirty="0" smtClean="0"/>
              <a:t>" " </a:t>
            </a:r>
          </a:p>
          <a:p>
            <a:pPr lvl="1">
              <a:buFont typeface="Arial" panose="020B0604020202020204" pitchFamily="34" charset="0"/>
              <a:buChar char="•"/>
            </a:pPr>
            <a:r>
              <a:rPr lang="en-US" dirty="0"/>
              <a:t>N</a:t>
            </a:r>
            <a:r>
              <a:rPr lang="en-US" dirty="0" smtClean="0"/>
              <a:t>umber </a:t>
            </a:r>
            <a:r>
              <a:rPr lang="en-US" dirty="0"/>
              <a:t>(integer, decimal) </a:t>
            </a:r>
            <a:endParaRPr lang="en-US" dirty="0" smtClean="0"/>
          </a:p>
          <a:p>
            <a:pPr lvl="1">
              <a:buFont typeface="Arial" panose="020B0604020202020204" pitchFamily="34" charset="0"/>
              <a:buChar char="•"/>
            </a:pPr>
            <a:r>
              <a:rPr lang="en-US" dirty="0" smtClean="0"/>
              <a:t>Boolean </a:t>
            </a:r>
            <a:r>
              <a:rPr lang="en-US" dirty="0"/>
              <a:t>(true, false) </a:t>
            </a:r>
            <a:endParaRPr lang="en-US" dirty="0" smtClean="0"/>
          </a:p>
          <a:p>
            <a:pPr lvl="1">
              <a:buFont typeface="Arial" panose="020B0604020202020204" pitchFamily="34" charset="0"/>
              <a:buChar char="•"/>
            </a:pPr>
            <a:r>
              <a:rPr lang="en-US" dirty="0"/>
              <a:t>N</a:t>
            </a:r>
            <a:r>
              <a:rPr lang="en-US" dirty="0" smtClean="0"/>
              <a:t>ull </a:t>
            </a:r>
          </a:p>
          <a:p>
            <a:pPr lvl="1">
              <a:buFont typeface="Arial" panose="020B0604020202020204" pitchFamily="34" charset="0"/>
              <a:buChar char="•"/>
            </a:pPr>
            <a:r>
              <a:rPr lang="en-US" dirty="0"/>
              <a:t>O</a:t>
            </a:r>
            <a:r>
              <a:rPr lang="en-US" dirty="0" smtClean="0"/>
              <a:t>bject</a:t>
            </a:r>
            <a:r>
              <a:rPr lang="en-US" dirty="0"/>
              <a:t>.</a:t>
            </a:r>
          </a:p>
        </p:txBody>
      </p:sp>
      <p:sp>
        <p:nvSpPr>
          <p:cNvPr id="4" name="Title 3"/>
          <p:cNvSpPr>
            <a:spLocks noGrp="1"/>
          </p:cNvSpPr>
          <p:nvPr>
            <p:ph type="title"/>
          </p:nvPr>
        </p:nvSpPr>
        <p:spPr/>
        <p:txBody>
          <a:bodyPr/>
          <a:lstStyle/>
          <a:p>
            <a:r>
              <a:rPr lang="en-US" dirty="0" smtClean="0"/>
              <a:t>JSON Value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42" y="3323015"/>
            <a:ext cx="7173591" cy="3334880"/>
          </a:xfrm>
          <a:prstGeom prst="rect">
            <a:avLst/>
          </a:prstGeom>
        </p:spPr>
      </p:pic>
    </p:spTree>
    <p:extLst>
      <p:ext uri="{BB962C8B-B14F-4D97-AF65-F5344CB8AC3E}">
        <p14:creationId xmlns:p14="http://schemas.microsoft.com/office/powerpoint/2010/main" val="29361635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56</a:t>
            </a:fld>
            <a:endParaRPr lang="en-US" dirty="0"/>
          </a:p>
        </p:txBody>
      </p:sp>
      <p:sp>
        <p:nvSpPr>
          <p:cNvPr id="3" name="Content Placeholder 2"/>
          <p:cNvSpPr>
            <a:spLocks noGrp="1"/>
          </p:cNvSpPr>
          <p:nvPr>
            <p:ph idx="1"/>
          </p:nvPr>
        </p:nvSpPr>
        <p:spPr>
          <a:xfrm>
            <a:off x="1348352" y="2743200"/>
            <a:ext cx="9911319" cy="3418243"/>
          </a:xfrm>
        </p:spPr>
        <p:txBody>
          <a:bodyPr>
            <a:normAutofit/>
          </a:bodyPr>
          <a:lstStyle/>
          <a:p>
            <a:pPr marL="0" indent="0">
              <a:buNone/>
            </a:pPr>
            <a:r>
              <a:rPr lang="en-US" sz="2200" dirty="0" smtClean="0"/>
              <a:t>This JSON syntax defines an employees object, with an array of 3 employees records</a:t>
            </a:r>
          </a:p>
          <a:p>
            <a:pPr marL="0" indent="0">
              <a:buNone/>
            </a:pPr>
            <a:endParaRPr lang="en-US" dirty="0"/>
          </a:p>
          <a:p>
            <a:pPr marL="0" indent="0">
              <a:buNone/>
            </a:pPr>
            <a:r>
              <a:rPr lang="en-US" dirty="0" smtClean="0"/>
              <a:t>{“employees”:[</a:t>
            </a:r>
          </a:p>
          <a:p>
            <a:pPr marL="0" indent="0">
              <a:buNone/>
            </a:pPr>
            <a:r>
              <a:rPr lang="en-US" dirty="0"/>
              <a:t>	</a:t>
            </a:r>
            <a:r>
              <a:rPr lang="en-US" dirty="0" smtClean="0"/>
              <a:t>{“firstName”:”John”, “lastName”:”Doe”},</a:t>
            </a:r>
          </a:p>
          <a:p>
            <a:pPr marL="0" indent="0">
              <a:buNone/>
            </a:pPr>
            <a:r>
              <a:rPr lang="en-US" dirty="0"/>
              <a:t>	</a:t>
            </a:r>
            <a:r>
              <a:rPr lang="en-US" dirty="0" smtClean="0"/>
              <a:t>{“</a:t>
            </a:r>
            <a:r>
              <a:rPr lang="en-US" dirty="0"/>
              <a:t>firstName</a:t>
            </a:r>
            <a:r>
              <a:rPr lang="en-US" dirty="0" smtClean="0"/>
              <a:t>”:”Anna”, </a:t>
            </a:r>
            <a:r>
              <a:rPr lang="en-US" dirty="0"/>
              <a:t>“lastName</a:t>
            </a:r>
            <a:r>
              <a:rPr lang="en-US" dirty="0" smtClean="0"/>
              <a:t>”:”Smith”},</a:t>
            </a:r>
          </a:p>
          <a:p>
            <a:pPr marL="0" indent="0">
              <a:buNone/>
            </a:pPr>
            <a:r>
              <a:rPr lang="en-US" dirty="0"/>
              <a:t>	</a:t>
            </a:r>
            <a:r>
              <a:rPr lang="en-US" dirty="0" smtClean="0"/>
              <a:t>{“</a:t>
            </a:r>
            <a:r>
              <a:rPr lang="en-US" dirty="0"/>
              <a:t>firstName</a:t>
            </a:r>
            <a:r>
              <a:rPr lang="en-US" dirty="0" smtClean="0"/>
              <a:t>”:”Peter”, </a:t>
            </a:r>
            <a:r>
              <a:rPr lang="en-US" dirty="0"/>
              <a:t>“lastName</a:t>
            </a:r>
            <a:r>
              <a:rPr lang="en-US" dirty="0" smtClean="0"/>
              <a:t>”:”Jones”}</a:t>
            </a:r>
          </a:p>
          <a:p>
            <a:pPr marL="0" indent="0">
              <a:buNone/>
            </a:pPr>
            <a:r>
              <a:rPr lang="en-US" dirty="0" smtClean="0"/>
              <a:t>]}</a:t>
            </a:r>
            <a:endParaRPr lang="en-US" dirty="0"/>
          </a:p>
        </p:txBody>
      </p:sp>
      <p:sp>
        <p:nvSpPr>
          <p:cNvPr id="4" name="Title 3"/>
          <p:cNvSpPr>
            <a:spLocks noGrp="1"/>
          </p:cNvSpPr>
          <p:nvPr>
            <p:ph type="title"/>
          </p:nvPr>
        </p:nvSpPr>
        <p:spPr/>
        <p:txBody>
          <a:bodyPr/>
          <a:lstStyle/>
          <a:p>
            <a:r>
              <a:rPr lang="en-US" dirty="0" smtClean="0"/>
              <a:t>JSON Example</a:t>
            </a:r>
            <a:endParaRPr lang="en-US" dirty="0"/>
          </a:p>
        </p:txBody>
      </p:sp>
    </p:spTree>
    <p:extLst>
      <p:ext uri="{BB962C8B-B14F-4D97-AF65-F5344CB8AC3E}">
        <p14:creationId xmlns:p14="http://schemas.microsoft.com/office/powerpoint/2010/main" val="7196635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57</a:t>
            </a:fld>
            <a:endParaRPr lang="en-US" dirty="0"/>
          </a:p>
        </p:txBody>
      </p:sp>
      <p:sp>
        <p:nvSpPr>
          <p:cNvPr id="4" name="Title 3"/>
          <p:cNvSpPr>
            <a:spLocks noGrp="1"/>
          </p:cNvSpPr>
          <p:nvPr>
            <p:ph type="title"/>
          </p:nvPr>
        </p:nvSpPr>
        <p:spPr/>
        <p:txBody>
          <a:bodyPr/>
          <a:lstStyle/>
          <a:p>
            <a:r>
              <a:rPr lang="en-US" dirty="0" smtClean="0"/>
              <a:t>JSON Example</a:t>
            </a:r>
            <a:endParaRPr lang="en-US" dirty="0"/>
          </a:p>
        </p:txBody>
      </p:sp>
      <p:sp>
        <p:nvSpPr>
          <p:cNvPr id="5" name="Content Placeholder 2"/>
          <p:cNvSpPr txBox="1">
            <a:spLocks/>
          </p:cNvSpPr>
          <p:nvPr/>
        </p:nvSpPr>
        <p:spPr>
          <a:xfrm>
            <a:off x="1456687" y="2523264"/>
            <a:ext cx="10425345" cy="4753190"/>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sz="2200" dirty="0" smtClean="0"/>
              <a:t>This XML syntax also defines an employees object with 3 employees records</a:t>
            </a:r>
            <a:endParaRPr lang="en-US" sz="1800" dirty="0"/>
          </a:p>
          <a:p>
            <a:pPr marL="0" indent="0">
              <a:buNone/>
            </a:pPr>
            <a:r>
              <a:rPr lang="en-US" sz="1800" dirty="0" smtClean="0"/>
              <a:t>&lt;employees&gt;</a:t>
            </a:r>
          </a:p>
          <a:p>
            <a:pPr marL="0" indent="0">
              <a:buNone/>
            </a:pPr>
            <a:r>
              <a:rPr lang="en-US" sz="1800" dirty="0"/>
              <a:t>	&lt;</a:t>
            </a:r>
            <a:r>
              <a:rPr lang="en-US" sz="1800" dirty="0" smtClean="0"/>
              <a:t>employee&gt;</a:t>
            </a:r>
          </a:p>
          <a:p>
            <a:pPr marL="0" indent="0">
              <a:buNone/>
            </a:pPr>
            <a:r>
              <a:rPr lang="en-US" sz="1800" dirty="0"/>
              <a:t>	</a:t>
            </a:r>
            <a:r>
              <a:rPr lang="en-US" sz="1800" dirty="0" smtClean="0"/>
              <a:t>	&lt;firstName&gt;John&lt;/firstName&gt;&lt;lastName&gt;Doe&lt;/lastName&gt;</a:t>
            </a:r>
            <a:endParaRPr lang="en-US" sz="1800" dirty="0"/>
          </a:p>
          <a:p>
            <a:pPr marL="0" indent="0">
              <a:buNone/>
            </a:pPr>
            <a:r>
              <a:rPr lang="en-US" sz="1800" dirty="0" smtClean="0"/>
              <a:t>	</a:t>
            </a:r>
            <a:r>
              <a:rPr lang="en-US" sz="1800" dirty="0"/>
              <a:t>&lt;/ </a:t>
            </a:r>
            <a:r>
              <a:rPr lang="en-US" sz="1800" dirty="0" smtClean="0"/>
              <a:t>employee&gt;</a:t>
            </a:r>
          </a:p>
          <a:p>
            <a:pPr marL="0" indent="0">
              <a:buNone/>
            </a:pPr>
            <a:r>
              <a:rPr lang="en-US" sz="1800" dirty="0" smtClean="0"/>
              <a:t>	&lt;</a:t>
            </a:r>
            <a:r>
              <a:rPr lang="en-US" sz="1800" dirty="0"/>
              <a:t>employee&gt;</a:t>
            </a:r>
          </a:p>
          <a:p>
            <a:pPr marL="0" indent="0">
              <a:buNone/>
            </a:pPr>
            <a:r>
              <a:rPr lang="en-US" sz="1800" dirty="0"/>
              <a:t>		&lt;</a:t>
            </a:r>
            <a:r>
              <a:rPr lang="en-US" sz="1800" dirty="0" smtClean="0"/>
              <a:t>firstName&gt;Anna&lt;/</a:t>
            </a:r>
            <a:r>
              <a:rPr lang="en-US" sz="1800" dirty="0"/>
              <a:t>firstName&gt;&lt;lastName&gt;Smith&lt;/lastName&gt;</a:t>
            </a:r>
          </a:p>
          <a:p>
            <a:pPr marL="0" indent="0">
              <a:buNone/>
            </a:pPr>
            <a:r>
              <a:rPr lang="en-US" sz="1800" dirty="0"/>
              <a:t>	&lt;/ employee&gt;</a:t>
            </a:r>
          </a:p>
          <a:p>
            <a:pPr marL="0" indent="0">
              <a:buNone/>
            </a:pPr>
            <a:r>
              <a:rPr lang="en-US" sz="1800" dirty="0" smtClean="0"/>
              <a:t>	&lt;</a:t>
            </a:r>
            <a:r>
              <a:rPr lang="en-US" sz="1800" dirty="0"/>
              <a:t>employee&gt;</a:t>
            </a:r>
          </a:p>
          <a:p>
            <a:pPr marL="0" indent="0">
              <a:buNone/>
            </a:pPr>
            <a:r>
              <a:rPr lang="en-US" sz="1800" dirty="0"/>
              <a:t>		&lt;</a:t>
            </a:r>
            <a:r>
              <a:rPr lang="en-US" sz="1800" dirty="0" smtClean="0"/>
              <a:t>firstName&gt;Peter&lt;/</a:t>
            </a:r>
            <a:r>
              <a:rPr lang="en-US" sz="1800" dirty="0"/>
              <a:t>firstName&gt;&lt;</a:t>
            </a:r>
            <a:r>
              <a:rPr lang="en-US" sz="1800" dirty="0" smtClean="0"/>
              <a:t>lastName&gt;Jones&lt;/</a:t>
            </a:r>
            <a:r>
              <a:rPr lang="en-US" sz="1800" dirty="0"/>
              <a:t>lastName&gt;</a:t>
            </a:r>
          </a:p>
          <a:p>
            <a:pPr marL="0" indent="0">
              <a:buNone/>
            </a:pPr>
            <a:r>
              <a:rPr lang="en-US" sz="1800" dirty="0"/>
              <a:t>	&lt;/ employee</a:t>
            </a:r>
            <a:r>
              <a:rPr lang="en-US" sz="1800" dirty="0" smtClean="0"/>
              <a:t>&gt;</a:t>
            </a:r>
          </a:p>
          <a:p>
            <a:pPr marL="0" indent="0">
              <a:buNone/>
            </a:pPr>
            <a:r>
              <a:rPr lang="en-US" sz="1800" dirty="0" smtClean="0"/>
              <a:t>&lt;/ employees&gt;</a:t>
            </a:r>
            <a:endParaRPr lang="en-US" sz="1800" dirty="0"/>
          </a:p>
        </p:txBody>
      </p:sp>
    </p:spTree>
    <p:extLst>
      <p:ext uri="{BB962C8B-B14F-4D97-AF65-F5344CB8AC3E}">
        <p14:creationId xmlns:p14="http://schemas.microsoft.com/office/powerpoint/2010/main" val="2763757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58</a:t>
            </a:fld>
            <a:endParaRPr lang="en-US" dirty="0"/>
          </a:p>
        </p:txBody>
      </p:sp>
      <p:sp>
        <p:nvSpPr>
          <p:cNvPr id="4" name="Title 3"/>
          <p:cNvSpPr>
            <a:spLocks noGrp="1"/>
          </p:cNvSpPr>
          <p:nvPr>
            <p:ph type="title"/>
          </p:nvPr>
        </p:nvSpPr>
        <p:spPr/>
        <p:txBody>
          <a:bodyPr/>
          <a:lstStyle/>
          <a:p>
            <a:r>
              <a:rPr lang="en-US" dirty="0" smtClean="0"/>
              <a:t>Web Service Definition</a:t>
            </a:r>
            <a:endParaRPr lang="fr-F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460" y="2922757"/>
            <a:ext cx="3603811" cy="360381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Box 6"/>
          <p:cNvSpPr txBox="1"/>
          <p:nvPr/>
        </p:nvSpPr>
        <p:spPr>
          <a:xfrm>
            <a:off x="1317812" y="2705147"/>
            <a:ext cx="4059637" cy="2308324"/>
          </a:xfrm>
          <a:prstGeom prst="rect">
            <a:avLst/>
          </a:prstGeom>
          <a:noFill/>
          <a:ln>
            <a:noFill/>
          </a:ln>
        </p:spPr>
        <p:txBody>
          <a:bodyPr wrap="none" rtlCol="0" anchor="ctr" anchorCtr="1">
            <a:spAutoFit/>
          </a:bodyPr>
          <a:lstStyle/>
          <a:p>
            <a:pPr marL="342900" indent="-342900">
              <a:buFont typeface="Arial" panose="020B0604020202020204" pitchFamily="34" charset="0"/>
              <a:buChar char="•"/>
            </a:pPr>
            <a:r>
              <a:rPr lang="en-US" sz="2400" dirty="0" smtClean="0"/>
              <a:t>What the web service does?</a:t>
            </a:r>
          </a:p>
          <a:p>
            <a:pPr marL="342900" indent="-342900">
              <a:buFont typeface="Arial" panose="020B0604020202020204" pitchFamily="34" charset="0"/>
              <a:buChar char="•"/>
            </a:pPr>
            <a:r>
              <a:rPr lang="en-US" sz="2400" dirty="0" smtClean="0"/>
              <a:t>What are the operations?</a:t>
            </a:r>
          </a:p>
          <a:p>
            <a:pPr marL="342900" indent="-342900">
              <a:buFont typeface="Arial" panose="020B0604020202020204" pitchFamily="34" charset="0"/>
              <a:buChar char="•"/>
            </a:pPr>
            <a:r>
              <a:rPr lang="en-US" sz="2400" dirty="0" smtClean="0"/>
              <a:t>Input arguments?</a:t>
            </a:r>
          </a:p>
          <a:p>
            <a:pPr marL="342900" indent="-342900">
              <a:buFont typeface="Arial" panose="020B0604020202020204" pitchFamily="34" charset="0"/>
              <a:buChar char="•"/>
            </a:pPr>
            <a:r>
              <a:rPr lang="en-US" sz="2400" dirty="0" smtClean="0"/>
              <a:t>Arguments types?</a:t>
            </a:r>
          </a:p>
          <a:p>
            <a:pPr marL="342900" indent="-342900">
              <a:buFont typeface="Arial" panose="020B0604020202020204" pitchFamily="34" charset="0"/>
              <a:buChar char="•"/>
            </a:pPr>
            <a:r>
              <a:rPr lang="en-US" sz="2400" dirty="0" smtClean="0"/>
              <a:t>Outputs?</a:t>
            </a:r>
          </a:p>
          <a:p>
            <a:pPr marL="342900" indent="-342900">
              <a:buFont typeface="Arial" panose="020B0604020202020204" pitchFamily="34" charset="0"/>
              <a:buChar char="•"/>
            </a:pPr>
            <a:r>
              <a:rPr lang="en-US" sz="2400" dirty="0" smtClean="0"/>
              <a:t>…..</a:t>
            </a:r>
            <a:endParaRPr lang="fr-FR" sz="2400" dirty="0"/>
          </a:p>
        </p:txBody>
      </p:sp>
    </p:spTree>
    <p:extLst>
      <p:ext uri="{BB962C8B-B14F-4D97-AF65-F5344CB8AC3E}">
        <p14:creationId xmlns:p14="http://schemas.microsoft.com/office/powerpoint/2010/main" val="31810466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3473" y="3141561"/>
            <a:ext cx="2810803" cy="2791551"/>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59</a:t>
            </a:fld>
            <a:endParaRPr lang="en-US" dirty="0"/>
          </a:p>
        </p:txBody>
      </p:sp>
      <p:sp>
        <p:nvSpPr>
          <p:cNvPr id="4" name="Title 3"/>
          <p:cNvSpPr>
            <a:spLocks noGrp="1"/>
          </p:cNvSpPr>
          <p:nvPr>
            <p:ph type="title"/>
          </p:nvPr>
        </p:nvSpPr>
        <p:spPr/>
        <p:txBody>
          <a:bodyPr/>
          <a:lstStyle/>
          <a:p>
            <a:r>
              <a:rPr lang="en-US" dirty="0" smtClean="0"/>
              <a:t>SOAP Web Service Definition</a:t>
            </a:r>
            <a:endParaRPr lang="fr-FR" dirty="0"/>
          </a:p>
        </p:txBody>
      </p:sp>
      <p:sp>
        <p:nvSpPr>
          <p:cNvPr id="5" name="Right Arrow 4"/>
          <p:cNvSpPr/>
          <p:nvPr/>
        </p:nvSpPr>
        <p:spPr>
          <a:xfrm>
            <a:off x="4369336" y="3318523"/>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6" name="TextBox 5"/>
          <p:cNvSpPr txBox="1"/>
          <p:nvPr/>
        </p:nvSpPr>
        <p:spPr>
          <a:xfrm>
            <a:off x="5929393" y="3141561"/>
            <a:ext cx="1554080" cy="769441"/>
          </a:xfrm>
          <a:prstGeom prst="rect">
            <a:avLst/>
          </a:prstGeom>
          <a:noFill/>
          <a:ln>
            <a:noFill/>
          </a:ln>
        </p:spPr>
        <p:txBody>
          <a:bodyPr wrap="none" rtlCol="0" anchor="ctr" anchorCtr="1">
            <a:spAutoFit/>
          </a:bodyPr>
          <a:lstStyle/>
          <a:p>
            <a:r>
              <a:rPr lang="en-US" sz="4400" b="1" dirty="0" smtClean="0">
                <a:solidFill>
                  <a:schemeClr val="accent3">
                    <a:lumMod val="50000"/>
                  </a:schemeClr>
                </a:solidFill>
              </a:rPr>
              <a:t>WSDL</a:t>
            </a:r>
            <a:endParaRPr lang="fr-FR" sz="4400" b="1" dirty="0">
              <a:solidFill>
                <a:schemeClr val="accent3">
                  <a:lumMod val="50000"/>
                </a:schemeClr>
              </a:solidFill>
            </a:endParaRPr>
          </a:p>
        </p:txBody>
      </p:sp>
      <p:sp>
        <p:nvSpPr>
          <p:cNvPr id="7" name="TextBox 6"/>
          <p:cNvSpPr txBox="1"/>
          <p:nvPr/>
        </p:nvSpPr>
        <p:spPr>
          <a:xfrm>
            <a:off x="1387549" y="2495931"/>
            <a:ext cx="4989764" cy="461665"/>
          </a:xfrm>
          <a:prstGeom prst="rect">
            <a:avLst/>
          </a:prstGeom>
          <a:noFill/>
          <a:ln>
            <a:noFill/>
          </a:ln>
        </p:spPr>
        <p:txBody>
          <a:bodyPr wrap="none" rtlCol="0" anchor="ctr" anchorCtr="1">
            <a:spAutoFit/>
          </a:bodyPr>
          <a:lstStyle/>
          <a:p>
            <a:r>
              <a:rPr lang="en-US" sz="2400" dirty="0" smtClean="0"/>
              <a:t>All the details of the SOAP web service</a:t>
            </a:r>
            <a:endParaRPr lang="fr-FR" sz="2400" dirty="0"/>
          </a:p>
        </p:txBody>
      </p:sp>
      <p:sp>
        <p:nvSpPr>
          <p:cNvPr id="9" name="Rectangle 8"/>
          <p:cNvSpPr/>
          <p:nvPr/>
        </p:nvSpPr>
        <p:spPr>
          <a:xfrm>
            <a:off x="8493396" y="5143676"/>
            <a:ext cx="2810803" cy="1200329"/>
          </a:xfrm>
          <a:prstGeom prst="rect">
            <a:avLst/>
          </a:prstGeom>
          <a:noFill/>
        </p:spPr>
        <p:txBody>
          <a:bodyPr wrap="square" lIns="91440" tIns="45720" rIns="91440" bIns="45720">
            <a:spAutoFit/>
            <a:scene3d>
              <a:camera prst="perspectiveContrastingRightFacing"/>
              <a:lightRig rig="threePt" dir="t"/>
            </a:scene3d>
            <a:sp3d extrusionH="57150">
              <a:bevelT w="38100" h="38100"/>
            </a:sp3d>
          </a:bodyPr>
          <a:lstStyle/>
          <a:p>
            <a:pPr algn="ctr"/>
            <a:r>
              <a:rPr lang="en-US" sz="7200" b="1" cap="none" spc="0" dirty="0" smtClean="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rPr>
              <a:t>WSDL</a:t>
            </a:r>
            <a:endParaRPr lang="en-US" sz="7200" b="1" cap="none" spc="0" dirty="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Tree>
    <p:extLst>
      <p:ext uri="{BB962C8B-B14F-4D97-AF65-F5344CB8AC3E}">
        <p14:creationId xmlns:p14="http://schemas.microsoft.com/office/powerpoint/2010/main" val="377409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a:t>
            </a:fld>
            <a:endParaRPr lang="en-US" dirty="0"/>
          </a:p>
        </p:txBody>
      </p:sp>
      <p:sp>
        <p:nvSpPr>
          <p:cNvPr id="4" name="Title 3"/>
          <p:cNvSpPr>
            <a:spLocks noGrp="1"/>
          </p:cNvSpPr>
          <p:nvPr>
            <p:ph type="title"/>
          </p:nvPr>
        </p:nvSpPr>
        <p:spPr/>
        <p:txBody>
          <a:bodyPr/>
          <a:lstStyle/>
          <a:p>
            <a:r>
              <a:rPr lang="en-US" dirty="0"/>
              <a:t>Web Applications vs. Web Services</a:t>
            </a:r>
          </a:p>
        </p:txBody>
      </p:sp>
      <p:sp>
        <p:nvSpPr>
          <p:cNvPr id="5" name="Rounded Rectangle 4"/>
          <p:cNvSpPr/>
          <p:nvPr/>
        </p:nvSpPr>
        <p:spPr>
          <a:xfrm>
            <a:off x="1239864" y="2712203"/>
            <a:ext cx="3905574" cy="204577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Rounded Rectangle 5"/>
          <p:cNvSpPr/>
          <p:nvPr/>
        </p:nvSpPr>
        <p:spPr>
          <a:xfrm>
            <a:off x="2766448" y="2874807"/>
            <a:ext cx="2092272" cy="1038386"/>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solidFill>
                  <a:schemeClr val="tx1"/>
                </a:solidFill>
              </a:rPr>
              <a:t>getProducts()</a:t>
            </a:r>
            <a:endParaRPr lang="en-US" sz="2400" dirty="0">
              <a:solidFill>
                <a:schemeClr val="tx1"/>
              </a:solidFill>
            </a:endParaRPr>
          </a:p>
        </p:txBody>
      </p:sp>
      <p:sp>
        <p:nvSpPr>
          <p:cNvPr id="8" name="TextBox 7"/>
          <p:cNvSpPr txBox="1"/>
          <p:nvPr/>
        </p:nvSpPr>
        <p:spPr>
          <a:xfrm>
            <a:off x="1735810" y="2369865"/>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28" name="Rounded Rectangle 27"/>
          <p:cNvSpPr/>
          <p:nvPr/>
        </p:nvSpPr>
        <p:spPr>
          <a:xfrm>
            <a:off x="8653616" y="2739197"/>
            <a:ext cx="2727702" cy="201878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TextBox 28"/>
          <p:cNvSpPr txBox="1"/>
          <p:nvPr/>
        </p:nvSpPr>
        <p:spPr>
          <a:xfrm>
            <a:off x="8847192" y="2389799"/>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36" name="Rounded Rectangle 35"/>
          <p:cNvSpPr/>
          <p:nvPr/>
        </p:nvSpPr>
        <p:spPr>
          <a:xfrm>
            <a:off x="9559203" y="3002041"/>
            <a:ext cx="1431098" cy="733050"/>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application</a:t>
            </a:r>
            <a:endParaRPr lang="en-US" dirty="0">
              <a:solidFill>
                <a:schemeClr val="tx1">
                  <a:lumMod val="75000"/>
                  <a:lumOff val="25000"/>
                </a:schemeClr>
              </a:solidFill>
            </a:endParaRPr>
          </a:p>
        </p:txBody>
      </p:sp>
      <p:cxnSp>
        <p:nvCxnSpPr>
          <p:cNvPr id="32" name="Straight Arrow Connector 31"/>
          <p:cNvCxnSpPr>
            <a:stCxn id="36" idx="1"/>
            <a:endCxn id="6" idx="3"/>
          </p:cNvCxnSpPr>
          <p:nvPr/>
        </p:nvCxnSpPr>
        <p:spPr>
          <a:xfrm flipH="1">
            <a:off x="4858720" y="3368566"/>
            <a:ext cx="4700483" cy="254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p:cNvSpPr/>
          <p:nvPr/>
        </p:nvSpPr>
        <p:spPr>
          <a:xfrm rot="20675276">
            <a:off x="5417272" y="3814687"/>
            <a:ext cx="2648674"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Web services</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5626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1+#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animBg="1"/>
      <p:bldP spid="3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3473" y="3141561"/>
            <a:ext cx="2810803" cy="2791551"/>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60</a:t>
            </a:fld>
            <a:endParaRPr lang="en-US" dirty="0"/>
          </a:p>
        </p:txBody>
      </p:sp>
      <p:sp>
        <p:nvSpPr>
          <p:cNvPr id="4" name="Title 3"/>
          <p:cNvSpPr>
            <a:spLocks noGrp="1"/>
          </p:cNvSpPr>
          <p:nvPr>
            <p:ph type="title"/>
          </p:nvPr>
        </p:nvSpPr>
        <p:spPr/>
        <p:txBody>
          <a:bodyPr/>
          <a:lstStyle/>
          <a:p>
            <a:r>
              <a:rPr lang="en-US" dirty="0" smtClean="0"/>
              <a:t>REST Web Service Definition</a:t>
            </a:r>
            <a:endParaRPr lang="fr-FR" dirty="0"/>
          </a:p>
        </p:txBody>
      </p:sp>
      <p:sp>
        <p:nvSpPr>
          <p:cNvPr id="5" name="Right Arrow 4"/>
          <p:cNvSpPr/>
          <p:nvPr/>
        </p:nvSpPr>
        <p:spPr>
          <a:xfrm>
            <a:off x="4369336" y="3318523"/>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6" name="TextBox 5"/>
          <p:cNvSpPr txBox="1"/>
          <p:nvPr/>
        </p:nvSpPr>
        <p:spPr>
          <a:xfrm>
            <a:off x="5929393" y="3141561"/>
            <a:ext cx="1605696" cy="769441"/>
          </a:xfrm>
          <a:prstGeom prst="rect">
            <a:avLst/>
          </a:prstGeom>
          <a:noFill/>
          <a:ln>
            <a:noFill/>
          </a:ln>
        </p:spPr>
        <p:txBody>
          <a:bodyPr wrap="none" rtlCol="0" anchor="ctr" anchorCtr="1">
            <a:spAutoFit/>
          </a:bodyPr>
          <a:lstStyle/>
          <a:p>
            <a:r>
              <a:rPr lang="en-US" sz="4400" b="1" dirty="0" smtClean="0">
                <a:solidFill>
                  <a:schemeClr val="accent3">
                    <a:lumMod val="50000"/>
                  </a:schemeClr>
                </a:solidFill>
              </a:rPr>
              <a:t>WADL</a:t>
            </a:r>
            <a:endParaRPr lang="fr-FR" sz="4400" b="1" dirty="0">
              <a:solidFill>
                <a:schemeClr val="accent3">
                  <a:lumMod val="50000"/>
                </a:schemeClr>
              </a:solidFill>
            </a:endParaRPr>
          </a:p>
        </p:txBody>
      </p:sp>
      <p:sp>
        <p:nvSpPr>
          <p:cNvPr id="7" name="TextBox 6"/>
          <p:cNvSpPr txBox="1"/>
          <p:nvPr/>
        </p:nvSpPr>
        <p:spPr>
          <a:xfrm>
            <a:off x="1387549" y="2495931"/>
            <a:ext cx="4989764" cy="461665"/>
          </a:xfrm>
          <a:prstGeom prst="rect">
            <a:avLst/>
          </a:prstGeom>
          <a:noFill/>
          <a:ln>
            <a:noFill/>
          </a:ln>
        </p:spPr>
        <p:txBody>
          <a:bodyPr wrap="none" rtlCol="0" anchor="ctr" anchorCtr="1">
            <a:spAutoFit/>
          </a:bodyPr>
          <a:lstStyle/>
          <a:p>
            <a:r>
              <a:rPr lang="en-US" sz="2400" dirty="0" smtClean="0"/>
              <a:t>All the details of the SOAP web service</a:t>
            </a:r>
            <a:endParaRPr lang="fr-FR" sz="2400" dirty="0"/>
          </a:p>
        </p:txBody>
      </p:sp>
      <p:sp>
        <p:nvSpPr>
          <p:cNvPr id="9" name="Rectangle 8"/>
          <p:cNvSpPr/>
          <p:nvPr/>
        </p:nvSpPr>
        <p:spPr>
          <a:xfrm>
            <a:off x="8493396" y="5143676"/>
            <a:ext cx="2810803" cy="1200329"/>
          </a:xfrm>
          <a:prstGeom prst="rect">
            <a:avLst/>
          </a:prstGeom>
          <a:noFill/>
        </p:spPr>
        <p:txBody>
          <a:bodyPr wrap="square" lIns="91440" tIns="45720" rIns="91440" bIns="45720">
            <a:spAutoFit/>
            <a:scene3d>
              <a:camera prst="perspectiveContrastingRightFacing"/>
              <a:lightRig rig="threePt" dir="t"/>
            </a:scene3d>
            <a:sp3d extrusionH="57150">
              <a:bevelT w="38100" h="38100"/>
            </a:sp3d>
          </a:bodyPr>
          <a:lstStyle/>
          <a:p>
            <a:pPr algn="ctr"/>
            <a:r>
              <a:rPr lang="en-US" sz="7200" b="1" cap="none" spc="0" dirty="0" smtClean="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rPr>
              <a:t>WADL</a:t>
            </a:r>
            <a:endParaRPr lang="en-US" sz="7200" b="1" cap="none" spc="0" dirty="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
        <p:nvSpPr>
          <p:cNvPr id="3" name="TextBox 2"/>
          <p:cNvSpPr txBox="1"/>
          <p:nvPr/>
        </p:nvSpPr>
        <p:spPr>
          <a:xfrm>
            <a:off x="1875399" y="4443494"/>
            <a:ext cx="5608074" cy="523220"/>
          </a:xfrm>
          <a:prstGeom prst="rect">
            <a:avLst/>
          </a:prstGeom>
          <a:noFill/>
          <a:ln>
            <a:noFill/>
          </a:ln>
        </p:spPr>
        <p:txBody>
          <a:bodyPr wrap="none" rtlCol="0" anchor="ctr" anchorCtr="1">
            <a:spAutoFit/>
          </a:bodyPr>
          <a:lstStyle/>
          <a:p>
            <a:r>
              <a:rPr lang="en-US" sz="2800" b="1" dirty="0" smtClean="0">
                <a:solidFill>
                  <a:schemeClr val="tx1">
                    <a:lumMod val="95000"/>
                    <a:lumOff val="5000"/>
                  </a:schemeClr>
                </a:solidFill>
              </a:rPr>
              <a:t>W</a:t>
            </a:r>
            <a:r>
              <a:rPr lang="en-US" sz="2800" dirty="0" smtClean="0">
                <a:solidFill>
                  <a:schemeClr val="tx1">
                    <a:lumMod val="75000"/>
                    <a:lumOff val="25000"/>
                  </a:schemeClr>
                </a:solidFill>
              </a:rPr>
              <a:t>eb</a:t>
            </a:r>
            <a:r>
              <a:rPr lang="en-US" sz="2800" dirty="0" smtClean="0"/>
              <a:t> </a:t>
            </a:r>
            <a:r>
              <a:rPr lang="en-US" sz="2800" b="1" dirty="0" smtClean="0">
                <a:solidFill>
                  <a:schemeClr val="tx1">
                    <a:lumMod val="95000"/>
                    <a:lumOff val="5000"/>
                  </a:schemeClr>
                </a:solidFill>
              </a:rPr>
              <a:t>A</a:t>
            </a:r>
            <a:r>
              <a:rPr lang="en-US" sz="2800" dirty="0" smtClean="0">
                <a:solidFill>
                  <a:schemeClr val="tx1">
                    <a:lumMod val="75000"/>
                    <a:lumOff val="25000"/>
                  </a:schemeClr>
                </a:solidFill>
              </a:rPr>
              <a:t>pplication</a:t>
            </a:r>
            <a:r>
              <a:rPr lang="en-US" sz="2800" dirty="0" smtClean="0"/>
              <a:t> </a:t>
            </a:r>
            <a:r>
              <a:rPr lang="en-US" sz="2800" b="1" dirty="0" smtClean="0">
                <a:solidFill>
                  <a:schemeClr val="tx1">
                    <a:lumMod val="95000"/>
                    <a:lumOff val="5000"/>
                  </a:schemeClr>
                </a:solidFill>
              </a:rPr>
              <a:t>D</a:t>
            </a:r>
            <a:r>
              <a:rPr lang="en-US" sz="2800" dirty="0" smtClean="0">
                <a:solidFill>
                  <a:schemeClr val="tx1">
                    <a:lumMod val="75000"/>
                    <a:lumOff val="25000"/>
                  </a:schemeClr>
                </a:solidFill>
              </a:rPr>
              <a:t>efinition</a:t>
            </a:r>
            <a:r>
              <a:rPr lang="en-US" sz="2800" dirty="0" smtClean="0"/>
              <a:t> </a:t>
            </a:r>
            <a:r>
              <a:rPr lang="en-US" sz="2800" b="1" dirty="0" smtClean="0">
                <a:solidFill>
                  <a:schemeClr val="tx1">
                    <a:lumMod val="95000"/>
                    <a:lumOff val="5000"/>
                  </a:schemeClr>
                </a:solidFill>
              </a:rPr>
              <a:t>L</a:t>
            </a:r>
            <a:r>
              <a:rPr lang="en-US" sz="2800" dirty="0" smtClean="0">
                <a:solidFill>
                  <a:schemeClr val="tx1">
                    <a:lumMod val="75000"/>
                    <a:lumOff val="25000"/>
                  </a:schemeClr>
                </a:solidFill>
              </a:rPr>
              <a:t>anguage</a:t>
            </a:r>
            <a:endParaRPr lang="en-US" sz="2800" dirty="0">
              <a:solidFill>
                <a:schemeClr val="tx1">
                  <a:lumMod val="75000"/>
                  <a:lumOff val="25000"/>
                </a:schemeClr>
              </a:solidFill>
            </a:endParaRPr>
          </a:p>
        </p:txBody>
      </p:sp>
      <p:sp>
        <p:nvSpPr>
          <p:cNvPr id="10" name="TextBox 9"/>
          <p:cNvSpPr txBox="1"/>
          <p:nvPr/>
        </p:nvSpPr>
        <p:spPr>
          <a:xfrm>
            <a:off x="2361521" y="5117504"/>
            <a:ext cx="5173568" cy="1631216"/>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000" dirty="0" smtClean="0"/>
              <a:t>Describes the REST service in a XML format.</a:t>
            </a:r>
          </a:p>
          <a:p>
            <a:pPr marL="285750" indent="-285750">
              <a:buFont typeface="Arial" panose="020B0604020202020204" pitchFamily="34" charset="0"/>
              <a:buChar char="•"/>
            </a:pPr>
            <a:r>
              <a:rPr lang="en-US" sz="2000" dirty="0" smtClean="0"/>
              <a:t>provides service informations that allow </a:t>
            </a:r>
            <a:r>
              <a:rPr lang="en-US" sz="2000" dirty="0" smtClean="0"/>
              <a:t>building client </a:t>
            </a:r>
            <a:r>
              <a:rPr lang="en-US" sz="2000" dirty="0" smtClean="0"/>
              <a:t>applications using REST services.</a:t>
            </a:r>
          </a:p>
          <a:p>
            <a:pPr marL="285750" indent="-285750">
              <a:buFont typeface="Arial" panose="020B0604020202020204" pitchFamily="34" charset="0"/>
              <a:buChar char="•"/>
            </a:pPr>
            <a:r>
              <a:rPr lang="en-US" sz="2000" dirty="0"/>
              <a:t>automatically generated by the API</a:t>
            </a:r>
          </a:p>
        </p:txBody>
      </p:sp>
    </p:spTree>
    <p:extLst>
      <p:ext uri="{BB962C8B-B14F-4D97-AF65-F5344CB8AC3E}">
        <p14:creationId xmlns:p14="http://schemas.microsoft.com/office/powerpoint/2010/main" val="227383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3" grpId="0"/>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61</a:t>
            </a:fld>
            <a:endParaRPr lang="en-US" dirty="0"/>
          </a:p>
        </p:txBody>
      </p:sp>
      <p:sp>
        <p:nvSpPr>
          <p:cNvPr id="3" name="Text Placeholder 2"/>
          <p:cNvSpPr>
            <a:spLocks noGrp="1"/>
          </p:cNvSpPr>
          <p:nvPr>
            <p:ph type="body" idx="1"/>
          </p:nvPr>
        </p:nvSpPr>
        <p:spPr/>
        <p:txBody>
          <a:bodyPr/>
          <a:lstStyle/>
          <a:p>
            <a:r>
              <a:rPr lang="en-US" dirty="0" smtClean="0"/>
              <a:t>REST specification</a:t>
            </a:r>
            <a:endParaRPr lang="en-US" dirty="0"/>
          </a:p>
        </p:txBody>
      </p:sp>
      <p:sp>
        <p:nvSpPr>
          <p:cNvPr id="4" name="Title 3"/>
          <p:cNvSpPr>
            <a:spLocks noGrp="1"/>
          </p:cNvSpPr>
          <p:nvPr>
            <p:ph type="title"/>
          </p:nvPr>
        </p:nvSpPr>
        <p:spPr/>
        <p:txBody>
          <a:bodyPr/>
          <a:lstStyle/>
          <a:p>
            <a:r>
              <a:rPr lang="en-US" dirty="0" smtClean="0"/>
              <a:t>JAX-RS</a:t>
            </a:r>
            <a:endParaRPr lang="en-US" dirty="0"/>
          </a:p>
        </p:txBody>
      </p:sp>
    </p:spTree>
    <p:extLst>
      <p:ext uri="{BB962C8B-B14F-4D97-AF65-F5344CB8AC3E}">
        <p14:creationId xmlns:p14="http://schemas.microsoft.com/office/powerpoint/2010/main" val="22834984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62</a:t>
            </a:fld>
            <a:endParaRPr lang="en-US" dirty="0"/>
          </a:p>
        </p:txBody>
      </p:sp>
      <p:sp>
        <p:nvSpPr>
          <p:cNvPr id="3" name="Content Placeholder 2"/>
          <p:cNvSpPr>
            <a:spLocks noGrp="1"/>
          </p:cNvSpPr>
          <p:nvPr>
            <p:ph idx="1"/>
          </p:nvPr>
        </p:nvSpPr>
        <p:spPr/>
        <p:txBody>
          <a:bodyPr/>
          <a:lstStyle/>
          <a:p>
            <a:r>
              <a:rPr lang="en-US" dirty="0" smtClean="0"/>
              <a:t>JAX-WS</a:t>
            </a:r>
          </a:p>
          <a:p>
            <a:endParaRPr lang="en-US" dirty="0" smtClean="0"/>
          </a:p>
          <a:p>
            <a:r>
              <a:rPr lang="fr-FR" dirty="0"/>
              <a:t>Java API for XML Web </a:t>
            </a:r>
            <a:r>
              <a:rPr lang="fr-FR" dirty="0" smtClean="0"/>
              <a:t>Services</a:t>
            </a:r>
          </a:p>
          <a:p>
            <a:endParaRPr lang="fr-FR" dirty="0" smtClean="0"/>
          </a:p>
          <a:p>
            <a:r>
              <a:rPr lang="en-US" dirty="0" smtClean="0"/>
              <a:t>represents </a:t>
            </a:r>
            <a:r>
              <a:rPr lang="en-US" dirty="0"/>
              <a:t>remote procedure calls or messages using XML-based protocols </a:t>
            </a:r>
          </a:p>
        </p:txBody>
      </p:sp>
      <p:sp>
        <p:nvSpPr>
          <p:cNvPr id="4" name="Title 3"/>
          <p:cNvSpPr>
            <a:spLocks noGrp="1"/>
          </p:cNvSpPr>
          <p:nvPr>
            <p:ph type="title"/>
          </p:nvPr>
        </p:nvSpPr>
        <p:spPr/>
        <p:txBody>
          <a:bodyPr/>
          <a:lstStyle/>
          <a:p>
            <a:r>
              <a:rPr lang="en-US" dirty="0" smtClean="0"/>
              <a:t>SOAP specification</a:t>
            </a:r>
            <a:endParaRPr lang="en-US" dirty="0"/>
          </a:p>
        </p:txBody>
      </p:sp>
    </p:spTree>
    <p:extLst>
      <p:ext uri="{BB962C8B-B14F-4D97-AF65-F5344CB8AC3E}">
        <p14:creationId xmlns:p14="http://schemas.microsoft.com/office/powerpoint/2010/main" val="40451829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63</a:t>
            </a:fld>
            <a:endParaRPr lang="en-US" dirty="0"/>
          </a:p>
        </p:txBody>
      </p:sp>
      <p:sp>
        <p:nvSpPr>
          <p:cNvPr id="3" name="Content Placeholder 2"/>
          <p:cNvSpPr>
            <a:spLocks noGrp="1"/>
          </p:cNvSpPr>
          <p:nvPr>
            <p:ph idx="1"/>
          </p:nvPr>
        </p:nvSpPr>
        <p:spPr>
          <a:xfrm>
            <a:off x="1150404" y="2374116"/>
            <a:ext cx="10546748" cy="4152452"/>
          </a:xfrm>
        </p:spPr>
        <p:txBody>
          <a:bodyPr>
            <a:normAutofit lnSpcReduction="10000"/>
          </a:bodyPr>
          <a:lstStyle/>
          <a:p>
            <a:r>
              <a:rPr lang="en-US" dirty="0" smtClean="0"/>
              <a:t>Acronym for RESTFul web services’ Java API.</a:t>
            </a:r>
          </a:p>
          <a:p>
            <a:endParaRPr lang="en-US" dirty="0"/>
          </a:p>
          <a:p>
            <a:r>
              <a:rPr lang="en-US" dirty="0"/>
              <a:t>Based on POJO (Plain Old Java Object) </a:t>
            </a:r>
            <a:r>
              <a:rPr lang="en-US" dirty="0" smtClean="0"/>
              <a:t>using specific JAX-RS annotations</a:t>
            </a:r>
          </a:p>
          <a:p>
            <a:pPr marL="0" indent="0">
              <a:buNone/>
            </a:pPr>
            <a:endParaRPr lang="en-US" dirty="0" smtClean="0"/>
          </a:p>
          <a:p>
            <a:r>
              <a:rPr lang="en-US" dirty="0" smtClean="0"/>
              <a:t>forms </a:t>
            </a:r>
            <a:r>
              <a:rPr lang="en-US" dirty="0"/>
              <a:t>an integral part of </a:t>
            </a:r>
            <a:r>
              <a:rPr lang="en-US" dirty="0" smtClean="0"/>
              <a:t>Java </a:t>
            </a:r>
            <a:r>
              <a:rPr lang="en-US" dirty="0"/>
              <a:t>EE </a:t>
            </a:r>
            <a:r>
              <a:rPr lang="en-US" dirty="0" smtClean="0"/>
              <a:t>specification.</a:t>
            </a:r>
          </a:p>
          <a:p>
            <a:endParaRPr lang="en-US" dirty="0" smtClean="0"/>
          </a:p>
          <a:p>
            <a:r>
              <a:rPr lang="en-US" dirty="0"/>
              <a:t>Describes the implementation of client </a:t>
            </a:r>
            <a:r>
              <a:rPr lang="en-US" dirty="0" smtClean="0"/>
              <a:t>side of REST web services.</a:t>
            </a:r>
          </a:p>
          <a:p>
            <a:endParaRPr lang="en-US" dirty="0" smtClean="0"/>
          </a:p>
          <a:p>
            <a:r>
              <a:rPr lang="en-US" dirty="0"/>
              <a:t>Its architecture is based on the use of classes and annotations to develop web </a:t>
            </a:r>
            <a:r>
              <a:rPr lang="en-US" dirty="0" smtClean="0"/>
              <a:t>services.</a:t>
            </a:r>
            <a:endParaRPr lang="en-US" dirty="0"/>
          </a:p>
        </p:txBody>
      </p:sp>
      <p:sp>
        <p:nvSpPr>
          <p:cNvPr id="4" name="Title 3"/>
          <p:cNvSpPr>
            <a:spLocks noGrp="1"/>
          </p:cNvSpPr>
          <p:nvPr>
            <p:ph type="title"/>
          </p:nvPr>
        </p:nvSpPr>
        <p:spPr/>
        <p:txBody>
          <a:bodyPr/>
          <a:lstStyle/>
          <a:p>
            <a:r>
              <a:rPr lang="en-US" dirty="0"/>
              <a:t>JAX-RS</a:t>
            </a:r>
          </a:p>
        </p:txBody>
      </p:sp>
    </p:spTree>
    <p:extLst>
      <p:ext uri="{BB962C8B-B14F-4D97-AF65-F5344CB8AC3E}">
        <p14:creationId xmlns:p14="http://schemas.microsoft.com/office/powerpoint/2010/main" val="16842654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64</a:t>
            </a:fld>
            <a:endParaRPr lang="en-US" dirty="0"/>
          </a:p>
        </p:txBody>
      </p:sp>
      <p:sp>
        <p:nvSpPr>
          <p:cNvPr id="3" name="Content Placeholder 2"/>
          <p:cNvSpPr>
            <a:spLocks noGrp="1"/>
          </p:cNvSpPr>
          <p:nvPr>
            <p:ph idx="1"/>
          </p:nvPr>
        </p:nvSpPr>
        <p:spPr/>
        <p:txBody>
          <a:bodyPr>
            <a:normAutofit/>
          </a:bodyPr>
          <a:lstStyle/>
          <a:p>
            <a:r>
              <a:rPr lang="en-US" dirty="0"/>
              <a:t>JAX-RS is a </a:t>
            </a:r>
            <a:r>
              <a:rPr lang="en-US" dirty="0" smtClean="0"/>
              <a:t>specification</a:t>
            </a:r>
          </a:p>
          <a:p>
            <a:endParaRPr lang="en-US" dirty="0" smtClean="0"/>
          </a:p>
          <a:p>
            <a:r>
              <a:rPr lang="en-US" dirty="0" smtClean="0"/>
              <a:t>around </a:t>
            </a:r>
            <a:r>
              <a:rPr lang="en-US" dirty="0"/>
              <a:t>this specification are developed several </a:t>
            </a:r>
            <a:r>
              <a:rPr lang="en-US" dirty="0" smtClean="0"/>
              <a:t>implementations:</a:t>
            </a:r>
          </a:p>
          <a:p>
            <a:pPr lvl="1">
              <a:buFont typeface="Arial" panose="020B0604020202020204" pitchFamily="34" charset="0"/>
              <a:buChar char="•"/>
            </a:pPr>
            <a:r>
              <a:rPr lang="fr-FR" dirty="0" smtClean="0"/>
              <a:t>JERSEY </a:t>
            </a:r>
            <a:r>
              <a:rPr lang="fr-FR" dirty="0"/>
              <a:t>: </a:t>
            </a:r>
            <a:r>
              <a:rPr lang="en-US" dirty="0"/>
              <a:t>reference implementation provided by Oracle</a:t>
            </a:r>
            <a:r>
              <a:rPr lang="fr-FR" dirty="0" smtClean="0"/>
              <a:t>( </a:t>
            </a:r>
            <a:r>
              <a:rPr lang="fr-FR" dirty="0"/>
              <a:t>http://jersey.java.net ) </a:t>
            </a:r>
          </a:p>
          <a:p>
            <a:pPr lvl="1">
              <a:buFont typeface="Arial" panose="020B0604020202020204" pitchFamily="34" charset="0"/>
              <a:buChar char="•"/>
            </a:pPr>
            <a:r>
              <a:rPr lang="fr-FR" dirty="0" smtClean="0"/>
              <a:t>CXF </a:t>
            </a:r>
            <a:r>
              <a:rPr lang="fr-FR" dirty="0"/>
              <a:t>: </a:t>
            </a:r>
            <a:r>
              <a:rPr lang="fr-FR" dirty="0" smtClean="0"/>
              <a:t>provided by </a:t>
            </a:r>
            <a:r>
              <a:rPr lang="fr-FR" dirty="0"/>
              <a:t>Apache ( http://cfx.apache.org ) </a:t>
            </a:r>
          </a:p>
          <a:p>
            <a:pPr lvl="1">
              <a:buFont typeface="Arial" panose="020B0604020202020204" pitchFamily="34" charset="0"/>
              <a:buChar char="•"/>
            </a:pPr>
            <a:r>
              <a:rPr lang="en-US" dirty="0" smtClean="0"/>
              <a:t>RESTEasy </a:t>
            </a:r>
            <a:r>
              <a:rPr lang="en-US" dirty="0"/>
              <a:t>: </a:t>
            </a:r>
            <a:r>
              <a:rPr lang="en-US" dirty="0" smtClean="0"/>
              <a:t>provided by JBOSS </a:t>
            </a:r>
            <a:endParaRPr lang="en-US" dirty="0"/>
          </a:p>
          <a:p>
            <a:pPr lvl="1">
              <a:buFont typeface="Arial" panose="020B0604020202020204" pitchFamily="34" charset="0"/>
              <a:buChar char="•"/>
            </a:pPr>
            <a:r>
              <a:rPr lang="fr-FR" dirty="0" smtClean="0"/>
              <a:t>RESTLET :</a:t>
            </a:r>
            <a:r>
              <a:rPr lang="en-US" dirty="0"/>
              <a:t> One of the first implementing REST framework for Java</a:t>
            </a:r>
            <a:endParaRPr lang="fr-FR" dirty="0"/>
          </a:p>
          <a:p>
            <a:pPr lvl="1">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JAX-RS</a:t>
            </a:r>
          </a:p>
        </p:txBody>
      </p:sp>
    </p:spTree>
    <p:extLst>
      <p:ext uri="{BB962C8B-B14F-4D97-AF65-F5344CB8AC3E}">
        <p14:creationId xmlns:p14="http://schemas.microsoft.com/office/powerpoint/2010/main" val="30817473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93902" y="2490169"/>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12" name="Rectangle 11"/>
          <p:cNvSpPr/>
          <p:nvPr/>
        </p:nvSpPr>
        <p:spPr>
          <a:xfrm>
            <a:off x="5678435" y="4549439"/>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2" name="Slide Number Placeholder 1"/>
          <p:cNvSpPr>
            <a:spLocks noGrp="1"/>
          </p:cNvSpPr>
          <p:nvPr>
            <p:ph type="sldNum" sz="quarter" idx="12"/>
          </p:nvPr>
        </p:nvSpPr>
        <p:spPr/>
        <p:txBody>
          <a:bodyPr/>
          <a:lstStyle/>
          <a:p>
            <a:fld id="{401CF334-2D5C-4859-84A6-CA7E6E43FAEB}" type="slidenum">
              <a:rPr lang="en-US" smtClean="0"/>
              <a:t>65</a:t>
            </a:fld>
            <a:endParaRPr lang="en-US" dirty="0"/>
          </a:p>
        </p:txBody>
      </p:sp>
      <p:sp>
        <p:nvSpPr>
          <p:cNvPr id="4" name="Title 3"/>
          <p:cNvSpPr>
            <a:spLocks noGrp="1"/>
          </p:cNvSpPr>
          <p:nvPr>
            <p:ph type="title"/>
          </p:nvPr>
        </p:nvSpPr>
        <p:spPr/>
        <p:txBody>
          <a:bodyPr/>
          <a:lstStyle/>
          <a:p>
            <a:r>
              <a:rPr lang="en-US" dirty="0" smtClean="0"/>
              <a:t>JAX-RS</a:t>
            </a:r>
            <a:endParaRPr lang="en-US" dirty="0"/>
          </a:p>
        </p:txBody>
      </p:sp>
      <p:sp>
        <p:nvSpPr>
          <p:cNvPr id="5" name="Rectangle 4"/>
          <p:cNvSpPr/>
          <p:nvPr/>
        </p:nvSpPr>
        <p:spPr>
          <a:xfrm>
            <a:off x="917987" y="3168204"/>
            <a:ext cx="2623703" cy="225380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a:p>
            <a:endParaRPr lang="en-US" dirty="0"/>
          </a:p>
          <a:p>
            <a:endParaRPr lang="en-US" dirty="0" smtClean="0"/>
          </a:p>
          <a:p>
            <a:pPr algn="ctr"/>
            <a:r>
              <a:rPr lang="en-US" dirty="0" smtClean="0"/>
              <a:t>(javax.ws.rs.*)</a:t>
            </a:r>
          </a:p>
        </p:txBody>
      </p:sp>
      <p:sp>
        <p:nvSpPr>
          <p:cNvPr id="6" name="Rounded Rectangle 5"/>
          <p:cNvSpPr/>
          <p:nvPr/>
        </p:nvSpPr>
        <p:spPr>
          <a:xfrm>
            <a:off x="1452461" y="3381768"/>
            <a:ext cx="1532330" cy="11269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7" name="TextBox 6"/>
          <p:cNvSpPr txBox="1"/>
          <p:nvPr/>
        </p:nvSpPr>
        <p:spPr>
          <a:xfrm>
            <a:off x="1750003" y="2798872"/>
            <a:ext cx="937246" cy="369332"/>
          </a:xfrm>
          <a:prstGeom prst="rect">
            <a:avLst/>
          </a:prstGeom>
          <a:noFill/>
          <a:ln>
            <a:solidFill>
              <a:schemeClr val="tx1"/>
            </a:solidFill>
          </a:ln>
        </p:spPr>
        <p:txBody>
          <a:bodyPr wrap="square" rtlCol="0" anchor="ctr" anchorCtr="1">
            <a:spAutoFit/>
          </a:bodyPr>
          <a:lstStyle/>
          <a:p>
            <a:r>
              <a:rPr lang="en-US" dirty="0" smtClean="0"/>
              <a:t>JAX-RS</a:t>
            </a:r>
            <a:endParaRPr lang="en-US" dirty="0"/>
          </a:p>
        </p:txBody>
      </p:sp>
      <p:sp>
        <p:nvSpPr>
          <p:cNvPr id="10" name="TextBox 9"/>
          <p:cNvSpPr txBox="1"/>
          <p:nvPr/>
        </p:nvSpPr>
        <p:spPr>
          <a:xfrm>
            <a:off x="6181859" y="2120836"/>
            <a:ext cx="1281305" cy="369332"/>
          </a:xfrm>
          <a:prstGeom prst="rect">
            <a:avLst/>
          </a:prstGeom>
          <a:noFill/>
          <a:ln>
            <a:solidFill>
              <a:schemeClr val="tx1"/>
            </a:solidFill>
          </a:ln>
        </p:spPr>
        <p:txBody>
          <a:bodyPr wrap="square" rtlCol="0" anchor="ctr" anchorCtr="1">
            <a:spAutoFit/>
          </a:bodyPr>
          <a:lstStyle/>
          <a:p>
            <a:r>
              <a:rPr lang="en-US" dirty="0" smtClean="0"/>
              <a:t>Jersey</a:t>
            </a:r>
            <a:endParaRPr lang="en-US" dirty="0"/>
          </a:p>
        </p:txBody>
      </p:sp>
      <p:sp>
        <p:nvSpPr>
          <p:cNvPr id="11" name="Rounded Rectangle 10"/>
          <p:cNvSpPr/>
          <p:nvPr/>
        </p:nvSpPr>
        <p:spPr>
          <a:xfrm>
            <a:off x="8218143" y="2703732"/>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4" name="TextBox 13"/>
          <p:cNvSpPr txBox="1"/>
          <p:nvPr/>
        </p:nvSpPr>
        <p:spPr>
          <a:xfrm>
            <a:off x="6181859" y="4180106"/>
            <a:ext cx="1281305" cy="369332"/>
          </a:xfrm>
          <a:prstGeom prst="rect">
            <a:avLst/>
          </a:prstGeom>
          <a:noFill/>
          <a:ln>
            <a:solidFill>
              <a:schemeClr val="tx1"/>
            </a:solidFill>
          </a:ln>
        </p:spPr>
        <p:txBody>
          <a:bodyPr wrap="square" rtlCol="0" anchor="ctr" anchorCtr="1">
            <a:spAutoFit/>
          </a:bodyPr>
          <a:lstStyle/>
          <a:p>
            <a:r>
              <a:rPr lang="en-US" dirty="0" smtClean="0"/>
              <a:t>RESTEasy</a:t>
            </a:r>
            <a:endParaRPr lang="en-US" dirty="0"/>
          </a:p>
        </p:txBody>
      </p:sp>
      <p:sp>
        <p:nvSpPr>
          <p:cNvPr id="15" name="Rounded Rectangle 14"/>
          <p:cNvSpPr/>
          <p:nvPr/>
        </p:nvSpPr>
        <p:spPr>
          <a:xfrm>
            <a:off x="8218143" y="4763002"/>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6" name="Right Arrow 15"/>
          <p:cNvSpPr/>
          <p:nvPr/>
        </p:nvSpPr>
        <p:spPr>
          <a:xfrm>
            <a:off x="3927996" y="4090454"/>
            <a:ext cx="1027221"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ounded Rectangle 16"/>
          <p:cNvSpPr/>
          <p:nvPr/>
        </p:nvSpPr>
        <p:spPr>
          <a:xfrm>
            <a:off x="1452461" y="3371912"/>
            <a:ext cx="1532330" cy="11269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18" name="Rounded Rectangle 17"/>
          <p:cNvSpPr/>
          <p:nvPr/>
        </p:nvSpPr>
        <p:spPr>
          <a:xfrm>
            <a:off x="1463673" y="3346226"/>
            <a:ext cx="1532330" cy="11269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Tree>
    <p:extLst>
      <p:ext uri="{BB962C8B-B14F-4D97-AF65-F5344CB8AC3E}">
        <p14:creationId xmlns:p14="http://schemas.microsoft.com/office/powerpoint/2010/main" val="182656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49" presetClass="path" presetSubtype="0" accel="50000" decel="50000" fill="hold" grpId="1" nodeType="withEffect">
                                  <p:stCondLst>
                                    <p:cond delay="0"/>
                                  </p:stCondLst>
                                  <p:childTnLst>
                                    <p:animMotion origin="layout" path="M -1.04167E-6 -1.48148E-6 L 0.38542 0.20046 " pathEditMode="relative" rAng="0" ptsTypes="AA">
                                      <p:cBhvr>
                                        <p:cTn id="30" dur="2000" fill="hold"/>
                                        <p:tgtEl>
                                          <p:spTgt spid="6"/>
                                        </p:tgtEl>
                                        <p:attrNameLst>
                                          <p:attrName>ppt_x</p:attrName>
                                          <p:attrName>ppt_y</p:attrName>
                                        </p:attrNameLst>
                                      </p:cBhvr>
                                      <p:rCtr x="19271" y="10023"/>
                                    </p:animMotion>
                                  </p:childTnLst>
                                </p:cTn>
                              </p:par>
                              <p:par>
                                <p:cTn id="31" presetID="56" presetClass="path" presetSubtype="0" accel="50000" decel="50000" fill="hold" grpId="0" nodeType="withEffect">
                                  <p:stCondLst>
                                    <p:cond delay="0"/>
                                  </p:stCondLst>
                                  <p:childTnLst>
                                    <p:animMotion origin="layout" path="M -1.04167E-6 -2.59259E-6 L 0.38112 -0.11203 " pathEditMode="relative" rAng="0" ptsTypes="AA">
                                      <p:cBhvr>
                                        <p:cTn id="32" dur="2000" fill="hold"/>
                                        <p:tgtEl>
                                          <p:spTgt spid="17"/>
                                        </p:tgtEl>
                                        <p:attrNameLst>
                                          <p:attrName>ppt_x</p:attrName>
                                          <p:attrName>ppt_y</p:attrName>
                                        </p:attrNameLst>
                                      </p:cBhvr>
                                      <p:rCtr x="19049" y="-5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6" grpId="1" animBg="1"/>
      <p:bldP spid="10" grpId="0" animBg="1"/>
      <p:bldP spid="11" grpId="0" animBg="1"/>
      <p:bldP spid="14" grpId="0" animBg="1"/>
      <p:bldP spid="15" grpId="0" animBg="1"/>
      <p:bldP spid="16" grpId="0" animBg="1"/>
      <p:bldP spid="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66</a:t>
            </a:fld>
            <a:endParaRPr lang="en-US" dirty="0"/>
          </a:p>
        </p:txBody>
      </p:sp>
      <p:sp>
        <p:nvSpPr>
          <p:cNvPr id="4" name="Title 3"/>
          <p:cNvSpPr>
            <a:spLocks noGrp="1"/>
          </p:cNvSpPr>
          <p:nvPr>
            <p:ph type="title"/>
          </p:nvPr>
        </p:nvSpPr>
        <p:spPr/>
        <p:txBody>
          <a:bodyPr/>
          <a:lstStyle/>
          <a:p>
            <a:r>
              <a:rPr lang="en-US" dirty="0" smtClean="0"/>
              <a:t>JAX-RS</a:t>
            </a:r>
            <a:endParaRPr lang="en-US" dirty="0"/>
          </a:p>
        </p:txBody>
      </p:sp>
      <p:sp>
        <p:nvSpPr>
          <p:cNvPr id="5" name="Rectangle 4"/>
          <p:cNvSpPr/>
          <p:nvPr/>
        </p:nvSpPr>
        <p:spPr>
          <a:xfrm>
            <a:off x="917987" y="3026535"/>
            <a:ext cx="10341684" cy="31349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7" name="TextBox 6"/>
          <p:cNvSpPr txBox="1"/>
          <p:nvPr/>
        </p:nvSpPr>
        <p:spPr>
          <a:xfrm>
            <a:off x="917987" y="3026534"/>
            <a:ext cx="2089162"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REST API application</a:t>
            </a:r>
            <a:endParaRPr lang="en-US" dirty="0">
              <a:solidFill>
                <a:schemeClr val="bg1"/>
              </a:solidFill>
            </a:endParaRPr>
          </a:p>
        </p:txBody>
      </p:sp>
      <p:sp>
        <p:nvSpPr>
          <p:cNvPr id="9" name="Rounded Rectangle 8"/>
          <p:cNvSpPr/>
          <p:nvPr/>
        </p:nvSpPr>
        <p:spPr>
          <a:xfrm>
            <a:off x="1804585" y="3801551"/>
            <a:ext cx="1532330" cy="11269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Application code</a:t>
            </a:r>
            <a:endParaRPr lang="en-US" dirty="0"/>
          </a:p>
        </p:txBody>
      </p:sp>
      <p:sp>
        <p:nvSpPr>
          <p:cNvPr id="10" name="Rectangle 9"/>
          <p:cNvSpPr/>
          <p:nvPr/>
        </p:nvSpPr>
        <p:spPr>
          <a:xfrm>
            <a:off x="5796934" y="1918901"/>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endParaRPr lang="en-US" dirty="0" smtClean="0"/>
          </a:p>
        </p:txBody>
      </p:sp>
      <p:sp>
        <p:nvSpPr>
          <p:cNvPr id="11" name="TextBox 10"/>
          <p:cNvSpPr txBox="1"/>
          <p:nvPr/>
        </p:nvSpPr>
        <p:spPr>
          <a:xfrm>
            <a:off x="6284891" y="1549568"/>
            <a:ext cx="1281305" cy="369332"/>
          </a:xfrm>
          <a:prstGeom prst="rect">
            <a:avLst/>
          </a:prstGeom>
          <a:solidFill>
            <a:schemeClr val="accent2">
              <a:lumMod val="40000"/>
              <a:lumOff val="60000"/>
            </a:schemeClr>
          </a:solidFill>
          <a:ln>
            <a:noFill/>
          </a:ln>
        </p:spPr>
        <p:txBody>
          <a:bodyPr wrap="square" rtlCol="0" anchor="ctr" anchorCtr="1">
            <a:spAutoFit/>
          </a:bodyPr>
          <a:lstStyle/>
          <a:p>
            <a:r>
              <a:rPr lang="en-US" dirty="0" smtClean="0"/>
              <a:t>Jersey</a:t>
            </a:r>
            <a:endParaRPr lang="en-US" dirty="0"/>
          </a:p>
        </p:txBody>
      </p:sp>
      <p:sp>
        <p:nvSpPr>
          <p:cNvPr id="12" name="Rounded Rectangle 11"/>
          <p:cNvSpPr/>
          <p:nvPr/>
        </p:nvSpPr>
        <p:spPr>
          <a:xfrm>
            <a:off x="8321175" y="2132464"/>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4" name="Rounded Rectangle 13"/>
          <p:cNvSpPr/>
          <p:nvPr/>
        </p:nvSpPr>
        <p:spPr>
          <a:xfrm>
            <a:off x="6213344" y="2045427"/>
            <a:ext cx="1603877" cy="93274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15" name="TextBox 14"/>
          <p:cNvSpPr txBox="1"/>
          <p:nvPr/>
        </p:nvSpPr>
        <p:spPr>
          <a:xfrm>
            <a:off x="6314822" y="2888035"/>
            <a:ext cx="1502399" cy="646331"/>
          </a:xfrm>
          <a:prstGeom prst="rect">
            <a:avLst/>
          </a:prstGeom>
          <a:noFill/>
          <a:ln>
            <a:noFill/>
          </a:ln>
        </p:spPr>
        <p:txBody>
          <a:bodyPr wrap="none" rtlCol="0" anchor="ctr" anchorCtr="1">
            <a:spAutoFit/>
          </a:bodyPr>
          <a:lstStyle/>
          <a:p>
            <a:r>
              <a:rPr lang="en-US" dirty="0"/>
              <a:t>(javax.ws.rs.*)</a:t>
            </a:r>
          </a:p>
          <a:p>
            <a:endParaRPr lang="en-US" dirty="0"/>
          </a:p>
        </p:txBody>
      </p:sp>
    </p:spTree>
    <p:extLst>
      <p:ext uri="{BB962C8B-B14F-4D97-AF65-F5344CB8AC3E}">
        <p14:creationId xmlns:p14="http://schemas.microsoft.com/office/powerpoint/2010/main" val="114732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12"/>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11"/>
                                        </p:tgtEl>
                                        <p:attrNameLst>
                                          <p:attrName>ppt_x</p:attrName>
                                          <p:attrName>ppt_y</p:attrName>
                                        </p:attrNameLst>
                                      </p:cBhvr>
                                    </p:animMotion>
                                  </p:childTnLst>
                                </p:cTn>
                              </p:par>
                              <p:par>
                                <p:cTn id="11" presetID="42" presetClass="path" presetSubtype="0" accel="50000" decel="50000" fill="hold" grpId="0" nodeType="withEffect">
                                  <p:stCondLst>
                                    <p:cond delay="0"/>
                                  </p:stCondLst>
                                  <p:childTnLst>
                                    <p:animMotion origin="layout" path="M 0 0 L 0 0.25 E" pathEditMode="relative" ptsTypes="">
                                      <p:cBhvr>
                                        <p:cTn id="12" dur="2000" fill="hold"/>
                                        <p:tgtEl>
                                          <p:spTgt spid="14"/>
                                        </p:tgtEl>
                                        <p:attrNameLst>
                                          <p:attrName>ppt_x</p:attrName>
                                          <p:attrName>ppt_y</p:attrName>
                                        </p:attrNameLst>
                                      </p:cBhvr>
                                    </p:animMotion>
                                  </p:childTnLst>
                                </p:cTn>
                              </p:par>
                              <p:par>
                                <p:cTn id="13" presetID="42" presetClass="path" presetSubtype="0" accel="50000" decel="50000" fill="hold" grpId="0" nodeType="withEffect">
                                  <p:stCondLst>
                                    <p:cond delay="0"/>
                                  </p:stCondLst>
                                  <p:childTnLst>
                                    <p:animMotion origin="layout" path="M 0 0 L 0 0.25 E" pathEditMode="relative" ptsTypes="">
                                      <p:cBhvr>
                                        <p:cTn id="14"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67</a:t>
            </a:fld>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expose a Java class as a web </a:t>
            </a:r>
            <a:r>
              <a:rPr lang="en-US" dirty="0" smtClean="0"/>
              <a:t>service.</a:t>
            </a:r>
          </a:p>
          <a:p>
            <a:endParaRPr lang="en-US" dirty="0"/>
          </a:p>
          <a:p>
            <a:r>
              <a:rPr lang="en-US" dirty="0"/>
              <a:t>JAX-RS has an annotation </a:t>
            </a:r>
            <a:r>
              <a:rPr lang="en-US" dirty="0" smtClean="0"/>
              <a:t>set:</a:t>
            </a:r>
            <a:endParaRPr lang="en-US" dirty="0"/>
          </a:p>
          <a:p>
            <a:pPr lvl="1">
              <a:buFont typeface="Arial" panose="020B0604020202020204" pitchFamily="34" charset="0"/>
              <a:buChar char="•"/>
            </a:pPr>
            <a:r>
              <a:rPr lang="en-US" dirty="0"/>
              <a:t>@Path </a:t>
            </a:r>
          </a:p>
          <a:p>
            <a:pPr lvl="1">
              <a:buFont typeface="Arial" panose="020B0604020202020204" pitchFamily="34" charset="0"/>
              <a:buChar char="•"/>
            </a:pPr>
            <a:r>
              <a:rPr lang="en-US" dirty="0" smtClean="0"/>
              <a:t>@</a:t>
            </a:r>
            <a:r>
              <a:rPr lang="en-US" dirty="0"/>
              <a:t>GET, @POST, @PUT, @DELETE </a:t>
            </a:r>
          </a:p>
          <a:p>
            <a:pPr lvl="1">
              <a:buFont typeface="Arial" panose="020B0604020202020204" pitchFamily="34" charset="0"/>
              <a:buChar char="•"/>
            </a:pPr>
            <a:r>
              <a:rPr lang="en-US" dirty="0" smtClean="0"/>
              <a:t>@</a:t>
            </a:r>
            <a:r>
              <a:rPr lang="en-US" dirty="0"/>
              <a:t>Produces, @</a:t>
            </a:r>
            <a:r>
              <a:rPr lang="en-US" dirty="0" smtClean="0"/>
              <a:t>Consumes</a:t>
            </a:r>
          </a:p>
          <a:p>
            <a:endParaRPr lang="en-US" dirty="0"/>
          </a:p>
          <a:p>
            <a:endParaRPr lang="en-US" dirty="0"/>
          </a:p>
        </p:txBody>
      </p:sp>
      <p:sp>
        <p:nvSpPr>
          <p:cNvPr id="4" name="Title 3"/>
          <p:cNvSpPr>
            <a:spLocks noGrp="1"/>
          </p:cNvSpPr>
          <p:nvPr>
            <p:ph type="title"/>
          </p:nvPr>
        </p:nvSpPr>
        <p:spPr/>
        <p:txBody>
          <a:bodyPr/>
          <a:lstStyle/>
          <a:p>
            <a:r>
              <a:rPr lang="en-US" dirty="0" smtClean="0"/>
              <a:t>JAX-RS Annotations</a:t>
            </a:r>
            <a:endParaRPr lang="en-US" dirty="0"/>
          </a:p>
        </p:txBody>
      </p:sp>
    </p:spTree>
    <p:extLst>
      <p:ext uri="{BB962C8B-B14F-4D97-AF65-F5344CB8AC3E}">
        <p14:creationId xmlns:p14="http://schemas.microsoft.com/office/powerpoint/2010/main" val="34460472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68</a:t>
            </a:fld>
            <a:endParaRPr lang="en-US" dirty="0"/>
          </a:p>
        </p:txBody>
      </p:sp>
      <p:sp>
        <p:nvSpPr>
          <p:cNvPr id="3" name="Content Placeholder 2"/>
          <p:cNvSpPr>
            <a:spLocks noGrp="1"/>
          </p:cNvSpPr>
          <p:nvPr>
            <p:ph idx="1"/>
          </p:nvPr>
        </p:nvSpPr>
        <p:spPr/>
        <p:txBody>
          <a:bodyPr/>
          <a:lstStyle/>
          <a:p>
            <a:r>
              <a:rPr lang="en-US" dirty="0" smtClean="0"/>
              <a:t>Make the class accessible via an HTTP request.</a:t>
            </a:r>
          </a:p>
          <a:p>
            <a:endParaRPr lang="en-US" dirty="0" smtClean="0"/>
          </a:p>
          <a:p>
            <a:r>
              <a:rPr lang="en-US" dirty="0" smtClean="0"/>
              <a:t>Defines the resources’ root.</a:t>
            </a:r>
          </a:p>
          <a:p>
            <a:endParaRPr lang="en-US" dirty="0" smtClean="0"/>
          </a:p>
          <a:p>
            <a:r>
              <a:rPr lang="en-US" dirty="0"/>
              <a:t>The data value is the relative URL of the resource</a:t>
            </a:r>
            <a:endParaRPr lang="en-US" dirty="0" smtClean="0"/>
          </a:p>
          <a:p>
            <a:endParaRPr lang="en-US" dirty="0"/>
          </a:p>
        </p:txBody>
      </p:sp>
      <p:sp>
        <p:nvSpPr>
          <p:cNvPr id="4" name="Title 3"/>
          <p:cNvSpPr>
            <a:spLocks noGrp="1"/>
          </p:cNvSpPr>
          <p:nvPr>
            <p:ph type="title"/>
          </p:nvPr>
        </p:nvSpPr>
        <p:spPr/>
        <p:txBody>
          <a:bodyPr/>
          <a:lstStyle/>
          <a:p>
            <a:r>
              <a:rPr lang="en-US" dirty="0" smtClean="0"/>
              <a:t>JAX-RS: @PATH</a:t>
            </a:r>
            <a:endParaRPr lang="en-US" dirty="0"/>
          </a:p>
        </p:txBody>
      </p:sp>
      <p:sp>
        <p:nvSpPr>
          <p:cNvPr id="5" name="TextBox 4"/>
          <p:cNvSpPr txBox="1"/>
          <p:nvPr/>
        </p:nvSpPr>
        <p:spPr>
          <a:xfrm>
            <a:off x="697422" y="4406277"/>
            <a:ext cx="2898183" cy="2215991"/>
          </a:xfrm>
          <a:prstGeom prst="rect">
            <a:avLst/>
          </a:prstGeom>
          <a:noFill/>
          <a:ln>
            <a:noFill/>
          </a:ln>
        </p:spPr>
        <p:txBody>
          <a:bodyPr wrap="square" rtlCol="0" anchor="ctr" anchorCtr="1">
            <a:spAutoFit/>
          </a:bodyPr>
          <a:lstStyle/>
          <a:p>
            <a:endParaRPr lang="en-US" dirty="0"/>
          </a:p>
          <a:p>
            <a:r>
              <a:rPr lang="en-US" sz="2400" dirty="0"/>
              <a:t>@Path</a:t>
            </a:r>
            <a:r>
              <a:rPr lang="en-US" sz="2400" b="1" dirty="0" smtClean="0"/>
              <a:t>(</a:t>
            </a:r>
            <a:r>
              <a:rPr lang="en-US" sz="2400" dirty="0" smtClean="0"/>
              <a:t>“category"</a:t>
            </a:r>
            <a:r>
              <a:rPr lang="en-US" sz="2400" b="1" dirty="0" smtClean="0"/>
              <a:t>) </a:t>
            </a:r>
            <a:endParaRPr lang="en-US" sz="2400" dirty="0"/>
          </a:p>
          <a:p>
            <a:r>
              <a:rPr lang="en-US" sz="2400" dirty="0"/>
              <a:t>public class </a:t>
            </a:r>
            <a:r>
              <a:rPr lang="en-US" sz="2400" dirty="0" smtClean="0"/>
              <a:t>Category </a:t>
            </a:r>
            <a:r>
              <a:rPr lang="en-US" sz="2400" b="1" dirty="0"/>
              <a:t>{ </a:t>
            </a:r>
            <a:endParaRPr lang="en-US" sz="2400" dirty="0"/>
          </a:p>
          <a:p>
            <a:r>
              <a:rPr lang="en-US" sz="2400" b="1" dirty="0"/>
              <a:t>…… </a:t>
            </a:r>
            <a:endParaRPr lang="en-US" sz="2400" dirty="0"/>
          </a:p>
          <a:p>
            <a:r>
              <a:rPr lang="en-US" sz="2400" b="1" dirty="0"/>
              <a:t>} </a:t>
            </a:r>
            <a:endParaRPr lang="en-US" sz="2400" dirty="0"/>
          </a:p>
        </p:txBody>
      </p:sp>
      <p:sp>
        <p:nvSpPr>
          <p:cNvPr id="6" name="Right Arrow 5"/>
          <p:cNvSpPr/>
          <p:nvPr/>
        </p:nvSpPr>
        <p:spPr>
          <a:xfrm>
            <a:off x="3461674" y="5321959"/>
            <a:ext cx="600095"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7" name="TextBox 6"/>
          <p:cNvSpPr txBox="1"/>
          <p:nvPr/>
        </p:nvSpPr>
        <p:spPr>
          <a:xfrm>
            <a:off x="3830513" y="5187739"/>
            <a:ext cx="8361487" cy="461665"/>
          </a:xfrm>
          <a:prstGeom prst="rect">
            <a:avLst/>
          </a:prstGeom>
          <a:noFill/>
          <a:ln>
            <a:noFill/>
          </a:ln>
        </p:spPr>
        <p:txBody>
          <a:bodyPr wrap="square" rtlCol="0" anchor="ctr" anchorCtr="1">
            <a:spAutoFit/>
          </a:bodyPr>
          <a:lstStyle/>
          <a:p>
            <a:r>
              <a:rPr lang="en-US" sz="2400" dirty="0" smtClean="0"/>
              <a:t>http</a:t>
            </a:r>
            <a:r>
              <a:rPr lang="en-US" sz="2400" dirty="0"/>
              <a:t>://</a:t>
            </a:r>
            <a:r>
              <a:rPr lang="en-US" sz="2400" dirty="0" smtClean="0"/>
              <a:t>localhost:8080/Bibliotheque/webresources/category </a:t>
            </a:r>
            <a:endParaRPr lang="en-US" sz="2400" dirty="0"/>
          </a:p>
        </p:txBody>
      </p:sp>
    </p:spTree>
    <p:extLst>
      <p:ext uri="{BB962C8B-B14F-4D97-AF65-F5344CB8AC3E}">
        <p14:creationId xmlns:p14="http://schemas.microsoft.com/office/powerpoint/2010/main" val="138318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69</a:t>
            </a:fld>
            <a:endParaRPr lang="en-US" dirty="0"/>
          </a:p>
        </p:txBody>
      </p:sp>
      <p:sp>
        <p:nvSpPr>
          <p:cNvPr id="3" name="Content Placeholder 2"/>
          <p:cNvSpPr>
            <a:spLocks noGrp="1"/>
          </p:cNvSpPr>
          <p:nvPr>
            <p:ph idx="1"/>
          </p:nvPr>
        </p:nvSpPr>
        <p:spPr/>
        <p:txBody>
          <a:bodyPr>
            <a:normAutofit fontScale="92500" lnSpcReduction="10000"/>
          </a:bodyPr>
          <a:lstStyle/>
          <a:p>
            <a:r>
              <a:rPr lang="en-US" dirty="0"/>
              <a:t>The annotation can be used to note a </a:t>
            </a:r>
            <a:r>
              <a:rPr lang="en-US" dirty="0" smtClean="0"/>
              <a:t>method </a:t>
            </a:r>
          </a:p>
          <a:p>
            <a:endParaRPr lang="en-US" dirty="0"/>
          </a:p>
          <a:p>
            <a:r>
              <a:rPr lang="en-US" dirty="0" smtClean="0"/>
              <a:t>resulting </a:t>
            </a:r>
            <a:r>
              <a:rPr lang="en-US" dirty="0"/>
              <a:t>URI is the concatenation </a:t>
            </a:r>
            <a:r>
              <a:rPr lang="en-US" dirty="0" smtClean="0"/>
              <a:t>between the Path value of the class and the path value of the method</a:t>
            </a:r>
          </a:p>
          <a:p>
            <a:endParaRPr lang="en-US" dirty="0"/>
          </a:p>
          <a:p>
            <a:r>
              <a:rPr lang="en-US" dirty="0"/>
              <a:t>The value set in </a:t>
            </a:r>
            <a:r>
              <a:rPr lang="en-US" dirty="0" smtClean="0"/>
              <a:t>the</a:t>
            </a:r>
            <a:r>
              <a:rPr lang="en-US" dirty="0"/>
              <a:t> Path </a:t>
            </a:r>
            <a:r>
              <a:rPr lang="en-US" dirty="0" smtClean="0"/>
              <a:t> annotation is not </a:t>
            </a:r>
            <a:r>
              <a:rPr lang="en-US" dirty="0"/>
              <a:t>necessarily a constant, it can vary</a:t>
            </a:r>
            <a:r>
              <a:rPr lang="en-US" dirty="0" smtClean="0"/>
              <a:t>.</a:t>
            </a:r>
          </a:p>
          <a:p>
            <a:endParaRPr lang="en-US" dirty="0"/>
          </a:p>
          <a:p>
            <a:r>
              <a:rPr lang="en-US" dirty="0"/>
              <a:t>Ability to define more complex expressions, called Template </a:t>
            </a:r>
            <a:r>
              <a:rPr lang="en-US" dirty="0" smtClean="0"/>
              <a:t>Parameters</a:t>
            </a:r>
          </a:p>
          <a:p>
            <a:endParaRPr lang="en-US" dirty="0"/>
          </a:p>
          <a:p>
            <a:r>
              <a:rPr lang="en-US" dirty="0"/>
              <a:t>The complex contents are delimited by </a:t>
            </a:r>
            <a:r>
              <a:rPr lang="en-US" dirty="0" smtClean="0"/>
              <a:t>"{}"</a:t>
            </a:r>
            <a:endParaRPr lang="en-US" dirty="0"/>
          </a:p>
        </p:txBody>
      </p:sp>
      <p:sp>
        <p:nvSpPr>
          <p:cNvPr id="4" name="Title 3"/>
          <p:cNvSpPr>
            <a:spLocks noGrp="1"/>
          </p:cNvSpPr>
          <p:nvPr>
            <p:ph type="title"/>
          </p:nvPr>
        </p:nvSpPr>
        <p:spPr/>
        <p:txBody>
          <a:bodyPr/>
          <a:lstStyle/>
          <a:p>
            <a:r>
              <a:rPr lang="en-US" dirty="0"/>
              <a:t>JAX-RS: @PATH</a:t>
            </a:r>
          </a:p>
        </p:txBody>
      </p:sp>
    </p:spTree>
    <p:extLst>
      <p:ext uri="{BB962C8B-B14F-4D97-AF65-F5344CB8AC3E}">
        <p14:creationId xmlns:p14="http://schemas.microsoft.com/office/powerpoint/2010/main" val="88007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76552" y="3657866"/>
            <a:ext cx="4250028" cy="285262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a:t>Client App</a:t>
            </a:r>
            <a:endParaRPr lang="fr-FR" dirty="0"/>
          </a:p>
        </p:txBody>
      </p:sp>
      <p:sp>
        <p:nvSpPr>
          <p:cNvPr id="3" name="Title 2"/>
          <p:cNvSpPr>
            <a:spLocks noGrp="1"/>
          </p:cNvSpPr>
          <p:nvPr>
            <p:ph type="title"/>
          </p:nvPr>
        </p:nvSpPr>
        <p:spPr/>
        <p:txBody>
          <a:bodyPr/>
          <a:lstStyle/>
          <a:p>
            <a:r>
              <a:rPr lang="en-US" dirty="0" smtClean="0"/>
              <a:t>Local API</a:t>
            </a:r>
            <a:endParaRPr lang="fr-FR" dirty="0"/>
          </a:p>
        </p:txBody>
      </p:sp>
      <p:sp>
        <p:nvSpPr>
          <p:cNvPr id="5" name="Rectangle 4"/>
          <p:cNvSpPr/>
          <p:nvPr/>
        </p:nvSpPr>
        <p:spPr>
          <a:xfrm>
            <a:off x="10139209" y="3765437"/>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bg2">
                    <a:lumMod val="25000"/>
                  </a:schemeClr>
                </a:solidFill>
              </a:rPr>
              <a:t>Library</a:t>
            </a:r>
            <a:endParaRPr lang="fr-FR" dirty="0">
              <a:solidFill>
                <a:schemeClr val="bg2">
                  <a:lumMod val="25000"/>
                </a:schemeClr>
              </a:solidFill>
            </a:endParaRPr>
          </a:p>
        </p:txBody>
      </p:sp>
      <p:sp>
        <p:nvSpPr>
          <p:cNvPr id="6" name="Rectangle 5"/>
          <p:cNvSpPr/>
          <p:nvPr/>
        </p:nvSpPr>
        <p:spPr>
          <a:xfrm>
            <a:off x="10139209" y="4691374"/>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bg2">
                    <a:lumMod val="25000"/>
                  </a:schemeClr>
                </a:solidFill>
              </a:rPr>
              <a:t>Library</a:t>
            </a:r>
            <a:endParaRPr lang="fr-FR" dirty="0"/>
          </a:p>
        </p:txBody>
      </p:sp>
      <p:sp>
        <p:nvSpPr>
          <p:cNvPr id="7" name="Rectangle 6"/>
          <p:cNvSpPr/>
          <p:nvPr/>
        </p:nvSpPr>
        <p:spPr>
          <a:xfrm>
            <a:off x="10139209" y="5617311"/>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bg2">
                    <a:lumMod val="25000"/>
                  </a:schemeClr>
                </a:solidFill>
              </a:rPr>
              <a:t>Library</a:t>
            </a:r>
            <a:endParaRPr lang="fr-FR" dirty="0"/>
          </a:p>
        </p:txBody>
      </p:sp>
      <p:sp>
        <p:nvSpPr>
          <p:cNvPr id="8" name="TextBox 7"/>
          <p:cNvSpPr txBox="1"/>
          <p:nvPr/>
        </p:nvSpPr>
        <p:spPr>
          <a:xfrm>
            <a:off x="1479675" y="2904501"/>
            <a:ext cx="3910109" cy="769441"/>
          </a:xfrm>
          <a:prstGeom prst="rect">
            <a:avLst/>
          </a:prstGeom>
          <a:noFill/>
          <a:ln>
            <a:noFill/>
          </a:ln>
        </p:spPr>
        <p:txBody>
          <a:bodyPr wrap="none" rtlCol="0" anchor="ctr" anchorCtr="1">
            <a:spAutoFit/>
          </a:bodyPr>
          <a:lstStyle/>
          <a:p>
            <a:pPr marL="342900" indent="-342900">
              <a:buFont typeface="Arial" panose="020B0604020202020204" pitchFamily="34" charset="0"/>
              <a:buChar char="•"/>
            </a:pPr>
            <a:r>
              <a:rPr lang="en-US" sz="2200" dirty="0" smtClean="0"/>
              <a:t>Add libraries to the class path</a:t>
            </a:r>
          </a:p>
          <a:p>
            <a:pPr marL="342900" indent="-342900">
              <a:buFont typeface="Arial" panose="020B0604020202020204" pitchFamily="34" charset="0"/>
              <a:buChar char="•"/>
            </a:pPr>
            <a:r>
              <a:rPr lang="en-US" sz="2200" dirty="0" smtClean="0"/>
              <a:t>Inside a single machine</a:t>
            </a:r>
            <a:endParaRPr lang="fr-FR" sz="2200" dirty="0"/>
          </a:p>
        </p:txBody>
      </p:sp>
      <p:sp>
        <p:nvSpPr>
          <p:cNvPr id="9" name="Slide Number Placeholder 8"/>
          <p:cNvSpPr>
            <a:spLocks noGrp="1"/>
          </p:cNvSpPr>
          <p:nvPr>
            <p:ph type="sldNum" sz="quarter" idx="12"/>
          </p:nvPr>
        </p:nvSpPr>
        <p:spPr/>
        <p:txBody>
          <a:bodyPr/>
          <a:lstStyle/>
          <a:p>
            <a:fld id="{401CF334-2D5C-4859-84A6-CA7E6E43FAEB}" type="slidenum">
              <a:rPr lang="en-US" smtClean="0"/>
              <a:t>7</a:t>
            </a:fld>
            <a:endParaRPr lang="en-US" dirty="0"/>
          </a:p>
        </p:txBody>
      </p:sp>
    </p:spTree>
    <p:extLst>
      <p:ext uri="{BB962C8B-B14F-4D97-AF65-F5344CB8AC3E}">
        <p14:creationId xmlns:p14="http://schemas.microsoft.com/office/powerpoint/2010/main" val="1489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16667E-6 0 L -0.13333 0.00069 " pathEditMode="relative" rAng="0" ptsTypes="AA">
                                      <p:cBhvr>
                                        <p:cTn id="6" dur="2000" fill="hold"/>
                                        <p:tgtEl>
                                          <p:spTgt spid="5"/>
                                        </p:tgtEl>
                                        <p:attrNameLst>
                                          <p:attrName>ppt_x</p:attrName>
                                          <p:attrName>ppt_y</p:attrName>
                                        </p:attrNameLst>
                                      </p:cBhvr>
                                      <p:rCtr x="-6667" y="23"/>
                                    </p:animMotion>
                                  </p:childTnLst>
                                </p:cTn>
                              </p:par>
                              <p:par>
                                <p:cTn id="7" presetID="35" presetClass="path" presetSubtype="0" accel="50000" decel="50000" fill="hold" grpId="0" nodeType="withEffect">
                                  <p:stCondLst>
                                    <p:cond delay="0"/>
                                  </p:stCondLst>
                                  <p:childTnLst>
                                    <p:animMotion origin="layout" path="M -4.16667E-6 -3.7037E-6 L -0.13125 -0.00092 " pathEditMode="relative" rAng="0" ptsTypes="AA">
                                      <p:cBhvr>
                                        <p:cTn id="8" dur="2000" fill="hold"/>
                                        <p:tgtEl>
                                          <p:spTgt spid="6"/>
                                        </p:tgtEl>
                                        <p:attrNameLst>
                                          <p:attrName>ppt_x</p:attrName>
                                          <p:attrName>ppt_y</p:attrName>
                                        </p:attrNameLst>
                                      </p:cBhvr>
                                      <p:rCtr x="-6562" y="-46"/>
                                    </p:animMotion>
                                  </p:childTnLst>
                                </p:cTn>
                              </p:par>
                              <p:par>
                                <p:cTn id="9" presetID="35" presetClass="path" presetSubtype="0" accel="50000" decel="50000" fill="hold" grpId="0" nodeType="withEffect">
                                  <p:stCondLst>
                                    <p:cond delay="0"/>
                                  </p:stCondLst>
                                  <p:childTnLst>
                                    <p:animMotion origin="layout" path="M -4.16667E-6 2.59259E-6 L -0.13125 0.00139 " pathEditMode="relative" rAng="0" ptsTypes="AA">
                                      <p:cBhvr>
                                        <p:cTn id="10" dur="2000" fill="hold"/>
                                        <p:tgtEl>
                                          <p:spTgt spid="7"/>
                                        </p:tgtEl>
                                        <p:attrNameLst>
                                          <p:attrName>ppt_x</p:attrName>
                                          <p:attrName>ppt_y</p:attrName>
                                        </p:attrNameLst>
                                      </p:cBhvr>
                                      <p:rCtr x="-6562"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70</a:t>
            </a:fld>
            <a:endParaRPr lang="en-US" dirty="0"/>
          </a:p>
        </p:txBody>
      </p:sp>
      <p:sp>
        <p:nvSpPr>
          <p:cNvPr id="3" name="Content Placeholder 2"/>
          <p:cNvSpPr>
            <a:spLocks noGrp="1"/>
          </p:cNvSpPr>
          <p:nvPr>
            <p:ph idx="1"/>
          </p:nvPr>
        </p:nvSpPr>
        <p:spPr/>
        <p:txBody>
          <a:bodyPr/>
          <a:lstStyle/>
          <a:p>
            <a:r>
              <a:rPr lang="en-US" dirty="0"/>
              <a:t>for mapping a</a:t>
            </a:r>
            <a:r>
              <a:rPr lang="en-US" dirty="0" smtClean="0"/>
              <a:t> </a:t>
            </a:r>
            <a:r>
              <a:rPr lang="en-US" dirty="0"/>
              <a:t>method </a:t>
            </a:r>
            <a:r>
              <a:rPr lang="en-US" dirty="0" smtClean="0"/>
              <a:t>accessible via HTTP request</a:t>
            </a:r>
          </a:p>
          <a:p>
            <a:endParaRPr lang="en-US" dirty="0"/>
          </a:p>
          <a:p>
            <a:r>
              <a:rPr lang="en-US" dirty="0" smtClean="0"/>
              <a:t>used only for methods</a:t>
            </a:r>
          </a:p>
          <a:p>
            <a:endParaRPr lang="en-US" dirty="0"/>
          </a:p>
          <a:p>
            <a:r>
              <a:rPr lang="en-US" dirty="0"/>
              <a:t>The method name does not matter, JAX determines the method to execute based on the request</a:t>
            </a:r>
          </a:p>
        </p:txBody>
      </p:sp>
      <p:sp>
        <p:nvSpPr>
          <p:cNvPr id="4" name="Title 3"/>
          <p:cNvSpPr>
            <a:spLocks noGrp="1"/>
          </p:cNvSpPr>
          <p:nvPr>
            <p:ph type="title"/>
          </p:nvPr>
        </p:nvSpPr>
        <p:spPr/>
        <p:txBody>
          <a:bodyPr/>
          <a:lstStyle/>
          <a:p>
            <a:r>
              <a:rPr lang="en-US" dirty="0" smtClean="0"/>
              <a:t>JAX-RS: @GET, @POST, @PUT, @DELETE</a:t>
            </a:r>
            <a:endParaRPr lang="en-US" dirty="0"/>
          </a:p>
        </p:txBody>
      </p:sp>
    </p:spTree>
    <p:extLst>
      <p:ext uri="{BB962C8B-B14F-4D97-AF65-F5344CB8AC3E}">
        <p14:creationId xmlns:p14="http://schemas.microsoft.com/office/powerpoint/2010/main" val="154178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71</a:t>
            </a:fld>
            <a:endParaRPr lang="en-US" dirty="0"/>
          </a:p>
        </p:txBody>
      </p:sp>
      <p:sp>
        <p:nvSpPr>
          <p:cNvPr id="3" name="Content Placeholder 2"/>
          <p:cNvSpPr>
            <a:spLocks noGrp="1"/>
          </p:cNvSpPr>
          <p:nvPr>
            <p:ph idx="1"/>
          </p:nvPr>
        </p:nvSpPr>
        <p:spPr/>
        <p:txBody>
          <a:bodyPr/>
          <a:lstStyle/>
          <a:p>
            <a:r>
              <a:rPr lang="en-US" b="1" dirty="0" smtClean="0"/>
              <a:t>@Consumes</a:t>
            </a:r>
            <a:r>
              <a:rPr lang="en-US" dirty="0" smtClean="0"/>
              <a:t>: to </a:t>
            </a:r>
            <a:r>
              <a:rPr lang="en-US" dirty="0"/>
              <a:t>specify MIME types that </a:t>
            </a:r>
            <a:r>
              <a:rPr lang="en-US" dirty="0" smtClean="0"/>
              <a:t>a resource’s </a:t>
            </a:r>
            <a:r>
              <a:rPr lang="en-US" dirty="0"/>
              <a:t>method can </a:t>
            </a:r>
            <a:r>
              <a:rPr lang="en-US" dirty="0" smtClean="0"/>
              <a:t>accept.</a:t>
            </a:r>
          </a:p>
          <a:p>
            <a:endParaRPr lang="en-US" dirty="0"/>
          </a:p>
          <a:p>
            <a:r>
              <a:rPr lang="en-US" b="1" dirty="0" smtClean="0"/>
              <a:t>@Produces</a:t>
            </a:r>
            <a:r>
              <a:rPr lang="en-US" dirty="0"/>
              <a:t>: specifies the type of output this method (or web service) will produce</a:t>
            </a:r>
            <a:r>
              <a:rPr lang="en-US" dirty="0" smtClean="0"/>
              <a:t>.</a:t>
            </a:r>
          </a:p>
          <a:p>
            <a:endParaRPr lang="en-US" dirty="0"/>
          </a:p>
          <a:p>
            <a:r>
              <a:rPr lang="en-US" dirty="0"/>
              <a:t>the list of constants of various MIME types is available in the </a:t>
            </a:r>
            <a:r>
              <a:rPr lang="en-US" dirty="0" smtClean="0"/>
              <a:t>class </a:t>
            </a:r>
            <a:r>
              <a:rPr lang="en-US" dirty="0" err="1" smtClean="0"/>
              <a:t>MediaType</a:t>
            </a:r>
            <a:r>
              <a:rPr lang="en-US" dirty="0" smtClean="0"/>
              <a:t>.</a:t>
            </a:r>
            <a:endParaRPr lang="en-US" dirty="0"/>
          </a:p>
          <a:p>
            <a:endParaRPr lang="en-US" dirty="0"/>
          </a:p>
        </p:txBody>
      </p:sp>
      <p:sp>
        <p:nvSpPr>
          <p:cNvPr id="4" name="Title 3"/>
          <p:cNvSpPr>
            <a:spLocks noGrp="1"/>
          </p:cNvSpPr>
          <p:nvPr>
            <p:ph type="title"/>
          </p:nvPr>
        </p:nvSpPr>
        <p:spPr/>
        <p:txBody>
          <a:bodyPr/>
          <a:lstStyle/>
          <a:p>
            <a:r>
              <a:rPr lang="en-US" dirty="0" smtClean="0"/>
              <a:t>@Consumes, @Produces</a:t>
            </a:r>
            <a:endParaRPr lang="en-US" dirty="0"/>
          </a:p>
        </p:txBody>
      </p:sp>
    </p:spTree>
    <p:extLst>
      <p:ext uri="{BB962C8B-B14F-4D97-AF65-F5344CB8AC3E}">
        <p14:creationId xmlns:p14="http://schemas.microsoft.com/office/powerpoint/2010/main" val="113080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72</a:t>
            </a:fld>
            <a:endParaRPr lang="en-US" dirty="0"/>
          </a:p>
        </p:txBody>
      </p:sp>
      <p:sp>
        <p:nvSpPr>
          <p:cNvPr id="3" name="Content Placeholder 2"/>
          <p:cNvSpPr>
            <a:spLocks noGrp="1"/>
          </p:cNvSpPr>
          <p:nvPr>
            <p:ph idx="1"/>
          </p:nvPr>
        </p:nvSpPr>
        <p:spPr/>
        <p:txBody>
          <a:bodyPr>
            <a:normAutofit/>
          </a:bodyPr>
          <a:lstStyle/>
          <a:p>
            <a:r>
              <a:rPr lang="en-US" dirty="0"/>
              <a:t>JAX-RS provides mechanisms to extract parameters </a:t>
            </a:r>
            <a:r>
              <a:rPr lang="en-US" dirty="0" smtClean="0"/>
              <a:t>from </a:t>
            </a:r>
            <a:r>
              <a:rPr lang="en-US" dirty="0"/>
              <a:t>the </a:t>
            </a:r>
            <a:r>
              <a:rPr lang="en-US" dirty="0" smtClean="0"/>
              <a:t>query</a:t>
            </a:r>
          </a:p>
          <a:p>
            <a:endParaRPr lang="en-US" dirty="0"/>
          </a:p>
          <a:p>
            <a:r>
              <a:rPr lang="en-US" dirty="0"/>
              <a:t>Used on the parameters of resource methods to perform injections of </a:t>
            </a:r>
            <a:r>
              <a:rPr lang="en-US" dirty="0" smtClean="0"/>
              <a:t>content</a:t>
            </a:r>
            <a:endParaRPr lang="en-US" dirty="0"/>
          </a:p>
        </p:txBody>
      </p:sp>
      <p:sp>
        <p:nvSpPr>
          <p:cNvPr id="4" name="Title 3"/>
          <p:cNvSpPr>
            <a:spLocks noGrp="1"/>
          </p:cNvSpPr>
          <p:nvPr>
            <p:ph type="title"/>
          </p:nvPr>
        </p:nvSpPr>
        <p:spPr/>
        <p:txBody>
          <a:bodyPr/>
          <a:lstStyle/>
          <a:p>
            <a:r>
              <a:rPr lang="en-US" dirty="0" smtClean="0"/>
              <a:t>Query Parameters</a:t>
            </a:r>
            <a:endParaRPr lang="en-US" dirty="0"/>
          </a:p>
        </p:txBody>
      </p:sp>
    </p:spTree>
    <p:extLst>
      <p:ext uri="{BB962C8B-B14F-4D97-AF65-F5344CB8AC3E}">
        <p14:creationId xmlns:p14="http://schemas.microsoft.com/office/powerpoint/2010/main" val="24576072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73</a:t>
            </a:fld>
            <a:endParaRPr lang="en-US" dirty="0"/>
          </a:p>
        </p:txBody>
      </p:sp>
      <p:sp>
        <p:nvSpPr>
          <p:cNvPr id="4" name="Title 3"/>
          <p:cNvSpPr>
            <a:spLocks noGrp="1"/>
          </p:cNvSpPr>
          <p:nvPr>
            <p:ph type="title"/>
          </p:nvPr>
        </p:nvSpPr>
        <p:spPr/>
        <p:txBody>
          <a:bodyPr/>
          <a:lstStyle/>
          <a:p>
            <a:r>
              <a:rPr lang="en-US" dirty="0"/>
              <a:t>Query Parameters</a:t>
            </a:r>
          </a:p>
        </p:txBody>
      </p:sp>
      <p:graphicFrame>
        <p:nvGraphicFramePr>
          <p:cNvPr id="11" name="Diagram 10"/>
          <p:cNvGraphicFramePr/>
          <p:nvPr>
            <p:extLst>
              <p:ext uri="{D42A27DB-BD31-4B8C-83A1-F6EECF244321}">
                <p14:modId xmlns:p14="http://schemas.microsoft.com/office/powerpoint/2010/main" val="1533393153"/>
              </p:ext>
            </p:extLst>
          </p:nvPr>
        </p:nvGraphicFramePr>
        <p:xfrm>
          <a:off x="1503335" y="2334794"/>
          <a:ext cx="9360977"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2048634334"/>
              </p:ext>
            </p:extLst>
          </p:nvPr>
        </p:nvGraphicFramePr>
        <p:xfrm>
          <a:off x="1503335" y="3258519"/>
          <a:ext cx="9360977"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extLst>
              <p:ext uri="{D42A27DB-BD31-4B8C-83A1-F6EECF244321}">
                <p14:modId xmlns:p14="http://schemas.microsoft.com/office/powerpoint/2010/main" val="314186605"/>
              </p:ext>
            </p:extLst>
          </p:nvPr>
        </p:nvGraphicFramePr>
        <p:xfrm>
          <a:off x="1503334" y="4182243"/>
          <a:ext cx="9360978" cy="64633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p:cNvGraphicFramePr/>
          <p:nvPr>
            <p:extLst>
              <p:ext uri="{D42A27DB-BD31-4B8C-83A1-F6EECF244321}">
                <p14:modId xmlns:p14="http://schemas.microsoft.com/office/powerpoint/2010/main" val="638748752"/>
              </p:ext>
            </p:extLst>
          </p:nvPr>
        </p:nvGraphicFramePr>
        <p:xfrm>
          <a:off x="1503334" y="5105966"/>
          <a:ext cx="9360978" cy="64633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5" name="Diagram 14"/>
          <p:cNvGraphicFramePr/>
          <p:nvPr>
            <p:extLst>
              <p:ext uri="{D42A27DB-BD31-4B8C-83A1-F6EECF244321}">
                <p14:modId xmlns:p14="http://schemas.microsoft.com/office/powerpoint/2010/main" val="3964712629"/>
              </p:ext>
            </p:extLst>
          </p:nvPr>
        </p:nvGraphicFramePr>
        <p:xfrm>
          <a:off x="1503332" y="6020838"/>
          <a:ext cx="9376477" cy="64633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45315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2" grpId="0">
        <p:bldAsOne/>
      </p:bldGraphic>
      <p:bldGraphic spid="13" grpId="0">
        <p:bldAsOne/>
      </p:bldGraphic>
      <p:bldGraphic spid="14" grpId="0">
        <p:bldAsOne/>
      </p:bldGraphic>
      <p:bldGraphic spid="15" grpId="0">
        <p:bldAsOne/>
      </p:bldGraphic>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74</a:t>
            </a:fld>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Rectangle 3"/>
          <p:cNvSpPr/>
          <p:nvPr/>
        </p:nvSpPr>
        <p:spPr>
          <a:xfrm>
            <a:off x="801859" y="2057400"/>
            <a:ext cx="11120392" cy="4524315"/>
          </a:xfrm>
          <a:prstGeom prst="rect">
            <a:avLst/>
          </a:prstGeom>
        </p:spPr>
        <p:txBody>
          <a:bodyPr wrap="square">
            <a:spAutoFit/>
          </a:bodyPr>
          <a:lstStyle/>
          <a:p>
            <a:r>
              <a:rPr lang="en-US" b="1" dirty="0" smtClean="0">
                <a:solidFill>
                  <a:schemeClr val="accent1"/>
                </a:solidFill>
                <a:latin typeface="Courier New" panose="02070309020205020404" pitchFamily="49" charset="0"/>
              </a:rPr>
              <a:t>@</a:t>
            </a:r>
            <a:r>
              <a:rPr lang="en-US" b="1" dirty="0">
                <a:solidFill>
                  <a:schemeClr val="accent1"/>
                </a:solidFill>
                <a:latin typeface="Courier New" panose="02070309020205020404" pitchFamily="49" charset="0"/>
              </a:rPr>
              <a:t>Path("</a:t>
            </a:r>
            <a:r>
              <a:rPr lang="en-US" b="1" dirty="0" err="1">
                <a:solidFill>
                  <a:schemeClr val="accent1"/>
                </a:solidFill>
                <a:latin typeface="Courier New" panose="02070309020205020404" pitchFamily="49" charset="0"/>
              </a:rPr>
              <a:t>livre</a:t>
            </a:r>
            <a:r>
              <a:rPr lang="en-US" b="1" dirty="0">
                <a:solidFill>
                  <a:schemeClr val="accent1"/>
                </a:solidFill>
                <a:latin typeface="Courier New" panose="02070309020205020404" pitchFamily="49" charset="0"/>
              </a:rPr>
              <a:t>") </a:t>
            </a:r>
          </a:p>
          <a:p>
            <a:r>
              <a:rPr lang="en-US" dirty="0">
                <a:latin typeface="Courier New" panose="02070309020205020404" pitchFamily="49" charset="0"/>
              </a:rPr>
              <a:t>public class </a:t>
            </a:r>
            <a:r>
              <a:rPr lang="en-US" dirty="0" err="1">
                <a:latin typeface="Courier New" panose="02070309020205020404" pitchFamily="49" charset="0"/>
              </a:rPr>
              <a:t>LivreFacadeREST</a:t>
            </a:r>
            <a:r>
              <a:rPr lang="en-US" dirty="0">
                <a:latin typeface="Courier New" panose="02070309020205020404" pitchFamily="49" charset="0"/>
              </a:rPr>
              <a:t> </a:t>
            </a:r>
            <a:r>
              <a:rPr lang="en-US" b="1" dirty="0" smtClean="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a:t>
            </a:r>
            <a:r>
              <a:rPr lang="en-US" b="1" dirty="0" smtClean="0">
                <a:solidFill>
                  <a:schemeClr val="accent1"/>
                </a:solidFill>
                <a:latin typeface="Courier New" panose="02070309020205020404" pitchFamily="49" charset="0"/>
              </a:rPr>
              <a:t>POST</a:t>
            </a:r>
            <a:endParaRPr lang="en-US" b="1" dirty="0">
              <a:solidFill>
                <a:schemeClr val="accent1"/>
              </a:solidFill>
              <a:latin typeface="Courier New" panose="02070309020205020404" pitchFamily="49" charset="0"/>
            </a:endParaRPr>
          </a:p>
          <a:p>
            <a:r>
              <a:rPr lang="en-US" b="1" dirty="0">
                <a:solidFill>
                  <a:schemeClr val="accent1"/>
                </a:solidFill>
                <a:latin typeface="Courier New" panose="02070309020205020404" pitchFamily="49" charset="0"/>
              </a:rPr>
              <a:t>@Consumes({"application/xml",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void create</a:t>
            </a:r>
            <a:r>
              <a:rPr lang="en-US" b="1" dirty="0">
                <a:latin typeface="Courier New" panose="02070309020205020404" pitchFamily="49" charset="0"/>
              </a:rPr>
              <a:t>(</a:t>
            </a:r>
            <a:r>
              <a:rPr lang="en-US" dirty="0" err="1">
                <a:latin typeface="Courier New" panose="02070309020205020404" pitchFamily="49" charset="0"/>
              </a:rPr>
              <a:t>Livre</a:t>
            </a:r>
            <a:r>
              <a:rPr lang="en-US" dirty="0">
                <a:latin typeface="Courier New" panose="02070309020205020404" pitchFamily="49" charset="0"/>
              </a:rPr>
              <a:t> entity</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create</a:t>
            </a:r>
            <a:r>
              <a:rPr lang="en-US" b="1" dirty="0">
                <a:latin typeface="Courier New" panose="02070309020205020404" pitchFamily="49" charset="0"/>
              </a:rPr>
              <a:t>(</a:t>
            </a:r>
            <a:r>
              <a:rPr lang="en-US" dirty="0">
                <a:latin typeface="Courier New" panose="02070309020205020404" pitchFamily="49" charset="0"/>
              </a:rPr>
              <a:t>entity</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a:t>
            </a:r>
            <a:r>
              <a:rPr lang="en-US" b="1" dirty="0" smtClean="0">
                <a:solidFill>
                  <a:schemeClr val="accent1"/>
                </a:solidFill>
                <a:latin typeface="Courier New" panose="02070309020205020404" pitchFamily="49" charset="0"/>
              </a:rPr>
              <a:t>PUT</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@Consumes({"application/xml",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void edit</a:t>
            </a:r>
            <a:r>
              <a:rPr lang="en-US" b="1" dirty="0">
                <a:latin typeface="Courier New" panose="02070309020205020404" pitchFamily="49" charset="0"/>
              </a:rPr>
              <a:t>(</a:t>
            </a:r>
            <a:r>
              <a:rPr lang="en-US" dirty="0" err="1">
                <a:latin typeface="Courier New" panose="02070309020205020404" pitchFamily="49" charset="0"/>
              </a:rPr>
              <a:t>Livre</a:t>
            </a:r>
            <a:r>
              <a:rPr lang="en-US" dirty="0">
                <a:latin typeface="Courier New" panose="02070309020205020404" pitchFamily="49" charset="0"/>
              </a:rPr>
              <a:t> entity</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edit</a:t>
            </a:r>
            <a:r>
              <a:rPr lang="en-US" b="1" dirty="0">
                <a:latin typeface="Courier New" panose="02070309020205020404" pitchFamily="49" charset="0"/>
              </a:rPr>
              <a:t>(</a:t>
            </a:r>
            <a:r>
              <a:rPr lang="en-US" dirty="0">
                <a:latin typeface="Courier New" panose="02070309020205020404" pitchFamily="49" charset="0"/>
              </a:rPr>
              <a:t>entity</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@DELETE @Path("{id}") </a:t>
            </a:r>
          </a:p>
          <a:p>
            <a:r>
              <a:rPr lang="en-US" dirty="0">
                <a:latin typeface="Courier New" panose="02070309020205020404" pitchFamily="49" charset="0"/>
              </a:rPr>
              <a:t>public void remove</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r>
              <a:rPr lang="en-US" dirty="0">
                <a:latin typeface="Courier New" panose="02070309020205020404" pitchFamily="49" charset="0"/>
              </a:rPr>
              <a:t>Long id</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remove</a:t>
            </a:r>
            <a:r>
              <a:rPr lang="en-US" b="1" dirty="0">
                <a:latin typeface="Courier New" panose="02070309020205020404" pitchFamily="49" charset="0"/>
              </a:rPr>
              <a:t>(</a:t>
            </a:r>
            <a:r>
              <a:rPr lang="en-US" b="1" dirty="0" err="1">
                <a:latin typeface="Courier New" panose="02070309020205020404" pitchFamily="49" charset="0"/>
              </a:rPr>
              <a:t>super.</a:t>
            </a:r>
            <a:r>
              <a:rPr lang="en-US" dirty="0" err="1">
                <a:latin typeface="Courier New" panose="02070309020205020404" pitchFamily="49" charset="0"/>
              </a:rPr>
              <a:t>find</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p>
        </p:txBody>
      </p:sp>
    </p:spTree>
    <p:extLst>
      <p:ext uri="{BB962C8B-B14F-4D97-AF65-F5344CB8AC3E}">
        <p14:creationId xmlns:p14="http://schemas.microsoft.com/office/powerpoint/2010/main" val="31083857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75</a:t>
            </a:fld>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Rectangle 3"/>
          <p:cNvSpPr/>
          <p:nvPr/>
        </p:nvSpPr>
        <p:spPr>
          <a:xfrm>
            <a:off x="817347" y="2077773"/>
            <a:ext cx="11532184" cy="4524315"/>
          </a:xfrm>
          <a:prstGeom prst="rect">
            <a:avLst/>
          </a:prstGeom>
        </p:spPr>
        <p:txBody>
          <a:bodyPr wrap="square">
            <a:spAutoFit/>
          </a:bodyPr>
          <a:lstStyle/>
          <a:p>
            <a:r>
              <a:rPr lang="en-US" b="1" dirty="0">
                <a:solidFill>
                  <a:schemeClr val="accent1"/>
                </a:solidFill>
                <a:latin typeface="Courier New" panose="02070309020205020404" pitchFamily="49" charset="0"/>
              </a:rPr>
              <a:t>@GET @Path("{id}") </a:t>
            </a:r>
          </a:p>
          <a:p>
            <a:r>
              <a:rPr lang="en-US" b="1" dirty="0">
                <a:solidFill>
                  <a:schemeClr val="accent1"/>
                </a:solidFill>
                <a:latin typeface="Courier New" panose="02070309020205020404" pitchFamily="49" charset="0"/>
              </a:rPr>
              <a:t>@Produces({"application/xml",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 </a:t>
            </a:r>
          </a:p>
          <a:p>
            <a:r>
              <a:rPr lang="en-US" dirty="0">
                <a:latin typeface="Courier New" panose="02070309020205020404" pitchFamily="49" charset="0"/>
              </a:rPr>
              <a:t>public </a:t>
            </a:r>
            <a:r>
              <a:rPr lang="en-US" dirty="0" err="1">
                <a:latin typeface="Courier New" panose="02070309020205020404" pitchFamily="49" charset="0"/>
              </a:rPr>
              <a:t>Livre</a:t>
            </a:r>
            <a:r>
              <a:rPr lang="en-US" dirty="0">
                <a:latin typeface="Courier New" panose="02070309020205020404" pitchFamily="49" charset="0"/>
              </a:rPr>
              <a:t> find</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r>
              <a:rPr lang="en-US" dirty="0">
                <a:latin typeface="Courier New" panose="02070309020205020404" pitchFamily="49" charset="0"/>
              </a:rPr>
              <a:t>Long id</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@GET @Override </a:t>
            </a:r>
          </a:p>
          <a:p>
            <a:r>
              <a:rPr lang="en-US" b="1" dirty="0">
                <a:solidFill>
                  <a:schemeClr val="accent1"/>
                </a:solidFill>
                <a:latin typeface="Courier New" panose="02070309020205020404" pitchFamily="49" charset="0"/>
              </a:rPr>
              <a:t>@Produces({"application/xml",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List</a:t>
            </a:r>
            <a:r>
              <a:rPr lang="en-US" b="1" dirty="0">
                <a:latin typeface="Courier New" panose="02070309020205020404" pitchFamily="49" charset="0"/>
              </a:rPr>
              <a:t>&lt;</a:t>
            </a:r>
            <a:r>
              <a:rPr lang="en-US" dirty="0" err="1">
                <a:latin typeface="Courier New" panose="02070309020205020404" pitchFamily="49" charset="0"/>
              </a:rPr>
              <a:t>Livre</a:t>
            </a:r>
            <a:r>
              <a:rPr lang="en-US" b="1" dirty="0">
                <a:latin typeface="Courier New" panose="02070309020205020404" pitchFamily="49" charset="0"/>
              </a:rPr>
              <a:t>&gt; </a:t>
            </a:r>
            <a:r>
              <a:rPr lang="en-US" dirty="0" err="1">
                <a:latin typeface="Courier New" panose="02070309020205020404" pitchFamily="49" charset="0"/>
              </a:rPr>
              <a:t>findAll</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findAll</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fr-FR" b="1" dirty="0">
                <a:solidFill>
                  <a:schemeClr val="accent1"/>
                </a:solidFill>
                <a:latin typeface="Courier New" panose="02070309020205020404" pitchFamily="49" charset="0"/>
              </a:rPr>
              <a:t>@GET @</a:t>
            </a:r>
            <a:r>
              <a:rPr lang="fr-FR" b="1" dirty="0" err="1">
                <a:solidFill>
                  <a:schemeClr val="accent1"/>
                </a:solidFill>
                <a:latin typeface="Courier New" panose="02070309020205020404" pitchFamily="49" charset="0"/>
              </a:rPr>
              <a:t>Path</a:t>
            </a:r>
            <a:r>
              <a:rPr lang="fr-FR" b="1" dirty="0">
                <a:solidFill>
                  <a:schemeClr val="accent1"/>
                </a:solidFill>
                <a:latin typeface="Courier New" panose="02070309020205020404" pitchFamily="49" charset="0"/>
              </a:rPr>
              <a:t>("{</a:t>
            </a:r>
            <a:r>
              <a:rPr lang="fr-FR" b="1" dirty="0" err="1">
                <a:solidFill>
                  <a:schemeClr val="accent1"/>
                </a:solidFill>
                <a:latin typeface="Courier New" panose="02070309020205020404" pitchFamily="49" charset="0"/>
              </a:rPr>
              <a:t>from</a:t>
            </a:r>
            <a:r>
              <a:rPr lang="fr-FR" b="1" dirty="0">
                <a:solidFill>
                  <a:schemeClr val="accent1"/>
                </a:solidFill>
                <a:latin typeface="Courier New" panose="02070309020205020404" pitchFamily="49" charset="0"/>
              </a:rPr>
              <a:t>}/{to}") </a:t>
            </a:r>
            <a:endParaRPr lang="fr-FR" b="1" dirty="0" smtClean="0">
              <a:solidFill>
                <a:schemeClr val="accent1"/>
              </a:solidFill>
              <a:latin typeface="Courier New" panose="02070309020205020404" pitchFamily="49" charset="0"/>
            </a:endParaRPr>
          </a:p>
          <a:p>
            <a:r>
              <a:rPr lang="fr-FR" b="1" dirty="0" smtClean="0">
                <a:solidFill>
                  <a:schemeClr val="accent1"/>
                </a:solidFill>
                <a:latin typeface="Courier New" panose="02070309020205020404" pitchFamily="49" charset="0"/>
              </a:rPr>
              <a:t>@</a:t>
            </a:r>
            <a:r>
              <a:rPr lang="fr-FR" b="1" dirty="0" err="1">
                <a:solidFill>
                  <a:schemeClr val="accent1"/>
                </a:solidFill>
                <a:latin typeface="Courier New" panose="02070309020205020404" pitchFamily="49" charset="0"/>
              </a:rPr>
              <a:t>Produces</a:t>
            </a:r>
            <a:r>
              <a:rPr lang="fr-FR" b="1" dirty="0">
                <a:solidFill>
                  <a:schemeClr val="accent1"/>
                </a:solidFill>
                <a:latin typeface="Courier New" panose="02070309020205020404" pitchFamily="49" charset="0"/>
              </a:rPr>
              <a:t>({"application/</a:t>
            </a:r>
            <a:r>
              <a:rPr lang="fr-FR" b="1" dirty="0" err="1">
                <a:solidFill>
                  <a:schemeClr val="accent1"/>
                </a:solidFill>
                <a:latin typeface="Courier New" panose="02070309020205020404" pitchFamily="49" charset="0"/>
              </a:rPr>
              <a:t>xml</a:t>
            </a:r>
            <a:r>
              <a:rPr lang="fr-FR" b="1" dirty="0">
                <a:solidFill>
                  <a:schemeClr val="accent1"/>
                </a:solidFill>
                <a:latin typeface="Courier New" panose="02070309020205020404" pitchFamily="49" charset="0"/>
              </a:rPr>
              <a:t>","application/</a:t>
            </a:r>
            <a:r>
              <a:rPr lang="fr-FR" b="1" dirty="0" err="1">
                <a:solidFill>
                  <a:schemeClr val="accent1"/>
                </a:solidFill>
                <a:latin typeface="Courier New" panose="02070309020205020404" pitchFamily="49" charset="0"/>
              </a:rPr>
              <a:t>json</a:t>
            </a:r>
            <a:r>
              <a:rPr lang="fr-FR" b="1" dirty="0">
                <a:solidFill>
                  <a:schemeClr val="accent1"/>
                </a:solidFill>
                <a:latin typeface="Courier New" panose="02070309020205020404" pitchFamily="49" charset="0"/>
              </a:rPr>
              <a:t>"}) </a:t>
            </a:r>
          </a:p>
          <a:p>
            <a:r>
              <a:rPr lang="en-US" dirty="0">
                <a:latin typeface="Courier New" panose="02070309020205020404" pitchFamily="49" charset="0"/>
              </a:rPr>
              <a:t>public List</a:t>
            </a:r>
            <a:r>
              <a:rPr lang="en-US" b="1" dirty="0">
                <a:latin typeface="Courier New" panose="02070309020205020404" pitchFamily="49" charset="0"/>
              </a:rPr>
              <a:t>&lt;</a:t>
            </a:r>
            <a:r>
              <a:rPr lang="en-US" dirty="0" err="1">
                <a:latin typeface="Courier New" panose="02070309020205020404" pitchFamily="49" charset="0"/>
              </a:rPr>
              <a:t>Livre</a:t>
            </a:r>
            <a:r>
              <a:rPr lang="en-US" b="1" dirty="0">
                <a:latin typeface="Courier New" panose="02070309020205020404" pitchFamily="49" charset="0"/>
              </a:rPr>
              <a:t>&gt; </a:t>
            </a:r>
            <a:r>
              <a:rPr lang="en-US" dirty="0" err="1">
                <a:latin typeface="Courier New" panose="02070309020205020404" pitchFamily="49" charset="0"/>
              </a:rPr>
              <a:t>findRange</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"from"</a:t>
            </a:r>
            <a:r>
              <a:rPr lang="en-US" b="1" dirty="0">
                <a:latin typeface="Courier New" panose="02070309020205020404" pitchFamily="49" charset="0"/>
              </a:rPr>
              <a:t>) </a:t>
            </a:r>
            <a:r>
              <a:rPr lang="en-US" dirty="0">
                <a:latin typeface="Courier New" panose="02070309020205020404" pitchFamily="49" charset="0"/>
              </a:rPr>
              <a:t>Integer from</a:t>
            </a:r>
            <a:r>
              <a:rPr lang="en-US" b="1" dirty="0" smtClean="0">
                <a:latin typeface="Courier New" panose="02070309020205020404" pitchFamily="49" charset="0"/>
              </a:rPr>
              <a:t>, </a:t>
            </a:r>
            <a:r>
              <a:rPr lang="en-US" b="1" dirty="0" smtClean="0">
                <a:solidFill>
                  <a:schemeClr val="accent1"/>
                </a:solidFill>
                <a:latin typeface="Courier New" panose="02070309020205020404" pitchFamily="49" charset="0"/>
              </a:rPr>
              <a:t>@</a:t>
            </a:r>
            <a:r>
              <a:rPr lang="en-US" b="1" dirty="0" err="1">
                <a:solidFill>
                  <a:schemeClr val="accent1"/>
                </a:solidFill>
                <a:latin typeface="Courier New" panose="02070309020205020404" pitchFamily="49" charset="0"/>
              </a:rPr>
              <a:t>PathParam</a:t>
            </a:r>
            <a:r>
              <a:rPr lang="en-US" b="1" dirty="0">
                <a:solidFill>
                  <a:schemeClr val="accent1"/>
                </a:solidFill>
                <a:latin typeface="Courier New" panose="02070309020205020404" pitchFamily="49" charset="0"/>
              </a:rPr>
              <a:t>("to") </a:t>
            </a:r>
            <a:r>
              <a:rPr lang="en-US" dirty="0">
                <a:latin typeface="Courier New" panose="02070309020205020404" pitchFamily="49" charset="0"/>
              </a:rPr>
              <a:t>Integer to</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findRange</a:t>
            </a:r>
            <a:r>
              <a:rPr lang="en-US" b="1" dirty="0">
                <a:latin typeface="Courier New" panose="02070309020205020404" pitchFamily="49" charset="0"/>
              </a:rPr>
              <a:t>(new </a:t>
            </a:r>
            <a:r>
              <a:rPr lang="en-US" dirty="0" err="1">
                <a:latin typeface="Courier New" panose="02070309020205020404" pitchFamily="49" charset="0"/>
              </a:rPr>
              <a:t>int</a:t>
            </a:r>
            <a:r>
              <a:rPr lang="en-US" b="1" dirty="0">
                <a:latin typeface="Courier New" panose="02070309020205020404" pitchFamily="49" charset="0"/>
              </a:rPr>
              <a:t>[]{</a:t>
            </a:r>
            <a:r>
              <a:rPr lang="en-US" dirty="0">
                <a:latin typeface="Courier New" panose="02070309020205020404" pitchFamily="49" charset="0"/>
              </a:rPr>
              <a:t>from</a:t>
            </a:r>
            <a:r>
              <a:rPr lang="en-US" b="1" dirty="0">
                <a:latin typeface="Courier New" panose="02070309020205020404" pitchFamily="49" charset="0"/>
              </a:rPr>
              <a:t>, </a:t>
            </a:r>
            <a:r>
              <a:rPr lang="en-US" dirty="0">
                <a:latin typeface="Courier New" panose="02070309020205020404" pitchFamily="49" charset="0"/>
              </a:rPr>
              <a:t>to</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 </a:t>
            </a:r>
            <a:endParaRPr lang="en-US" dirty="0"/>
          </a:p>
        </p:txBody>
      </p:sp>
    </p:spTree>
    <p:extLst>
      <p:ext uri="{BB962C8B-B14F-4D97-AF65-F5344CB8AC3E}">
        <p14:creationId xmlns:p14="http://schemas.microsoft.com/office/powerpoint/2010/main" val="12370833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76</a:t>
            </a:fld>
            <a:endParaRPr lang="en-US" dirty="0"/>
          </a:p>
        </p:txBody>
      </p:sp>
      <p:sp>
        <p:nvSpPr>
          <p:cNvPr id="3" name="Content Placeholder 2"/>
          <p:cNvSpPr>
            <a:spLocks noGrp="1"/>
          </p:cNvSpPr>
          <p:nvPr>
            <p:ph idx="1"/>
          </p:nvPr>
        </p:nvSpPr>
        <p:spPr/>
        <p:txBody>
          <a:bodyPr/>
          <a:lstStyle/>
          <a:p>
            <a:r>
              <a:rPr lang="en-US" dirty="0" smtClean="0"/>
              <a:t>integrated </a:t>
            </a:r>
            <a:r>
              <a:rPr lang="en-US" dirty="0"/>
              <a:t>into </a:t>
            </a:r>
            <a:r>
              <a:rPr lang="en-US" dirty="0" smtClean="0"/>
              <a:t>Glassfish</a:t>
            </a:r>
          </a:p>
          <a:p>
            <a:endParaRPr lang="en-US" dirty="0" smtClean="0"/>
          </a:p>
          <a:p>
            <a:r>
              <a:rPr lang="en-US" dirty="0" smtClean="0"/>
              <a:t>Integrated in </a:t>
            </a:r>
            <a:r>
              <a:rPr lang="en-US" dirty="0"/>
              <a:t>Java EE implementation (6.7</a:t>
            </a:r>
            <a:r>
              <a:rPr lang="en-US" dirty="0" smtClean="0"/>
              <a:t>)</a:t>
            </a:r>
          </a:p>
          <a:p>
            <a:endParaRPr lang="en-US" dirty="0"/>
          </a:p>
          <a:p>
            <a:r>
              <a:rPr lang="en-US" dirty="0"/>
              <a:t>Supported in </a:t>
            </a:r>
            <a:r>
              <a:rPr lang="en-US" dirty="0" smtClean="0"/>
              <a:t>NetBeans</a:t>
            </a:r>
          </a:p>
        </p:txBody>
      </p:sp>
      <p:sp>
        <p:nvSpPr>
          <p:cNvPr id="4" name="Title 3"/>
          <p:cNvSpPr>
            <a:spLocks noGrp="1"/>
          </p:cNvSpPr>
          <p:nvPr>
            <p:ph type="title"/>
          </p:nvPr>
        </p:nvSpPr>
        <p:spPr/>
        <p:txBody>
          <a:bodyPr/>
          <a:lstStyle/>
          <a:p>
            <a:r>
              <a:rPr lang="en-US" dirty="0" smtClean="0"/>
              <a:t>JERSY</a:t>
            </a:r>
            <a:endParaRPr lang="en-US" dirty="0"/>
          </a:p>
        </p:txBody>
      </p:sp>
    </p:spTree>
    <p:extLst>
      <p:ext uri="{BB962C8B-B14F-4D97-AF65-F5344CB8AC3E}">
        <p14:creationId xmlns:p14="http://schemas.microsoft.com/office/powerpoint/2010/main" val="15732349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77</a:t>
            </a:fld>
            <a:endParaRPr lang="en-US" dirty="0"/>
          </a:p>
        </p:txBody>
      </p:sp>
      <p:sp>
        <p:nvSpPr>
          <p:cNvPr id="3" name="Content Placeholder 2"/>
          <p:cNvSpPr>
            <a:spLocks noGrp="1"/>
          </p:cNvSpPr>
          <p:nvPr>
            <p:ph idx="1"/>
          </p:nvPr>
        </p:nvSpPr>
        <p:spPr>
          <a:xfrm>
            <a:off x="932330" y="2248349"/>
            <a:ext cx="7777717" cy="587842"/>
          </a:xfrm>
        </p:spPr>
        <p:txBody>
          <a:bodyPr/>
          <a:lstStyle/>
          <a:p>
            <a:pPr marL="411480" lvl="1" indent="0">
              <a:buNone/>
            </a:pPr>
            <a:r>
              <a:rPr lang="en-US" b="1" dirty="0" smtClean="0">
                <a:solidFill>
                  <a:schemeClr val="accent2">
                    <a:lumMod val="50000"/>
                  </a:schemeClr>
                </a:solidFill>
              </a:rPr>
              <a:t>More </a:t>
            </a:r>
            <a:r>
              <a:rPr lang="en-US" b="1" u="sng" dirty="0" smtClean="0">
                <a:solidFill>
                  <a:schemeClr val="accent2">
                    <a:lumMod val="50000"/>
                  </a:schemeClr>
                </a:solidFill>
              </a:rPr>
              <a:t>control</a:t>
            </a:r>
            <a:r>
              <a:rPr lang="en-US" b="1" dirty="0" smtClean="0">
                <a:solidFill>
                  <a:schemeClr val="accent2">
                    <a:lumMod val="50000"/>
                  </a:schemeClr>
                </a:solidFill>
              </a:rPr>
              <a:t> on the </a:t>
            </a:r>
            <a:r>
              <a:rPr lang="en-US" b="1" u="sng" dirty="0" smtClean="0">
                <a:solidFill>
                  <a:schemeClr val="accent2">
                    <a:lumMod val="50000"/>
                  </a:schemeClr>
                </a:solidFill>
              </a:rPr>
              <a:t>response</a:t>
            </a:r>
            <a:r>
              <a:rPr lang="en-US" b="1" dirty="0" smtClean="0">
                <a:solidFill>
                  <a:schemeClr val="accent2">
                    <a:lumMod val="50000"/>
                  </a:schemeClr>
                </a:solidFill>
              </a:rPr>
              <a:t> that the rest web service send? </a:t>
            </a:r>
            <a:endParaRPr lang="en-US" b="1" dirty="0">
              <a:solidFill>
                <a:schemeClr val="accent2">
                  <a:lumMod val="50000"/>
                </a:schemeClr>
              </a:solidFill>
            </a:endParaRPr>
          </a:p>
        </p:txBody>
      </p:sp>
      <p:sp>
        <p:nvSpPr>
          <p:cNvPr id="4" name="Title 3"/>
          <p:cNvSpPr>
            <a:spLocks noGrp="1"/>
          </p:cNvSpPr>
          <p:nvPr>
            <p:ph type="title"/>
          </p:nvPr>
        </p:nvSpPr>
        <p:spPr/>
        <p:txBody>
          <a:bodyPr/>
          <a:lstStyle/>
          <a:p>
            <a:r>
              <a:rPr lang="en-US" dirty="0" smtClean="0"/>
              <a:t>Customize Response</a:t>
            </a:r>
            <a:endParaRPr lang="en-US" dirty="0"/>
          </a:p>
        </p:txBody>
      </p:sp>
      <p:sp>
        <p:nvSpPr>
          <p:cNvPr id="5" name="TextBox 4"/>
          <p:cNvSpPr txBox="1"/>
          <p:nvPr/>
        </p:nvSpPr>
        <p:spPr>
          <a:xfrm>
            <a:off x="1487837" y="2604264"/>
            <a:ext cx="2363083" cy="1323439"/>
          </a:xfrm>
          <a:prstGeom prst="rect">
            <a:avLst/>
          </a:prstGeom>
          <a:noFill/>
          <a:ln>
            <a:noFill/>
          </a:ln>
        </p:spPr>
        <p:txBody>
          <a:bodyPr wrap="none" rtlCol="0" anchor="ctr" anchorCtr="1">
            <a:spAutoFit/>
          </a:bodyPr>
          <a:lstStyle/>
          <a:p>
            <a:r>
              <a:rPr lang="en-US" sz="2000" dirty="0" smtClean="0"/>
              <a:t>Status code?</a:t>
            </a:r>
          </a:p>
          <a:p>
            <a:r>
              <a:rPr lang="en-US" sz="2000" dirty="0" smtClean="0"/>
              <a:t>Header’s values?</a:t>
            </a:r>
          </a:p>
          <a:p>
            <a:r>
              <a:rPr lang="en-US" sz="2000" dirty="0" smtClean="0"/>
              <a:t>New resource’s URL?</a:t>
            </a:r>
          </a:p>
          <a:p>
            <a:r>
              <a:rPr lang="en-US" sz="2000" dirty="0" smtClean="0"/>
              <a:t>…</a:t>
            </a:r>
          </a:p>
        </p:txBody>
      </p:sp>
      <p:sp>
        <p:nvSpPr>
          <p:cNvPr id="6" name="TextBox 5"/>
          <p:cNvSpPr txBox="1"/>
          <p:nvPr/>
        </p:nvSpPr>
        <p:spPr>
          <a:xfrm>
            <a:off x="1487837" y="4283618"/>
            <a:ext cx="5975867" cy="1323439"/>
          </a:xfrm>
          <a:prstGeom prst="rect">
            <a:avLst/>
          </a:prstGeom>
          <a:noFill/>
          <a:ln>
            <a:solidFill>
              <a:schemeClr val="accent3">
                <a:lumMod val="50000"/>
              </a:schemeClr>
            </a:solidFill>
          </a:ln>
        </p:spPr>
        <p:txBody>
          <a:bodyPr wrap="none" rtlCol="0" anchor="ctr" anchorCtr="1">
            <a:spAutoFit/>
          </a:bodyPr>
          <a:lstStyle/>
          <a:p>
            <a:r>
              <a:rPr lang="en-US" sz="2000" dirty="0" smtClean="0"/>
              <a:t>@POST</a:t>
            </a:r>
          </a:p>
          <a:p>
            <a:r>
              <a:rPr lang="en-US" sz="2000" dirty="0" smtClean="0"/>
              <a:t>Public Message </a:t>
            </a:r>
            <a:r>
              <a:rPr lang="en-US" sz="2000" dirty="0" err="1" smtClean="0"/>
              <a:t>addMessage</a:t>
            </a:r>
            <a:r>
              <a:rPr lang="en-US" sz="2000" dirty="0" smtClean="0"/>
              <a:t>(Message message){</a:t>
            </a:r>
          </a:p>
          <a:p>
            <a:r>
              <a:rPr lang="en-US" sz="2000" dirty="0" smtClean="0"/>
              <a:t>	return </a:t>
            </a:r>
            <a:r>
              <a:rPr lang="en-US" sz="2000" dirty="0" err="1" smtClean="0"/>
              <a:t>messageSercice.addMessage</a:t>
            </a:r>
            <a:r>
              <a:rPr lang="en-US" sz="2000" dirty="0" smtClean="0"/>
              <a:t>(message);</a:t>
            </a:r>
          </a:p>
          <a:p>
            <a:r>
              <a:rPr lang="en-US" sz="2000" dirty="0" smtClean="0"/>
              <a:t>}</a:t>
            </a:r>
          </a:p>
        </p:txBody>
      </p:sp>
      <p:sp>
        <p:nvSpPr>
          <p:cNvPr id="7" name="Right Arrow 6"/>
          <p:cNvSpPr/>
          <p:nvPr/>
        </p:nvSpPr>
        <p:spPr>
          <a:xfrm>
            <a:off x="7682826" y="4677322"/>
            <a:ext cx="717255" cy="40612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ectangle 7"/>
          <p:cNvSpPr/>
          <p:nvPr/>
        </p:nvSpPr>
        <p:spPr>
          <a:xfrm>
            <a:off x="8400081" y="4495662"/>
            <a:ext cx="3585917"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Response class</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7073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78</a:t>
            </a:fld>
            <a:endParaRPr lang="en-US" dirty="0"/>
          </a:p>
        </p:txBody>
      </p:sp>
      <p:sp>
        <p:nvSpPr>
          <p:cNvPr id="3" name="Content Placeholder 2"/>
          <p:cNvSpPr>
            <a:spLocks noGrp="1"/>
          </p:cNvSpPr>
          <p:nvPr>
            <p:ph idx="1"/>
          </p:nvPr>
        </p:nvSpPr>
        <p:spPr>
          <a:xfrm>
            <a:off x="932330" y="2248349"/>
            <a:ext cx="7777717" cy="587842"/>
          </a:xfrm>
        </p:spPr>
        <p:txBody>
          <a:bodyPr/>
          <a:lstStyle/>
          <a:p>
            <a:pPr marL="411480" lvl="1" indent="0">
              <a:buNone/>
            </a:pPr>
            <a:r>
              <a:rPr lang="en-US" b="1" dirty="0" smtClean="0">
                <a:solidFill>
                  <a:schemeClr val="accent2">
                    <a:lumMod val="50000"/>
                  </a:schemeClr>
                </a:solidFill>
              </a:rPr>
              <a:t>More </a:t>
            </a:r>
            <a:r>
              <a:rPr lang="en-US" b="1" u="sng" dirty="0" smtClean="0">
                <a:solidFill>
                  <a:schemeClr val="accent2">
                    <a:lumMod val="50000"/>
                  </a:schemeClr>
                </a:solidFill>
              </a:rPr>
              <a:t>control</a:t>
            </a:r>
            <a:r>
              <a:rPr lang="en-US" b="1" dirty="0" smtClean="0">
                <a:solidFill>
                  <a:schemeClr val="accent2">
                    <a:lumMod val="50000"/>
                  </a:schemeClr>
                </a:solidFill>
              </a:rPr>
              <a:t> on the </a:t>
            </a:r>
            <a:r>
              <a:rPr lang="en-US" b="1" u="sng" dirty="0" smtClean="0">
                <a:solidFill>
                  <a:schemeClr val="accent2">
                    <a:lumMod val="50000"/>
                  </a:schemeClr>
                </a:solidFill>
              </a:rPr>
              <a:t>response</a:t>
            </a:r>
            <a:r>
              <a:rPr lang="en-US" b="1" dirty="0" smtClean="0">
                <a:solidFill>
                  <a:schemeClr val="accent2">
                    <a:lumMod val="50000"/>
                  </a:schemeClr>
                </a:solidFill>
              </a:rPr>
              <a:t> that the rest web service send? </a:t>
            </a:r>
            <a:endParaRPr lang="en-US" b="1" dirty="0">
              <a:solidFill>
                <a:schemeClr val="accent2">
                  <a:lumMod val="50000"/>
                </a:schemeClr>
              </a:solidFill>
            </a:endParaRPr>
          </a:p>
        </p:txBody>
      </p:sp>
      <p:sp>
        <p:nvSpPr>
          <p:cNvPr id="4" name="Title 3"/>
          <p:cNvSpPr>
            <a:spLocks noGrp="1"/>
          </p:cNvSpPr>
          <p:nvPr>
            <p:ph type="title"/>
          </p:nvPr>
        </p:nvSpPr>
        <p:spPr/>
        <p:txBody>
          <a:bodyPr/>
          <a:lstStyle/>
          <a:p>
            <a:r>
              <a:rPr lang="en-US" dirty="0" smtClean="0"/>
              <a:t>Customize Response</a:t>
            </a:r>
            <a:endParaRPr lang="en-US" dirty="0"/>
          </a:p>
        </p:txBody>
      </p:sp>
      <p:sp>
        <p:nvSpPr>
          <p:cNvPr id="5" name="TextBox 4"/>
          <p:cNvSpPr txBox="1"/>
          <p:nvPr/>
        </p:nvSpPr>
        <p:spPr>
          <a:xfrm>
            <a:off x="1487837" y="2604264"/>
            <a:ext cx="2363083" cy="1323439"/>
          </a:xfrm>
          <a:prstGeom prst="rect">
            <a:avLst/>
          </a:prstGeom>
          <a:noFill/>
          <a:ln>
            <a:noFill/>
          </a:ln>
        </p:spPr>
        <p:txBody>
          <a:bodyPr wrap="none" rtlCol="0" anchor="ctr" anchorCtr="1">
            <a:spAutoFit/>
          </a:bodyPr>
          <a:lstStyle/>
          <a:p>
            <a:r>
              <a:rPr lang="en-US" sz="2000" dirty="0" smtClean="0"/>
              <a:t>Status code?</a:t>
            </a:r>
          </a:p>
          <a:p>
            <a:r>
              <a:rPr lang="en-US" sz="2000" dirty="0" smtClean="0"/>
              <a:t>Header’s values?</a:t>
            </a:r>
          </a:p>
          <a:p>
            <a:r>
              <a:rPr lang="en-US" sz="2000" dirty="0" smtClean="0"/>
              <a:t>New resource’s URL?</a:t>
            </a:r>
          </a:p>
          <a:p>
            <a:r>
              <a:rPr lang="en-US" sz="2000" dirty="0" smtClean="0"/>
              <a:t>…</a:t>
            </a:r>
          </a:p>
        </p:txBody>
      </p:sp>
      <p:sp>
        <p:nvSpPr>
          <p:cNvPr id="6" name="TextBox 5"/>
          <p:cNvSpPr txBox="1"/>
          <p:nvPr/>
        </p:nvSpPr>
        <p:spPr>
          <a:xfrm>
            <a:off x="1487837" y="3975842"/>
            <a:ext cx="7385420" cy="1938992"/>
          </a:xfrm>
          <a:prstGeom prst="rect">
            <a:avLst/>
          </a:prstGeom>
          <a:noFill/>
          <a:ln>
            <a:solidFill>
              <a:schemeClr val="accent3">
                <a:lumMod val="50000"/>
              </a:schemeClr>
            </a:solidFill>
          </a:ln>
        </p:spPr>
        <p:txBody>
          <a:bodyPr wrap="none" rtlCol="0" anchor="ctr" anchorCtr="1">
            <a:spAutoFit/>
          </a:bodyPr>
          <a:lstStyle/>
          <a:p>
            <a:r>
              <a:rPr lang="en-US" sz="2000" dirty="0" smtClean="0"/>
              <a:t>@POST</a:t>
            </a:r>
          </a:p>
          <a:p>
            <a:r>
              <a:rPr lang="en-US" sz="2000" dirty="0" smtClean="0"/>
              <a:t>Public Response </a:t>
            </a:r>
            <a:r>
              <a:rPr lang="en-US" sz="2000" dirty="0" err="1" smtClean="0"/>
              <a:t>addMessage</a:t>
            </a:r>
            <a:r>
              <a:rPr lang="en-US" sz="2000" dirty="0" smtClean="0"/>
              <a:t>(Message message){</a:t>
            </a:r>
          </a:p>
          <a:p>
            <a:r>
              <a:rPr lang="en-US" sz="2000" dirty="0" smtClean="0"/>
              <a:t>	</a:t>
            </a:r>
            <a:r>
              <a:rPr lang="en-US" sz="2000" dirty="0" smtClean="0">
                <a:solidFill>
                  <a:schemeClr val="bg1">
                    <a:lumMod val="50000"/>
                  </a:schemeClr>
                </a:solidFill>
              </a:rPr>
              <a:t>//return </a:t>
            </a:r>
            <a:r>
              <a:rPr lang="en-US" sz="2000" dirty="0" err="1" smtClean="0">
                <a:solidFill>
                  <a:schemeClr val="bg1">
                    <a:lumMod val="50000"/>
                  </a:schemeClr>
                </a:solidFill>
              </a:rPr>
              <a:t>messageSercice.addMessage</a:t>
            </a:r>
            <a:r>
              <a:rPr lang="en-US" sz="2000" dirty="0" smtClean="0">
                <a:solidFill>
                  <a:schemeClr val="bg1">
                    <a:lumMod val="50000"/>
                  </a:schemeClr>
                </a:solidFill>
              </a:rPr>
              <a:t>(message);</a:t>
            </a:r>
          </a:p>
          <a:p>
            <a:r>
              <a:rPr lang="en-US" sz="2000" dirty="0">
                <a:solidFill>
                  <a:schemeClr val="bg1">
                    <a:lumMod val="50000"/>
                  </a:schemeClr>
                </a:solidFill>
              </a:rPr>
              <a:t>	</a:t>
            </a:r>
            <a:r>
              <a:rPr lang="en-US" sz="2000" dirty="0" smtClean="0"/>
              <a:t>Message </a:t>
            </a:r>
            <a:r>
              <a:rPr lang="en-US" sz="2000" dirty="0" err="1" smtClean="0"/>
              <a:t>message</a:t>
            </a:r>
            <a:r>
              <a:rPr lang="en-US" sz="2000" dirty="0" smtClean="0"/>
              <a:t> = </a:t>
            </a:r>
            <a:r>
              <a:rPr lang="en-US" sz="2000" dirty="0" err="1"/>
              <a:t>messageSercice.addMessage</a:t>
            </a:r>
            <a:r>
              <a:rPr lang="en-US" sz="2000" dirty="0"/>
              <a:t>(message</a:t>
            </a:r>
            <a:r>
              <a:rPr lang="en-US" sz="2000" dirty="0" smtClean="0"/>
              <a:t>);</a:t>
            </a:r>
          </a:p>
          <a:p>
            <a:r>
              <a:rPr lang="en-US" sz="2000" dirty="0" smtClean="0">
                <a:solidFill>
                  <a:schemeClr val="bg1">
                    <a:lumMod val="50000"/>
                  </a:schemeClr>
                </a:solidFill>
              </a:rPr>
              <a:t>	</a:t>
            </a:r>
            <a:r>
              <a:rPr lang="en-US" sz="2000" dirty="0" smtClean="0"/>
              <a:t>return</a:t>
            </a:r>
            <a:r>
              <a:rPr lang="en-US" sz="2000" dirty="0" smtClean="0">
                <a:solidFill>
                  <a:schemeClr val="bg1">
                    <a:lumMod val="50000"/>
                  </a:schemeClr>
                </a:solidFill>
              </a:rPr>
              <a:t> </a:t>
            </a:r>
            <a:r>
              <a:rPr lang="en-US" sz="2000" dirty="0" err="1" smtClean="0"/>
              <a:t>Response.status</a:t>
            </a:r>
            <a:r>
              <a:rPr lang="en-US" sz="2000" dirty="0" smtClean="0"/>
              <a:t>(201).entity(message).build();</a:t>
            </a:r>
          </a:p>
          <a:p>
            <a:r>
              <a:rPr lang="en-US" sz="2000" dirty="0" smtClean="0"/>
              <a:t>}</a:t>
            </a:r>
          </a:p>
        </p:txBody>
      </p:sp>
      <p:sp>
        <p:nvSpPr>
          <p:cNvPr id="9" name="Line Callout 1 8"/>
          <p:cNvSpPr/>
          <p:nvPr/>
        </p:nvSpPr>
        <p:spPr>
          <a:xfrm>
            <a:off x="7950629" y="3027140"/>
            <a:ext cx="3481953" cy="1193369"/>
          </a:xfrm>
          <a:prstGeom prst="borderCallout1">
            <a:avLst>
              <a:gd name="adj1" fmla="val 48380"/>
              <a:gd name="adj2" fmla="val -886"/>
              <a:gd name="adj3" fmla="val 193069"/>
              <a:gd name="adj4" fmla="val -93495"/>
            </a:avLst>
          </a:prstGeom>
          <a:ln>
            <a:solidFill>
              <a:schemeClr val="bg2">
                <a:lumMod val="1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You can use predefined status (200, 201..)</a:t>
            </a:r>
          </a:p>
          <a:p>
            <a:pPr algn="ctr"/>
            <a:r>
              <a:rPr lang="en-US" dirty="0" smtClean="0"/>
              <a:t>Example: 201 -&gt; created</a:t>
            </a:r>
          </a:p>
          <a:p>
            <a:pPr algn="ctr"/>
            <a:r>
              <a:rPr lang="en-US" dirty="0" err="1" smtClean="0"/>
              <a:t>Response.status</a:t>
            </a:r>
            <a:r>
              <a:rPr lang="en-US" dirty="0" smtClean="0"/>
              <a:t>(</a:t>
            </a:r>
            <a:r>
              <a:rPr lang="en-US" dirty="0" err="1" smtClean="0"/>
              <a:t>status.CREATED</a:t>
            </a:r>
            <a:r>
              <a:rPr lang="en-US" dirty="0" smtClean="0"/>
              <a:t>)</a:t>
            </a:r>
            <a:endParaRPr lang="en-US" dirty="0"/>
          </a:p>
        </p:txBody>
      </p:sp>
      <p:sp>
        <p:nvSpPr>
          <p:cNvPr id="10" name="TextBox 9"/>
          <p:cNvSpPr txBox="1"/>
          <p:nvPr/>
        </p:nvSpPr>
        <p:spPr>
          <a:xfrm>
            <a:off x="1487838" y="6132904"/>
            <a:ext cx="7385420" cy="369332"/>
          </a:xfrm>
          <a:prstGeom prst="rect">
            <a:avLst/>
          </a:prstGeom>
          <a:noFill/>
          <a:ln>
            <a:solidFill>
              <a:schemeClr val="accent1"/>
            </a:solidFill>
          </a:ln>
        </p:spPr>
        <p:txBody>
          <a:bodyPr wrap="square" rtlCol="0" anchor="ctr" anchorCtr="1">
            <a:spAutoFit/>
          </a:bodyPr>
          <a:lstStyle/>
          <a:p>
            <a:r>
              <a:rPr lang="en-US" dirty="0" smtClean="0"/>
              <a:t>Or return </a:t>
            </a:r>
            <a:r>
              <a:rPr lang="en-US" dirty="0" err="1" smtClean="0"/>
              <a:t>Response.created</a:t>
            </a:r>
            <a:r>
              <a:rPr lang="en-US" dirty="0" smtClean="0"/>
              <a:t>(new resource’s URL).entity(message).build();</a:t>
            </a:r>
            <a:endParaRPr lang="en-US" dirty="0"/>
          </a:p>
        </p:txBody>
      </p:sp>
    </p:spTree>
    <p:extLst>
      <p:ext uri="{BB962C8B-B14F-4D97-AF65-F5344CB8AC3E}">
        <p14:creationId xmlns:p14="http://schemas.microsoft.com/office/powerpoint/2010/main" val="169000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79</a:t>
            </a:fld>
            <a:endParaRPr lang="en-US" dirty="0"/>
          </a:p>
        </p:txBody>
      </p:sp>
      <p:sp>
        <p:nvSpPr>
          <p:cNvPr id="4" name="Title 3"/>
          <p:cNvSpPr>
            <a:spLocks noGrp="1"/>
          </p:cNvSpPr>
          <p:nvPr>
            <p:ph type="title"/>
          </p:nvPr>
        </p:nvSpPr>
        <p:spPr/>
        <p:txBody>
          <a:bodyPr/>
          <a:lstStyle/>
          <a:p>
            <a:r>
              <a:rPr lang="en-US" dirty="0" smtClean="0"/>
              <a:t>REST vs. SOAP</a:t>
            </a:r>
            <a:endParaRPr lang="en-US" dirty="0"/>
          </a:p>
        </p:txBody>
      </p:sp>
    </p:spTree>
    <p:extLst>
      <p:ext uri="{BB962C8B-B14F-4D97-AF65-F5344CB8AC3E}">
        <p14:creationId xmlns:p14="http://schemas.microsoft.com/office/powerpoint/2010/main" val="1740791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Services</a:t>
            </a:r>
            <a:endParaRPr lang="fr-FR" dirty="0"/>
          </a:p>
        </p:txBody>
      </p:sp>
      <p:sp>
        <p:nvSpPr>
          <p:cNvPr id="4" name="Rectangle 3"/>
          <p:cNvSpPr/>
          <p:nvPr/>
        </p:nvSpPr>
        <p:spPr>
          <a:xfrm>
            <a:off x="6760685" y="4713691"/>
            <a:ext cx="2021983" cy="1339403"/>
          </a:xfrm>
          <a:prstGeom prst="rect">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cxnSp>
        <p:nvCxnSpPr>
          <p:cNvPr id="5" name="Straight Connector 4"/>
          <p:cNvCxnSpPr>
            <a:stCxn id="4" idx="0"/>
          </p:cNvCxnSpPr>
          <p:nvPr/>
        </p:nvCxnSpPr>
        <p:spPr>
          <a:xfrm flipH="1" flipV="1">
            <a:off x="7752359" y="422429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6" name="Oval 5"/>
          <p:cNvSpPr/>
          <p:nvPr/>
        </p:nvSpPr>
        <p:spPr>
          <a:xfrm>
            <a:off x="7623570" y="4005353"/>
            <a:ext cx="257577" cy="244699"/>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7" name="Arc 6"/>
          <p:cNvSpPr/>
          <p:nvPr/>
        </p:nvSpPr>
        <p:spPr>
          <a:xfrm>
            <a:off x="7390139" y="3869486"/>
            <a:ext cx="724437" cy="380566"/>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8" name="Arc 7"/>
          <p:cNvSpPr/>
          <p:nvPr/>
        </p:nvSpPr>
        <p:spPr>
          <a:xfrm>
            <a:off x="6994781" y="3459648"/>
            <a:ext cx="1515149" cy="781728"/>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9" name="Arc 8"/>
          <p:cNvSpPr/>
          <p:nvPr/>
        </p:nvSpPr>
        <p:spPr>
          <a:xfrm>
            <a:off x="7174685" y="3680504"/>
            <a:ext cx="1155343" cy="606587"/>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0" name="Rectangle 9"/>
          <p:cNvSpPr/>
          <p:nvPr/>
        </p:nvSpPr>
        <p:spPr>
          <a:xfrm>
            <a:off x="9345315" y="4713691"/>
            <a:ext cx="2021983" cy="133940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cxnSp>
        <p:nvCxnSpPr>
          <p:cNvPr id="11" name="Straight Connector 10"/>
          <p:cNvCxnSpPr>
            <a:stCxn id="10" idx="0"/>
          </p:cNvCxnSpPr>
          <p:nvPr/>
        </p:nvCxnSpPr>
        <p:spPr>
          <a:xfrm flipH="1" flipV="1">
            <a:off x="10336989" y="422429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12" name="Oval 11"/>
          <p:cNvSpPr/>
          <p:nvPr/>
        </p:nvSpPr>
        <p:spPr>
          <a:xfrm>
            <a:off x="10208200" y="4005353"/>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3" name="Arc 12"/>
          <p:cNvSpPr/>
          <p:nvPr/>
        </p:nvSpPr>
        <p:spPr>
          <a:xfrm>
            <a:off x="9974769" y="3869486"/>
            <a:ext cx="724437" cy="380566"/>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4" name="Arc 13"/>
          <p:cNvSpPr/>
          <p:nvPr/>
        </p:nvSpPr>
        <p:spPr>
          <a:xfrm>
            <a:off x="9579411" y="3459648"/>
            <a:ext cx="1515149" cy="781728"/>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5" name="Arc 14"/>
          <p:cNvSpPr/>
          <p:nvPr/>
        </p:nvSpPr>
        <p:spPr>
          <a:xfrm>
            <a:off x="9759315" y="3680504"/>
            <a:ext cx="1155343" cy="606587"/>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6" name="Rectangle 15"/>
          <p:cNvSpPr/>
          <p:nvPr/>
        </p:nvSpPr>
        <p:spPr>
          <a:xfrm>
            <a:off x="3758889" y="4713691"/>
            <a:ext cx="2021983" cy="1339403"/>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cxnSp>
        <p:nvCxnSpPr>
          <p:cNvPr id="18" name="Straight Arrow Connector 17"/>
          <p:cNvCxnSpPr>
            <a:stCxn id="16" idx="3"/>
            <a:endCxn id="4" idx="1"/>
          </p:cNvCxnSpPr>
          <p:nvPr/>
        </p:nvCxnSpPr>
        <p:spPr>
          <a:xfrm>
            <a:off x="5780872" y="5383393"/>
            <a:ext cx="979813" cy="0"/>
          </a:xfrm>
          <a:prstGeom prst="straightConnector1">
            <a:avLst/>
          </a:prstGeom>
          <a:ln>
            <a:solidFill>
              <a:schemeClr val="accent3">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0" name="Elbow Connector 19"/>
          <p:cNvCxnSpPr>
            <a:stCxn id="16" idx="2"/>
            <a:endCxn id="10" idx="1"/>
          </p:cNvCxnSpPr>
          <p:nvPr/>
        </p:nvCxnSpPr>
        <p:spPr>
          <a:xfrm rot="5400000" flipH="1" flipV="1">
            <a:off x="6722747" y="3430527"/>
            <a:ext cx="669701" cy="4575434"/>
          </a:xfrm>
          <a:prstGeom prst="bentConnector4">
            <a:avLst>
              <a:gd name="adj1" fmla="val -34135"/>
              <a:gd name="adj2" fmla="val 91882"/>
            </a:avLst>
          </a:prstGeom>
          <a:ln>
            <a:solidFill>
              <a:schemeClr val="accent3">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1423910" y="2219271"/>
            <a:ext cx="4356962" cy="1785104"/>
          </a:xfrm>
          <a:prstGeom prst="rect">
            <a:avLst/>
          </a:prstGeom>
          <a:noFill/>
          <a:ln>
            <a:noFill/>
          </a:ln>
        </p:spPr>
        <p:txBody>
          <a:bodyPr wrap="none" rtlCol="0" anchor="ctr" anchorCtr="1">
            <a:spAutoFit/>
          </a:bodyPr>
          <a:lstStyle/>
          <a:p>
            <a:r>
              <a:rPr lang="en-US" sz="2200" dirty="0" smtClean="0"/>
              <a:t>Code deployed on different machine</a:t>
            </a:r>
          </a:p>
          <a:p>
            <a:pPr marL="342900" indent="-342900">
              <a:buFont typeface="Arial" panose="020B0604020202020204" pitchFamily="34" charset="0"/>
              <a:buChar char="•"/>
            </a:pPr>
            <a:r>
              <a:rPr lang="en-US" sz="2200" dirty="0"/>
              <a:t>H</a:t>
            </a:r>
            <a:r>
              <a:rPr lang="en-US" sz="2200" dirty="0" smtClean="0"/>
              <a:t>eterogeneous applications</a:t>
            </a:r>
          </a:p>
          <a:p>
            <a:pPr marL="342900" indent="-342900">
              <a:buFont typeface="Arial" panose="020B0604020202020204" pitchFamily="34" charset="0"/>
              <a:buChar char="•"/>
            </a:pPr>
            <a:r>
              <a:rPr lang="en-US" sz="2200" dirty="0" smtClean="0"/>
              <a:t>Distributed environment</a:t>
            </a:r>
          </a:p>
          <a:p>
            <a:pPr marL="342900" indent="-342900">
              <a:buFont typeface="Arial" panose="020B0604020202020204" pitchFamily="34" charset="0"/>
              <a:buChar char="•"/>
            </a:pPr>
            <a:r>
              <a:rPr lang="en-US" sz="2200" dirty="0" smtClean="0"/>
              <a:t>Called through the network </a:t>
            </a:r>
          </a:p>
          <a:p>
            <a:pPr marL="342900" indent="-342900">
              <a:buFont typeface="Arial" panose="020B0604020202020204" pitchFamily="34" charset="0"/>
              <a:buChar char="•"/>
            </a:pPr>
            <a:r>
              <a:rPr lang="en-US" sz="2200" dirty="0" smtClean="0"/>
              <a:t>Based on HTTP</a:t>
            </a:r>
            <a:endParaRPr lang="fr-FR" sz="2200" dirty="0"/>
          </a:p>
        </p:txBody>
      </p:sp>
      <p:sp>
        <p:nvSpPr>
          <p:cNvPr id="27" name="Slide Number Placeholder 26"/>
          <p:cNvSpPr>
            <a:spLocks noGrp="1"/>
          </p:cNvSpPr>
          <p:nvPr>
            <p:ph type="sldNum" sz="quarter" idx="12"/>
          </p:nvPr>
        </p:nvSpPr>
        <p:spPr/>
        <p:txBody>
          <a:bodyPr/>
          <a:lstStyle/>
          <a:p>
            <a:fld id="{401CF334-2D5C-4859-84A6-CA7E6E43FAEB}" type="slidenum">
              <a:rPr lang="en-US" smtClean="0"/>
              <a:t>8</a:t>
            </a:fld>
            <a:endParaRPr lang="en-US" dirty="0"/>
          </a:p>
        </p:txBody>
      </p:sp>
      <p:sp>
        <p:nvSpPr>
          <p:cNvPr id="2" name="TextBox 1"/>
          <p:cNvSpPr txBox="1"/>
          <p:nvPr/>
        </p:nvSpPr>
        <p:spPr>
          <a:xfrm rot="20858415">
            <a:off x="80281" y="4472186"/>
            <a:ext cx="3551550" cy="1077218"/>
          </a:xfrm>
          <a:prstGeom prst="rect">
            <a:avLst/>
          </a:prstGeom>
          <a:noFill/>
          <a:ln>
            <a:noFill/>
          </a:ln>
        </p:spPr>
        <p:txBody>
          <a:bodyPr wrap="none" rtlCol="0" anchor="ctr" anchorCtr="1">
            <a:spAutoFit/>
          </a:bodyPr>
          <a:lstStyle/>
          <a:p>
            <a:r>
              <a:rPr lang="en-US" sz="3200" dirty="0" smtClean="0">
                <a:solidFill>
                  <a:schemeClr val="accent2">
                    <a:lumMod val="50000"/>
                  </a:schemeClr>
                </a:solidFill>
              </a:rPr>
              <a:t>Allow companies to </a:t>
            </a:r>
          </a:p>
          <a:p>
            <a:pPr algn="ctr"/>
            <a:r>
              <a:rPr lang="en-US" sz="3200" dirty="0" smtClean="0">
                <a:solidFill>
                  <a:schemeClr val="accent2">
                    <a:lumMod val="50000"/>
                  </a:schemeClr>
                </a:solidFill>
              </a:rPr>
              <a:t>communicate</a:t>
            </a:r>
            <a:endParaRPr lang="fr-FR" sz="3200" dirty="0">
              <a:solidFill>
                <a:schemeClr val="accent2">
                  <a:lumMod val="50000"/>
                </a:schemeClr>
              </a:solidFill>
            </a:endParaRPr>
          </a:p>
        </p:txBody>
      </p:sp>
      <p:sp>
        <p:nvSpPr>
          <p:cNvPr id="17" name="TextBox 16"/>
          <p:cNvSpPr txBox="1"/>
          <p:nvPr/>
        </p:nvSpPr>
        <p:spPr>
          <a:xfrm>
            <a:off x="4454312" y="5562560"/>
            <a:ext cx="631135"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JAVA</a:t>
            </a:r>
            <a:endParaRPr lang="en-US" dirty="0">
              <a:solidFill>
                <a:schemeClr val="bg1"/>
              </a:solidFill>
            </a:endParaRPr>
          </a:p>
        </p:txBody>
      </p:sp>
      <p:sp>
        <p:nvSpPr>
          <p:cNvPr id="22" name="TextBox 21"/>
          <p:cNvSpPr txBox="1"/>
          <p:nvPr/>
        </p:nvSpPr>
        <p:spPr>
          <a:xfrm>
            <a:off x="7482056" y="5591760"/>
            <a:ext cx="540597"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C++</a:t>
            </a:r>
            <a:endParaRPr lang="en-US" dirty="0">
              <a:solidFill>
                <a:schemeClr val="bg1"/>
              </a:solidFill>
            </a:endParaRPr>
          </a:p>
        </p:txBody>
      </p:sp>
      <p:sp>
        <p:nvSpPr>
          <p:cNvPr id="23" name="TextBox 22"/>
          <p:cNvSpPr txBox="1"/>
          <p:nvPr/>
        </p:nvSpPr>
        <p:spPr>
          <a:xfrm>
            <a:off x="10060436" y="5589519"/>
            <a:ext cx="615874"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.NET</a:t>
            </a:r>
            <a:endParaRPr lang="en-US" dirty="0">
              <a:solidFill>
                <a:schemeClr val="bg1"/>
              </a:solidFill>
            </a:endParaRPr>
          </a:p>
        </p:txBody>
      </p:sp>
      <p:cxnSp>
        <p:nvCxnSpPr>
          <p:cNvPr id="21" name="Straight Arrow Connector 20"/>
          <p:cNvCxnSpPr/>
          <p:nvPr/>
        </p:nvCxnSpPr>
        <p:spPr>
          <a:xfrm>
            <a:off x="8782668" y="5010795"/>
            <a:ext cx="562647" cy="0"/>
          </a:xfrm>
          <a:prstGeom prst="straightConnector1">
            <a:avLst/>
          </a:prstGeom>
          <a:ln>
            <a:solidFill>
              <a:schemeClr val="accent3">
                <a:lumMod val="50000"/>
              </a:schemeClr>
            </a:solidFill>
            <a:headEnd type="triangl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0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1000"/>
                                  </p:stCondLst>
                                  <p:childTnLst>
                                    <p:set>
                                      <p:cBhvr>
                                        <p:cTn id="17" dur="1" fill="hold">
                                          <p:stCondLst>
                                            <p:cond delay="9"/>
                                          </p:stCondLst>
                                        </p:cTn>
                                        <p:tgtEl>
                                          <p:spTgt spid="8"/>
                                        </p:tgtEl>
                                        <p:attrNameLst>
                                          <p:attrName>style.visibility</p:attrName>
                                        </p:attrNameLst>
                                      </p:cBhvr>
                                      <p:to>
                                        <p:strVal val="visible"/>
                                      </p:to>
                                    </p:set>
                                  </p:childTnLst>
                                </p:cTn>
                              </p:par>
                            </p:childTnLst>
                          </p:cTn>
                        </p:par>
                        <p:par>
                          <p:cTn id="18" fill="hold">
                            <p:stCondLst>
                              <p:cond delay="2010"/>
                            </p:stCondLst>
                            <p:childTnLst>
                              <p:par>
                                <p:cTn id="19" presetID="1" presetClass="entr" presetSubtype="0" fill="hold" grpId="0" nodeType="afterEffect">
                                  <p:stCondLst>
                                    <p:cond delay="0"/>
                                  </p:stCondLst>
                                  <p:childTnLst>
                                    <p:set>
                                      <p:cBhvr>
                                        <p:cTn id="20" dur="1" fill="hold">
                                          <p:stCondLst>
                                            <p:cond delay="9"/>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80</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93833952"/>
              </p:ext>
            </p:extLst>
          </p:nvPr>
        </p:nvGraphicFramePr>
        <p:xfrm>
          <a:off x="623520" y="2171543"/>
          <a:ext cx="10954870" cy="4231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SOAP</a:t>
            </a:r>
            <a:endParaRPr lang="en-US" dirty="0"/>
          </a:p>
        </p:txBody>
      </p:sp>
    </p:spTree>
    <p:extLst>
      <p:ext uri="{BB962C8B-B14F-4D97-AF65-F5344CB8AC3E}">
        <p14:creationId xmlns:p14="http://schemas.microsoft.com/office/powerpoint/2010/main" val="428672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81</a:t>
            </a:fld>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979962657"/>
              </p:ext>
            </p:extLst>
          </p:nvPr>
        </p:nvGraphicFramePr>
        <p:xfrm>
          <a:off x="0" y="2057400"/>
          <a:ext cx="12192000" cy="4574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smtClean="0"/>
              <a:t>REST</a:t>
            </a:r>
            <a:endParaRPr lang="en-US" dirty="0"/>
          </a:p>
        </p:txBody>
      </p:sp>
    </p:spTree>
    <p:extLst>
      <p:ext uri="{BB962C8B-B14F-4D97-AF65-F5344CB8AC3E}">
        <p14:creationId xmlns:p14="http://schemas.microsoft.com/office/powerpoint/2010/main" val="34473835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82</a:t>
            </a:fld>
            <a:endParaRPr lang="en-US" dirty="0"/>
          </a:p>
        </p:txBody>
      </p:sp>
      <p:sp>
        <p:nvSpPr>
          <p:cNvPr id="4" name="Title 3"/>
          <p:cNvSpPr>
            <a:spLocks noGrp="1"/>
          </p:cNvSpPr>
          <p:nvPr>
            <p:ph type="title"/>
          </p:nvPr>
        </p:nvSpPr>
        <p:spPr/>
        <p:txBody>
          <a:bodyPr/>
          <a:lstStyle/>
          <a:p>
            <a:r>
              <a:rPr lang="en-US" dirty="0" smtClean="0"/>
              <a:t>REST vs. SOAP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62" y="5365482"/>
            <a:ext cx="1300034" cy="13000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992" y="5377212"/>
            <a:ext cx="1288304" cy="1288304"/>
          </a:xfrm>
          <a:prstGeom prst="rect">
            <a:avLst/>
          </a:prstGeom>
        </p:spPr>
      </p:pic>
      <p:sp>
        <p:nvSpPr>
          <p:cNvPr id="7" name="TextBox 6"/>
          <p:cNvSpPr txBox="1"/>
          <p:nvPr/>
        </p:nvSpPr>
        <p:spPr>
          <a:xfrm>
            <a:off x="638215" y="5753072"/>
            <a:ext cx="663643" cy="338554"/>
          </a:xfrm>
          <a:prstGeom prst="rect">
            <a:avLst/>
          </a:prstGeom>
          <a:noFill/>
          <a:ln>
            <a:noFill/>
          </a:ln>
        </p:spPr>
        <p:txBody>
          <a:bodyPr wrap="none" rtlCol="0" anchor="ctr" anchorCtr="1">
            <a:spAutoFit/>
          </a:bodyPr>
          <a:lstStyle/>
          <a:p>
            <a:r>
              <a:rPr lang="en-US" sz="1600" dirty="0" smtClean="0"/>
              <a:t>Client</a:t>
            </a:r>
            <a:endParaRPr lang="fr-FR" sz="1600" dirty="0"/>
          </a:p>
        </p:txBody>
      </p:sp>
      <p:sp>
        <p:nvSpPr>
          <p:cNvPr id="8" name="TextBox 7"/>
          <p:cNvSpPr txBox="1"/>
          <p:nvPr/>
        </p:nvSpPr>
        <p:spPr>
          <a:xfrm rot="21385081">
            <a:off x="9741761" y="6039681"/>
            <a:ext cx="785664" cy="369332"/>
          </a:xfrm>
          <a:prstGeom prst="rect">
            <a:avLst/>
          </a:prstGeom>
          <a:noFill/>
          <a:ln>
            <a:noFill/>
          </a:ln>
        </p:spPr>
        <p:txBody>
          <a:bodyPr wrap="none" rtlCol="0" anchor="ctr" anchorCtr="1">
            <a:spAutoFit/>
            <a:scene3d>
              <a:camera prst="perspectiveContrastingLeftFacing"/>
              <a:lightRig rig="threePt" dir="t"/>
            </a:scene3d>
          </a:bodyPr>
          <a:lstStyle/>
          <a:p>
            <a:r>
              <a:rPr lang="en-US" dirty="0" smtClean="0">
                <a:solidFill>
                  <a:schemeClr val="bg1"/>
                </a:solidFill>
              </a:rPr>
              <a:t>Server</a:t>
            </a:r>
            <a:endParaRPr lang="fr-FR"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78" y="4231517"/>
            <a:ext cx="1300034" cy="13000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911" y="4196753"/>
            <a:ext cx="1288304" cy="1288304"/>
          </a:xfrm>
          <a:prstGeom prst="rect">
            <a:avLst/>
          </a:prstGeom>
        </p:spPr>
      </p:pic>
      <p:sp>
        <p:nvSpPr>
          <p:cNvPr id="11" name="TextBox 10"/>
          <p:cNvSpPr txBox="1"/>
          <p:nvPr/>
        </p:nvSpPr>
        <p:spPr>
          <a:xfrm>
            <a:off x="573635" y="4619107"/>
            <a:ext cx="663643" cy="338554"/>
          </a:xfrm>
          <a:prstGeom prst="rect">
            <a:avLst/>
          </a:prstGeom>
          <a:noFill/>
          <a:ln>
            <a:noFill/>
          </a:ln>
        </p:spPr>
        <p:txBody>
          <a:bodyPr wrap="none" rtlCol="0" anchor="ctr" anchorCtr="1">
            <a:spAutoFit/>
          </a:bodyPr>
          <a:lstStyle/>
          <a:p>
            <a:r>
              <a:rPr lang="en-US" sz="1600" dirty="0" smtClean="0"/>
              <a:t>Client</a:t>
            </a:r>
            <a:endParaRPr lang="fr-FR" sz="1600" dirty="0"/>
          </a:p>
        </p:txBody>
      </p:sp>
      <p:sp>
        <p:nvSpPr>
          <p:cNvPr id="12" name="TextBox 11"/>
          <p:cNvSpPr txBox="1"/>
          <p:nvPr/>
        </p:nvSpPr>
        <p:spPr>
          <a:xfrm rot="21385081">
            <a:off x="9692680" y="4905716"/>
            <a:ext cx="785664" cy="369332"/>
          </a:xfrm>
          <a:prstGeom prst="rect">
            <a:avLst/>
          </a:prstGeom>
          <a:noFill/>
          <a:ln>
            <a:noFill/>
          </a:ln>
        </p:spPr>
        <p:txBody>
          <a:bodyPr wrap="none" rtlCol="0" anchor="ctr" anchorCtr="1">
            <a:spAutoFit/>
            <a:scene3d>
              <a:camera prst="perspectiveContrastingLeftFacing"/>
              <a:lightRig rig="threePt" dir="t"/>
            </a:scene3d>
          </a:bodyPr>
          <a:lstStyle/>
          <a:p>
            <a:r>
              <a:rPr lang="en-US" dirty="0" smtClean="0">
                <a:solidFill>
                  <a:schemeClr val="bg1"/>
                </a:solidFill>
              </a:rPr>
              <a:t>Server</a:t>
            </a:r>
            <a:endParaRPr lang="fr-FR" dirty="0">
              <a:solidFill>
                <a:schemeClr val="bg1"/>
              </a:solidFill>
            </a:endParaRPr>
          </a:p>
        </p:txBody>
      </p:sp>
      <p:sp>
        <p:nvSpPr>
          <p:cNvPr id="13" name="Right Arrow 12"/>
          <p:cNvSpPr/>
          <p:nvPr/>
        </p:nvSpPr>
        <p:spPr>
          <a:xfrm>
            <a:off x="2681207" y="4752890"/>
            <a:ext cx="7000702" cy="307523"/>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4" name="Right Arrow 13"/>
          <p:cNvSpPr/>
          <p:nvPr/>
        </p:nvSpPr>
        <p:spPr>
          <a:xfrm>
            <a:off x="2681207" y="5776571"/>
            <a:ext cx="7049783" cy="29149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5" name="TextBox 14"/>
          <p:cNvSpPr txBox="1"/>
          <p:nvPr/>
        </p:nvSpPr>
        <p:spPr>
          <a:xfrm>
            <a:off x="2497814" y="5500069"/>
            <a:ext cx="7450657" cy="369332"/>
          </a:xfrm>
          <a:prstGeom prst="rect">
            <a:avLst/>
          </a:prstGeom>
          <a:noFill/>
          <a:ln>
            <a:noFill/>
          </a:ln>
        </p:spPr>
        <p:txBody>
          <a:bodyPr wrap="square" rtlCol="0" anchor="ctr" anchorCtr="1">
            <a:spAutoFit/>
          </a:bodyPr>
          <a:lstStyle/>
          <a:p>
            <a:r>
              <a:rPr lang="en-US" dirty="0" smtClean="0"/>
              <a:t>http</a:t>
            </a:r>
            <a:r>
              <a:rPr lang="en-US" dirty="0"/>
              <a:t>://localhost:8080/Bibliotheque/webresources/category/Miage%20NTDP </a:t>
            </a:r>
          </a:p>
        </p:txBody>
      </p:sp>
      <p:sp>
        <p:nvSpPr>
          <p:cNvPr id="16" name="TextBox 15"/>
          <p:cNvSpPr txBox="1"/>
          <p:nvPr/>
        </p:nvSpPr>
        <p:spPr>
          <a:xfrm>
            <a:off x="2231252" y="1818340"/>
            <a:ext cx="7450657" cy="3139321"/>
          </a:xfrm>
          <a:prstGeom prst="rect">
            <a:avLst/>
          </a:prstGeom>
          <a:noFill/>
          <a:ln>
            <a:noFill/>
          </a:ln>
        </p:spPr>
        <p:txBody>
          <a:bodyPr wrap="square" rtlCol="0" anchor="ctr" anchorCtr="1">
            <a:spAutoFit/>
          </a:bodyPr>
          <a:lstStyle/>
          <a:p>
            <a:endParaRPr lang="en-US" dirty="0"/>
          </a:p>
          <a:p>
            <a:r>
              <a:rPr lang="en-US" dirty="0"/>
              <a:t>&lt;?xml version=</a:t>
            </a:r>
            <a:r>
              <a:rPr lang="en-US" b="1" dirty="0"/>
              <a:t>"1.0" </a:t>
            </a:r>
            <a:r>
              <a:rPr lang="en-US" dirty="0"/>
              <a:t>encoding=</a:t>
            </a:r>
            <a:r>
              <a:rPr lang="en-US" b="1" dirty="0"/>
              <a:t>"UTF-8"</a:t>
            </a:r>
            <a:r>
              <a:rPr lang="en-US" dirty="0"/>
              <a:t>?&gt; </a:t>
            </a:r>
          </a:p>
          <a:p>
            <a:r>
              <a:rPr lang="en-US" dirty="0"/>
              <a:t>&lt;</a:t>
            </a:r>
            <a:r>
              <a:rPr lang="en-US" dirty="0" err="1"/>
              <a:t>S:Envelope</a:t>
            </a:r>
            <a:r>
              <a:rPr lang="en-US" dirty="0"/>
              <a:t> </a:t>
            </a:r>
            <a:r>
              <a:rPr lang="en-US" dirty="0" err="1"/>
              <a:t>xmlns:S</a:t>
            </a:r>
            <a:r>
              <a:rPr lang="en-US" dirty="0"/>
              <a:t>=</a:t>
            </a:r>
            <a:r>
              <a:rPr lang="en-US" b="1" dirty="0"/>
              <a:t>"http://schemas.xmlsoap.org/soap/envelope/" </a:t>
            </a:r>
            <a:r>
              <a:rPr lang="en-US" dirty="0" err="1"/>
              <a:t>xmlns:SOAP-ENV</a:t>
            </a:r>
            <a:r>
              <a:rPr lang="en-US" dirty="0"/>
              <a:t>=</a:t>
            </a:r>
            <a:r>
              <a:rPr lang="en-US" b="1" dirty="0"/>
              <a:t>"http://schemas.xmlsoap.org/soap/envelope/"</a:t>
            </a:r>
            <a:r>
              <a:rPr lang="en-US" dirty="0"/>
              <a:t>&gt; </a:t>
            </a:r>
          </a:p>
          <a:p>
            <a:r>
              <a:rPr lang="en-US" dirty="0"/>
              <a:t>&lt;</a:t>
            </a:r>
            <a:r>
              <a:rPr lang="en-US" dirty="0" err="1"/>
              <a:t>SOAP-ENV:Header</a:t>
            </a:r>
            <a:r>
              <a:rPr lang="en-US" dirty="0"/>
              <a:t>/&gt; </a:t>
            </a:r>
          </a:p>
          <a:p>
            <a:r>
              <a:rPr lang="en-US" dirty="0"/>
              <a:t>&lt;</a:t>
            </a:r>
            <a:r>
              <a:rPr lang="en-US" dirty="0" err="1"/>
              <a:t>S:Body</a:t>
            </a:r>
            <a:r>
              <a:rPr lang="en-US" dirty="0"/>
              <a:t>&gt; &lt;ns2:hello xmlns:ns2=</a:t>
            </a:r>
            <a:r>
              <a:rPr lang="en-US" b="1" dirty="0"/>
              <a:t>"http://services.bibliotheque.ntdp.miage.unice.fr/"</a:t>
            </a:r>
            <a:r>
              <a:rPr lang="en-US" dirty="0"/>
              <a:t>&gt; </a:t>
            </a:r>
          </a:p>
          <a:p>
            <a:r>
              <a:rPr lang="en-US" dirty="0"/>
              <a:t>&lt;name&gt;</a:t>
            </a:r>
            <a:r>
              <a:rPr lang="en-US" b="1" dirty="0" err="1"/>
              <a:t>Miage</a:t>
            </a:r>
            <a:r>
              <a:rPr lang="en-US" b="1" dirty="0"/>
              <a:t> NTDP</a:t>
            </a:r>
            <a:r>
              <a:rPr lang="en-US" dirty="0"/>
              <a:t>&lt;/name&gt; </a:t>
            </a:r>
          </a:p>
          <a:p>
            <a:r>
              <a:rPr lang="en-US" dirty="0"/>
              <a:t>&lt;/ns2:hello&gt; </a:t>
            </a:r>
          </a:p>
          <a:p>
            <a:r>
              <a:rPr lang="en-US" dirty="0"/>
              <a:t>&lt;/</a:t>
            </a:r>
            <a:r>
              <a:rPr lang="en-US" dirty="0" err="1"/>
              <a:t>S:Body</a:t>
            </a:r>
            <a:r>
              <a:rPr lang="en-US" dirty="0"/>
              <a:t>&gt; </a:t>
            </a:r>
          </a:p>
          <a:p>
            <a:r>
              <a:rPr lang="en-US" dirty="0"/>
              <a:t>&lt;/</a:t>
            </a:r>
            <a:r>
              <a:rPr lang="en-US" dirty="0" err="1"/>
              <a:t>S:Envelope</a:t>
            </a:r>
            <a:r>
              <a:rPr lang="en-US" dirty="0"/>
              <a:t>&gt; </a:t>
            </a:r>
          </a:p>
        </p:txBody>
      </p:sp>
    </p:spTree>
    <p:extLst>
      <p:ext uri="{BB962C8B-B14F-4D97-AF65-F5344CB8AC3E}">
        <p14:creationId xmlns:p14="http://schemas.microsoft.com/office/powerpoint/2010/main" val="195189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animBg="1"/>
      <p:bldP spid="14" grpId="0" animBg="1"/>
      <p:bldP spid="15" grpId="0"/>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83</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graphicFrame>
        <p:nvGraphicFramePr>
          <p:cNvPr id="5" name="Diagram 4"/>
          <p:cNvGraphicFramePr/>
          <p:nvPr>
            <p:extLst>
              <p:ext uri="{D42A27DB-BD31-4B8C-83A1-F6EECF244321}">
                <p14:modId xmlns:p14="http://schemas.microsoft.com/office/powerpoint/2010/main" val="1126917351"/>
              </p:ext>
            </p:extLst>
          </p:nvPr>
        </p:nvGraphicFramePr>
        <p:xfrm>
          <a:off x="4805180" y="2789281"/>
          <a:ext cx="6137639" cy="337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a:spLocks noGrp="1"/>
          </p:cNvSpPr>
          <p:nvPr>
            <p:ph idx="1"/>
          </p:nvPr>
        </p:nvSpPr>
        <p:spPr>
          <a:xfrm>
            <a:off x="1262114" y="2248349"/>
            <a:ext cx="4958804" cy="524832"/>
          </a:xfrm>
        </p:spPr>
        <p:txBody>
          <a:bodyPr/>
          <a:lstStyle/>
          <a:p>
            <a:pPr marL="0" indent="0">
              <a:buNone/>
            </a:pPr>
            <a:r>
              <a:rPr lang="en-US" dirty="0" smtClean="0"/>
              <a:t>When you want to design a REST API</a:t>
            </a:r>
            <a:endParaRPr lang="en-US" dirty="0" smtClean="0"/>
          </a:p>
        </p:txBody>
      </p:sp>
    </p:spTree>
    <p:extLst>
      <p:ext uri="{BB962C8B-B14F-4D97-AF65-F5344CB8AC3E}">
        <p14:creationId xmlns:p14="http://schemas.microsoft.com/office/powerpoint/2010/main" val="221651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graphicEl>
                                              <a:dgm id="{F8DFF888-4B47-487A-B4D6-39E0B0E727F6}"/>
                                            </p:graphicEl>
                                          </p:spTgt>
                                        </p:tgtEl>
                                        <p:attrNameLst>
                                          <p:attrName>style.visibility</p:attrName>
                                        </p:attrNameLst>
                                      </p:cBhvr>
                                      <p:to>
                                        <p:strVal val="visible"/>
                                      </p:to>
                                    </p:set>
                                    <p:anim calcmode="lin" valueType="num">
                                      <p:cBhvr additive="base">
                                        <p:cTn id="7" dur="500" fill="hold"/>
                                        <p:tgtEl>
                                          <p:spTgt spid="5">
                                            <p:graphicEl>
                                              <a:dgm id="{F8DFF888-4B47-487A-B4D6-39E0B0E727F6}"/>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graphicEl>
                                              <a:dgm id="{F8DFF888-4B47-487A-B4D6-39E0B0E727F6}"/>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graphicEl>
                                              <a:dgm id="{6537649A-BBF6-4601-A74F-D8C8A6CAEDCA}"/>
                                            </p:graphicEl>
                                          </p:spTgt>
                                        </p:tgtEl>
                                        <p:attrNameLst>
                                          <p:attrName>style.visibility</p:attrName>
                                        </p:attrNameLst>
                                      </p:cBhvr>
                                      <p:to>
                                        <p:strVal val="visible"/>
                                      </p:to>
                                    </p:set>
                                    <p:anim calcmode="lin" valueType="num">
                                      <p:cBhvr additive="base">
                                        <p:cTn id="13" dur="500" fill="hold"/>
                                        <p:tgtEl>
                                          <p:spTgt spid="5">
                                            <p:graphicEl>
                                              <a:dgm id="{6537649A-BBF6-4601-A74F-D8C8A6CAEDCA}"/>
                                            </p:graphic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graphicEl>
                                              <a:dgm id="{6537649A-BBF6-4601-A74F-D8C8A6CAEDCA}"/>
                                            </p:graphic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
                                            <p:graphicEl>
                                              <a:dgm id="{C5FC6C98-8645-413D-A7B1-3D0A0F2FDD75}"/>
                                            </p:graphicEl>
                                          </p:spTgt>
                                        </p:tgtEl>
                                        <p:attrNameLst>
                                          <p:attrName>style.visibility</p:attrName>
                                        </p:attrNameLst>
                                      </p:cBhvr>
                                      <p:to>
                                        <p:strVal val="visible"/>
                                      </p:to>
                                    </p:set>
                                    <p:anim calcmode="lin" valueType="num">
                                      <p:cBhvr additive="base">
                                        <p:cTn id="17" dur="500" fill="hold"/>
                                        <p:tgtEl>
                                          <p:spTgt spid="5">
                                            <p:graphicEl>
                                              <a:dgm id="{C5FC6C98-8645-413D-A7B1-3D0A0F2FDD75}"/>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graphicEl>
                                              <a:dgm id="{C5FC6C98-8645-413D-A7B1-3D0A0F2FDD75}"/>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
                                            <p:graphicEl>
                                              <a:dgm id="{BF2C19B8-666E-4354-A0F4-00CFA919B249}"/>
                                            </p:graphicEl>
                                          </p:spTgt>
                                        </p:tgtEl>
                                        <p:attrNameLst>
                                          <p:attrName>style.visibility</p:attrName>
                                        </p:attrNameLst>
                                      </p:cBhvr>
                                      <p:to>
                                        <p:strVal val="visible"/>
                                      </p:to>
                                    </p:set>
                                    <p:anim calcmode="lin" valueType="num">
                                      <p:cBhvr additive="base">
                                        <p:cTn id="23" dur="500" fill="hold"/>
                                        <p:tgtEl>
                                          <p:spTgt spid="5">
                                            <p:graphicEl>
                                              <a:dgm id="{BF2C19B8-666E-4354-A0F4-00CFA919B249}"/>
                                            </p:graphic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graphicEl>
                                              <a:dgm id="{BF2C19B8-666E-4354-A0F4-00CFA919B249}"/>
                                            </p:graphic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
                                            <p:graphicEl>
                                              <a:dgm id="{5973052F-7849-4069-9374-B2A8E2DAB04A}"/>
                                            </p:graphicEl>
                                          </p:spTgt>
                                        </p:tgtEl>
                                        <p:attrNameLst>
                                          <p:attrName>style.visibility</p:attrName>
                                        </p:attrNameLst>
                                      </p:cBhvr>
                                      <p:to>
                                        <p:strVal val="visible"/>
                                      </p:to>
                                    </p:set>
                                    <p:anim calcmode="lin" valueType="num">
                                      <p:cBhvr additive="base">
                                        <p:cTn id="27" dur="500" fill="hold"/>
                                        <p:tgtEl>
                                          <p:spTgt spid="5">
                                            <p:graphicEl>
                                              <a:dgm id="{5973052F-7849-4069-9374-B2A8E2DAB04A}"/>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graphicEl>
                                              <a:dgm id="{5973052F-7849-4069-9374-B2A8E2DAB04A}"/>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
                                            <p:graphicEl>
                                              <a:dgm id="{B31B3ED9-E22F-4817-A43F-B8C6C8E03B91}"/>
                                            </p:graphicEl>
                                          </p:spTgt>
                                        </p:tgtEl>
                                        <p:attrNameLst>
                                          <p:attrName>style.visibility</p:attrName>
                                        </p:attrNameLst>
                                      </p:cBhvr>
                                      <p:to>
                                        <p:strVal val="visible"/>
                                      </p:to>
                                    </p:set>
                                    <p:anim calcmode="lin" valueType="num">
                                      <p:cBhvr additive="base">
                                        <p:cTn id="33" dur="500" fill="hold"/>
                                        <p:tgtEl>
                                          <p:spTgt spid="5">
                                            <p:graphicEl>
                                              <a:dgm id="{B31B3ED9-E22F-4817-A43F-B8C6C8E03B91}"/>
                                            </p:graphic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
                                            <p:graphicEl>
                                              <a:dgm id="{B31B3ED9-E22F-4817-A43F-B8C6C8E03B91}"/>
                                            </p:graphic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
                                            <p:graphicEl>
                                              <a:dgm id="{F9C26383-4E13-4A87-848B-E4904BA83663}"/>
                                            </p:graphicEl>
                                          </p:spTgt>
                                        </p:tgtEl>
                                        <p:attrNameLst>
                                          <p:attrName>style.visibility</p:attrName>
                                        </p:attrNameLst>
                                      </p:cBhvr>
                                      <p:to>
                                        <p:strVal val="visible"/>
                                      </p:to>
                                    </p:set>
                                    <p:anim calcmode="lin" valueType="num">
                                      <p:cBhvr additive="base">
                                        <p:cTn id="37" dur="500" fill="hold"/>
                                        <p:tgtEl>
                                          <p:spTgt spid="5">
                                            <p:graphicEl>
                                              <a:dgm id="{F9C26383-4E13-4A87-848B-E4904BA83663}"/>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graphicEl>
                                              <a:dgm id="{F9C26383-4E13-4A87-848B-E4904BA8366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normAutofit/>
          </a:bodyPr>
          <a:lstStyle/>
          <a:p>
            <a:r>
              <a:rPr lang="en-US" sz="3200" dirty="0" smtClean="0"/>
              <a:t>Questions?</a:t>
            </a:r>
            <a:endParaRPr lang="en-US" sz="3200" dirty="0"/>
          </a:p>
        </p:txBody>
      </p:sp>
      <p:sp>
        <p:nvSpPr>
          <p:cNvPr id="4" name="Title 3"/>
          <p:cNvSpPr>
            <a:spLocks noGrp="1"/>
          </p:cNvSpPr>
          <p:nvPr>
            <p:ph type="title"/>
          </p:nvPr>
        </p:nvSpPr>
        <p:spPr/>
        <p:txBody>
          <a:bodyPr/>
          <a:lstStyle/>
          <a:p>
            <a:r>
              <a:rPr lang="en-US" dirty="0" smtClean="0"/>
              <a:t>THANK YOU!</a:t>
            </a:r>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84</a:t>
            </a:fld>
            <a:endParaRPr lang="en-US" dirty="0"/>
          </a:p>
        </p:txBody>
      </p:sp>
    </p:spTree>
    <p:extLst>
      <p:ext uri="{BB962C8B-B14F-4D97-AF65-F5344CB8AC3E}">
        <p14:creationId xmlns:p14="http://schemas.microsoft.com/office/powerpoint/2010/main" val="98625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fr-F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196" y="2423437"/>
            <a:ext cx="787840" cy="13998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TextBox 7"/>
          <p:cNvSpPr txBox="1"/>
          <p:nvPr/>
        </p:nvSpPr>
        <p:spPr>
          <a:xfrm>
            <a:off x="3650123" y="2525650"/>
            <a:ext cx="649986" cy="369332"/>
          </a:xfrm>
          <a:prstGeom prst="rect">
            <a:avLst/>
          </a:prstGeom>
          <a:noFill/>
          <a:ln>
            <a:noFill/>
          </a:ln>
        </p:spPr>
        <p:txBody>
          <a:bodyPr wrap="none" rtlCol="0" anchor="ctr" anchorCtr="1">
            <a:spAutoFit/>
          </a:bodyPr>
          <a:lstStyle/>
          <a:p>
            <a:r>
              <a:rPr lang="en-US" dirty="0" smtClean="0"/>
              <a:t>Apps</a:t>
            </a:r>
            <a:endParaRPr lang="fr-FR" dirty="0"/>
          </a:p>
        </p:txBody>
      </p:sp>
      <p:sp>
        <p:nvSpPr>
          <p:cNvPr id="10" name="Right Arrow 9"/>
          <p:cNvSpPr/>
          <p:nvPr/>
        </p:nvSpPr>
        <p:spPr>
          <a:xfrm>
            <a:off x="5022574" y="2981427"/>
            <a:ext cx="2331267"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1046" y="4897945"/>
            <a:ext cx="787840" cy="13998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2" name="TextBox 11"/>
          <p:cNvSpPr txBox="1"/>
          <p:nvPr/>
        </p:nvSpPr>
        <p:spPr>
          <a:xfrm>
            <a:off x="2788912" y="5000976"/>
            <a:ext cx="892107" cy="369332"/>
          </a:xfrm>
          <a:prstGeom prst="rect">
            <a:avLst/>
          </a:prstGeom>
          <a:noFill/>
          <a:ln>
            <a:noFill/>
          </a:ln>
        </p:spPr>
        <p:txBody>
          <a:bodyPr wrap="square" rtlCol="0" anchor="ctr" anchorCtr="1">
            <a:spAutoFit/>
          </a:bodyPr>
          <a:lstStyle/>
          <a:p>
            <a:r>
              <a:rPr lang="en-US" dirty="0" smtClean="0"/>
              <a:t>Games</a:t>
            </a:r>
            <a:endParaRPr lang="fr-FR" dirty="0"/>
          </a:p>
        </p:txBody>
      </p:sp>
      <p:sp>
        <p:nvSpPr>
          <p:cNvPr id="14" name="Right Arrow 13"/>
          <p:cNvSpPr/>
          <p:nvPr/>
        </p:nvSpPr>
        <p:spPr>
          <a:xfrm rot="20093046">
            <a:off x="4126232" y="4490365"/>
            <a:ext cx="3654625" cy="366548"/>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3753" y="2484024"/>
            <a:ext cx="1809747" cy="180974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6" name="TextBox 15"/>
          <p:cNvSpPr txBox="1"/>
          <p:nvPr/>
        </p:nvSpPr>
        <p:spPr>
          <a:xfrm rot="20138127">
            <a:off x="4626706" y="4056663"/>
            <a:ext cx="2274982" cy="430887"/>
          </a:xfrm>
          <a:prstGeom prst="rect">
            <a:avLst/>
          </a:prstGeom>
          <a:noFill/>
          <a:ln>
            <a:noFill/>
          </a:ln>
        </p:spPr>
        <p:txBody>
          <a:bodyPr wrap="none" rtlCol="0" anchor="ctr" anchorCtr="1">
            <a:spAutoFit/>
          </a:bodyPr>
          <a:lstStyle/>
          <a:p>
            <a:r>
              <a:rPr lang="en-US" sz="2200" dirty="0" smtClean="0"/>
              <a:t>Calling online APIs</a:t>
            </a:r>
          </a:p>
        </p:txBody>
      </p:sp>
      <p:sp>
        <p:nvSpPr>
          <p:cNvPr id="20" name="Slide Number Placeholder 19"/>
          <p:cNvSpPr>
            <a:spLocks noGrp="1"/>
          </p:cNvSpPr>
          <p:nvPr>
            <p:ph type="sldNum" sz="quarter" idx="12"/>
          </p:nvPr>
        </p:nvSpPr>
        <p:spPr/>
        <p:txBody>
          <a:bodyPr/>
          <a:lstStyle/>
          <a:p>
            <a:fld id="{401CF334-2D5C-4859-84A6-CA7E6E43FAEB}" type="slidenum">
              <a:rPr lang="en-US" smtClean="0"/>
              <a:t>9</a:t>
            </a:fld>
            <a:endParaRPr lang="en-US" dirty="0"/>
          </a:p>
        </p:txBody>
      </p:sp>
    </p:spTree>
    <p:extLst>
      <p:ext uri="{BB962C8B-B14F-4D97-AF65-F5344CB8AC3E}">
        <p14:creationId xmlns:p14="http://schemas.microsoft.com/office/powerpoint/2010/main" val="424630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 for project post-morte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spDef>
      <a:spPr/>
      <a:bodyPr rtlCol="0" anchor="ctr"/>
      <a:lstStyle>
        <a:defPPr algn="ctr">
          <a:defRPr dirty="0"/>
        </a:defPPr>
      </a:lstStyle>
      <a:style>
        <a:lnRef idx="3">
          <a:schemeClr val="lt1"/>
        </a:lnRef>
        <a:fillRef idx="1">
          <a:schemeClr val="accent3"/>
        </a:fillRef>
        <a:effectRef idx="1">
          <a:schemeClr val="accent3"/>
        </a:effectRef>
        <a:fontRef idx="minor">
          <a:schemeClr val="lt1"/>
        </a:fontRef>
      </a:style>
    </a:spDef>
    <a:lnDef>
      <a:spPr/>
      <a:bodyPr/>
      <a:lstStyle/>
      <a:style>
        <a:lnRef idx="1">
          <a:schemeClr val="accent3"/>
        </a:lnRef>
        <a:fillRef idx="0">
          <a:schemeClr val="accent3"/>
        </a:fillRef>
        <a:effectRef idx="0">
          <a:schemeClr val="accent3"/>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Presentation for project post-mortem" id="{42F01CCD-FDAC-4DB9-99AB-456DC36F8B8C}" vid="{1808E04F-CF50-4371-A088-91C77318EA90}"/>
    </a:ext>
  </a:ext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2B37FA-28CB-46C6-A9E3-5E4526C1B1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for project post-mortem</Template>
  <TotalTime>0</TotalTime>
  <Words>2836</Words>
  <Application>Microsoft Office PowerPoint</Application>
  <PresentationFormat>Widescreen</PresentationFormat>
  <Paragraphs>812</Paragraphs>
  <Slides>84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Cambria</vt:lpstr>
      <vt:lpstr>Courier New</vt:lpstr>
      <vt:lpstr>Wingdings</vt:lpstr>
      <vt:lpstr>Presentation for project post-mortem</vt:lpstr>
      <vt:lpstr>REST Web Services</vt:lpstr>
      <vt:lpstr>Content</vt:lpstr>
      <vt:lpstr>Web Services Definition</vt:lpstr>
      <vt:lpstr>Web Services</vt:lpstr>
      <vt:lpstr>Web Applications vs. Web Services</vt:lpstr>
      <vt:lpstr>Web Applications vs. Web Services</vt:lpstr>
      <vt:lpstr>Local API</vt:lpstr>
      <vt:lpstr>Web Services</vt:lpstr>
      <vt:lpstr>Example</vt:lpstr>
      <vt:lpstr>Example</vt:lpstr>
      <vt:lpstr>Example</vt:lpstr>
      <vt:lpstr>Web Service Types</vt:lpstr>
      <vt:lpstr>SOAP Web Service</vt:lpstr>
      <vt:lpstr>REST Web Service</vt:lpstr>
      <vt:lpstr>REST Web Service</vt:lpstr>
      <vt:lpstr>REST Web Service</vt:lpstr>
      <vt:lpstr>Where we use REST</vt:lpstr>
      <vt:lpstr>REST Web Service Providers</vt:lpstr>
      <vt:lpstr>Utilization Example in AMAZON</vt:lpstr>
      <vt:lpstr>REST characteristics</vt:lpstr>
      <vt:lpstr>REST characteristics: Stateless</vt:lpstr>
      <vt:lpstr>REST characteristics: Uniform Interface</vt:lpstr>
      <vt:lpstr>REST characteristics: Cache</vt:lpstr>
      <vt:lpstr>REST constraints</vt:lpstr>
      <vt:lpstr>HATEOAS</vt:lpstr>
      <vt:lpstr>HATEOAS</vt:lpstr>
      <vt:lpstr>HATEOAS</vt:lpstr>
      <vt:lpstr>REST over the Web</vt:lpstr>
      <vt:lpstr>HTTP </vt:lpstr>
      <vt:lpstr>HTTP</vt:lpstr>
      <vt:lpstr>HTTP</vt:lpstr>
      <vt:lpstr>HTTP Query</vt:lpstr>
      <vt:lpstr>HTTP Response</vt:lpstr>
      <vt:lpstr>HTTP Exchange</vt:lpstr>
      <vt:lpstr>REST Exchange</vt:lpstr>
      <vt:lpstr>Protocol</vt:lpstr>
      <vt:lpstr>REST Elements</vt:lpstr>
      <vt:lpstr>REST METHODS</vt:lpstr>
      <vt:lpstr>REST Methods</vt:lpstr>
      <vt:lpstr>Methods</vt:lpstr>
      <vt:lpstr>POST Method</vt:lpstr>
      <vt:lpstr>GET Method</vt:lpstr>
      <vt:lpstr>PUT Method</vt:lpstr>
      <vt:lpstr>DELETE Method</vt:lpstr>
      <vt:lpstr>Idempotent methods</vt:lpstr>
      <vt:lpstr>Wikipedia definition for Idempotence</vt:lpstr>
      <vt:lpstr>Resources</vt:lpstr>
      <vt:lpstr>Resources Example</vt:lpstr>
      <vt:lpstr>Representation</vt:lpstr>
      <vt:lpstr>JSON</vt:lpstr>
      <vt:lpstr>JSON</vt:lpstr>
      <vt:lpstr>JSON</vt:lpstr>
      <vt:lpstr>JSON Object</vt:lpstr>
      <vt:lpstr>JSON Array</vt:lpstr>
      <vt:lpstr>JSON Value</vt:lpstr>
      <vt:lpstr>JSON Example</vt:lpstr>
      <vt:lpstr>JSON Example</vt:lpstr>
      <vt:lpstr>Web Service Definition</vt:lpstr>
      <vt:lpstr>SOAP Web Service Definition</vt:lpstr>
      <vt:lpstr>REST Web Service Definition</vt:lpstr>
      <vt:lpstr>JAX-RS</vt:lpstr>
      <vt:lpstr>SOAP specification</vt:lpstr>
      <vt:lpstr>JAX-RS</vt:lpstr>
      <vt:lpstr>JAX-RS</vt:lpstr>
      <vt:lpstr>JAX-RS</vt:lpstr>
      <vt:lpstr>JAX-RS</vt:lpstr>
      <vt:lpstr>JAX-RS Annotations</vt:lpstr>
      <vt:lpstr>JAX-RS: @PATH</vt:lpstr>
      <vt:lpstr>JAX-RS: @PATH</vt:lpstr>
      <vt:lpstr>JAX-RS: @GET, @POST, @PUT, @DELETE</vt:lpstr>
      <vt:lpstr>@Consumes, @Produces</vt:lpstr>
      <vt:lpstr>Query Parameters</vt:lpstr>
      <vt:lpstr>Query Parameters</vt:lpstr>
      <vt:lpstr>Example</vt:lpstr>
      <vt:lpstr>Example</vt:lpstr>
      <vt:lpstr>JERSY</vt:lpstr>
      <vt:lpstr>Customize Response</vt:lpstr>
      <vt:lpstr>Customize Response</vt:lpstr>
      <vt:lpstr>REST vs. SOAP</vt:lpstr>
      <vt:lpstr>SOAP</vt:lpstr>
      <vt:lpstr>REST</vt:lpstr>
      <vt:lpstr>REST vs. SOAP</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2015-12-22T21:56:54Z</dcterms:created>
  <dcterms:modified xsi:type="dcterms:W3CDTF">2016-01-24T21:57:57Z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TC034605419991</vt:lpwstr>
  </property>
</Properties>
</file>