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2"/>
  </p:sldMasterIdLst>
  <p:notesMasterIdLst>
    <p:notesMasterId r:id="rId29"/>
  </p:notesMasterIdLst>
  <p:handoutMasterIdLst>
    <p:handoutMasterId r:id="rId30"/>
  </p:handoutMasterIdLst>
  <p:sldIdLst>
    <p:sldId id="256" r:id="rId3"/>
    <p:sldId id="276" r:id="rId4"/>
    <p:sldId id="282" r:id="rId5"/>
    <p:sldId id="277" r:id="rId6"/>
    <p:sldId id="278" r:id="rId7"/>
    <p:sldId id="279" r:id="rId8"/>
    <p:sldId id="280" r:id="rId9"/>
    <p:sldId id="281" r:id="rId10"/>
    <p:sldId id="283" r:id="rId11"/>
    <p:sldId id="285" r:id="rId12"/>
    <p:sldId id="323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8" r:id="rId23"/>
    <p:sldId id="311" r:id="rId24"/>
    <p:sldId id="309" r:id="rId25"/>
    <p:sldId id="310" r:id="rId26"/>
    <p:sldId id="307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6362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-0.13366860214683229"/>
                  <c:y val="9.2879534726284865E-2"/>
                </c:manualLayout>
              </c:layout>
              <c:tx>
                <c:rich>
                  <a:bodyPr/>
                  <a:lstStyle/>
                  <a:p>
                    <a:r>
                      <a:rPr lang="en-US" sz="2800" dirty="0" smtClean="0"/>
                      <a:t>15%</a:t>
                    </a:r>
                    <a:endParaRPr lang="en-US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2722162683712673"/>
                  <c:y val="-0.26273242437090283"/>
                </c:manualLayout>
              </c:layout>
              <c:tx>
                <c:rich>
                  <a:bodyPr/>
                  <a:lstStyle/>
                  <a:p>
                    <a:r>
                      <a:rPr lang="en-US" sz="2800" dirty="0"/>
                      <a:t>85%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SOAP</c:v>
                </c:pt>
                <c:pt idx="1">
                  <c:v>REST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85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C4F39-274E-474B-951D-4EF842B6D3E2}" type="datetimeFigureOut">
              <a:rPr lang="en-US" smtClean="0"/>
              <a:t>12/25/2015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D30E2-05A2-47EB-8FBD-42D143891F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84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4BD91-9045-4FDD-B60E-D3C4965E6380}" type="datetimeFigureOut">
              <a:rPr lang="en-US" smtClean="0"/>
              <a:t>12/25/2015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BC6E7-BC75-4E45-80F6-3B292C9D14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0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C6E7-BC75-4E45-80F6-3B292C9D145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51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C6E7-BC75-4E45-80F6-3B292C9D145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47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C6E7-BC75-4E45-80F6-3B292C9D145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5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17AEAC-1A43-45A1-AB2E-1F916340AE88}" type="datetime1">
              <a:rPr lang="en-US" smtClean="0"/>
              <a:t>12/25/2015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92135" y="2887530"/>
            <a:ext cx="9038813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226482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6786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788" y="1387737"/>
            <a:ext cx="9036424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21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1762-EFA9-433E-B7B8-ACB1B19C7BB6}" type="datetime1">
              <a:rPr lang="en-US" smtClean="0"/>
              <a:t>12/25/2015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0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7A4E-CB22-4943-8C68-D7A27152B550}" type="datetime1">
              <a:rPr lang="en-US" smtClean="0"/>
              <a:t>12/25/2015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6103641" y="2893004"/>
            <a:ext cx="5523744" cy="923330"/>
            <a:chOff x="1815339" y="1496875"/>
            <a:chExt cx="5523744" cy="692497"/>
          </a:xfrm>
        </p:grpSpPr>
        <p:sp>
          <p:nvSpPr>
            <p:cNvPr id="12" name="TextBox 11"/>
            <p:cNvSpPr txBox="1"/>
            <p:nvPr/>
          </p:nvSpPr>
          <p:spPr>
            <a:xfrm>
              <a:off x="4224081" y="1496875"/>
              <a:ext cx="877163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 flipV="1">
              <a:off x="6164660" y="752995"/>
              <a:ext cx="1" cy="234884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985" y="849855"/>
            <a:ext cx="7343889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2081" y="559399"/>
            <a:ext cx="2237591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13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  <p15:guide id="2" orient="horz" pos="360" userDrawn="1">
          <p15:clr>
            <a:srgbClr val="FBAE40"/>
          </p15:clr>
        </p15:guide>
        <p15:guide id="3" orient="horz" pos="386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7D31-9FE4-4697-9FF9-43DE04323BE6}" type="datetime1">
              <a:rPr lang="en-US" smtClean="0"/>
              <a:t>12/25/2015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63446" y="1526967"/>
            <a:ext cx="9038813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48139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832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563446" y="2887579"/>
            <a:ext cx="9038813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248141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281F-FA23-49BA-B79C-252F0484AC3A}" type="datetime1">
              <a:rPr lang="en-US" smtClean="0"/>
              <a:t>12/25/2015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1" y="3767317"/>
            <a:ext cx="10312996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54" y="1204857"/>
            <a:ext cx="10339617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569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9333-D4EF-4B60-9DD5-AC524F80450D}" type="datetime1">
              <a:rPr lang="en-US" smtClean="0"/>
              <a:t>12/25/2015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240920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193535" y="2240280"/>
            <a:ext cx="5071872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240280"/>
            <a:ext cx="5071872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3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E400-C8C0-46DB-812C-E9B8C4C0A684}" type="datetime1">
              <a:rPr lang="en-US" smtClean="0"/>
              <a:t>12/25/2015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248139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944368"/>
            <a:ext cx="50663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9741" y="2240280"/>
            <a:ext cx="4596384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984" y="2947595"/>
            <a:ext cx="5071872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080" y="2240280"/>
            <a:ext cx="458992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243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30F2-A8A4-40D6-A799-6A10143AC483}" type="datetime1">
              <a:rPr lang="en-US" smtClean="0"/>
              <a:t>12/25/2015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248139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37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A38F-8DC2-4F4A-A2F2-0173BC745FD1}" type="datetime1">
              <a:rPr lang="en-US" smtClean="0"/>
              <a:t>12/25/2015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EEA8-112C-4A85-AE34-25CE71C0D444}" type="datetime1">
              <a:rPr lang="en-US" smtClean="0"/>
              <a:t>12/25/2015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669" y="559399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2773" y="3603813"/>
            <a:ext cx="4548967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2773" y="1678196"/>
            <a:ext cx="4563311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F40F-03DA-42F3-B150-4FB928E4196C}" type="datetime1">
              <a:rPr lang="en-US" smtClean="0"/>
              <a:t>12/25/2015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911723" y="666965"/>
            <a:ext cx="6362875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986" y="5324306"/>
            <a:ext cx="10341685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42" y="4668819"/>
            <a:ext cx="10356028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0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504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5810F79-85E5-4126-A538-9F52DF10AA9E}" type="datetime1">
              <a:rPr lang="en-US" smtClean="0"/>
              <a:t>12/25/2015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16144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52352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0" y="2248348"/>
            <a:ext cx="10327340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7987" y="304800"/>
            <a:ext cx="10341684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3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1296" userDrawn="1">
          <p15:clr>
            <a:srgbClr val="F26B43"/>
          </p15:clr>
        </p15:guide>
        <p15:guide id="3" orient="horz" pos="1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Malak Kays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 web </a:t>
            </a:r>
            <a:r>
              <a:rPr lang="en-US" dirty="0" smtClean="0"/>
              <a:t>service</a:t>
            </a:r>
          </a:p>
          <a:p>
            <a:endParaRPr lang="fr-FR" dirty="0"/>
          </a:p>
          <a:p>
            <a:r>
              <a:rPr lang="en-US" dirty="0" smtClean="0"/>
              <a:t>REST web service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Types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11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Web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presentational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tate</a:t>
            </a:r>
            <a:r>
              <a:rPr lang="en-US" dirty="0" smtClean="0"/>
              <a:t> </a:t>
            </a:r>
            <a:r>
              <a:rPr lang="en-US" b="1" dirty="0" smtClean="0"/>
              <a:t>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ransfer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/>
              <a:t>defined in the thesis of Roy Fielding in </a:t>
            </a:r>
            <a:r>
              <a:rPr lang="en-US" dirty="0" smtClean="0"/>
              <a:t>2000</a:t>
            </a:r>
          </a:p>
          <a:p>
            <a:endParaRPr lang="en-US" dirty="0" smtClean="0"/>
          </a:p>
          <a:p>
            <a:r>
              <a:rPr lang="en-US" dirty="0" smtClean="0"/>
              <a:t>Based on HTTP</a:t>
            </a:r>
          </a:p>
          <a:p>
            <a:endParaRPr lang="en-US" dirty="0" smtClean="0"/>
          </a:p>
          <a:p>
            <a:r>
              <a:rPr lang="en-US" dirty="0" smtClean="0"/>
              <a:t>can use protocols other than HTTP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Web 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9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web service is not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Protocol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Format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Standard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 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 approach to build an application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Web 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04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ROA (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esource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riented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pplication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DOA (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riented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pplication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Application that respects REST architecture</a:t>
            </a:r>
          </a:p>
          <a:p>
            <a:pPr marL="777240" lvl="2" indent="0">
              <a:buNone/>
            </a:pPr>
            <a:r>
              <a:rPr lang="en-US" dirty="0" smtClean="0"/>
              <a:t>→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use REST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08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Web </a:t>
            </a:r>
            <a:r>
              <a:rPr lang="en-US" dirty="0" smtClean="0"/>
              <a:t>Service Providers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1" y="2203917"/>
            <a:ext cx="1501462" cy="1501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081" y="2087899"/>
            <a:ext cx="1657985" cy="16579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0" y="4330736"/>
            <a:ext cx="1423699" cy="14205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368" y="3227690"/>
            <a:ext cx="2189408" cy="9553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352" y="4505692"/>
            <a:ext cx="2643044" cy="9328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776" y="5040988"/>
            <a:ext cx="1849749" cy="148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6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Utilization Example in AMAZON</a:t>
            </a:r>
            <a:endParaRPr lang="fr-FR" dirty="0"/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687420145"/>
              </p:ext>
            </p:extLst>
          </p:nvPr>
        </p:nvGraphicFramePr>
        <p:xfrm>
          <a:off x="2617788" y="2657475"/>
          <a:ext cx="7254875" cy="4023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50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Stateless</a:t>
            </a:r>
          </a:p>
          <a:p>
            <a:endParaRPr lang="en-US" dirty="0" smtClean="0"/>
          </a:p>
          <a:p>
            <a:r>
              <a:rPr lang="en-US" dirty="0" smtClean="0"/>
              <a:t>Based on HTTP methods</a:t>
            </a:r>
          </a:p>
          <a:p>
            <a:endParaRPr lang="en-US" dirty="0" smtClean="0"/>
          </a:p>
          <a:p>
            <a:r>
              <a:rPr lang="en-US" dirty="0"/>
              <a:t>RESTful architectures are built only from resources identified by URI (s)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characteristics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145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representation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4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Identified with an URI</a:t>
            </a:r>
          </a:p>
          <a:p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23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services definition</a:t>
            </a:r>
          </a:p>
          <a:p>
            <a:r>
              <a:rPr lang="en-US" dirty="0" smtClean="0"/>
              <a:t>Web service types</a:t>
            </a:r>
          </a:p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9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bases operations </a:t>
            </a:r>
          </a:p>
          <a:p>
            <a:r>
              <a:rPr lang="en-US" dirty="0" smtClean="0"/>
              <a:t>Corresponding to the 4 types of HTTP requests</a:t>
            </a:r>
          </a:p>
          <a:p>
            <a:endParaRPr lang="en-US" dirty="0"/>
          </a:p>
          <a:p>
            <a:pPr lvl="3"/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fr-FR" dirty="0"/>
          </a:p>
        </p:txBody>
      </p:sp>
      <p:sp>
        <p:nvSpPr>
          <p:cNvPr id="5" name="Right Arrow 4"/>
          <p:cNvSpPr/>
          <p:nvPr/>
        </p:nvSpPr>
        <p:spPr>
          <a:xfrm>
            <a:off x="2457451" y="3582033"/>
            <a:ext cx="697200" cy="351592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154651" y="3296164"/>
            <a:ext cx="553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64753" y="3296164"/>
            <a:ext cx="574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43059" y="3296164"/>
            <a:ext cx="6367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21492" y="3296164"/>
            <a:ext cx="620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5283" y="4358228"/>
            <a:ext cx="2283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</a:t>
            </a:r>
            <a:endParaRPr lang="en-US" sz="5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92254" y="4358228"/>
            <a:ext cx="2858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RETRIEVE</a:t>
            </a:r>
            <a:endParaRPr lang="en-US" sz="5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982287" y="4358228"/>
            <a:ext cx="22557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DELETE</a:t>
            </a:r>
            <a:endParaRPr lang="en-US" sz="5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53740" y="4358228"/>
            <a:ext cx="24255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</a:t>
            </a:r>
            <a:endParaRPr lang="en-US" sz="5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1394136" y="5357984"/>
            <a:ext cx="506252" cy="229045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903821" y="5681677"/>
            <a:ext cx="14868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POST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4145609" y="5357985"/>
            <a:ext cx="506252" cy="229045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3811875" y="5681677"/>
            <a:ext cx="11737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ight Arrow 22"/>
          <p:cNvSpPr/>
          <p:nvPr/>
        </p:nvSpPr>
        <p:spPr>
          <a:xfrm rot="5400000">
            <a:off x="7254895" y="5349079"/>
            <a:ext cx="506252" cy="229045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6909941" y="5672772"/>
            <a:ext cx="119616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PUT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ight Arrow 24"/>
          <p:cNvSpPr/>
          <p:nvPr/>
        </p:nvSpPr>
        <p:spPr>
          <a:xfrm rot="5400000">
            <a:off x="9892787" y="5344627"/>
            <a:ext cx="506252" cy="229045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9133456" y="5668320"/>
            <a:ext cx="202491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DELETE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631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6" grpId="0"/>
      <p:bldP spid="17" grpId="0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30" y="2248348"/>
            <a:ext cx="4836458" cy="8579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new resource on the server.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Method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53" y="3297219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611" y="3297219"/>
            <a:ext cx="2438400" cy="24384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95914" y="3757829"/>
            <a:ext cx="4911537" cy="257286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2987575" y="4992452"/>
            <a:ext cx="7259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Client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 rot="21385081">
            <a:off x="8852352" y="4761620"/>
            <a:ext cx="9876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  <a:scene3d>
              <a:camera prst="perspectiveContrastingLeftFacing"/>
              <a:lightRig rig="threePt" dir="t"/>
            </a:scene3d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Server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3795910" y="5033370"/>
            <a:ext cx="4834697" cy="290279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4078783" y="3499747"/>
            <a:ext cx="4668137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POST:http://address/</a:t>
            </a:r>
            <a:r>
              <a:rPr lang="en-US" b="1" dirty="0" err="1" smtClean="0"/>
              <a:t>className</a:t>
            </a:r>
            <a:r>
              <a:rPr lang="en-US" b="1" dirty="0" smtClean="0"/>
              <a:t>/</a:t>
            </a:r>
            <a:r>
              <a:rPr lang="en-US" b="1" dirty="0" err="1" smtClean="0"/>
              <a:t>methodName</a:t>
            </a:r>
            <a:endParaRPr lang="fr-F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135061" y="3965420"/>
            <a:ext cx="41563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 smtClean="0"/>
              <a:t>The query core is a representation: XML, JSON, HTML..</a:t>
            </a:r>
            <a:endParaRPr lang="fr-FR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66583" y="5067456"/>
            <a:ext cx="2376228" cy="95410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endParaRPr lang="fr-FR" sz="1400" dirty="0"/>
          </a:p>
          <a:p>
            <a:r>
              <a:rPr lang="en-US" sz="1400" dirty="0" smtClean="0"/>
              <a:t>Status : 201, 204 </a:t>
            </a:r>
          </a:p>
          <a:p>
            <a:r>
              <a:rPr lang="en-US" sz="1400" dirty="0" smtClean="0"/>
              <a:t>Message : Create, No content </a:t>
            </a:r>
          </a:p>
          <a:p>
            <a:r>
              <a:rPr lang="en-US" sz="1400" dirty="0" smtClean="0"/>
              <a:t>header : …..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118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30" y="2248349"/>
            <a:ext cx="7232876" cy="6493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Send the resource representation existing on the server.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Method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53" y="3297219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611" y="3297219"/>
            <a:ext cx="2438400" cy="24384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95914" y="3757829"/>
            <a:ext cx="4911537" cy="257286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2987575" y="4992452"/>
            <a:ext cx="7259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Client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 rot="21385081">
            <a:off x="8852352" y="4761620"/>
            <a:ext cx="9876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  <a:scene3d>
              <a:camera prst="perspectiveContrastingLeftFacing"/>
              <a:lightRig rig="threePt" dir="t"/>
            </a:scene3d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Server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3795910" y="5033370"/>
            <a:ext cx="4834697" cy="290279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4078783" y="3499747"/>
            <a:ext cx="45421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GET:http://address/</a:t>
            </a:r>
            <a:r>
              <a:rPr lang="en-US" b="1" dirty="0" err="1" smtClean="0"/>
              <a:t>className</a:t>
            </a:r>
            <a:r>
              <a:rPr lang="en-US" b="1" dirty="0" smtClean="0"/>
              <a:t>/</a:t>
            </a:r>
            <a:r>
              <a:rPr lang="en-US" b="1" dirty="0" err="1" smtClean="0"/>
              <a:t>methodName</a:t>
            </a:r>
            <a:endParaRPr lang="fr-F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35061" y="3965420"/>
            <a:ext cx="41563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 smtClean="0"/>
              <a:t>The query core is a representation: XML, JSON, HTML..</a:t>
            </a:r>
            <a:endParaRPr lang="fr-F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6583" y="4959734"/>
            <a:ext cx="2941767" cy="116955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endParaRPr lang="fr-FR" sz="1400" dirty="0"/>
          </a:p>
          <a:p>
            <a:r>
              <a:rPr lang="en-US" sz="1400" dirty="0" smtClean="0"/>
              <a:t>Status : 200</a:t>
            </a:r>
          </a:p>
          <a:p>
            <a:r>
              <a:rPr lang="en-US" sz="1400" dirty="0" smtClean="0"/>
              <a:t>Message : OK</a:t>
            </a:r>
          </a:p>
          <a:p>
            <a:r>
              <a:rPr lang="en-US" sz="1400" dirty="0" smtClean="0"/>
              <a:t>header : …..</a:t>
            </a:r>
          </a:p>
          <a:p>
            <a:r>
              <a:rPr lang="en-US" sz="1400" dirty="0" smtClean="0"/>
              <a:t>Representation: XML, JSON, HTML,….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758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Update a resource on the server.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Method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53" y="3297219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611" y="3297219"/>
            <a:ext cx="2438400" cy="24384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95914" y="3757829"/>
            <a:ext cx="4911537" cy="257286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2987575" y="4992452"/>
            <a:ext cx="7259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Client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 rot="21385081">
            <a:off x="8852352" y="4761620"/>
            <a:ext cx="9876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  <a:scene3d>
              <a:camera prst="perspectiveContrastingLeftFacing"/>
              <a:lightRig rig="threePt" dir="t"/>
            </a:scene3d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Server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3795910" y="5033370"/>
            <a:ext cx="4834697" cy="290279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3452932" y="3460221"/>
            <a:ext cx="63968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GET:http://address/</a:t>
            </a:r>
            <a:r>
              <a:rPr lang="en-US" b="1" dirty="0" err="1" smtClean="0"/>
              <a:t>className</a:t>
            </a:r>
            <a:r>
              <a:rPr lang="en-US" b="1" dirty="0" smtClean="0"/>
              <a:t>/</a:t>
            </a:r>
            <a:r>
              <a:rPr lang="en-US" b="1" dirty="0" err="1" smtClean="0"/>
              <a:t>methodName</a:t>
            </a:r>
            <a:r>
              <a:rPr lang="en-US" b="1" dirty="0" smtClean="0"/>
              <a:t>/resource identifier</a:t>
            </a:r>
            <a:endParaRPr lang="fr-F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45485" y="3870621"/>
            <a:ext cx="1977657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 smtClean="0"/>
              <a:t>Header: …</a:t>
            </a:r>
          </a:p>
          <a:p>
            <a:r>
              <a:rPr lang="en-US" sz="1400" dirty="0" smtClean="0"/>
              <a:t>core: XML, JSON, HTML..</a:t>
            </a:r>
            <a:endParaRPr lang="fr-F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80222" y="5041426"/>
            <a:ext cx="1169038" cy="95410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endParaRPr lang="fr-FR" sz="1400" dirty="0"/>
          </a:p>
          <a:p>
            <a:r>
              <a:rPr lang="en-US" sz="1400" dirty="0" smtClean="0"/>
              <a:t>Status : 200</a:t>
            </a:r>
          </a:p>
          <a:p>
            <a:r>
              <a:rPr lang="en-US" sz="1400" dirty="0" smtClean="0"/>
              <a:t>Message : OK</a:t>
            </a:r>
          </a:p>
          <a:p>
            <a:r>
              <a:rPr lang="en-US" sz="1400" dirty="0" smtClean="0"/>
              <a:t>header : …..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479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30" y="2248349"/>
            <a:ext cx="4682859" cy="6751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Delete a resource on the server.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Method</a:t>
            </a:r>
            <a:endParaRPr lang="fr-FR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8852352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53" y="3297219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611" y="3297219"/>
            <a:ext cx="2438400" cy="24384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795914" y="3757829"/>
            <a:ext cx="4911537" cy="257286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2987575" y="4992452"/>
            <a:ext cx="7259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Client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 rot="21385081">
            <a:off x="8852352" y="4761620"/>
            <a:ext cx="9876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  <a:scene3d>
              <a:camera prst="perspectiveContrastingLeftFacing"/>
              <a:lightRig rig="threePt" dir="t"/>
            </a:scene3d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Server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3795910" y="5033370"/>
            <a:ext cx="4834697" cy="290279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3452932" y="3460221"/>
            <a:ext cx="63968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GET:http://address/</a:t>
            </a:r>
            <a:r>
              <a:rPr lang="en-US" b="1" dirty="0" err="1" smtClean="0"/>
              <a:t>className</a:t>
            </a:r>
            <a:r>
              <a:rPr lang="en-US" b="1" dirty="0" smtClean="0"/>
              <a:t>/</a:t>
            </a:r>
            <a:r>
              <a:rPr lang="en-US" b="1" dirty="0" err="1" smtClean="0"/>
              <a:t>methodName</a:t>
            </a:r>
            <a:r>
              <a:rPr lang="en-US" b="1" dirty="0" smtClean="0"/>
              <a:t>/resource identifier</a:t>
            </a:r>
            <a:endParaRPr lang="fr-FR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80222" y="5041426"/>
            <a:ext cx="1169038" cy="95410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endParaRPr lang="fr-FR" sz="1400" dirty="0"/>
          </a:p>
          <a:p>
            <a:r>
              <a:rPr lang="en-US" sz="1400" dirty="0" smtClean="0"/>
              <a:t>Status : 200</a:t>
            </a:r>
          </a:p>
          <a:p>
            <a:r>
              <a:rPr lang="en-US" sz="1400" dirty="0" smtClean="0"/>
              <a:t>Message : OK</a:t>
            </a:r>
          </a:p>
          <a:p>
            <a:r>
              <a:rPr lang="en-US" sz="1400" dirty="0" smtClean="0"/>
              <a:t>header : …..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064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representation designates exchanged resource data between the client and the server.</a:t>
            </a:r>
          </a:p>
          <a:p>
            <a:endParaRPr lang="en-US" dirty="0"/>
          </a:p>
          <a:p>
            <a:r>
              <a:rPr lang="en-US" dirty="0" smtClean="0"/>
              <a:t>It might be: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XML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JSON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XHTML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Text/plain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Comments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5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Definition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5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fr-FR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7405352" y="4520484"/>
            <a:ext cx="19318" cy="4893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289442" y="4301543"/>
            <a:ext cx="257577" cy="244699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Arc 10"/>
          <p:cNvSpPr/>
          <p:nvPr/>
        </p:nvSpPr>
        <p:spPr>
          <a:xfrm>
            <a:off x="7043132" y="4165676"/>
            <a:ext cx="724437" cy="380566"/>
          </a:xfrm>
          <a:prstGeom prst="arc">
            <a:avLst>
              <a:gd name="adj1" fmla="val 10703697"/>
              <a:gd name="adj2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c 11"/>
          <p:cNvSpPr/>
          <p:nvPr/>
        </p:nvSpPr>
        <p:spPr>
          <a:xfrm>
            <a:off x="6647774" y="3755838"/>
            <a:ext cx="1515149" cy="781728"/>
          </a:xfrm>
          <a:prstGeom prst="arc">
            <a:avLst>
              <a:gd name="adj1" fmla="val 10703697"/>
              <a:gd name="adj2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c 12"/>
          <p:cNvSpPr/>
          <p:nvPr/>
        </p:nvSpPr>
        <p:spPr>
          <a:xfrm>
            <a:off x="6827678" y="3976694"/>
            <a:ext cx="1155343" cy="606587"/>
          </a:xfrm>
          <a:prstGeom prst="arc">
            <a:avLst>
              <a:gd name="adj1" fmla="val 10703697"/>
              <a:gd name="adj2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1229234" y="2733421"/>
            <a:ext cx="521594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Services exposed to the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For a programmatic access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5999" y="3946285"/>
            <a:ext cx="188545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fr-FR" sz="2000" b="1" dirty="0"/>
              <a:t>→</a:t>
            </a:r>
            <a:r>
              <a:rPr lang="fr-FR" sz="2400" b="1" dirty="0"/>
              <a:t>Online </a:t>
            </a:r>
            <a:r>
              <a:rPr lang="fr-FR" sz="2400" b="1" dirty="0" smtClean="0"/>
              <a:t>APIs</a:t>
            </a:r>
            <a:endParaRPr lang="fr-FR" b="1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6329617" y="5009881"/>
            <a:ext cx="2190105" cy="1516687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 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662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76552" y="3657866"/>
            <a:ext cx="4250028" cy="285262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 App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API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139209" y="3765437"/>
            <a:ext cx="1120462" cy="7856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Library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39209" y="4691374"/>
            <a:ext cx="1120462" cy="7856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Library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139209" y="5617311"/>
            <a:ext cx="1120462" cy="7856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Library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1479675" y="2904501"/>
            <a:ext cx="3910109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Add libraries to the class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Inside a single machine</a:t>
            </a:r>
            <a:endParaRPr lang="fr-FR" sz="2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0.13333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-0.13125 -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0.13125 0.0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760685" y="4713691"/>
            <a:ext cx="2021983" cy="13394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fr-FR" dirty="0"/>
          </a:p>
        </p:txBody>
      </p:sp>
      <p:cxnSp>
        <p:nvCxnSpPr>
          <p:cNvPr id="5" name="Straight Connector 4"/>
          <p:cNvCxnSpPr>
            <a:stCxn id="4" idx="0"/>
          </p:cNvCxnSpPr>
          <p:nvPr/>
        </p:nvCxnSpPr>
        <p:spPr>
          <a:xfrm flipH="1" flipV="1">
            <a:off x="7752359" y="4224294"/>
            <a:ext cx="19318" cy="4893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623570" y="4005353"/>
            <a:ext cx="257577" cy="2446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Arc 6"/>
          <p:cNvSpPr/>
          <p:nvPr/>
        </p:nvSpPr>
        <p:spPr>
          <a:xfrm>
            <a:off x="7390139" y="3869486"/>
            <a:ext cx="724437" cy="380566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c 7"/>
          <p:cNvSpPr/>
          <p:nvPr/>
        </p:nvSpPr>
        <p:spPr>
          <a:xfrm>
            <a:off x="6994781" y="3459648"/>
            <a:ext cx="1515149" cy="781728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c 8"/>
          <p:cNvSpPr/>
          <p:nvPr/>
        </p:nvSpPr>
        <p:spPr>
          <a:xfrm>
            <a:off x="7174685" y="3680504"/>
            <a:ext cx="1155343" cy="606587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9345315" y="4713691"/>
            <a:ext cx="2021983" cy="133940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fr-FR" dirty="0"/>
          </a:p>
        </p:txBody>
      </p:sp>
      <p:cxnSp>
        <p:nvCxnSpPr>
          <p:cNvPr id="11" name="Straight Connector 10"/>
          <p:cNvCxnSpPr>
            <a:stCxn id="10" idx="0"/>
          </p:cNvCxnSpPr>
          <p:nvPr/>
        </p:nvCxnSpPr>
        <p:spPr>
          <a:xfrm flipH="1" flipV="1">
            <a:off x="10336989" y="4224294"/>
            <a:ext cx="19318" cy="4893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0208200" y="4005353"/>
            <a:ext cx="257577" cy="244699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Arc 12"/>
          <p:cNvSpPr/>
          <p:nvPr/>
        </p:nvSpPr>
        <p:spPr>
          <a:xfrm>
            <a:off x="9974769" y="3869486"/>
            <a:ext cx="724437" cy="380566"/>
          </a:xfrm>
          <a:prstGeom prst="arc">
            <a:avLst>
              <a:gd name="adj1" fmla="val 10703697"/>
              <a:gd name="adj2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c 13"/>
          <p:cNvSpPr/>
          <p:nvPr/>
        </p:nvSpPr>
        <p:spPr>
          <a:xfrm>
            <a:off x="9579411" y="3459648"/>
            <a:ext cx="1515149" cy="781728"/>
          </a:xfrm>
          <a:prstGeom prst="arc">
            <a:avLst>
              <a:gd name="adj1" fmla="val 10703697"/>
              <a:gd name="adj2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c 14"/>
          <p:cNvSpPr/>
          <p:nvPr/>
        </p:nvSpPr>
        <p:spPr>
          <a:xfrm>
            <a:off x="9759315" y="3680504"/>
            <a:ext cx="1155343" cy="606587"/>
          </a:xfrm>
          <a:prstGeom prst="arc">
            <a:avLst>
              <a:gd name="adj1" fmla="val 10703697"/>
              <a:gd name="adj2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758889" y="4713691"/>
            <a:ext cx="2021983" cy="1339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fr-FR" dirty="0"/>
          </a:p>
        </p:txBody>
      </p:sp>
      <p:cxnSp>
        <p:nvCxnSpPr>
          <p:cNvPr id="18" name="Straight Arrow Connector 17"/>
          <p:cNvCxnSpPr>
            <a:stCxn id="16" idx="3"/>
            <a:endCxn id="4" idx="1"/>
          </p:cNvCxnSpPr>
          <p:nvPr/>
        </p:nvCxnSpPr>
        <p:spPr>
          <a:xfrm>
            <a:off x="5780872" y="5383393"/>
            <a:ext cx="979813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6" idx="2"/>
            <a:endCxn id="10" idx="1"/>
          </p:cNvCxnSpPr>
          <p:nvPr/>
        </p:nvCxnSpPr>
        <p:spPr>
          <a:xfrm rot="5400000" flipH="1" flipV="1">
            <a:off x="6722747" y="3430527"/>
            <a:ext cx="669701" cy="4575434"/>
          </a:xfrm>
          <a:prstGeom prst="bentConnector4">
            <a:avLst>
              <a:gd name="adj1" fmla="val -34135"/>
              <a:gd name="adj2" fmla="val 91882"/>
            </a:avLst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23910" y="2388548"/>
            <a:ext cx="4356962" cy="144655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200" dirty="0" smtClean="0"/>
              <a:t>Code deployed on different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</a:t>
            </a:r>
            <a:r>
              <a:rPr lang="en-US" sz="2200" dirty="0" smtClean="0"/>
              <a:t>eterogeneous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Distributed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Called through the network</a:t>
            </a:r>
            <a:endParaRPr lang="fr-FR" sz="220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20858415">
            <a:off x="80281" y="4472186"/>
            <a:ext cx="3551550" cy="107721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Allow companies to </a:t>
            </a:r>
          </a:p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communicate</a:t>
            </a:r>
            <a:endParaRPr lang="fr-FR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1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196" y="2423437"/>
            <a:ext cx="787840" cy="139982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8" name="TextBox 7"/>
          <p:cNvSpPr txBox="1"/>
          <p:nvPr/>
        </p:nvSpPr>
        <p:spPr>
          <a:xfrm>
            <a:off x="3650123" y="2525650"/>
            <a:ext cx="6499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Apps</a:t>
            </a:r>
            <a:endParaRPr lang="fr-FR" dirty="0"/>
          </a:p>
        </p:txBody>
      </p:sp>
      <p:sp>
        <p:nvSpPr>
          <p:cNvPr id="10" name="Right Arrow 9"/>
          <p:cNvSpPr/>
          <p:nvPr/>
        </p:nvSpPr>
        <p:spPr>
          <a:xfrm>
            <a:off x="5022574" y="2981427"/>
            <a:ext cx="2331267" cy="384625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046" y="4897945"/>
            <a:ext cx="787840" cy="139982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2" name="TextBox 11"/>
          <p:cNvSpPr txBox="1"/>
          <p:nvPr/>
        </p:nvSpPr>
        <p:spPr>
          <a:xfrm>
            <a:off x="2788912" y="5000976"/>
            <a:ext cx="8921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Games</a:t>
            </a:r>
            <a:endParaRPr lang="fr-FR" dirty="0"/>
          </a:p>
        </p:txBody>
      </p:sp>
      <p:sp>
        <p:nvSpPr>
          <p:cNvPr id="14" name="Right Arrow 13"/>
          <p:cNvSpPr/>
          <p:nvPr/>
        </p:nvSpPr>
        <p:spPr>
          <a:xfrm rot="20093046">
            <a:off x="4126232" y="4490365"/>
            <a:ext cx="3654625" cy="366548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753" y="2484024"/>
            <a:ext cx="1809747" cy="180974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6" name="TextBox 15"/>
          <p:cNvSpPr txBox="1"/>
          <p:nvPr/>
        </p:nvSpPr>
        <p:spPr>
          <a:xfrm rot="20138127">
            <a:off x="4626706" y="4056663"/>
            <a:ext cx="2274982" cy="43088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200" dirty="0" smtClean="0"/>
              <a:t>Calling online APIs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0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026" y="4001773"/>
            <a:ext cx="2423375" cy="242337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539" y="4001773"/>
            <a:ext cx="2524795" cy="252479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cxnSp>
        <p:nvCxnSpPr>
          <p:cNvPr id="20" name="Straight Connector 19"/>
          <p:cNvCxnSpPr/>
          <p:nvPr/>
        </p:nvCxnSpPr>
        <p:spPr>
          <a:xfrm flipH="1" flipV="1">
            <a:off x="6210946" y="3660631"/>
            <a:ext cx="19318" cy="48939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082157" y="3441690"/>
            <a:ext cx="257577" cy="2446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Arc 21"/>
          <p:cNvSpPr/>
          <p:nvPr/>
        </p:nvSpPr>
        <p:spPr>
          <a:xfrm>
            <a:off x="5848726" y="3305823"/>
            <a:ext cx="724437" cy="380566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c 22"/>
          <p:cNvSpPr/>
          <p:nvPr/>
        </p:nvSpPr>
        <p:spPr>
          <a:xfrm>
            <a:off x="5453368" y="2895985"/>
            <a:ext cx="1515149" cy="781728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Arc 23"/>
          <p:cNvSpPr/>
          <p:nvPr/>
        </p:nvSpPr>
        <p:spPr>
          <a:xfrm>
            <a:off x="5633272" y="3116841"/>
            <a:ext cx="1155343" cy="606587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9644662" y="3634873"/>
            <a:ext cx="19318" cy="489397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515873" y="3415932"/>
            <a:ext cx="257577" cy="244699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Arc 26"/>
          <p:cNvSpPr/>
          <p:nvPr/>
        </p:nvSpPr>
        <p:spPr>
          <a:xfrm>
            <a:off x="9282442" y="3280065"/>
            <a:ext cx="724437" cy="380566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c 27"/>
          <p:cNvSpPr/>
          <p:nvPr/>
        </p:nvSpPr>
        <p:spPr>
          <a:xfrm>
            <a:off x="8887084" y="2870227"/>
            <a:ext cx="1515149" cy="781728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c 28"/>
          <p:cNvSpPr/>
          <p:nvPr/>
        </p:nvSpPr>
        <p:spPr>
          <a:xfrm>
            <a:off x="9066988" y="3091083"/>
            <a:ext cx="1155343" cy="606587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88141" y="2475588"/>
            <a:ext cx="472715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Publish web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Other applications consume these services 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33446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1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18" y="4322598"/>
            <a:ext cx="2758268" cy="183884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99" y="2274458"/>
            <a:ext cx="2134306" cy="802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5410" y="4304793"/>
            <a:ext cx="2515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http://www.twitter.com</a:t>
            </a:r>
            <a:endParaRPr lang="fr-F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6200000">
            <a:off x="2455747" y="3570347"/>
            <a:ext cx="1227430" cy="24146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3112464" y="3570347"/>
            <a:ext cx="1227430" cy="24146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3746525" y="3451690"/>
            <a:ext cx="7441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HTML</a:t>
            </a:r>
            <a:endParaRPr lang="fr-F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7" y="2106378"/>
            <a:ext cx="1254929" cy="12549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417" y="4304793"/>
            <a:ext cx="2758268" cy="183884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07409" y="4286988"/>
            <a:ext cx="22992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http://api.twitter.com</a:t>
            </a:r>
            <a:endParaRPr lang="fr-F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7371893" y="3670909"/>
            <a:ext cx="996645" cy="27112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8028610" y="3670909"/>
            <a:ext cx="996645" cy="27112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TextBox 17"/>
          <p:cNvSpPr txBox="1"/>
          <p:nvPr/>
        </p:nvSpPr>
        <p:spPr>
          <a:xfrm>
            <a:off x="8572659" y="3325363"/>
            <a:ext cx="70715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XML or JSON</a:t>
            </a:r>
            <a:endParaRPr lang="fr-FR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45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5" grpId="0"/>
      <p:bldP spid="16" grpId="0" animBg="1"/>
      <p:bldP spid="17" grpId="0" animBg="1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for project post-morte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for project post-mortem" id="{42F01CCD-FDAC-4DB9-99AB-456DC36F8B8C}" vid="{1808E04F-CF50-4371-A088-91C77318EA90}"/>
    </a:ext>
  </a:extLst>
</a:theme>
</file>

<file path=ppt/theme/theme2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32B37FA-28CB-46C6-A9E3-5E4526C1B1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for project post-mortem</Template>
  <TotalTime>0</TotalTime>
  <Words>449</Words>
  <Application>Microsoft Office PowerPoint</Application>
  <PresentationFormat>Widescreen</PresentationFormat>
  <Paragraphs>178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</vt:lpstr>
      <vt:lpstr>Wingdings</vt:lpstr>
      <vt:lpstr>Presentation for project post-mortem</vt:lpstr>
      <vt:lpstr>REST Web Services</vt:lpstr>
      <vt:lpstr>Content</vt:lpstr>
      <vt:lpstr>Web Service Definition</vt:lpstr>
      <vt:lpstr>Web Services</vt:lpstr>
      <vt:lpstr>Local API</vt:lpstr>
      <vt:lpstr>Web Service</vt:lpstr>
      <vt:lpstr>Example</vt:lpstr>
      <vt:lpstr>Example</vt:lpstr>
      <vt:lpstr>Example</vt:lpstr>
      <vt:lpstr>Web Service Types</vt:lpstr>
      <vt:lpstr>REST Web Service</vt:lpstr>
      <vt:lpstr>REST Web Service</vt:lpstr>
      <vt:lpstr>REST Web Service</vt:lpstr>
      <vt:lpstr>Where we use REST</vt:lpstr>
      <vt:lpstr>REST Web Service Providers</vt:lpstr>
      <vt:lpstr>Utilization Example in AMAZON</vt:lpstr>
      <vt:lpstr>REST characteristics</vt:lpstr>
      <vt:lpstr>PowerPoint Presentation</vt:lpstr>
      <vt:lpstr>Resources</vt:lpstr>
      <vt:lpstr>Methods</vt:lpstr>
      <vt:lpstr>POST Method</vt:lpstr>
      <vt:lpstr>GET Method</vt:lpstr>
      <vt:lpstr>PUT Method</vt:lpstr>
      <vt:lpstr>DELETE Method</vt:lpstr>
      <vt:lpstr>Representation</vt:lpstr>
      <vt:lpstr>Questions &amp; Comments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2015-12-22T21:56:54Z</dcterms:created>
  <dcterms:modified xsi:type="dcterms:W3CDTF">2015-12-25T18:01:11Z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TC034605419991</vt:lpwstr>
  </property>
</Properties>
</file>