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xlsx" ContentType="application/vnd.openxmlformats-officedocument.spreadsheetml.sheet"/>
  <Default Extension="jpg" ContentType="image/pn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84" r:id="rId2"/>
  </p:sldMasterIdLst>
  <p:notesMasterIdLst>
    <p:notesMasterId r:id="rId84"/>
  </p:notesMasterIdLst>
  <p:handoutMasterIdLst>
    <p:handoutMasterId r:id="rId85"/>
  </p:handoutMasterIdLst>
  <p:sldIdLst>
    <p:sldId id="256" r:id="rId3"/>
    <p:sldId id="276" r:id="rId4"/>
    <p:sldId id="282" r:id="rId5"/>
    <p:sldId id="277" r:id="rId6"/>
    <p:sldId id="336" r:id="rId7"/>
    <p:sldId id="337" r:id="rId8"/>
    <p:sldId id="278" r:id="rId9"/>
    <p:sldId id="279" r:id="rId10"/>
    <p:sldId id="280" r:id="rId11"/>
    <p:sldId id="281" r:id="rId12"/>
    <p:sldId id="283" r:id="rId13"/>
    <p:sldId id="285" r:id="rId14"/>
    <p:sldId id="339" r:id="rId15"/>
    <p:sldId id="323" r:id="rId16"/>
    <p:sldId id="298" r:id="rId17"/>
    <p:sldId id="299" r:id="rId18"/>
    <p:sldId id="300" r:id="rId19"/>
    <p:sldId id="301" r:id="rId20"/>
    <p:sldId id="302" r:id="rId21"/>
    <p:sldId id="303" r:id="rId22"/>
    <p:sldId id="367" r:id="rId23"/>
    <p:sldId id="366" r:id="rId24"/>
    <p:sldId id="368" r:id="rId25"/>
    <p:sldId id="370" r:id="rId26"/>
    <p:sldId id="371" r:id="rId27"/>
    <p:sldId id="372" r:id="rId28"/>
    <p:sldId id="286" r:id="rId29"/>
    <p:sldId id="324" r:id="rId30"/>
    <p:sldId id="325" r:id="rId31"/>
    <p:sldId id="326" r:id="rId32"/>
    <p:sldId id="327" r:id="rId33"/>
    <p:sldId id="328" r:id="rId34"/>
    <p:sldId id="287" r:id="rId35"/>
    <p:sldId id="288" r:id="rId36"/>
    <p:sldId id="289" r:id="rId37"/>
    <p:sldId id="307" r:id="rId38"/>
    <p:sldId id="361" r:id="rId39"/>
    <p:sldId id="348" r:id="rId40"/>
    <p:sldId id="349" r:id="rId41"/>
    <p:sldId id="350" r:id="rId42"/>
    <p:sldId id="351" r:id="rId43"/>
    <p:sldId id="352" r:id="rId44"/>
    <p:sldId id="353" r:id="rId45"/>
    <p:sldId id="354" r:id="rId46"/>
    <p:sldId id="362" r:id="rId47"/>
    <p:sldId id="290" r:id="rId48"/>
    <p:sldId id="329" r:id="rId49"/>
    <p:sldId id="330" r:id="rId50"/>
    <p:sldId id="331" r:id="rId51"/>
    <p:sldId id="332" r:id="rId52"/>
    <p:sldId id="333" r:id="rId53"/>
    <p:sldId id="364" r:id="rId54"/>
    <p:sldId id="365" r:id="rId55"/>
    <p:sldId id="305" r:id="rId56"/>
    <p:sldId id="338" r:id="rId57"/>
    <p:sldId id="292" r:id="rId58"/>
    <p:sldId id="291" r:id="rId59"/>
    <p:sldId id="312" r:id="rId60"/>
    <p:sldId id="334" r:id="rId61"/>
    <p:sldId id="335" r:id="rId62"/>
    <p:sldId id="315" r:id="rId63"/>
    <p:sldId id="316" r:id="rId64"/>
    <p:sldId id="313" r:id="rId65"/>
    <p:sldId id="314" r:id="rId66"/>
    <p:sldId id="321" r:id="rId67"/>
    <p:sldId id="342" r:id="rId68"/>
    <p:sldId id="343" r:id="rId69"/>
    <p:sldId id="345" r:id="rId70"/>
    <p:sldId id="358" r:id="rId71"/>
    <p:sldId id="346" r:id="rId72"/>
    <p:sldId id="347" r:id="rId73"/>
    <p:sldId id="356" r:id="rId74"/>
    <p:sldId id="357" r:id="rId75"/>
    <p:sldId id="317" r:id="rId76"/>
    <p:sldId id="359" r:id="rId77"/>
    <p:sldId id="360" r:id="rId78"/>
    <p:sldId id="363" r:id="rId79"/>
    <p:sldId id="340" r:id="rId80"/>
    <p:sldId id="341" r:id="rId81"/>
    <p:sldId id="355" r:id="rId82"/>
    <p:sldId id="275" r:id="rId8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44" autoAdjust="0"/>
    <p:restoredTop sz="82585" autoAdjust="0"/>
  </p:normalViewPr>
  <p:slideViewPr>
    <p:cSldViewPr snapToGrid="0">
      <p:cViewPr varScale="1">
        <p:scale>
          <a:sx n="61" d="100"/>
          <a:sy n="61" d="100"/>
        </p:scale>
        <p:origin x="1056" y="54"/>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showGuides="1">
      <p:cViewPr varScale="1">
        <p:scale>
          <a:sx n="57" d="100"/>
          <a:sy n="57" d="100"/>
        </p:scale>
        <p:origin x="2808" y="42"/>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notesMaster" Target="notesMasters/notesMaster1.xml"/><Relationship Id="rId89" Type="http://schemas.openxmlformats.org/officeDocument/2006/relationships/theme" Target="theme/theme1.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90" Type="http://schemas.openxmlformats.org/officeDocument/2006/relationships/tableStyles" Target="tableStyles.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handoutMaster" Target="handoutMasters/handoutMaster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commentAuthors" Target="commentAuthor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1.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presProps" Target="presProps.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Sheet1!$B$1</c:f>
              <c:strCache>
                <c:ptCount val="1"/>
                <c:pt idx="0">
                  <c:v>Sales</c:v>
                </c:pt>
              </c:strCache>
            </c:strRef>
          </c:tx>
          <c:dPt>
            <c:idx val="0"/>
            <c:bubble3D val="0"/>
            <c:spPr>
              <a:solidFill>
                <a:schemeClr val="accent1"/>
              </a:solidFill>
              <a:ln w="25400">
                <a:solidFill>
                  <a:schemeClr val="lt1"/>
                </a:solidFill>
              </a:ln>
              <a:effectLst/>
              <a:sp3d contourW="25400">
                <a:contourClr>
                  <a:schemeClr val="lt1"/>
                </a:contourClr>
              </a:sp3d>
            </c:spPr>
          </c:dPt>
          <c:dPt>
            <c:idx val="1"/>
            <c:bubble3D val="0"/>
            <c:spPr>
              <a:solidFill>
                <a:schemeClr val="accent2"/>
              </a:solidFill>
              <a:ln w="25400">
                <a:solidFill>
                  <a:schemeClr val="lt1"/>
                </a:solidFill>
              </a:ln>
              <a:effectLst/>
              <a:sp3d contourW="25400">
                <a:contourClr>
                  <a:schemeClr val="lt1"/>
                </a:contourClr>
              </a:sp3d>
            </c:spPr>
          </c:dPt>
          <c:dPt>
            <c:idx val="2"/>
            <c:bubble3D val="0"/>
            <c:spPr>
              <a:solidFill>
                <a:schemeClr val="accent3"/>
              </a:solidFill>
              <a:ln w="25400">
                <a:solidFill>
                  <a:schemeClr val="lt1"/>
                </a:solidFill>
              </a:ln>
              <a:effectLst/>
              <a:sp3d contourW="25400">
                <a:contourClr>
                  <a:schemeClr val="lt1"/>
                </a:contourClr>
              </a:sp3d>
            </c:spPr>
          </c:dPt>
          <c:dPt>
            <c:idx val="3"/>
            <c:bubble3D val="0"/>
            <c:spPr>
              <a:solidFill>
                <a:schemeClr val="accent4"/>
              </a:solidFill>
              <a:ln w="25400">
                <a:solidFill>
                  <a:schemeClr val="lt1"/>
                </a:solidFill>
              </a:ln>
              <a:effectLst/>
              <a:sp3d contourW="25400">
                <a:contourClr>
                  <a:schemeClr val="lt1"/>
                </a:contourClr>
              </a:sp3d>
            </c:spPr>
          </c:dPt>
          <c:dLbls>
            <c:dLbl>
              <c:idx val="0"/>
              <c:layout>
                <c:manualLayout>
                  <c:x val="-0.13366860214683229"/>
                  <c:y val="9.2879534726284865E-2"/>
                </c:manualLayout>
              </c:layout>
              <c:tx>
                <c:rich>
                  <a:bodyPr/>
                  <a:lstStyle/>
                  <a:p>
                    <a:r>
                      <a:rPr lang="en-US" sz="2800" dirty="0" smtClean="0"/>
                      <a:t>15%</a:t>
                    </a:r>
                    <a:endParaRPr lang="en-US" dirty="0"/>
                  </a:p>
                </c:rich>
              </c:tx>
              <c:dLblPos val="bestFit"/>
              <c:showLegendKey val="0"/>
              <c:showVal val="0"/>
              <c:showCatName val="1"/>
              <c:showSerName val="0"/>
              <c:showPercent val="0"/>
              <c:showBubbleSize val="0"/>
              <c:extLst>
                <c:ext xmlns:c15="http://schemas.microsoft.com/office/drawing/2012/chart" uri="{CE6537A1-D6FC-4f65-9D91-7224C49458BB}">
                  <c15:layout/>
                </c:ext>
              </c:extLst>
            </c:dLbl>
            <c:dLbl>
              <c:idx val="1"/>
              <c:layout>
                <c:manualLayout>
                  <c:x val="0.12722162683712673"/>
                  <c:y val="-0.26273242437090283"/>
                </c:manualLayout>
              </c:layout>
              <c:tx>
                <c:rich>
                  <a:bodyPr/>
                  <a:lstStyle/>
                  <a:p>
                    <a:r>
                      <a:rPr lang="en-US" sz="2800" dirty="0"/>
                      <a:t>85%</a:t>
                    </a:r>
                  </a:p>
                </c:rich>
              </c:tx>
              <c:dLblPos val="bestFit"/>
              <c:showLegendKey val="0"/>
              <c:showVal val="0"/>
              <c:showCatName val="1"/>
              <c:showSerName val="0"/>
              <c:showPercent val="0"/>
              <c:showBubbleSize val="0"/>
              <c:extLst>
                <c:ext xmlns:c15="http://schemas.microsoft.com/office/drawing/2012/chart" uri="{CE6537A1-D6FC-4f65-9D91-7224C49458BB}">
                  <c15:layout/>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fr-FR"/>
              </a:p>
            </c:txPr>
            <c:dLblPos val="inEnd"/>
            <c:showLegendKey val="0"/>
            <c:showVal val="0"/>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Sheet1!$A$2:$A$5</c:f>
              <c:strCache>
                <c:ptCount val="2"/>
                <c:pt idx="0">
                  <c:v>SOAP</c:v>
                </c:pt>
                <c:pt idx="1">
                  <c:v>REST</c:v>
                </c:pt>
              </c:strCache>
            </c:strRef>
          </c:cat>
          <c:val>
            <c:numRef>
              <c:f>Sheet1!$B$2:$B$5</c:f>
              <c:numCache>
                <c:formatCode>General</c:formatCode>
                <c:ptCount val="4"/>
                <c:pt idx="0">
                  <c:v>15</c:v>
                </c:pt>
                <c:pt idx="1">
                  <c:v>85</c:v>
                </c:pt>
              </c:numCache>
            </c:numRef>
          </c:val>
        </c:ser>
        <c:dLbls>
          <c:dLblPos val="inEnd"/>
          <c:showLegendKey val="0"/>
          <c:showVal val="0"/>
          <c:showCatName val="1"/>
          <c:showSerName val="0"/>
          <c:showPercent val="0"/>
          <c:showBubbleSize val="0"/>
          <c:showLeaderLines val="1"/>
        </c:dLbls>
      </c:pie3DChart>
      <c:spPr>
        <a:noFill/>
        <a:ln>
          <a:noFill/>
        </a:ln>
        <a:effectLst/>
      </c:spPr>
    </c:plotArea>
    <c:legend>
      <c:legendPos val="b"/>
      <c:legendEntry>
        <c:idx val="2"/>
        <c:delete val="1"/>
      </c:legendEntry>
      <c:legendEntry>
        <c:idx val="3"/>
        <c:delete val="1"/>
      </c:legendEntry>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fr-FR"/>
        </a:p>
      </c:txPr>
    </c:legend>
    <c:plotVisOnly val="1"/>
    <c:dispBlanksAs val="gap"/>
    <c:showDLblsOverMax val="0"/>
  </c:chart>
  <c:spPr>
    <a:noFill/>
    <a:ln>
      <a:noFill/>
    </a:ln>
    <a:effectLst/>
  </c:spPr>
  <c:txPr>
    <a:bodyPr/>
    <a:lstStyle/>
    <a:p>
      <a:pPr>
        <a:defRPr/>
      </a:pPr>
      <a:endParaRPr lang="fr-FR"/>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078A907-C24C-490A-8EBD-B62BCDD31B36}" type="doc">
      <dgm:prSet loTypeId="urn:microsoft.com/office/officeart/2008/layout/VerticalCurvedList" loCatId="list" qsTypeId="urn:microsoft.com/office/officeart/2005/8/quickstyle/simple1" qsCatId="simple" csTypeId="urn:microsoft.com/office/officeart/2005/8/colors/accent1_2" csCatId="accent1"/>
      <dgm:spPr/>
      <dgm:t>
        <a:bodyPr/>
        <a:lstStyle/>
        <a:p>
          <a:endParaRPr lang="en-US"/>
        </a:p>
      </dgm:t>
    </dgm:pt>
    <dgm:pt modelId="{12AB9999-F11D-4149-AE06-3938975C0D60}">
      <dgm:prSet/>
      <dgm:spPr/>
      <dgm:t>
        <a:bodyPr/>
        <a:lstStyle/>
        <a:p>
          <a:pPr rtl="0"/>
          <a:r>
            <a:rPr lang="en-US" dirty="0" smtClean="0"/>
            <a:t>Web services definition</a:t>
          </a:r>
          <a:endParaRPr lang="fr-FR" dirty="0"/>
        </a:p>
      </dgm:t>
    </dgm:pt>
    <dgm:pt modelId="{3C9590CD-EFD4-4EBC-8091-8AFF3E724E44}" type="parTrans" cxnId="{B1516313-E9F5-4145-BD8E-E31232019D01}">
      <dgm:prSet/>
      <dgm:spPr/>
      <dgm:t>
        <a:bodyPr/>
        <a:lstStyle/>
        <a:p>
          <a:endParaRPr lang="en-US"/>
        </a:p>
      </dgm:t>
    </dgm:pt>
    <dgm:pt modelId="{9730EF72-1A80-49E1-BE9A-2E672BDBF801}" type="sibTrans" cxnId="{B1516313-E9F5-4145-BD8E-E31232019D01}">
      <dgm:prSet/>
      <dgm:spPr/>
      <dgm:t>
        <a:bodyPr/>
        <a:lstStyle/>
        <a:p>
          <a:endParaRPr lang="en-US"/>
        </a:p>
      </dgm:t>
    </dgm:pt>
    <dgm:pt modelId="{30AB2F99-FEC5-4883-BF5B-DE21C36E7E4B}">
      <dgm:prSet/>
      <dgm:spPr/>
      <dgm:t>
        <a:bodyPr/>
        <a:lstStyle/>
        <a:p>
          <a:pPr rtl="0"/>
          <a:r>
            <a:rPr lang="en-US" dirty="0" smtClean="0"/>
            <a:t>Web service types</a:t>
          </a:r>
          <a:endParaRPr lang="fr-FR" dirty="0"/>
        </a:p>
      </dgm:t>
    </dgm:pt>
    <dgm:pt modelId="{8D7D6A86-AF85-4B3F-BE55-FB478643BEAF}" type="parTrans" cxnId="{9225D324-C1EE-4106-852C-607783CDC356}">
      <dgm:prSet/>
      <dgm:spPr/>
      <dgm:t>
        <a:bodyPr/>
        <a:lstStyle/>
        <a:p>
          <a:endParaRPr lang="en-US"/>
        </a:p>
      </dgm:t>
    </dgm:pt>
    <dgm:pt modelId="{DC5D0A18-405D-47C6-B055-F2205F50066E}" type="sibTrans" cxnId="{9225D324-C1EE-4106-852C-607783CDC356}">
      <dgm:prSet/>
      <dgm:spPr/>
      <dgm:t>
        <a:bodyPr/>
        <a:lstStyle/>
        <a:p>
          <a:endParaRPr lang="en-US"/>
        </a:p>
      </dgm:t>
    </dgm:pt>
    <dgm:pt modelId="{0C7FDD8C-385D-42D4-ADFD-CC966C7492E7}">
      <dgm:prSet/>
      <dgm:spPr/>
      <dgm:t>
        <a:bodyPr/>
        <a:lstStyle/>
        <a:p>
          <a:pPr rtl="0"/>
          <a:r>
            <a:rPr lang="en-US" smtClean="0"/>
            <a:t>REST web service definition</a:t>
          </a:r>
          <a:endParaRPr lang="fr-FR"/>
        </a:p>
      </dgm:t>
    </dgm:pt>
    <dgm:pt modelId="{5321060E-1E06-40E8-A679-16893EE207F8}" type="parTrans" cxnId="{751D50D7-8147-46C4-9E75-D5068A869D72}">
      <dgm:prSet/>
      <dgm:spPr/>
      <dgm:t>
        <a:bodyPr/>
        <a:lstStyle/>
        <a:p>
          <a:endParaRPr lang="en-US"/>
        </a:p>
      </dgm:t>
    </dgm:pt>
    <dgm:pt modelId="{E49F01BB-0233-466C-B0C2-0C678422602D}" type="sibTrans" cxnId="{751D50D7-8147-46C4-9E75-D5068A869D72}">
      <dgm:prSet/>
      <dgm:spPr/>
      <dgm:t>
        <a:bodyPr/>
        <a:lstStyle/>
        <a:p>
          <a:endParaRPr lang="en-US"/>
        </a:p>
      </dgm:t>
    </dgm:pt>
    <dgm:pt modelId="{CF3F3FFC-E435-4DD5-8942-AF02DA2D1F89}">
      <dgm:prSet/>
      <dgm:spPr/>
      <dgm:t>
        <a:bodyPr/>
        <a:lstStyle/>
        <a:p>
          <a:pPr rtl="0"/>
          <a:r>
            <a:rPr lang="en-US" smtClean="0"/>
            <a:t>REST web service characteristics</a:t>
          </a:r>
          <a:endParaRPr lang="fr-FR"/>
        </a:p>
      </dgm:t>
    </dgm:pt>
    <dgm:pt modelId="{1F9D61BD-DA4A-4698-B979-AC0D7A89BA30}" type="parTrans" cxnId="{205642C5-7EC1-4BEA-ACDF-CBCAC3DF0B44}">
      <dgm:prSet/>
      <dgm:spPr/>
      <dgm:t>
        <a:bodyPr/>
        <a:lstStyle/>
        <a:p>
          <a:endParaRPr lang="en-US"/>
        </a:p>
      </dgm:t>
    </dgm:pt>
    <dgm:pt modelId="{F6C51A81-778F-49E2-AAFD-9875F45B8903}" type="sibTrans" cxnId="{205642C5-7EC1-4BEA-ACDF-CBCAC3DF0B44}">
      <dgm:prSet/>
      <dgm:spPr/>
      <dgm:t>
        <a:bodyPr/>
        <a:lstStyle/>
        <a:p>
          <a:endParaRPr lang="en-US"/>
        </a:p>
      </dgm:t>
    </dgm:pt>
    <dgm:pt modelId="{043100F9-5F38-4802-AFE4-3558CDB270BB}">
      <dgm:prSet/>
      <dgm:spPr/>
      <dgm:t>
        <a:bodyPr/>
        <a:lstStyle/>
        <a:p>
          <a:pPr rtl="0"/>
          <a:r>
            <a:rPr lang="en-US" smtClean="0"/>
            <a:t>REST resources</a:t>
          </a:r>
          <a:endParaRPr lang="fr-FR"/>
        </a:p>
      </dgm:t>
    </dgm:pt>
    <dgm:pt modelId="{29296330-9D17-4A5C-9D89-1B0C75953BFF}" type="parTrans" cxnId="{BBF4A427-E675-40CA-8A02-5945D8CD9B62}">
      <dgm:prSet/>
      <dgm:spPr/>
      <dgm:t>
        <a:bodyPr/>
        <a:lstStyle/>
        <a:p>
          <a:endParaRPr lang="en-US"/>
        </a:p>
      </dgm:t>
    </dgm:pt>
    <dgm:pt modelId="{D0DF0A8B-70F4-4CF6-B9E3-9914BEB6CEA7}" type="sibTrans" cxnId="{BBF4A427-E675-40CA-8A02-5945D8CD9B62}">
      <dgm:prSet/>
      <dgm:spPr/>
      <dgm:t>
        <a:bodyPr/>
        <a:lstStyle/>
        <a:p>
          <a:endParaRPr lang="en-US"/>
        </a:p>
      </dgm:t>
    </dgm:pt>
    <dgm:pt modelId="{5E9C59CA-4331-4A93-BEF6-CB7F0C72DACB}">
      <dgm:prSet/>
      <dgm:spPr/>
      <dgm:t>
        <a:bodyPr/>
        <a:lstStyle/>
        <a:p>
          <a:pPr rtl="0"/>
          <a:r>
            <a:rPr lang="en-US" smtClean="0"/>
            <a:t>REST methods</a:t>
          </a:r>
          <a:endParaRPr lang="fr-FR"/>
        </a:p>
      </dgm:t>
    </dgm:pt>
    <dgm:pt modelId="{FB537C20-EEF6-42BC-AD21-1B102FD5D815}" type="parTrans" cxnId="{4C539CC7-2BE9-4181-9212-81CF2459FF93}">
      <dgm:prSet/>
      <dgm:spPr/>
      <dgm:t>
        <a:bodyPr/>
        <a:lstStyle/>
        <a:p>
          <a:endParaRPr lang="en-US"/>
        </a:p>
      </dgm:t>
    </dgm:pt>
    <dgm:pt modelId="{E93BE27A-7B25-43E7-9E62-B25DAC323FDE}" type="sibTrans" cxnId="{4C539CC7-2BE9-4181-9212-81CF2459FF93}">
      <dgm:prSet/>
      <dgm:spPr/>
      <dgm:t>
        <a:bodyPr/>
        <a:lstStyle/>
        <a:p>
          <a:endParaRPr lang="en-US"/>
        </a:p>
      </dgm:t>
    </dgm:pt>
    <dgm:pt modelId="{E1EC4654-3BA2-46CF-A4EA-32C00956B12A}">
      <dgm:prSet/>
      <dgm:spPr/>
      <dgm:t>
        <a:bodyPr/>
        <a:lstStyle/>
        <a:p>
          <a:pPr rtl="0"/>
          <a:r>
            <a:rPr lang="en-US" smtClean="0"/>
            <a:t>REST representation</a:t>
          </a:r>
          <a:endParaRPr lang="fr-FR"/>
        </a:p>
      </dgm:t>
    </dgm:pt>
    <dgm:pt modelId="{2CA8ED28-124C-45D6-AEB1-05AE6DA06EB6}" type="parTrans" cxnId="{53C11D29-EF9C-4DDD-93E5-7B47F39AC8E3}">
      <dgm:prSet/>
      <dgm:spPr/>
      <dgm:t>
        <a:bodyPr/>
        <a:lstStyle/>
        <a:p>
          <a:endParaRPr lang="en-US"/>
        </a:p>
      </dgm:t>
    </dgm:pt>
    <dgm:pt modelId="{DC1DE85C-A44B-414C-8101-1E2C860BEC6E}" type="sibTrans" cxnId="{53C11D29-EF9C-4DDD-93E5-7B47F39AC8E3}">
      <dgm:prSet/>
      <dgm:spPr/>
      <dgm:t>
        <a:bodyPr/>
        <a:lstStyle/>
        <a:p>
          <a:endParaRPr lang="en-US"/>
        </a:p>
      </dgm:t>
    </dgm:pt>
    <dgm:pt modelId="{B4283409-C22D-4A26-B634-AA06714F282E}">
      <dgm:prSet/>
      <dgm:spPr/>
    </dgm:pt>
    <dgm:pt modelId="{B06CE507-3809-443E-86A2-571B7E76B05A}" type="parTrans" cxnId="{9909CD1A-D3A6-448D-95C1-DAF838E779B3}">
      <dgm:prSet/>
      <dgm:spPr/>
      <dgm:t>
        <a:bodyPr/>
        <a:lstStyle/>
        <a:p>
          <a:endParaRPr lang="en-US"/>
        </a:p>
      </dgm:t>
    </dgm:pt>
    <dgm:pt modelId="{2BBD0BF2-D02C-4312-9750-54CF7982D4C6}" type="sibTrans" cxnId="{9909CD1A-D3A6-448D-95C1-DAF838E779B3}">
      <dgm:prSet/>
      <dgm:spPr/>
      <dgm:t>
        <a:bodyPr/>
        <a:lstStyle/>
        <a:p>
          <a:endParaRPr lang="en-US"/>
        </a:p>
      </dgm:t>
    </dgm:pt>
    <dgm:pt modelId="{8658D5F3-412D-4BD8-8698-2B9F69D42301}">
      <dgm:prSet/>
      <dgm:spPr/>
    </dgm:pt>
    <dgm:pt modelId="{A5111913-270F-4F8B-8660-B34A74F95C2C}" type="parTrans" cxnId="{3CA5C1A0-18EE-48F2-9F68-48FA244F1C8F}">
      <dgm:prSet/>
      <dgm:spPr/>
      <dgm:t>
        <a:bodyPr/>
        <a:lstStyle/>
        <a:p>
          <a:endParaRPr lang="en-US"/>
        </a:p>
      </dgm:t>
    </dgm:pt>
    <dgm:pt modelId="{313D676B-40A4-48D6-8FA9-1AAA0D4265DD}" type="sibTrans" cxnId="{3CA5C1A0-18EE-48F2-9F68-48FA244F1C8F}">
      <dgm:prSet/>
      <dgm:spPr/>
      <dgm:t>
        <a:bodyPr/>
        <a:lstStyle/>
        <a:p>
          <a:endParaRPr lang="en-US"/>
        </a:p>
      </dgm:t>
    </dgm:pt>
    <dgm:pt modelId="{7A45E536-CBF5-4DE6-B6AE-D53C6471238D}">
      <dgm:prSet/>
      <dgm:spPr/>
    </dgm:pt>
    <dgm:pt modelId="{C40B9DB5-21FC-435E-A457-A21CBD082BE4}" type="parTrans" cxnId="{0AB5B671-A135-499B-8D1D-A3B04601253E}">
      <dgm:prSet/>
      <dgm:spPr/>
      <dgm:t>
        <a:bodyPr/>
        <a:lstStyle/>
        <a:p>
          <a:endParaRPr lang="en-US"/>
        </a:p>
      </dgm:t>
    </dgm:pt>
    <dgm:pt modelId="{C62C1931-9390-498C-9AD1-6F52CAA785CA}" type="sibTrans" cxnId="{0AB5B671-A135-499B-8D1D-A3B04601253E}">
      <dgm:prSet/>
      <dgm:spPr/>
      <dgm:t>
        <a:bodyPr/>
        <a:lstStyle/>
        <a:p>
          <a:endParaRPr lang="en-US"/>
        </a:p>
      </dgm:t>
    </dgm:pt>
    <dgm:pt modelId="{E1B67FE3-8C10-4FF6-AEE2-85B62A28560A}" type="pres">
      <dgm:prSet presAssocID="{3078A907-C24C-490A-8EBD-B62BCDD31B36}" presName="Name0" presStyleCnt="0">
        <dgm:presLayoutVars>
          <dgm:chMax val="7"/>
          <dgm:chPref val="7"/>
          <dgm:dir/>
        </dgm:presLayoutVars>
      </dgm:prSet>
      <dgm:spPr/>
    </dgm:pt>
    <dgm:pt modelId="{108E6BC4-0229-4552-968A-8A64393FCD53}" type="pres">
      <dgm:prSet presAssocID="{3078A907-C24C-490A-8EBD-B62BCDD31B36}" presName="Name1" presStyleCnt="0"/>
      <dgm:spPr/>
    </dgm:pt>
    <dgm:pt modelId="{B38CB607-550C-4059-B82B-6E391275C83C}" type="pres">
      <dgm:prSet presAssocID="{3078A907-C24C-490A-8EBD-B62BCDD31B36}" presName="cycle" presStyleCnt="0"/>
      <dgm:spPr/>
    </dgm:pt>
    <dgm:pt modelId="{FF8323A5-5BAC-41FA-9698-C86E3B873CCB}" type="pres">
      <dgm:prSet presAssocID="{3078A907-C24C-490A-8EBD-B62BCDD31B36}" presName="srcNode" presStyleLbl="node1" presStyleIdx="0" presStyleCnt="7"/>
      <dgm:spPr/>
    </dgm:pt>
    <dgm:pt modelId="{26DCAE1D-ED7D-49C8-A9A6-7207249E992F}" type="pres">
      <dgm:prSet presAssocID="{3078A907-C24C-490A-8EBD-B62BCDD31B36}" presName="conn" presStyleLbl="parChTrans1D2" presStyleIdx="0" presStyleCnt="1"/>
      <dgm:spPr/>
    </dgm:pt>
    <dgm:pt modelId="{D26C347D-6514-4181-BE8F-DE148203CD8C}" type="pres">
      <dgm:prSet presAssocID="{3078A907-C24C-490A-8EBD-B62BCDD31B36}" presName="extraNode" presStyleLbl="node1" presStyleIdx="0" presStyleCnt="7"/>
      <dgm:spPr/>
    </dgm:pt>
    <dgm:pt modelId="{FA5F966C-297B-488D-B255-89EB25D6441D}" type="pres">
      <dgm:prSet presAssocID="{3078A907-C24C-490A-8EBD-B62BCDD31B36}" presName="dstNode" presStyleLbl="node1" presStyleIdx="0" presStyleCnt="7"/>
      <dgm:spPr/>
    </dgm:pt>
    <dgm:pt modelId="{9364F588-6779-4BCF-B8C2-B6BB5C38CDAC}" type="pres">
      <dgm:prSet presAssocID="{12AB9999-F11D-4149-AE06-3938975C0D60}" presName="text_1" presStyleLbl="node1" presStyleIdx="0" presStyleCnt="7">
        <dgm:presLayoutVars>
          <dgm:bulletEnabled val="1"/>
        </dgm:presLayoutVars>
      </dgm:prSet>
      <dgm:spPr/>
    </dgm:pt>
    <dgm:pt modelId="{2A786510-6755-4594-8E75-E3C9EE38DBF8}" type="pres">
      <dgm:prSet presAssocID="{12AB9999-F11D-4149-AE06-3938975C0D60}" presName="accent_1" presStyleCnt="0"/>
      <dgm:spPr/>
    </dgm:pt>
    <dgm:pt modelId="{60061DD3-C8A1-4340-9A49-B227A03CD140}" type="pres">
      <dgm:prSet presAssocID="{12AB9999-F11D-4149-AE06-3938975C0D60}" presName="accentRepeatNode" presStyleLbl="solidFgAcc1" presStyleIdx="0" presStyleCnt="7"/>
      <dgm:spPr/>
    </dgm:pt>
    <dgm:pt modelId="{787F7559-E024-45DC-9F2A-26ADF2B4A1B7}" type="pres">
      <dgm:prSet presAssocID="{30AB2F99-FEC5-4883-BF5B-DE21C36E7E4B}" presName="text_2" presStyleLbl="node1" presStyleIdx="1" presStyleCnt="7">
        <dgm:presLayoutVars>
          <dgm:bulletEnabled val="1"/>
        </dgm:presLayoutVars>
      </dgm:prSet>
      <dgm:spPr/>
    </dgm:pt>
    <dgm:pt modelId="{6FA4ADAA-34BE-4BF2-9E99-FFCA64F04DAE}" type="pres">
      <dgm:prSet presAssocID="{30AB2F99-FEC5-4883-BF5B-DE21C36E7E4B}" presName="accent_2" presStyleCnt="0"/>
      <dgm:spPr/>
    </dgm:pt>
    <dgm:pt modelId="{F8A2EEA3-902D-44B8-A573-EDE8855BA428}" type="pres">
      <dgm:prSet presAssocID="{30AB2F99-FEC5-4883-BF5B-DE21C36E7E4B}" presName="accentRepeatNode" presStyleLbl="solidFgAcc1" presStyleIdx="1" presStyleCnt="7"/>
      <dgm:spPr/>
    </dgm:pt>
    <dgm:pt modelId="{A95D36EB-5421-4C0C-A0E7-AD5E39D396D7}" type="pres">
      <dgm:prSet presAssocID="{0C7FDD8C-385D-42D4-ADFD-CC966C7492E7}" presName="text_3" presStyleLbl="node1" presStyleIdx="2" presStyleCnt="7">
        <dgm:presLayoutVars>
          <dgm:bulletEnabled val="1"/>
        </dgm:presLayoutVars>
      </dgm:prSet>
      <dgm:spPr/>
    </dgm:pt>
    <dgm:pt modelId="{1465BAA4-59D6-4881-9BA1-FDAE0DDDC142}" type="pres">
      <dgm:prSet presAssocID="{0C7FDD8C-385D-42D4-ADFD-CC966C7492E7}" presName="accent_3" presStyleCnt="0"/>
      <dgm:spPr/>
    </dgm:pt>
    <dgm:pt modelId="{0FDF6347-B153-4BEC-8AA5-D34D00C6E76C}" type="pres">
      <dgm:prSet presAssocID="{0C7FDD8C-385D-42D4-ADFD-CC966C7492E7}" presName="accentRepeatNode" presStyleLbl="solidFgAcc1" presStyleIdx="2" presStyleCnt="7"/>
      <dgm:spPr/>
    </dgm:pt>
    <dgm:pt modelId="{FCA4F12C-1857-4993-A18C-6896D52E24D5}" type="pres">
      <dgm:prSet presAssocID="{CF3F3FFC-E435-4DD5-8942-AF02DA2D1F89}" presName="text_4" presStyleLbl="node1" presStyleIdx="3" presStyleCnt="7">
        <dgm:presLayoutVars>
          <dgm:bulletEnabled val="1"/>
        </dgm:presLayoutVars>
      </dgm:prSet>
      <dgm:spPr/>
    </dgm:pt>
    <dgm:pt modelId="{C34CD411-1313-43F6-BE77-B0815834055A}" type="pres">
      <dgm:prSet presAssocID="{CF3F3FFC-E435-4DD5-8942-AF02DA2D1F89}" presName="accent_4" presStyleCnt="0"/>
      <dgm:spPr/>
    </dgm:pt>
    <dgm:pt modelId="{B592B057-7415-4782-99AE-F5F211818C29}" type="pres">
      <dgm:prSet presAssocID="{CF3F3FFC-E435-4DD5-8942-AF02DA2D1F89}" presName="accentRepeatNode" presStyleLbl="solidFgAcc1" presStyleIdx="3" presStyleCnt="7"/>
      <dgm:spPr/>
    </dgm:pt>
    <dgm:pt modelId="{3ED4E3BD-DEDA-4098-9947-FE69ECDF75D4}" type="pres">
      <dgm:prSet presAssocID="{043100F9-5F38-4802-AFE4-3558CDB270BB}" presName="text_5" presStyleLbl="node1" presStyleIdx="4" presStyleCnt="7">
        <dgm:presLayoutVars>
          <dgm:bulletEnabled val="1"/>
        </dgm:presLayoutVars>
      </dgm:prSet>
      <dgm:spPr/>
    </dgm:pt>
    <dgm:pt modelId="{22391781-0E58-40B3-B035-551AF6F4031D}" type="pres">
      <dgm:prSet presAssocID="{043100F9-5F38-4802-AFE4-3558CDB270BB}" presName="accent_5" presStyleCnt="0"/>
      <dgm:spPr/>
    </dgm:pt>
    <dgm:pt modelId="{07D4C26B-C19A-4321-8876-90CBBE7D8B97}" type="pres">
      <dgm:prSet presAssocID="{043100F9-5F38-4802-AFE4-3558CDB270BB}" presName="accentRepeatNode" presStyleLbl="solidFgAcc1" presStyleIdx="4" presStyleCnt="7"/>
      <dgm:spPr/>
    </dgm:pt>
    <dgm:pt modelId="{AE346C87-FCBA-4ABE-9E34-8C52B518E1BB}" type="pres">
      <dgm:prSet presAssocID="{5E9C59CA-4331-4A93-BEF6-CB7F0C72DACB}" presName="text_6" presStyleLbl="node1" presStyleIdx="5" presStyleCnt="7">
        <dgm:presLayoutVars>
          <dgm:bulletEnabled val="1"/>
        </dgm:presLayoutVars>
      </dgm:prSet>
      <dgm:spPr/>
    </dgm:pt>
    <dgm:pt modelId="{5A7FD4BC-59AD-4D59-B661-23A711B3579D}" type="pres">
      <dgm:prSet presAssocID="{5E9C59CA-4331-4A93-BEF6-CB7F0C72DACB}" presName="accent_6" presStyleCnt="0"/>
      <dgm:spPr/>
    </dgm:pt>
    <dgm:pt modelId="{508A89DA-FAEF-4B7E-B974-FE95B966620C}" type="pres">
      <dgm:prSet presAssocID="{5E9C59CA-4331-4A93-BEF6-CB7F0C72DACB}" presName="accentRepeatNode" presStyleLbl="solidFgAcc1" presStyleIdx="5" presStyleCnt="7"/>
      <dgm:spPr/>
    </dgm:pt>
    <dgm:pt modelId="{93A85A50-6ABC-48D6-9A31-0CEA953EFFF1}" type="pres">
      <dgm:prSet presAssocID="{E1EC4654-3BA2-46CF-A4EA-32C00956B12A}" presName="text_7" presStyleLbl="node1" presStyleIdx="6" presStyleCnt="7">
        <dgm:presLayoutVars>
          <dgm:bulletEnabled val="1"/>
        </dgm:presLayoutVars>
      </dgm:prSet>
      <dgm:spPr/>
    </dgm:pt>
    <dgm:pt modelId="{B999F6A7-1F8B-4C34-A0E8-B08D830F8FFD}" type="pres">
      <dgm:prSet presAssocID="{E1EC4654-3BA2-46CF-A4EA-32C00956B12A}" presName="accent_7" presStyleCnt="0"/>
      <dgm:spPr/>
    </dgm:pt>
    <dgm:pt modelId="{DF556DFF-41A3-433B-B04A-27CA37B6939D}" type="pres">
      <dgm:prSet presAssocID="{E1EC4654-3BA2-46CF-A4EA-32C00956B12A}" presName="accentRepeatNode" presStyleLbl="solidFgAcc1" presStyleIdx="6" presStyleCnt="7"/>
      <dgm:spPr/>
    </dgm:pt>
  </dgm:ptLst>
  <dgm:cxnLst>
    <dgm:cxn modelId="{53C11D29-EF9C-4DDD-93E5-7B47F39AC8E3}" srcId="{3078A907-C24C-490A-8EBD-B62BCDD31B36}" destId="{E1EC4654-3BA2-46CF-A4EA-32C00956B12A}" srcOrd="6" destOrd="0" parTransId="{2CA8ED28-124C-45D6-AEB1-05AE6DA06EB6}" sibTransId="{DC1DE85C-A44B-414C-8101-1E2C860BEC6E}"/>
    <dgm:cxn modelId="{9225D324-C1EE-4106-852C-607783CDC356}" srcId="{3078A907-C24C-490A-8EBD-B62BCDD31B36}" destId="{30AB2F99-FEC5-4883-BF5B-DE21C36E7E4B}" srcOrd="1" destOrd="0" parTransId="{8D7D6A86-AF85-4B3F-BE55-FB478643BEAF}" sibTransId="{DC5D0A18-405D-47C6-B055-F2205F50066E}"/>
    <dgm:cxn modelId="{3CA5C1A0-18EE-48F2-9F68-48FA244F1C8F}" srcId="{3078A907-C24C-490A-8EBD-B62BCDD31B36}" destId="{8658D5F3-412D-4BD8-8698-2B9F69D42301}" srcOrd="8" destOrd="0" parTransId="{A5111913-270F-4F8B-8660-B34A74F95C2C}" sibTransId="{313D676B-40A4-48D6-8FA9-1AAA0D4265DD}"/>
    <dgm:cxn modelId="{F0DF28B3-4334-4F02-953B-15A353107196}" type="presOf" srcId="{9730EF72-1A80-49E1-BE9A-2E672BDBF801}" destId="{26DCAE1D-ED7D-49C8-A9A6-7207249E992F}" srcOrd="0" destOrd="0" presId="urn:microsoft.com/office/officeart/2008/layout/VerticalCurvedList"/>
    <dgm:cxn modelId="{93EE396F-E190-4EF0-902D-EA77EC2710E1}" type="presOf" srcId="{3078A907-C24C-490A-8EBD-B62BCDD31B36}" destId="{E1B67FE3-8C10-4FF6-AEE2-85B62A28560A}" srcOrd="0" destOrd="0" presId="urn:microsoft.com/office/officeart/2008/layout/VerticalCurvedList"/>
    <dgm:cxn modelId="{B1516313-E9F5-4145-BD8E-E31232019D01}" srcId="{3078A907-C24C-490A-8EBD-B62BCDD31B36}" destId="{12AB9999-F11D-4149-AE06-3938975C0D60}" srcOrd="0" destOrd="0" parTransId="{3C9590CD-EFD4-4EBC-8091-8AFF3E724E44}" sibTransId="{9730EF72-1A80-49E1-BE9A-2E672BDBF801}"/>
    <dgm:cxn modelId="{751D50D7-8147-46C4-9E75-D5068A869D72}" srcId="{3078A907-C24C-490A-8EBD-B62BCDD31B36}" destId="{0C7FDD8C-385D-42D4-ADFD-CC966C7492E7}" srcOrd="2" destOrd="0" parTransId="{5321060E-1E06-40E8-A679-16893EE207F8}" sibTransId="{E49F01BB-0233-466C-B0C2-0C678422602D}"/>
    <dgm:cxn modelId="{A17EA37B-8779-47A0-BF1C-F3EB00A9E543}" type="presOf" srcId="{CF3F3FFC-E435-4DD5-8942-AF02DA2D1F89}" destId="{FCA4F12C-1857-4993-A18C-6896D52E24D5}" srcOrd="0" destOrd="0" presId="urn:microsoft.com/office/officeart/2008/layout/VerticalCurvedList"/>
    <dgm:cxn modelId="{817061F6-110E-4A79-AEB3-D949ED043E49}" type="presOf" srcId="{0C7FDD8C-385D-42D4-ADFD-CC966C7492E7}" destId="{A95D36EB-5421-4C0C-A0E7-AD5E39D396D7}" srcOrd="0" destOrd="0" presId="urn:microsoft.com/office/officeart/2008/layout/VerticalCurvedList"/>
    <dgm:cxn modelId="{C27610A3-511F-4D63-8F4B-D5D6F664FBC8}" type="presOf" srcId="{5E9C59CA-4331-4A93-BEF6-CB7F0C72DACB}" destId="{AE346C87-FCBA-4ABE-9E34-8C52B518E1BB}" srcOrd="0" destOrd="0" presId="urn:microsoft.com/office/officeart/2008/layout/VerticalCurvedList"/>
    <dgm:cxn modelId="{B04A8A47-52C6-4FBE-B0AF-1453DE0322C9}" type="presOf" srcId="{E1EC4654-3BA2-46CF-A4EA-32C00956B12A}" destId="{93A85A50-6ABC-48D6-9A31-0CEA953EFFF1}" srcOrd="0" destOrd="0" presId="urn:microsoft.com/office/officeart/2008/layout/VerticalCurvedList"/>
    <dgm:cxn modelId="{205642C5-7EC1-4BEA-ACDF-CBCAC3DF0B44}" srcId="{3078A907-C24C-490A-8EBD-B62BCDD31B36}" destId="{CF3F3FFC-E435-4DD5-8942-AF02DA2D1F89}" srcOrd="3" destOrd="0" parTransId="{1F9D61BD-DA4A-4698-B979-AC0D7A89BA30}" sibTransId="{F6C51A81-778F-49E2-AAFD-9875F45B8903}"/>
    <dgm:cxn modelId="{E21FD45A-84D3-4CB2-ABCB-A8E1144204A8}" type="presOf" srcId="{30AB2F99-FEC5-4883-BF5B-DE21C36E7E4B}" destId="{787F7559-E024-45DC-9F2A-26ADF2B4A1B7}" srcOrd="0" destOrd="0" presId="urn:microsoft.com/office/officeart/2008/layout/VerticalCurvedList"/>
    <dgm:cxn modelId="{0AB5B671-A135-499B-8D1D-A3B04601253E}" srcId="{3078A907-C24C-490A-8EBD-B62BCDD31B36}" destId="{7A45E536-CBF5-4DE6-B6AE-D53C6471238D}" srcOrd="9" destOrd="0" parTransId="{C40B9DB5-21FC-435E-A457-A21CBD082BE4}" sibTransId="{C62C1931-9390-498C-9AD1-6F52CAA785CA}"/>
    <dgm:cxn modelId="{6703643A-2324-424B-9DF7-5B5FCC254401}" type="presOf" srcId="{043100F9-5F38-4802-AFE4-3558CDB270BB}" destId="{3ED4E3BD-DEDA-4098-9947-FE69ECDF75D4}" srcOrd="0" destOrd="0" presId="urn:microsoft.com/office/officeart/2008/layout/VerticalCurvedList"/>
    <dgm:cxn modelId="{1FCC5CDC-A00C-42D4-952B-05F3DF27BBD1}" type="presOf" srcId="{12AB9999-F11D-4149-AE06-3938975C0D60}" destId="{9364F588-6779-4BCF-B8C2-B6BB5C38CDAC}" srcOrd="0" destOrd="0" presId="urn:microsoft.com/office/officeart/2008/layout/VerticalCurvedList"/>
    <dgm:cxn modelId="{4C539CC7-2BE9-4181-9212-81CF2459FF93}" srcId="{3078A907-C24C-490A-8EBD-B62BCDD31B36}" destId="{5E9C59CA-4331-4A93-BEF6-CB7F0C72DACB}" srcOrd="5" destOrd="0" parTransId="{FB537C20-EEF6-42BC-AD21-1B102FD5D815}" sibTransId="{E93BE27A-7B25-43E7-9E62-B25DAC323FDE}"/>
    <dgm:cxn modelId="{9909CD1A-D3A6-448D-95C1-DAF838E779B3}" srcId="{3078A907-C24C-490A-8EBD-B62BCDD31B36}" destId="{B4283409-C22D-4A26-B634-AA06714F282E}" srcOrd="7" destOrd="0" parTransId="{B06CE507-3809-443E-86A2-571B7E76B05A}" sibTransId="{2BBD0BF2-D02C-4312-9750-54CF7982D4C6}"/>
    <dgm:cxn modelId="{BBF4A427-E675-40CA-8A02-5945D8CD9B62}" srcId="{3078A907-C24C-490A-8EBD-B62BCDD31B36}" destId="{043100F9-5F38-4802-AFE4-3558CDB270BB}" srcOrd="4" destOrd="0" parTransId="{29296330-9D17-4A5C-9D89-1B0C75953BFF}" sibTransId="{D0DF0A8B-70F4-4CF6-B9E3-9914BEB6CEA7}"/>
    <dgm:cxn modelId="{A4828C8E-307C-4CA0-86CE-433C01F46AF1}" type="presParOf" srcId="{E1B67FE3-8C10-4FF6-AEE2-85B62A28560A}" destId="{108E6BC4-0229-4552-968A-8A64393FCD53}" srcOrd="0" destOrd="0" presId="urn:microsoft.com/office/officeart/2008/layout/VerticalCurvedList"/>
    <dgm:cxn modelId="{A0786464-3C91-4E27-9700-43321F805261}" type="presParOf" srcId="{108E6BC4-0229-4552-968A-8A64393FCD53}" destId="{B38CB607-550C-4059-B82B-6E391275C83C}" srcOrd="0" destOrd="0" presId="urn:microsoft.com/office/officeart/2008/layout/VerticalCurvedList"/>
    <dgm:cxn modelId="{96BD93B3-1CCA-444A-8264-48FED666898A}" type="presParOf" srcId="{B38CB607-550C-4059-B82B-6E391275C83C}" destId="{FF8323A5-5BAC-41FA-9698-C86E3B873CCB}" srcOrd="0" destOrd="0" presId="urn:microsoft.com/office/officeart/2008/layout/VerticalCurvedList"/>
    <dgm:cxn modelId="{8040C3CC-2213-46BD-90E5-30C9517DD892}" type="presParOf" srcId="{B38CB607-550C-4059-B82B-6E391275C83C}" destId="{26DCAE1D-ED7D-49C8-A9A6-7207249E992F}" srcOrd="1" destOrd="0" presId="urn:microsoft.com/office/officeart/2008/layout/VerticalCurvedList"/>
    <dgm:cxn modelId="{58EAE83A-D681-4F7C-9411-4B556BD62DCD}" type="presParOf" srcId="{B38CB607-550C-4059-B82B-6E391275C83C}" destId="{D26C347D-6514-4181-BE8F-DE148203CD8C}" srcOrd="2" destOrd="0" presId="urn:microsoft.com/office/officeart/2008/layout/VerticalCurvedList"/>
    <dgm:cxn modelId="{DAB3C348-5767-481D-A0DB-266D1308FC67}" type="presParOf" srcId="{B38CB607-550C-4059-B82B-6E391275C83C}" destId="{FA5F966C-297B-488D-B255-89EB25D6441D}" srcOrd="3" destOrd="0" presId="urn:microsoft.com/office/officeart/2008/layout/VerticalCurvedList"/>
    <dgm:cxn modelId="{6448BBC9-6CA8-4761-A6EC-FD0119B7C716}" type="presParOf" srcId="{108E6BC4-0229-4552-968A-8A64393FCD53}" destId="{9364F588-6779-4BCF-B8C2-B6BB5C38CDAC}" srcOrd="1" destOrd="0" presId="urn:microsoft.com/office/officeart/2008/layout/VerticalCurvedList"/>
    <dgm:cxn modelId="{BE5CA749-BEA6-4DCD-9CA1-51661447573E}" type="presParOf" srcId="{108E6BC4-0229-4552-968A-8A64393FCD53}" destId="{2A786510-6755-4594-8E75-E3C9EE38DBF8}" srcOrd="2" destOrd="0" presId="urn:microsoft.com/office/officeart/2008/layout/VerticalCurvedList"/>
    <dgm:cxn modelId="{19751CE3-9C88-4C5E-AE68-C318FFBDA5E5}" type="presParOf" srcId="{2A786510-6755-4594-8E75-E3C9EE38DBF8}" destId="{60061DD3-C8A1-4340-9A49-B227A03CD140}" srcOrd="0" destOrd="0" presId="urn:microsoft.com/office/officeart/2008/layout/VerticalCurvedList"/>
    <dgm:cxn modelId="{FD877C26-5E91-412B-A4CD-8E04A592207A}" type="presParOf" srcId="{108E6BC4-0229-4552-968A-8A64393FCD53}" destId="{787F7559-E024-45DC-9F2A-26ADF2B4A1B7}" srcOrd="3" destOrd="0" presId="urn:microsoft.com/office/officeart/2008/layout/VerticalCurvedList"/>
    <dgm:cxn modelId="{7AEB3551-B000-41EF-8218-23A2386E9F11}" type="presParOf" srcId="{108E6BC4-0229-4552-968A-8A64393FCD53}" destId="{6FA4ADAA-34BE-4BF2-9E99-FFCA64F04DAE}" srcOrd="4" destOrd="0" presId="urn:microsoft.com/office/officeart/2008/layout/VerticalCurvedList"/>
    <dgm:cxn modelId="{E28C40E3-ED21-41DA-B133-827D64615122}" type="presParOf" srcId="{6FA4ADAA-34BE-4BF2-9E99-FFCA64F04DAE}" destId="{F8A2EEA3-902D-44B8-A573-EDE8855BA428}" srcOrd="0" destOrd="0" presId="urn:microsoft.com/office/officeart/2008/layout/VerticalCurvedList"/>
    <dgm:cxn modelId="{EFB53673-AE3B-4978-9D42-D6688F007C78}" type="presParOf" srcId="{108E6BC4-0229-4552-968A-8A64393FCD53}" destId="{A95D36EB-5421-4C0C-A0E7-AD5E39D396D7}" srcOrd="5" destOrd="0" presId="urn:microsoft.com/office/officeart/2008/layout/VerticalCurvedList"/>
    <dgm:cxn modelId="{E5CDB1A2-1A1B-4319-815E-08A3E88F71D9}" type="presParOf" srcId="{108E6BC4-0229-4552-968A-8A64393FCD53}" destId="{1465BAA4-59D6-4881-9BA1-FDAE0DDDC142}" srcOrd="6" destOrd="0" presId="urn:microsoft.com/office/officeart/2008/layout/VerticalCurvedList"/>
    <dgm:cxn modelId="{C453B61F-8272-42F6-8F80-3DBE4F8FDDA4}" type="presParOf" srcId="{1465BAA4-59D6-4881-9BA1-FDAE0DDDC142}" destId="{0FDF6347-B153-4BEC-8AA5-D34D00C6E76C}" srcOrd="0" destOrd="0" presId="urn:microsoft.com/office/officeart/2008/layout/VerticalCurvedList"/>
    <dgm:cxn modelId="{6F466413-BB3C-4DF3-826B-7CCAB78E2065}" type="presParOf" srcId="{108E6BC4-0229-4552-968A-8A64393FCD53}" destId="{FCA4F12C-1857-4993-A18C-6896D52E24D5}" srcOrd="7" destOrd="0" presId="urn:microsoft.com/office/officeart/2008/layout/VerticalCurvedList"/>
    <dgm:cxn modelId="{F38C4C9E-C55C-4F38-9F20-9BBACC6F6FA5}" type="presParOf" srcId="{108E6BC4-0229-4552-968A-8A64393FCD53}" destId="{C34CD411-1313-43F6-BE77-B0815834055A}" srcOrd="8" destOrd="0" presId="urn:microsoft.com/office/officeart/2008/layout/VerticalCurvedList"/>
    <dgm:cxn modelId="{3CDD898C-371A-4E01-A2D5-44D88C8E6AEA}" type="presParOf" srcId="{C34CD411-1313-43F6-BE77-B0815834055A}" destId="{B592B057-7415-4782-99AE-F5F211818C29}" srcOrd="0" destOrd="0" presId="urn:microsoft.com/office/officeart/2008/layout/VerticalCurvedList"/>
    <dgm:cxn modelId="{92CA6BCF-2B24-4CAF-9F33-0001C448FFC2}" type="presParOf" srcId="{108E6BC4-0229-4552-968A-8A64393FCD53}" destId="{3ED4E3BD-DEDA-4098-9947-FE69ECDF75D4}" srcOrd="9" destOrd="0" presId="urn:microsoft.com/office/officeart/2008/layout/VerticalCurvedList"/>
    <dgm:cxn modelId="{933464C8-A5E4-4B69-811C-F06F8BBFAB43}" type="presParOf" srcId="{108E6BC4-0229-4552-968A-8A64393FCD53}" destId="{22391781-0E58-40B3-B035-551AF6F4031D}" srcOrd="10" destOrd="0" presId="urn:microsoft.com/office/officeart/2008/layout/VerticalCurvedList"/>
    <dgm:cxn modelId="{816DA101-65BA-449B-A2F4-88B1FC3DCBFB}" type="presParOf" srcId="{22391781-0E58-40B3-B035-551AF6F4031D}" destId="{07D4C26B-C19A-4321-8876-90CBBE7D8B97}" srcOrd="0" destOrd="0" presId="urn:microsoft.com/office/officeart/2008/layout/VerticalCurvedList"/>
    <dgm:cxn modelId="{62CB8272-E929-4FF2-A58A-56507F2192E6}" type="presParOf" srcId="{108E6BC4-0229-4552-968A-8A64393FCD53}" destId="{AE346C87-FCBA-4ABE-9E34-8C52B518E1BB}" srcOrd="11" destOrd="0" presId="urn:microsoft.com/office/officeart/2008/layout/VerticalCurvedList"/>
    <dgm:cxn modelId="{5BF808F2-86D1-4F25-A919-66C5E5020203}" type="presParOf" srcId="{108E6BC4-0229-4552-968A-8A64393FCD53}" destId="{5A7FD4BC-59AD-4D59-B661-23A711B3579D}" srcOrd="12" destOrd="0" presId="urn:microsoft.com/office/officeart/2008/layout/VerticalCurvedList"/>
    <dgm:cxn modelId="{C032B0AB-3005-4D4B-9CDF-B84AFCCB3C5E}" type="presParOf" srcId="{5A7FD4BC-59AD-4D59-B661-23A711B3579D}" destId="{508A89DA-FAEF-4B7E-B974-FE95B966620C}" srcOrd="0" destOrd="0" presId="urn:microsoft.com/office/officeart/2008/layout/VerticalCurvedList"/>
    <dgm:cxn modelId="{1D72CB7C-0008-4B04-8C4A-2A52B6E9A6C2}" type="presParOf" srcId="{108E6BC4-0229-4552-968A-8A64393FCD53}" destId="{93A85A50-6ABC-48D6-9A31-0CEA953EFFF1}" srcOrd="13" destOrd="0" presId="urn:microsoft.com/office/officeart/2008/layout/VerticalCurvedList"/>
    <dgm:cxn modelId="{C7460AB4-0D9B-4E70-B4E9-C4586C580D9F}" type="presParOf" srcId="{108E6BC4-0229-4552-968A-8A64393FCD53}" destId="{B999F6A7-1F8B-4C34-A0E8-B08D830F8FFD}" srcOrd="14" destOrd="0" presId="urn:microsoft.com/office/officeart/2008/layout/VerticalCurvedList"/>
    <dgm:cxn modelId="{CDCB9E8B-BF75-4044-BE40-8ACD910EE4A6}" type="presParOf" srcId="{B999F6A7-1F8B-4C34-A0E8-B08D830F8FFD}" destId="{DF556DFF-41A3-433B-B04A-27CA37B6939D}"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DCAE1D-ED7D-49C8-A9A6-7207249E992F}">
      <dsp:nvSpPr>
        <dsp:cNvPr id="0" name=""/>
        <dsp:cNvSpPr/>
      </dsp:nvSpPr>
      <dsp:spPr>
        <a:xfrm>
          <a:off x="-4383212" y="-672384"/>
          <a:ext cx="5222583" cy="5222583"/>
        </a:xfrm>
        <a:prstGeom prst="blockArc">
          <a:avLst>
            <a:gd name="adj1" fmla="val 18900000"/>
            <a:gd name="adj2" fmla="val 2700000"/>
            <a:gd name="adj3" fmla="val 414"/>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364F588-6779-4BCF-B8C2-B6BB5C38CDAC}">
      <dsp:nvSpPr>
        <dsp:cNvPr id="0" name=""/>
        <dsp:cNvSpPr/>
      </dsp:nvSpPr>
      <dsp:spPr>
        <a:xfrm>
          <a:off x="272028" y="176285"/>
          <a:ext cx="10003542" cy="35241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9730" tIns="45720" rIns="45720" bIns="45720" numCol="1" spcCol="1270" anchor="ctr" anchorCtr="0">
          <a:noAutofit/>
        </a:bodyPr>
        <a:lstStyle/>
        <a:p>
          <a:pPr lvl="0" algn="l" defTabSz="800100" rtl="0">
            <a:lnSpc>
              <a:spcPct val="90000"/>
            </a:lnSpc>
            <a:spcBef>
              <a:spcPct val="0"/>
            </a:spcBef>
            <a:spcAft>
              <a:spcPct val="35000"/>
            </a:spcAft>
          </a:pPr>
          <a:r>
            <a:rPr lang="en-US" sz="1800" kern="1200" dirty="0" smtClean="0"/>
            <a:t>Web services definition</a:t>
          </a:r>
          <a:endParaRPr lang="fr-FR" sz="1800" kern="1200" dirty="0"/>
        </a:p>
      </dsp:txBody>
      <dsp:txXfrm>
        <a:off x="272028" y="176285"/>
        <a:ext cx="10003542" cy="352415"/>
      </dsp:txXfrm>
    </dsp:sp>
    <dsp:sp modelId="{60061DD3-C8A1-4340-9A49-B227A03CD140}">
      <dsp:nvSpPr>
        <dsp:cNvPr id="0" name=""/>
        <dsp:cNvSpPr/>
      </dsp:nvSpPr>
      <dsp:spPr>
        <a:xfrm>
          <a:off x="51768" y="132233"/>
          <a:ext cx="440519" cy="440519"/>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87F7559-E024-45DC-9F2A-26ADF2B4A1B7}">
      <dsp:nvSpPr>
        <dsp:cNvPr id="0" name=""/>
        <dsp:cNvSpPr/>
      </dsp:nvSpPr>
      <dsp:spPr>
        <a:xfrm>
          <a:off x="591172" y="705219"/>
          <a:ext cx="9684398" cy="35241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9730" tIns="45720" rIns="45720" bIns="45720" numCol="1" spcCol="1270" anchor="ctr" anchorCtr="0">
          <a:noAutofit/>
        </a:bodyPr>
        <a:lstStyle/>
        <a:p>
          <a:pPr lvl="0" algn="l" defTabSz="800100" rtl="0">
            <a:lnSpc>
              <a:spcPct val="90000"/>
            </a:lnSpc>
            <a:spcBef>
              <a:spcPct val="0"/>
            </a:spcBef>
            <a:spcAft>
              <a:spcPct val="35000"/>
            </a:spcAft>
          </a:pPr>
          <a:r>
            <a:rPr lang="en-US" sz="1800" kern="1200" dirty="0" smtClean="0"/>
            <a:t>Web service types</a:t>
          </a:r>
          <a:endParaRPr lang="fr-FR" sz="1800" kern="1200" dirty="0"/>
        </a:p>
      </dsp:txBody>
      <dsp:txXfrm>
        <a:off x="591172" y="705219"/>
        <a:ext cx="9684398" cy="352415"/>
      </dsp:txXfrm>
    </dsp:sp>
    <dsp:sp modelId="{F8A2EEA3-902D-44B8-A573-EDE8855BA428}">
      <dsp:nvSpPr>
        <dsp:cNvPr id="0" name=""/>
        <dsp:cNvSpPr/>
      </dsp:nvSpPr>
      <dsp:spPr>
        <a:xfrm>
          <a:off x="370913" y="661167"/>
          <a:ext cx="440519" cy="440519"/>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95D36EB-5421-4C0C-A0E7-AD5E39D396D7}">
      <dsp:nvSpPr>
        <dsp:cNvPr id="0" name=""/>
        <dsp:cNvSpPr/>
      </dsp:nvSpPr>
      <dsp:spPr>
        <a:xfrm>
          <a:off x="766062" y="1233765"/>
          <a:ext cx="9509508" cy="35241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9730" tIns="45720" rIns="45720" bIns="45720" numCol="1" spcCol="1270" anchor="ctr" anchorCtr="0">
          <a:noAutofit/>
        </a:bodyPr>
        <a:lstStyle/>
        <a:p>
          <a:pPr lvl="0" algn="l" defTabSz="800100" rtl="0">
            <a:lnSpc>
              <a:spcPct val="90000"/>
            </a:lnSpc>
            <a:spcBef>
              <a:spcPct val="0"/>
            </a:spcBef>
            <a:spcAft>
              <a:spcPct val="35000"/>
            </a:spcAft>
          </a:pPr>
          <a:r>
            <a:rPr lang="en-US" sz="1800" kern="1200" smtClean="0"/>
            <a:t>REST web service definition</a:t>
          </a:r>
          <a:endParaRPr lang="fr-FR" sz="1800" kern="1200"/>
        </a:p>
      </dsp:txBody>
      <dsp:txXfrm>
        <a:off x="766062" y="1233765"/>
        <a:ext cx="9509508" cy="352415"/>
      </dsp:txXfrm>
    </dsp:sp>
    <dsp:sp modelId="{0FDF6347-B153-4BEC-8AA5-D34D00C6E76C}">
      <dsp:nvSpPr>
        <dsp:cNvPr id="0" name=""/>
        <dsp:cNvSpPr/>
      </dsp:nvSpPr>
      <dsp:spPr>
        <a:xfrm>
          <a:off x="545802" y="1189713"/>
          <a:ext cx="440519" cy="440519"/>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CA4F12C-1857-4993-A18C-6896D52E24D5}">
      <dsp:nvSpPr>
        <dsp:cNvPr id="0" name=""/>
        <dsp:cNvSpPr/>
      </dsp:nvSpPr>
      <dsp:spPr>
        <a:xfrm>
          <a:off x="821902" y="1762699"/>
          <a:ext cx="9453668" cy="35241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9730" tIns="45720" rIns="45720" bIns="45720" numCol="1" spcCol="1270" anchor="ctr" anchorCtr="0">
          <a:noAutofit/>
        </a:bodyPr>
        <a:lstStyle/>
        <a:p>
          <a:pPr lvl="0" algn="l" defTabSz="800100" rtl="0">
            <a:lnSpc>
              <a:spcPct val="90000"/>
            </a:lnSpc>
            <a:spcBef>
              <a:spcPct val="0"/>
            </a:spcBef>
            <a:spcAft>
              <a:spcPct val="35000"/>
            </a:spcAft>
          </a:pPr>
          <a:r>
            <a:rPr lang="en-US" sz="1800" kern="1200" smtClean="0"/>
            <a:t>REST web service characteristics</a:t>
          </a:r>
          <a:endParaRPr lang="fr-FR" sz="1800" kern="1200"/>
        </a:p>
      </dsp:txBody>
      <dsp:txXfrm>
        <a:off x="821902" y="1762699"/>
        <a:ext cx="9453668" cy="352415"/>
      </dsp:txXfrm>
    </dsp:sp>
    <dsp:sp modelId="{B592B057-7415-4782-99AE-F5F211818C29}">
      <dsp:nvSpPr>
        <dsp:cNvPr id="0" name=""/>
        <dsp:cNvSpPr/>
      </dsp:nvSpPr>
      <dsp:spPr>
        <a:xfrm>
          <a:off x="601642" y="1718647"/>
          <a:ext cx="440519" cy="440519"/>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ED4E3BD-DEDA-4098-9947-FE69ECDF75D4}">
      <dsp:nvSpPr>
        <dsp:cNvPr id="0" name=""/>
        <dsp:cNvSpPr/>
      </dsp:nvSpPr>
      <dsp:spPr>
        <a:xfrm>
          <a:off x="766062" y="2291633"/>
          <a:ext cx="9509508" cy="35241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9730" tIns="45720" rIns="45720" bIns="45720" numCol="1" spcCol="1270" anchor="ctr" anchorCtr="0">
          <a:noAutofit/>
        </a:bodyPr>
        <a:lstStyle/>
        <a:p>
          <a:pPr lvl="0" algn="l" defTabSz="800100" rtl="0">
            <a:lnSpc>
              <a:spcPct val="90000"/>
            </a:lnSpc>
            <a:spcBef>
              <a:spcPct val="0"/>
            </a:spcBef>
            <a:spcAft>
              <a:spcPct val="35000"/>
            </a:spcAft>
          </a:pPr>
          <a:r>
            <a:rPr lang="en-US" sz="1800" kern="1200" smtClean="0"/>
            <a:t>REST resources</a:t>
          </a:r>
          <a:endParaRPr lang="fr-FR" sz="1800" kern="1200"/>
        </a:p>
      </dsp:txBody>
      <dsp:txXfrm>
        <a:off x="766062" y="2291633"/>
        <a:ext cx="9509508" cy="352415"/>
      </dsp:txXfrm>
    </dsp:sp>
    <dsp:sp modelId="{07D4C26B-C19A-4321-8876-90CBBE7D8B97}">
      <dsp:nvSpPr>
        <dsp:cNvPr id="0" name=""/>
        <dsp:cNvSpPr/>
      </dsp:nvSpPr>
      <dsp:spPr>
        <a:xfrm>
          <a:off x="545802" y="2247581"/>
          <a:ext cx="440519" cy="440519"/>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E346C87-FCBA-4ABE-9E34-8C52B518E1BB}">
      <dsp:nvSpPr>
        <dsp:cNvPr id="0" name=""/>
        <dsp:cNvSpPr/>
      </dsp:nvSpPr>
      <dsp:spPr>
        <a:xfrm>
          <a:off x="591172" y="2820179"/>
          <a:ext cx="9684398" cy="35241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9730" tIns="45720" rIns="45720" bIns="45720" numCol="1" spcCol="1270" anchor="ctr" anchorCtr="0">
          <a:noAutofit/>
        </a:bodyPr>
        <a:lstStyle/>
        <a:p>
          <a:pPr lvl="0" algn="l" defTabSz="800100" rtl="0">
            <a:lnSpc>
              <a:spcPct val="90000"/>
            </a:lnSpc>
            <a:spcBef>
              <a:spcPct val="0"/>
            </a:spcBef>
            <a:spcAft>
              <a:spcPct val="35000"/>
            </a:spcAft>
          </a:pPr>
          <a:r>
            <a:rPr lang="en-US" sz="1800" kern="1200" smtClean="0"/>
            <a:t>REST methods</a:t>
          </a:r>
          <a:endParaRPr lang="fr-FR" sz="1800" kern="1200"/>
        </a:p>
      </dsp:txBody>
      <dsp:txXfrm>
        <a:off x="591172" y="2820179"/>
        <a:ext cx="9684398" cy="352415"/>
      </dsp:txXfrm>
    </dsp:sp>
    <dsp:sp modelId="{508A89DA-FAEF-4B7E-B974-FE95B966620C}">
      <dsp:nvSpPr>
        <dsp:cNvPr id="0" name=""/>
        <dsp:cNvSpPr/>
      </dsp:nvSpPr>
      <dsp:spPr>
        <a:xfrm>
          <a:off x="370913" y="2776127"/>
          <a:ext cx="440519" cy="440519"/>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3A85A50-6ABC-48D6-9A31-0CEA953EFFF1}">
      <dsp:nvSpPr>
        <dsp:cNvPr id="0" name=""/>
        <dsp:cNvSpPr/>
      </dsp:nvSpPr>
      <dsp:spPr>
        <a:xfrm>
          <a:off x="272028" y="3349113"/>
          <a:ext cx="10003542" cy="35241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9730" tIns="45720" rIns="45720" bIns="45720" numCol="1" spcCol="1270" anchor="ctr" anchorCtr="0">
          <a:noAutofit/>
        </a:bodyPr>
        <a:lstStyle/>
        <a:p>
          <a:pPr lvl="0" algn="l" defTabSz="800100" rtl="0">
            <a:lnSpc>
              <a:spcPct val="90000"/>
            </a:lnSpc>
            <a:spcBef>
              <a:spcPct val="0"/>
            </a:spcBef>
            <a:spcAft>
              <a:spcPct val="35000"/>
            </a:spcAft>
          </a:pPr>
          <a:r>
            <a:rPr lang="en-US" sz="1800" kern="1200" smtClean="0"/>
            <a:t>REST representation</a:t>
          </a:r>
          <a:endParaRPr lang="fr-FR" sz="1800" kern="1200"/>
        </a:p>
      </dsp:txBody>
      <dsp:txXfrm>
        <a:off x="272028" y="3349113"/>
        <a:ext cx="10003542" cy="352415"/>
      </dsp:txXfrm>
    </dsp:sp>
    <dsp:sp modelId="{DF556DFF-41A3-433B-B04A-27CA37B6939D}">
      <dsp:nvSpPr>
        <dsp:cNvPr id="0" name=""/>
        <dsp:cNvSpPr/>
      </dsp:nvSpPr>
      <dsp:spPr>
        <a:xfrm>
          <a:off x="51768" y="3305061"/>
          <a:ext cx="440519" cy="440519"/>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A0C4F39-274E-474B-951D-4EF842B6D3E2}" type="datetimeFigureOut">
              <a:rPr lang="en-US" smtClean="0"/>
              <a:t>1/17/2016</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43D30E2-05A2-47EB-8FBD-42D143891F07}" type="slidenum">
              <a:rPr lang="en-US" smtClean="0"/>
              <a:t>‹#›</a:t>
            </a:fld>
            <a:endParaRPr lang="en-US" dirty="0"/>
          </a:p>
        </p:txBody>
      </p:sp>
    </p:spTree>
    <p:extLst>
      <p:ext uri="{BB962C8B-B14F-4D97-AF65-F5344CB8AC3E}">
        <p14:creationId xmlns:p14="http://schemas.microsoft.com/office/powerpoint/2010/main" val="28416846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44BD91-9045-4FDD-B60E-D3C4965E6380}" type="datetimeFigureOut">
              <a:rPr lang="en-US" smtClean="0"/>
              <a:t>1/17/2016</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6BC6E7-BC75-4E45-80F6-3B292C9D1458}" type="slidenum">
              <a:rPr lang="en-US" smtClean="0"/>
              <a:t>‹#›</a:t>
            </a:fld>
            <a:endParaRPr lang="en-US" dirty="0"/>
          </a:p>
        </p:txBody>
      </p:sp>
    </p:spTree>
    <p:extLst>
      <p:ext uri="{BB962C8B-B14F-4D97-AF65-F5344CB8AC3E}">
        <p14:creationId xmlns:p14="http://schemas.microsoft.com/office/powerpoint/2010/main" val="6574006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en.wikipedia.org/wiki/Web_Services_Description_Language" TargetMode="External"/><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B6BC6E7-BC75-4E45-80F6-3B292C9D1458}" type="slidenum">
              <a:rPr lang="en-US" smtClean="0"/>
              <a:t>1</a:t>
            </a:fld>
            <a:endParaRPr lang="en-US" dirty="0"/>
          </a:p>
        </p:txBody>
      </p:sp>
    </p:spTree>
    <p:extLst>
      <p:ext uri="{BB962C8B-B14F-4D97-AF65-F5344CB8AC3E}">
        <p14:creationId xmlns:p14="http://schemas.microsoft.com/office/powerpoint/2010/main" val="37806519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such as SOAP</a:t>
            </a:r>
          </a:p>
          <a:p>
            <a:r>
              <a:rPr lang="en-US" sz="1200" b="0" i="0" kern="1200" dirty="0" smtClean="0">
                <a:solidFill>
                  <a:schemeClr val="tx1"/>
                </a:solidFill>
                <a:effectLst/>
                <a:latin typeface="+mn-lt"/>
                <a:ea typeface="+mn-ea"/>
                <a:cs typeface="+mn-cs"/>
              </a:rPr>
              <a:t>Clients of the JAX-WS Web- Service need a </a:t>
            </a:r>
            <a:r>
              <a:rPr lang="en-US" sz="1200" b="0" i="0" u="none" strike="noStrike" kern="1200" dirty="0" smtClean="0">
                <a:solidFill>
                  <a:schemeClr val="tx1"/>
                </a:solidFill>
                <a:effectLst/>
                <a:latin typeface="+mn-lt"/>
                <a:ea typeface="+mn-ea"/>
                <a:cs typeface="+mn-cs"/>
                <a:hlinkClick r:id="rId3"/>
              </a:rPr>
              <a:t>WSDL</a:t>
            </a:r>
            <a:r>
              <a:rPr lang="en-US" sz="1200" b="0" i="0" kern="1200" dirty="0" smtClean="0">
                <a:solidFill>
                  <a:schemeClr val="tx1"/>
                </a:solidFill>
                <a:effectLst/>
                <a:latin typeface="+mn-lt"/>
                <a:ea typeface="+mn-ea"/>
                <a:cs typeface="+mn-cs"/>
              </a:rPr>
              <a:t> file to generate executable code that the clients can use to call Web- Service.</a:t>
            </a:r>
          </a:p>
          <a:p>
            <a:r>
              <a:rPr lang="en-US" sz="1200" b="0" i="0" kern="1200" dirty="0" smtClean="0">
                <a:solidFill>
                  <a:schemeClr val="tx1"/>
                </a:solidFill>
                <a:effectLst/>
                <a:latin typeface="+mn-lt"/>
                <a:ea typeface="+mn-ea"/>
                <a:cs typeface="+mn-cs"/>
              </a:rPr>
              <a:t> REST architectures often use JSON to send and receive data. JAX-WS uses XML. </a:t>
            </a:r>
          </a:p>
          <a:p>
            <a:r>
              <a:rPr lang="en-US" sz="1200" b="0" i="0" kern="1200" dirty="0" smtClean="0">
                <a:solidFill>
                  <a:schemeClr val="tx1"/>
                </a:solidFill>
                <a:effectLst/>
                <a:latin typeface="+mn-lt"/>
                <a:ea typeface="+mn-ea"/>
                <a:cs typeface="+mn-cs"/>
              </a:rPr>
              <a:t>It's not that JSON is so significantly smaller than XML by itself. It's mostly that JAX-WS specification includes lots overhead in how it communicates.</a:t>
            </a:r>
          </a:p>
          <a:p>
            <a:r>
              <a:rPr lang="en-US" sz="1200" b="0" i="0" kern="1200" dirty="0" smtClean="0">
                <a:solidFill>
                  <a:schemeClr val="tx1"/>
                </a:solidFill>
                <a:effectLst/>
                <a:latin typeface="+mn-lt"/>
                <a:ea typeface="+mn-ea"/>
                <a:cs typeface="+mn-cs"/>
              </a:rPr>
              <a:t>With REST you will still need to provide some documentation to other users about how the REST service is organized and what data and HTTP commands need to be sent.</a:t>
            </a:r>
            <a:endParaRPr lang="en-US" dirty="0"/>
          </a:p>
        </p:txBody>
      </p:sp>
      <p:sp>
        <p:nvSpPr>
          <p:cNvPr id="4" name="Slide Number Placeholder 3"/>
          <p:cNvSpPr>
            <a:spLocks noGrp="1"/>
          </p:cNvSpPr>
          <p:nvPr>
            <p:ph type="sldNum" sz="quarter" idx="10"/>
          </p:nvPr>
        </p:nvSpPr>
        <p:spPr/>
        <p:txBody>
          <a:bodyPr/>
          <a:lstStyle/>
          <a:p>
            <a:fld id="{9B6BC6E7-BC75-4E45-80F6-3B292C9D1458}" type="slidenum">
              <a:rPr lang="en-US" smtClean="0"/>
              <a:t>60</a:t>
            </a:fld>
            <a:endParaRPr lang="en-US" dirty="0"/>
          </a:p>
        </p:txBody>
      </p:sp>
    </p:spTree>
    <p:extLst>
      <p:ext uri="{BB962C8B-B14F-4D97-AF65-F5344CB8AC3E}">
        <p14:creationId xmlns:p14="http://schemas.microsoft.com/office/powerpoint/2010/main" val="31245069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you create</a:t>
            </a:r>
            <a:r>
              <a:rPr lang="en-US" baseline="0" dirty="0" smtClean="0"/>
              <a:t> a resource you want to get the </a:t>
            </a:r>
            <a:r>
              <a:rPr lang="en-US" baseline="0" dirty="0" err="1" smtClean="0"/>
              <a:t>url</a:t>
            </a:r>
            <a:r>
              <a:rPr lang="en-US" baseline="0" dirty="0" smtClean="0"/>
              <a:t> for this resource</a:t>
            </a:r>
          </a:p>
          <a:p>
            <a:endParaRPr lang="en-US" baseline="0" dirty="0" smtClean="0"/>
          </a:p>
          <a:p>
            <a:r>
              <a:rPr lang="en-US" baseline="0" dirty="0" smtClean="0"/>
              <a:t>If you have a method that creates a new message,  this </a:t>
            </a:r>
            <a:r>
              <a:rPr lang="en-US" baseline="0" dirty="0" err="1" smtClean="0"/>
              <a:t>metod</a:t>
            </a:r>
            <a:r>
              <a:rPr lang="en-US" baseline="0" dirty="0" smtClean="0"/>
              <a:t> return the added message</a:t>
            </a:r>
          </a:p>
          <a:p>
            <a:r>
              <a:rPr lang="en-US" baseline="0" dirty="0" smtClean="0"/>
              <a:t>In order to control the response what we can do? What we can return from this method?</a:t>
            </a:r>
          </a:p>
          <a:p>
            <a:r>
              <a:rPr lang="en-US" baseline="0" dirty="0" smtClean="0"/>
              <a:t>It’s a separate instance (class) called Response</a:t>
            </a:r>
            <a:endParaRPr lang="en-US" dirty="0"/>
          </a:p>
        </p:txBody>
      </p:sp>
      <p:sp>
        <p:nvSpPr>
          <p:cNvPr id="4" name="Slide Number Placeholder 3"/>
          <p:cNvSpPr>
            <a:spLocks noGrp="1"/>
          </p:cNvSpPr>
          <p:nvPr>
            <p:ph type="sldNum" sz="quarter" idx="10"/>
          </p:nvPr>
        </p:nvSpPr>
        <p:spPr/>
        <p:txBody>
          <a:bodyPr/>
          <a:lstStyle/>
          <a:p>
            <a:fld id="{9B6BC6E7-BC75-4E45-80F6-3B292C9D1458}" type="slidenum">
              <a:rPr lang="en-US" smtClean="0"/>
              <a:t>75</a:t>
            </a:fld>
            <a:endParaRPr lang="en-US" dirty="0"/>
          </a:p>
        </p:txBody>
      </p:sp>
    </p:spTree>
    <p:extLst>
      <p:ext uri="{BB962C8B-B14F-4D97-AF65-F5344CB8AC3E}">
        <p14:creationId xmlns:p14="http://schemas.microsoft.com/office/powerpoint/2010/main" val="16849854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method won’t return</a:t>
            </a:r>
            <a:r>
              <a:rPr lang="en-US" baseline="0" dirty="0" smtClean="0"/>
              <a:t> the created message, it should return a response instance</a:t>
            </a:r>
          </a:p>
          <a:p>
            <a:r>
              <a:rPr lang="en-US" baseline="0" dirty="0" smtClean="0"/>
              <a:t>How do you create this response?</a:t>
            </a:r>
          </a:p>
          <a:p>
            <a:r>
              <a:rPr lang="en-US" baseline="0" dirty="0" smtClean="0"/>
              <a:t>To create this response we user the response builder and that lets you modify the status code, the header and all that stuff;</a:t>
            </a:r>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9B6BC6E7-BC75-4E45-80F6-3B292C9D1458}" type="slidenum">
              <a:rPr lang="en-US" smtClean="0"/>
              <a:t>76</a:t>
            </a:fld>
            <a:endParaRPr lang="en-US" dirty="0"/>
          </a:p>
        </p:txBody>
      </p:sp>
    </p:spTree>
    <p:extLst>
      <p:ext uri="{BB962C8B-B14F-4D97-AF65-F5344CB8AC3E}">
        <p14:creationId xmlns:p14="http://schemas.microsoft.com/office/powerpoint/2010/main" val="22446478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While SOAP supports SSL (just like REST) it also supports WS-Security which adds some enterprise security features. Supports identity through intermediaries, not just point to point (SSL). It also provides a standard implementation of data integrity and data privacy. Calling it “Enterprise” isn’t to say it’s more secure, it simply supports some security tools that typical internet services have no need for, in fact they are really only needed in a few “enterprise” scenarios.</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Need ACID Transactions over a service, you’re going to need SOAP. While REST supports transactions, it isn’t as comprehensive and isn’t ACID compliant. Fortunately ACID transactions almost never make sense over the internet. REST is limited by HTTP itself which can’t provide two-phase commit across distributed transactional resources, but SOAP can. Internet apps generally don’t need this level of transactional reliability, enterprise apps sometimes do.</a:t>
            </a:r>
            <a:endParaRPr lang="en-US" dirty="0"/>
          </a:p>
        </p:txBody>
      </p:sp>
      <p:sp>
        <p:nvSpPr>
          <p:cNvPr id="4" name="Slide Number Placeholder 3"/>
          <p:cNvSpPr>
            <a:spLocks noGrp="1"/>
          </p:cNvSpPr>
          <p:nvPr>
            <p:ph type="sldNum" sz="quarter" idx="10"/>
          </p:nvPr>
        </p:nvSpPr>
        <p:spPr/>
        <p:txBody>
          <a:bodyPr/>
          <a:lstStyle/>
          <a:p>
            <a:fld id="{9B6BC6E7-BC75-4E45-80F6-3B292C9D1458}" type="slidenum">
              <a:rPr lang="en-US" smtClean="0"/>
              <a:t>78</a:t>
            </a:fld>
            <a:endParaRPr lang="en-US" dirty="0"/>
          </a:p>
        </p:txBody>
      </p:sp>
    </p:spTree>
    <p:extLst>
      <p:ext uri="{BB962C8B-B14F-4D97-AF65-F5344CB8AC3E}">
        <p14:creationId xmlns:p14="http://schemas.microsoft.com/office/powerpoint/2010/main" val="38312232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a:p>
        </p:txBody>
      </p:sp>
      <p:sp>
        <p:nvSpPr>
          <p:cNvPr id="4" name="Slide Number Placeholder 3"/>
          <p:cNvSpPr>
            <a:spLocks noGrp="1"/>
          </p:cNvSpPr>
          <p:nvPr>
            <p:ph type="sldNum" sz="quarter" idx="10"/>
          </p:nvPr>
        </p:nvSpPr>
        <p:spPr/>
        <p:txBody>
          <a:bodyPr/>
          <a:lstStyle/>
          <a:p>
            <a:fld id="{9B6BC6E7-BC75-4E45-80F6-3B292C9D1458}" type="slidenum">
              <a:rPr lang="en-US" smtClean="0"/>
              <a:t>8</a:t>
            </a:fld>
            <a:endParaRPr lang="en-US" dirty="0"/>
          </a:p>
        </p:txBody>
      </p:sp>
    </p:spTree>
    <p:extLst>
      <p:ext uri="{BB962C8B-B14F-4D97-AF65-F5344CB8AC3E}">
        <p14:creationId xmlns:p14="http://schemas.microsoft.com/office/powerpoint/2010/main" val="35747478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a:p>
        </p:txBody>
      </p:sp>
      <p:sp>
        <p:nvSpPr>
          <p:cNvPr id="4" name="Slide Number Placeholder 3"/>
          <p:cNvSpPr>
            <a:spLocks noGrp="1"/>
          </p:cNvSpPr>
          <p:nvPr>
            <p:ph type="sldNum" sz="quarter" idx="10"/>
          </p:nvPr>
        </p:nvSpPr>
        <p:spPr/>
        <p:txBody>
          <a:bodyPr/>
          <a:lstStyle/>
          <a:p>
            <a:fld id="{9B6BC6E7-BC75-4E45-80F6-3B292C9D1458}" type="slidenum">
              <a:rPr lang="en-US" smtClean="0"/>
              <a:t>9</a:t>
            </a:fld>
            <a:endParaRPr lang="en-US" dirty="0"/>
          </a:p>
        </p:txBody>
      </p:sp>
    </p:spTree>
    <p:extLst>
      <p:ext uri="{BB962C8B-B14F-4D97-AF65-F5344CB8AC3E}">
        <p14:creationId xmlns:p14="http://schemas.microsoft.com/office/powerpoint/2010/main" val="30828545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difference is that this is made for human consumption</a:t>
            </a:r>
          </a:p>
          <a:p>
            <a:r>
              <a:rPr lang="en-US" dirty="0" smtClean="0"/>
              <a:t>But this is for code consumption</a:t>
            </a:r>
            <a:endParaRPr lang="en-US" dirty="0"/>
          </a:p>
        </p:txBody>
      </p:sp>
      <p:sp>
        <p:nvSpPr>
          <p:cNvPr id="4" name="Slide Number Placeholder 3"/>
          <p:cNvSpPr>
            <a:spLocks noGrp="1"/>
          </p:cNvSpPr>
          <p:nvPr>
            <p:ph type="sldNum" sz="quarter" idx="10"/>
          </p:nvPr>
        </p:nvSpPr>
        <p:spPr/>
        <p:txBody>
          <a:bodyPr/>
          <a:lstStyle/>
          <a:p>
            <a:fld id="{9B6BC6E7-BC75-4E45-80F6-3B292C9D1458}" type="slidenum">
              <a:rPr lang="en-US" smtClean="0"/>
              <a:t>11</a:t>
            </a:fld>
            <a:endParaRPr lang="en-US" dirty="0"/>
          </a:p>
        </p:txBody>
      </p:sp>
    </p:spTree>
    <p:extLst>
      <p:ext uri="{BB962C8B-B14F-4D97-AF65-F5344CB8AC3E}">
        <p14:creationId xmlns:p14="http://schemas.microsoft.com/office/powerpoint/2010/main" val="27330986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mainly 2 types</a:t>
            </a:r>
          </a:p>
          <a:p>
            <a:r>
              <a:rPr lang="en-US" dirty="0" smtClean="0"/>
              <a:t>The oldest is SOAP</a:t>
            </a:r>
          </a:p>
          <a:p>
            <a:r>
              <a:rPr lang="en-US" dirty="0" smtClean="0"/>
              <a:t>The newest is REST</a:t>
            </a:r>
          </a:p>
          <a:p>
            <a:r>
              <a:rPr lang="en-US" dirty="0" smtClean="0"/>
              <a:t>The 2 types are used and popular</a:t>
            </a:r>
            <a:endParaRPr lang="en-US" dirty="0"/>
          </a:p>
        </p:txBody>
      </p:sp>
      <p:sp>
        <p:nvSpPr>
          <p:cNvPr id="4" name="Slide Number Placeholder 3"/>
          <p:cNvSpPr>
            <a:spLocks noGrp="1"/>
          </p:cNvSpPr>
          <p:nvPr>
            <p:ph type="sldNum" sz="quarter" idx="10"/>
          </p:nvPr>
        </p:nvSpPr>
        <p:spPr/>
        <p:txBody>
          <a:bodyPr/>
          <a:lstStyle/>
          <a:p>
            <a:fld id="{9B6BC6E7-BC75-4E45-80F6-3B292C9D1458}" type="slidenum">
              <a:rPr lang="en-US" smtClean="0"/>
              <a:t>12</a:t>
            </a:fld>
            <a:endParaRPr lang="en-US" dirty="0"/>
          </a:p>
        </p:txBody>
      </p:sp>
    </p:spTree>
    <p:extLst>
      <p:ext uri="{BB962C8B-B14F-4D97-AF65-F5344CB8AC3E}">
        <p14:creationId xmlns:p14="http://schemas.microsoft.com/office/powerpoint/2010/main" val="19945874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B6BC6E7-BC75-4E45-80F6-3B292C9D1458}" type="slidenum">
              <a:rPr lang="en-US" smtClean="0"/>
              <a:t>20</a:t>
            </a:fld>
            <a:endParaRPr lang="en-US" dirty="0"/>
          </a:p>
        </p:txBody>
      </p:sp>
    </p:spTree>
    <p:extLst>
      <p:ext uri="{BB962C8B-B14F-4D97-AF65-F5344CB8AC3E}">
        <p14:creationId xmlns:p14="http://schemas.microsoft.com/office/powerpoint/2010/main" val="9431799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B6BC6E7-BC75-4E45-80F6-3B292C9D1458}" type="slidenum">
              <a:rPr lang="en-US" smtClean="0"/>
              <a:t>48</a:t>
            </a:fld>
            <a:endParaRPr lang="en-US" dirty="0"/>
          </a:p>
        </p:txBody>
      </p:sp>
    </p:spTree>
    <p:extLst>
      <p:ext uri="{BB962C8B-B14F-4D97-AF65-F5344CB8AC3E}">
        <p14:creationId xmlns:p14="http://schemas.microsoft.com/office/powerpoint/2010/main" val="12013919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Because every</a:t>
            </a:r>
            <a:r>
              <a:rPr lang="en-US" baseline="0" dirty="0" smtClean="0"/>
              <a:t> time you made a replication of the method you change something</a:t>
            </a:r>
          </a:p>
          <a:p>
            <a:endParaRPr lang="en-US" baseline="0" dirty="0" smtClean="0"/>
          </a:p>
          <a:p>
            <a:r>
              <a:rPr lang="en-US" baseline="0" dirty="0" smtClean="0"/>
              <a:t>Read only, non read only</a:t>
            </a:r>
            <a:endParaRPr lang="en-US" dirty="0"/>
          </a:p>
        </p:txBody>
      </p:sp>
      <p:sp>
        <p:nvSpPr>
          <p:cNvPr id="4" name="Slide Number Placeholder 3"/>
          <p:cNvSpPr>
            <a:spLocks noGrp="1"/>
          </p:cNvSpPr>
          <p:nvPr>
            <p:ph type="sldNum" sz="quarter" idx="10"/>
          </p:nvPr>
        </p:nvSpPr>
        <p:spPr/>
        <p:txBody>
          <a:bodyPr/>
          <a:lstStyle/>
          <a:p>
            <a:fld id="{9B6BC6E7-BC75-4E45-80F6-3B292C9D1458}" type="slidenum">
              <a:rPr lang="en-US" smtClean="0"/>
              <a:t>52</a:t>
            </a:fld>
            <a:endParaRPr lang="en-US" dirty="0"/>
          </a:p>
        </p:txBody>
      </p:sp>
    </p:spTree>
    <p:extLst>
      <p:ext uri="{BB962C8B-B14F-4D97-AF65-F5344CB8AC3E}">
        <p14:creationId xmlns:p14="http://schemas.microsoft.com/office/powerpoint/2010/main" val="7594971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the client makes a</a:t>
            </a:r>
            <a:r>
              <a:rPr lang="en-US" baseline="0" dirty="0" smtClean="0"/>
              <a:t> request with one of these methods they don’t have to worry about making duplicate request</a:t>
            </a:r>
          </a:p>
          <a:p>
            <a:r>
              <a:rPr lang="en-US" baseline="0" dirty="0" smtClean="0"/>
              <a:t>But if they’re making a post request, they cannot safely make a duplicate request </a:t>
            </a:r>
            <a:r>
              <a:rPr lang="en-US" baseline="0" dirty="0" err="1" smtClean="0"/>
              <a:t>wihout</a:t>
            </a:r>
            <a:r>
              <a:rPr lang="en-US" baseline="0" dirty="0" smtClean="0"/>
              <a:t> any effect on the server </a:t>
            </a:r>
            <a:endParaRPr lang="en-US" dirty="0"/>
          </a:p>
        </p:txBody>
      </p:sp>
      <p:sp>
        <p:nvSpPr>
          <p:cNvPr id="4" name="Slide Number Placeholder 3"/>
          <p:cNvSpPr>
            <a:spLocks noGrp="1"/>
          </p:cNvSpPr>
          <p:nvPr>
            <p:ph type="sldNum" sz="quarter" idx="10"/>
          </p:nvPr>
        </p:nvSpPr>
        <p:spPr/>
        <p:txBody>
          <a:bodyPr/>
          <a:lstStyle/>
          <a:p>
            <a:fld id="{9B6BC6E7-BC75-4E45-80F6-3B292C9D1458}" type="slidenum">
              <a:rPr lang="en-US" smtClean="0"/>
              <a:t>53</a:t>
            </a:fld>
            <a:endParaRPr lang="en-US" dirty="0"/>
          </a:p>
        </p:txBody>
      </p:sp>
    </p:spTree>
    <p:extLst>
      <p:ext uri="{BB962C8B-B14F-4D97-AF65-F5344CB8AC3E}">
        <p14:creationId xmlns:p14="http://schemas.microsoft.com/office/powerpoint/2010/main" val="385499843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overOverlay.png"/>
          <p:cNvPicPr>
            <a:picLocks noChangeAspect="1"/>
          </p:cNvPicPr>
          <p:nvPr/>
        </p:nvPicPr>
        <p:blipFill>
          <a:blip r:embed="rId2" cstate="print"/>
          <a:stretch>
            <a:fillRect/>
          </a:stretch>
        </p:blipFill>
        <p:spPr>
          <a:xfrm>
            <a:off x="0" y="0"/>
            <a:ext cx="12192000" cy="6858000"/>
          </a:xfrm>
          <a:prstGeom prst="rect">
            <a:avLst/>
          </a:prstGeom>
        </p:spPr>
      </p:pic>
      <p:sp>
        <p:nvSpPr>
          <p:cNvPr id="4" name="Date Placeholder 3"/>
          <p:cNvSpPr>
            <a:spLocks noGrp="1"/>
          </p:cNvSpPr>
          <p:nvPr>
            <p:ph type="dt" sz="half" idx="10"/>
          </p:nvPr>
        </p:nvSpPr>
        <p:spPr/>
        <p:txBody>
          <a:bodyPr/>
          <a:lstStyle>
            <a:lvl1pPr>
              <a:defRPr>
                <a:solidFill>
                  <a:schemeClr val="tx2"/>
                </a:solidFill>
              </a:defRPr>
            </a:lvl1pPr>
          </a:lstStyle>
          <a:p>
            <a:fld id="{2C17AEAC-1A43-45A1-AB2E-1F916340AE88}" type="datetime1">
              <a:rPr lang="en-US" smtClean="0"/>
              <a:t>1/17/2016</a:t>
            </a:fld>
            <a:endParaRPr lang="en-US" dirty="0"/>
          </a:p>
        </p:txBody>
      </p:sp>
      <p:sp>
        <p:nvSpPr>
          <p:cNvPr id="5" name="Footer Placeholder 4"/>
          <p:cNvSpPr>
            <a:spLocks noGrp="1"/>
          </p:cNvSpPr>
          <p:nvPr>
            <p:ph type="ftr" sz="quarter" idx="11"/>
          </p:nvPr>
        </p:nvSpPr>
        <p:spPr/>
        <p:txBody>
          <a:bodyPr/>
          <a:lstStyle>
            <a:lvl1pPr>
              <a:defRPr>
                <a:solidFill>
                  <a:schemeClr val="tx2"/>
                </a:solidFill>
              </a:defRPr>
            </a:lvl1pPr>
          </a:lstStyle>
          <a:p>
            <a:r>
              <a:rPr lang="en-US" smtClean="0"/>
              <a:t>Malak KAYS</a:t>
            </a:r>
            <a:endParaRPr lang="en-US"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401CF334-2D5C-4859-84A6-CA7E6E43FAEB}" type="slidenum">
              <a:rPr lang="en-US" smtClean="0"/>
              <a:t>‹#›</a:t>
            </a:fld>
            <a:endParaRPr lang="en-US" dirty="0"/>
          </a:p>
        </p:txBody>
      </p:sp>
      <p:grpSp>
        <p:nvGrpSpPr>
          <p:cNvPr id="8" name="Group 7"/>
          <p:cNvGrpSpPr/>
          <p:nvPr/>
        </p:nvGrpSpPr>
        <p:grpSpPr>
          <a:xfrm>
            <a:off x="1592135" y="2887530"/>
            <a:ext cx="9038813" cy="923330"/>
            <a:chOff x="1172584" y="1381459"/>
            <a:chExt cx="6779110" cy="923330"/>
          </a:xfrm>
          <a:effectLst>
            <a:outerShdw blurRad="38100" dist="12700" dir="16200000" rotWithShape="0">
              <a:prstClr val="black">
                <a:alpha val="30000"/>
              </a:prstClr>
            </a:outerShdw>
          </a:effectLst>
        </p:grpSpPr>
        <p:sp>
          <p:nvSpPr>
            <p:cNvPr id="9" name="TextBox 8"/>
            <p:cNvSpPr txBox="1"/>
            <p:nvPr/>
          </p:nvSpPr>
          <p:spPr>
            <a:xfrm>
              <a:off x="4226482" y="1381459"/>
              <a:ext cx="657872" cy="923330"/>
            </a:xfrm>
            <a:prstGeom prst="rect">
              <a:avLst/>
            </a:prstGeom>
            <a:noFill/>
          </p:spPr>
          <p:txBody>
            <a:bodyPr wrap="none" rtlCol="0">
              <a:spAutoFit/>
            </a:bodyPr>
            <a:lstStyle/>
            <a:p>
              <a:r>
                <a:rPr lang="en-US" sz="5400" dirty="0" smtClean="0">
                  <a:ln w="3175">
                    <a:solidFill>
                      <a:schemeClr val="tx2">
                        <a:alpha val="60000"/>
                      </a:schemeClr>
                    </a:solidFill>
                  </a:ln>
                  <a:solidFill>
                    <a:schemeClr val="tx2">
                      <a:lumMod val="90000"/>
                    </a:schemeClr>
                  </a:solidFill>
                  <a:effectLst>
                    <a:outerShdw blurRad="34925" dist="12700" dir="14400000" algn="ctr" rotWithShape="0">
                      <a:srgbClr val="000000">
                        <a:alpha val="21000"/>
                      </a:srgbClr>
                    </a:outerShdw>
                  </a:effectLst>
                  <a:latin typeface="Wingdings" pitchFamily="2" charset="2"/>
                </a:rPr>
                <a:t></a:t>
              </a:r>
              <a:endParaRPr lang="en-US" sz="5400" dirty="0">
                <a:ln w="3175">
                  <a:solidFill>
                    <a:schemeClr val="tx2">
                      <a:alpha val="60000"/>
                    </a:schemeClr>
                  </a:solidFill>
                </a:ln>
                <a:solidFill>
                  <a:schemeClr val="tx2">
                    <a:lumMod val="90000"/>
                  </a:schemeClr>
                </a:solidFill>
                <a:effectLst>
                  <a:outerShdw blurRad="34925" dist="12700" dir="14400000" algn="ctr" rotWithShape="0">
                    <a:srgbClr val="000000">
                      <a:alpha val="21000"/>
                    </a:srgbClr>
                  </a:outerShdw>
                </a:effectLst>
                <a:latin typeface="Wingdings" pitchFamily="2" charset="2"/>
              </a:endParaRPr>
            </a:p>
          </p:txBody>
        </p:sp>
        <p:cxnSp>
          <p:nvCxnSpPr>
            <p:cNvPr id="10" name="Straight Connector 9"/>
            <p:cNvCxnSpPr/>
            <p:nvPr/>
          </p:nvCxnSpPr>
          <p:spPr>
            <a:xfrm rot="10800000">
              <a:off x="1172584" y="1925620"/>
              <a:ext cx="3119718" cy="1588"/>
            </a:xfrm>
            <a:prstGeom prst="line">
              <a:avLst/>
            </a:prstGeom>
            <a:ln>
              <a:solidFill>
                <a:schemeClr val="tx2">
                  <a:lumMod val="90000"/>
                </a:schemeClr>
              </a:solidFill>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4831976" y="1922930"/>
              <a:ext cx="3119718" cy="1588"/>
            </a:xfrm>
            <a:prstGeom prst="line">
              <a:avLst/>
            </a:prstGeom>
            <a:ln>
              <a:solidFill>
                <a:schemeClr val="tx2">
                  <a:lumMod val="90000"/>
                </a:schemeClr>
              </a:solidFill>
            </a:ln>
            <a:effectLst/>
          </p:spPr>
          <p:style>
            <a:lnRef idx="1">
              <a:schemeClr val="accent1"/>
            </a:lnRef>
            <a:fillRef idx="0">
              <a:schemeClr val="accent1"/>
            </a:fillRef>
            <a:effectRef idx="0">
              <a:schemeClr val="accent1"/>
            </a:effectRef>
            <a:fontRef idx="minor">
              <a:schemeClr val="tx1"/>
            </a:fontRef>
          </p:style>
        </p:cxnSp>
      </p:grpSp>
      <p:sp>
        <p:nvSpPr>
          <p:cNvPr id="3" name="Subtitle 2"/>
          <p:cNvSpPr>
            <a:spLocks noGrp="1"/>
          </p:cNvSpPr>
          <p:nvPr>
            <p:ph type="subTitle" idx="1"/>
          </p:nvPr>
        </p:nvSpPr>
        <p:spPr>
          <a:xfrm>
            <a:off x="1828800" y="3767862"/>
            <a:ext cx="8534400" cy="1752600"/>
          </a:xfrm>
        </p:spPr>
        <p:txBody>
          <a:bodyPr/>
          <a:lstStyle>
            <a:lvl1pPr marL="0" indent="0" algn="ctr">
              <a:buNone/>
              <a:defRPr>
                <a:solidFill>
                  <a:schemeClr val="tx1"/>
                </a:solidFill>
                <a:effectLst>
                  <a:outerShdw blurRad="34925" dist="12700" dir="14400000" rotWithShape="0">
                    <a:prstClr val="black">
                      <a:alpha val="21000"/>
                    </a:prstClr>
                  </a:outerShd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1577788" y="1387737"/>
            <a:ext cx="9036424" cy="1731982"/>
          </a:xfrm>
        </p:spPr>
        <p:txBody>
          <a:bodyPr anchor="b"/>
          <a:lstStyle>
            <a:lvl1pPr>
              <a:defRPr>
                <a:ln w="3175">
                  <a:solidFill>
                    <a:schemeClr val="tx1">
                      <a:alpha val="65000"/>
                    </a:schemeClr>
                  </a:solidFill>
                </a:ln>
                <a:solidFill>
                  <a:schemeClr val="tx1"/>
                </a:solidFill>
                <a:effectLst>
                  <a:outerShdw blurRad="25400" dist="12700" dir="14220000" rotWithShape="0">
                    <a:prstClr val="black">
                      <a:alpha val="50000"/>
                    </a:prstClr>
                  </a:outerShdw>
                </a:effectLst>
              </a:defRPr>
            </a:lvl1pPr>
          </a:lstStyle>
          <a:p>
            <a:r>
              <a:rPr lang="en-US" smtClean="0"/>
              <a:t>Click to edit Master title style</a:t>
            </a:r>
            <a:endParaRPr lang="en-US" dirty="0"/>
          </a:p>
        </p:txBody>
      </p:sp>
    </p:spTree>
    <p:extLst>
      <p:ext uri="{BB962C8B-B14F-4D97-AF65-F5344CB8AC3E}">
        <p14:creationId xmlns:p14="http://schemas.microsoft.com/office/powerpoint/2010/main" val="2337521339"/>
      </p:ext>
    </p:extLst>
  </p:cSld>
  <p:clrMapOvr>
    <a:overrideClrMapping bg1="lt1" tx1="dk1" bg2="lt2" tx2="dk2" accent1="accent1" accent2="accent2" accent3="accent3" accent4="accent4" accent5="accent5" accent6="accent6" hlink="hlink" folHlink="folHlink"/>
  </p:clrMapOvr>
  <p:extLst mod="1">
    <p:ext uri="{DCECCB84-F9BA-43D5-87BE-67443E8EF086}">
      <p15:sldGuideLst xmlns:p15="http://schemas.microsoft.com/office/powerpoint/2012/main">
        <p15:guide id="0" orient="horz" pos="2160" userDrawn="1">
          <p15:clr>
            <a:srgbClr val="FBAE40"/>
          </p15:clr>
        </p15:guide>
        <p15:guide id="1"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2361762-EFA9-433E-B7B8-ACB1B19C7BB6}" type="datetime1">
              <a:rPr lang="en-US" smtClean="0"/>
              <a:t>1/17/2016</a:t>
            </a:fld>
            <a:endParaRPr lang="en-US" dirty="0"/>
          </a:p>
        </p:txBody>
      </p:sp>
      <p:sp>
        <p:nvSpPr>
          <p:cNvPr id="5" name="Footer Placeholder 4"/>
          <p:cNvSpPr>
            <a:spLocks noGrp="1"/>
          </p:cNvSpPr>
          <p:nvPr>
            <p:ph type="ftr" sz="quarter" idx="11"/>
          </p:nvPr>
        </p:nvSpPr>
        <p:spPr/>
        <p:txBody>
          <a:bodyPr/>
          <a:lstStyle/>
          <a:p>
            <a:r>
              <a:rPr lang="en-US" smtClean="0"/>
              <a:t>Malak KAYS</a:t>
            </a:r>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grpSp>
        <p:nvGrpSpPr>
          <p:cNvPr id="11" name="Group 10"/>
          <p:cNvGrpSpPr/>
          <p:nvPr/>
        </p:nvGrpSpPr>
        <p:grpSpPr>
          <a:xfrm>
            <a:off x="1563446" y="1392217"/>
            <a:ext cx="9038813" cy="923330"/>
            <a:chOff x="1172584" y="1381459"/>
            <a:chExt cx="6779110" cy="923330"/>
          </a:xfrm>
        </p:grpSpPr>
        <p:sp>
          <p:nvSpPr>
            <p:cNvPr id="15" name="TextBox 14"/>
            <p:cNvSpPr txBox="1"/>
            <p:nvPr/>
          </p:nvSpPr>
          <p:spPr>
            <a:xfrm>
              <a:off x="4147073" y="1381459"/>
              <a:ext cx="657872"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6" name="Straight Connector 15"/>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4463082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FC27A4E-CB22-4943-8C68-D7A27152B550}" type="datetime1">
              <a:rPr lang="en-US" smtClean="0"/>
              <a:t>1/17/2016</a:t>
            </a:fld>
            <a:endParaRPr lang="en-US" dirty="0"/>
          </a:p>
        </p:txBody>
      </p:sp>
      <p:sp>
        <p:nvSpPr>
          <p:cNvPr id="5" name="Footer Placeholder 4"/>
          <p:cNvSpPr>
            <a:spLocks noGrp="1"/>
          </p:cNvSpPr>
          <p:nvPr>
            <p:ph type="ftr" sz="quarter" idx="11"/>
          </p:nvPr>
        </p:nvSpPr>
        <p:spPr/>
        <p:txBody>
          <a:bodyPr/>
          <a:lstStyle/>
          <a:p>
            <a:r>
              <a:rPr lang="en-US" smtClean="0"/>
              <a:t>Malak KAYS</a:t>
            </a:r>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grpSp>
        <p:nvGrpSpPr>
          <p:cNvPr id="11" name="Group 10"/>
          <p:cNvGrpSpPr/>
          <p:nvPr/>
        </p:nvGrpSpPr>
        <p:grpSpPr>
          <a:xfrm rot="5400000">
            <a:off x="6103641" y="2893004"/>
            <a:ext cx="5523744" cy="923330"/>
            <a:chOff x="1815339" y="1496875"/>
            <a:chExt cx="5523744" cy="692497"/>
          </a:xfrm>
        </p:grpSpPr>
        <p:sp>
          <p:nvSpPr>
            <p:cNvPr id="12" name="TextBox 11"/>
            <p:cNvSpPr txBox="1"/>
            <p:nvPr/>
          </p:nvSpPr>
          <p:spPr>
            <a:xfrm>
              <a:off x="4224081" y="1496875"/>
              <a:ext cx="877163" cy="692497"/>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3" name="Straight Connector 12"/>
            <p:cNvCxnSpPr/>
            <p:nvPr/>
          </p:nvCxnSpPr>
          <p:spPr>
            <a:xfrm flipH="1" flipV="1">
              <a:off x="1815339" y="1924709"/>
              <a:ext cx="2468880" cy="2505"/>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6200000" flipH="1" flipV="1">
              <a:off x="6164660" y="752995"/>
              <a:ext cx="1" cy="2348844"/>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3" name="Vertical Text Placeholder 2"/>
          <p:cNvSpPr>
            <a:spLocks noGrp="1"/>
          </p:cNvSpPr>
          <p:nvPr>
            <p:ph type="body" orient="vert" idx="1"/>
          </p:nvPr>
        </p:nvSpPr>
        <p:spPr>
          <a:xfrm>
            <a:off x="917985" y="849855"/>
            <a:ext cx="7343889" cy="502382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 name="Vertical Title 1"/>
          <p:cNvSpPr>
            <a:spLocks noGrp="1"/>
          </p:cNvSpPr>
          <p:nvPr>
            <p:ph type="title" orient="vert"/>
          </p:nvPr>
        </p:nvSpPr>
        <p:spPr>
          <a:xfrm>
            <a:off x="9022081" y="559399"/>
            <a:ext cx="2237591" cy="5566765"/>
          </a:xfrm>
        </p:spPr>
        <p:txBody>
          <a:bodyPr vert="eaVert"/>
          <a:lstStyle/>
          <a:p>
            <a:r>
              <a:rPr lang="en-US" smtClean="0"/>
              <a:t>Click to edit Master title style</a:t>
            </a:r>
            <a:endParaRPr lang="en-US" dirty="0"/>
          </a:p>
        </p:txBody>
      </p:sp>
    </p:spTree>
    <p:extLst>
      <p:ext uri="{BB962C8B-B14F-4D97-AF65-F5344CB8AC3E}">
        <p14:creationId xmlns:p14="http://schemas.microsoft.com/office/powerpoint/2010/main" val="711413232"/>
      </p:ext>
    </p:extLst>
  </p:cSld>
  <p:clrMapOvr>
    <a:masterClrMapping/>
  </p:clrMapOvr>
  <p:extLst mod="1">
    <p:ext uri="{DCECCB84-F9BA-43D5-87BE-67443E8EF086}">
      <p15:sldGuideLst xmlns:p15="http://schemas.microsoft.com/office/powerpoint/2012/main">
        <p15:guide id="0" orient="horz" pos="2160" userDrawn="1">
          <p15:clr>
            <a:srgbClr val="FBAE40"/>
          </p15:clr>
        </p15:guide>
        <p15:guide id="1" pos="3840" userDrawn="1">
          <p15:clr>
            <a:srgbClr val="FBAE40"/>
          </p15:clr>
        </p15:guide>
        <p15:guide id="2" orient="horz" pos="360" userDrawn="1">
          <p15:clr>
            <a:srgbClr val="FBAE40"/>
          </p15:clr>
        </p15:guide>
        <p15:guide id="3" orient="horz" pos="3864"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1D77D31-9FE4-4697-9FF9-43DE04323BE6}" type="datetime1">
              <a:rPr lang="en-US" smtClean="0"/>
              <a:t>1/17/2016</a:t>
            </a:fld>
            <a:endParaRPr lang="en-US" dirty="0"/>
          </a:p>
        </p:txBody>
      </p:sp>
      <p:sp>
        <p:nvSpPr>
          <p:cNvPr id="5" name="Footer Placeholder 4"/>
          <p:cNvSpPr>
            <a:spLocks noGrp="1"/>
          </p:cNvSpPr>
          <p:nvPr>
            <p:ph type="ftr" sz="quarter" idx="11"/>
          </p:nvPr>
        </p:nvSpPr>
        <p:spPr/>
        <p:txBody>
          <a:bodyPr/>
          <a:lstStyle/>
          <a:p>
            <a:r>
              <a:rPr lang="en-US" smtClean="0"/>
              <a:t>Malak KAYS</a:t>
            </a:r>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grpSp>
        <p:nvGrpSpPr>
          <p:cNvPr id="12" name="Group 11"/>
          <p:cNvGrpSpPr/>
          <p:nvPr/>
        </p:nvGrpSpPr>
        <p:grpSpPr>
          <a:xfrm>
            <a:off x="1563446" y="1526967"/>
            <a:ext cx="9038813" cy="923330"/>
            <a:chOff x="1172584" y="1381459"/>
            <a:chExt cx="6779110" cy="923330"/>
          </a:xfrm>
        </p:grpSpPr>
        <p:sp>
          <p:nvSpPr>
            <p:cNvPr id="13" name="TextBox 12"/>
            <p:cNvSpPr txBox="1"/>
            <p:nvPr/>
          </p:nvSpPr>
          <p:spPr>
            <a:xfrm>
              <a:off x="4248139" y="1381459"/>
              <a:ext cx="657872"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4" name="Straight Connector 13"/>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Title 10"/>
          <p:cNvSpPr>
            <a:spLocks noGrp="1"/>
          </p:cNvSpPr>
          <p:nvPr>
            <p:ph type="title" hasCustomPrompt="1"/>
          </p:nvPr>
        </p:nvSpPr>
        <p:spPr/>
        <p:txBody>
          <a:bodyPr/>
          <a:lstStyle>
            <a:lvl1pPr>
              <a:defRPr/>
            </a:lvl1pPr>
          </a:lstStyle>
          <a:p>
            <a:r>
              <a:rPr lang="en-US" dirty="0" smtClean="0"/>
              <a:t>Click to edit Master title style </a:t>
            </a:r>
            <a:endParaRPr lang="en-US" dirty="0"/>
          </a:p>
        </p:txBody>
      </p:sp>
    </p:spTree>
    <p:extLst>
      <p:ext uri="{BB962C8B-B14F-4D97-AF65-F5344CB8AC3E}">
        <p14:creationId xmlns:p14="http://schemas.microsoft.com/office/powerpoint/2010/main" val="2140883251"/>
      </p:ext>
    </p:extLst>
  </p:cSld>
  <p:clrMapOvr>
    <a:masterClrMapping/>
  </p:clrMapOvr>
  <p:extLst mod="1">
    <p:ext uri="{DCECCB84-F9BA-43D5-87BE-67443E8EF086}">
      <p15:sldGuideLst xmlns:p15="http://schemas.microsoft.com/office/powerpoint/2012/main">
        <p15:guide id="0" orient="horz" pos="2160" userDrawn="1">
          <p15:clr>
            <a:srgbClr val="FBAE40"/>
          </p15:clr>
        </p15:guide>
        <p15:guide id="1"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12" name="Picture 11" descr="CoverOverlay.png"/>
          <p:cNvPicPr>
            <a:picLocks noChangeAspect="1"/>
          </p:cNvPicPr>
          <p:nvPr/>
        </p:nvPicPr>
        <p:blipFill>
          <a:blip r:embed="rId2" cstate="print">
            <a:lum/>
          </a:blip>
          <a:stretch>
            <a:fillRect/>
          </a:stretch>
        </p:blipFill>
        <p:spPr>
          <a:xfrm>
            <a:off x="0" y="0"/>
            <a:ext cx="12192000" cy="6858000"/>
          </a:xfrm>
          <a:prstGeom prst="rect">
            <a:avLst/>
          </a:prstGeom>
        </p:spPr>
      </p:pic>
      <p:grpSp>
        <p:nvGrpSpPr>
          <p:cNvPr id="7" name="Group 7"/>
          <p:cNvGrpSpPr/>
          <p:nvPr/>
        </p:nvGrpSpPr>
        <p:grpSpPr>
          <a:xfrm>
            <a:off x="1563446" y="2887579"/>
            <a:ext cx="9038813" cy="923330"/>
            <a:chOff x="1172584" y="1381459"/>
            <a:chExt cx="6779110" cy="923330"/>
          </a:xfrm>
        </p:grpSpPr>
        <p:sp>
          <p:nvSpPr>
            <p:cNvPr id="9" name="TextBox 8"/>
            <p:cNvSpPr txBox="1"/>
            <p:nvPr/>
          </p:nvSpPr>
          <p:spPr>
            <a:xfrm>
              <a:off x="4248141" y="1381459"/>
              <a:ext cx="657872"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0" name="Straight Connector 9"/>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4831976" y="1927412"/>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4" name="Date Placeholder 3"/>
          <p:cNvSpPr>
            <a:spLocks noGrp="1"/>
          </p:cNvSpPr>
          <p:nvPr>
            <p:ph type="dt" sz="half" idx="10"/>
          </p:nvPr>
        </p:nvSpPr>
        <p:spPr/>
        <p:txBody>
          <a:bodyPr/>
          <a:lstStyle/>
          <a:p>
            <a:fld id="{455B281F-FA23-49BA-B79C-252F0484AC3A}" type="datetime1">
              <a:rPr lang="en-US" smtClean="0"/>
              <a:t>1/17/2016</a:t>
            </a:fld>
            <a:endParaRPr lang="en-US" dirty="0"/>
          </a:p>
        </p:txBody>
      </p:sp>
      <p:sp>
        <p:nvSpPr>
          <p:cNvPr id="5" name="Footer Placeholder 4"/>
          <p:cNvSpPr>
            <a:spLocks noGrp="1"/>
          </p:cNvSpPr>
          <p:nvPr>
            <p:ph type="ftr" sz="quarter" idx="11"/>
          </p:nvPr>
        </p:nvSpPr>
        <p:spPr/>
        <p:txBody>
          <a:bodyPr/>
          <a:lstStyle/>
          <a:p>
            <a:r>
              <a:rPr lang="en-US" smtClean="0"/>
              <a:t>Malak KAYS</a:t>
            </a:r>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
        <p:nvSpPr>
          <p:cNvPr id="3" name="Text Placeholder 2"/>
          <p:cNvSpPr>
            <a:spLocks noGrp="1"/>
          </p:cNvSpPr>
          <p:nvPr>
            <p:ph type="body" idx="1"/>
          </p:nvPr>
        </p:nvSpPr>
        <p:spPr>
          <a:xfrm>
            <a:off x="932331" y="3767317"/>
            <a:ext cx="10312996" cy="1500187"/>
          </a:xfrm>
        </p:spPr>
        <p:txBody>
          <a:bodyPr anchor="t"/>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2" name="Title 1"/>
          <p:cNvSpPr>
            <a:spLocks noGrp="1"/>
          </p:cNvSpPr>
          <p:nvPr>
            <p:ph type="title"/>
          </p:nvPr>
        </p:nvSpPr>
        <p:spPr>
          <a:xfrm>
            <a:off x="920054" y="1204857"/>
            <a:ext cx="10339617" cy="1910716"/>
          </a:xfrm>
        </p:spPr>
        <p:txBody>
          <a:bodyPr anchor="b"/>
          <a:lstStyle>
            <a:lvl1pPr algn="ctr">
              <a:defRPr sz="5400" b="0" cap="none" baseline="0">
                <a:solidFill>
                  <a:schemeClr val="tx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787456969"/>
      </p:ext>
    </p:extLst>
  </p:cSld>
  <p:clrMapOvr>
    <a:masterClrMapping/>
  </p:clrMapOvr>
  <p:extLst mod="1">
    <p:ext uri="{DCECCB84-F9BA-43D5-87BE-67443E8EF086}">
      <p15:sldGuideLst xmlns:p15="http://schemas.microsoft.com/office/powerpoint/2012/main">
        <p15:guide id="0" orient="horz" pos="2160" userDrawn="1">
          <p15:clr>
            <a:srgbClr val="FBAE40"/>
          </p15:clr>
        </p15:guide>
        <p15:guide id="1"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93B59333-D4EF-4B60-9DD5-AC524F80450D}" type="datetime1">
              <a:rPr lang="en-US" smtClean="0"/>
              <a:t>1/17/2016</a:t>
            </a:fld>
            <a:endParaRPr lang="en-US" dirty="0"/>
          </a:p>
        </p:txBody>
      </p:sp>
      <p:sp>
        <p:nvSpPr>
          <p:cNvPr id="6" name="Footer Placeholder 5"/>
          <p:cNvSpPr>
            <a:spLocks noGrp="1"/>
          </p:cNvSpPr>
          <p:nvPr>
            <p:ph type="ftr" sz="quarter" idx="11"/>
          </p:nvPr>
        </p:nvSpPr>
        <p:spPr/>
        <p:txBody>
          <a:bodyPr/>
          <a:lstStyle/>
          <a:p>
            <a:r>
              <a:rPr lang="en-US" smtClean="0"/>
              <a:t>Malak KAYS</a:t>
            </a:r>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dirty="0"/>
          </a:p>
        </p:txBody>
      </p:sp>
      <p:grpSp>
        <p:nvGrpSpPr>
          <p:cNvPr id="13" name="Group 12"/>
          <p:cNvGrpSpPr/>
          <p:nvPr/>
        </p:nvGrpSpPr>
        <p:grpSpPr>
          <a:xfrm>
            <a:off x="1563446" y="1392217"/>
            <a:ext cx="9038813" cy="923330"/>
            <a:chOff x="1172584" y="1381459"/>
            <a:chExt cx="6779110" cy="923330"/>
          </a:xfrm>
        </p:grpSpPr>
        <p:sp>
          <p:nvSpPr>
            <p:cNvPr id="14" name="TextBox 13"/>
            <p:cNvSpPr txBox="1"/>
            <p:nvPr/>
          </p:nvSpPr>
          <p:spPr>
            <a:xfrm>
              <a:off x="4240920" y="1381459"/>
              <a:ext cx="657872"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5" name="Straight Connector 14"/>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10" name="Content Placeholder 9"/>
          <p:cNvSpPr>
            <a:spLocks noGrp="1"/>
          </p:cNvSpPr>
          <p:nvPr>
            <p:ph sz="quarter" idx="14"/>
          </p:nvPr>
        </p:nvSpPr>
        <p:spPr>
          <a:xfrm>
            <a:off x="6193535" y="2240280"/>
            <a:ext cx="5071872" cy="387705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Content Placeholder 7"/>
          <p:cNvSpPr>
            <a:spLocks noGrp="1"/>
          </p:cNvSpPr>
          <p:nvPr>
            <p:ph sz="quarter" idx="13"/>
          </p:nvPr>
        </p:nvSpPr>
        <p:spPr>
          <a:xfrm>
            <a:off x="914400" y="2240280"/>
            <a:ext cx="5071872" cy="387705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Title 1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06743514"/>
      </p:ext>
    </p:extLst>
  </p:cSld>
  <p:clrMapOvr>
    <a:masterClrMapping/>
  </p:clrMapOvr>
  <p:extLst mod="1">
    <p:ext uri="{DCECCB84-F9BA-43D5-87BE-67443E8EF086}">
      <p15:sldGuideLst xmlns:p15="http://schemas.microsoft.com/office/powerpoint/2012/main">
        <p15:guide id="0" orient="horz" pos="2160" userDrawn="1">
          <p15:clr>
            <a:srgbClr val="FBAE40"/>
          </p15:clr>
        </p15:guide>
        <p15:guide id="1"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7913E400-C8C0-46DB-812C-E9B8C4C0A684}" type="datetime1">
              <a:rPr lang="en-US" smtClean="0"/>
              <a:t>1/17/2016</a:t>
            </a:fld>
            <a:endParaRPr lang="en-US" dirty="0"/>
          </a:p>
        </p:txBody>
      </p:sp>
      <p:sp>
        <p:nvSpPr>
          <p:cNvPr id="8" name="Footer Placeholder 7"/>
          <p:cNvSpPr>
            <a:spLocks noGrp="1"/>
          </p:cNvSpPr>
          <p:nvPr>
            <p:ph type="ftr" sz="quarter" idx="11"/>
          </p:nvPr>
        </p:nvSpPr>
        <p:spPr/>
        <p:txBody>
          <a:bodyPr/>
          <a:lstStyle/>
          <a:p>
            <a:r>
              <a:rPr lang="en-US" smtClean="0"/>
              <a:t>Malak KAYS</a:t>
            </a:r>
            <a:endParaRPr lang="en-US" dirty="0"/>
          </a:p>
        </p:txBody>
      </p:sp>
      <p:sp>
        <p:nvSpPr>
          <p:cNvPr id="9" name="Slide Number Placeholder 8"/>
          <p:cNvSpPr>
            <a:spLocks noGrp="1"/>
          </p:cNvSpPr>
          <p:nvPr>
            <p:ph type="sldNum" sz="quarter" idx="12"/>
          </p:nvPr>
        </p:nvSpPr>
        <p:spPr/>
        <p:txBody>
          <a:bodyPr/>
          <a:lstStyle/>
          <a:p>
            <a:fld id="{401CF334-2D5C-4859-84A6-CA7E6E43FAEB}" type="slidenum">
              <a:rPr lang="en-US" smtClean="0"/>
              <a:t>‹#›</a:t>
            </a:fld>
            <a:endParaRPr lang="en-US" dirty="0"/>
          </a:p>
        </p:txBody>
      </p:sp>
      <p:grpSp>
        <p:nvGrpSpPr>
          <p:cNvPr id="14" name="Group 13"/>
          <p:cNvGrpSpPr/>
          <p:nvPr/>
        </p:nvGrpSpPr>
        <p:grpSpPr>
          <a:xfrm>
            <a:off x="1563446" y="1392217"/>
            <a:ext cx="9038813" cy="923330"/>
            <a:chOff x="1172584" y="1381459"/>
            <a:chExt cx="6779110" cy="923330"/>
          </a:xfrm>
        </p:grpSpPr>
        <p:sp>
          <p:nvSpPr>
            <p:cNvPr id="16" name="TextBox 15"/>
            <p:cNvSpPr txBox="1"/>
            <p:nvPr/>
          </p:nvSpPr>
          <p:spPr>
            <a:xfrm>
              <a:off x="4248139" y="1381459"/>
              <a:ext cx="657872"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7" name="Straight Connector 16"/>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6" name="Content Placeholder 5"/>
          <p:cNvSpPr>
            <a:spLocks noGrp="1"/>
          </p:cNvSpPr>
          <p:nvPr>
            <p:ph sz="quarter" idx="4"/>
          </p:nvPr>
        </p:nvSpPr>
        <p:spPr>
          <a:xfrm>
            <a:off x="6193368" y="2944368"/>
            <a:ext cx="5066304" cy="317296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669741" y="2240280"/>
            <a:ext cx="4596384" cy="658368"/>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917984" y="2947595"/>
            <a:ext cx="5071872" cy="317296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ext Placeholder 2"/>
          <p:cNvSpPr>
            <a:spLocks noGrp="1"/>
          </p:cNvSpPr>
          <p:nvPr>
            <p:ph type="body" idx="1"/>
          </p:nvPr>
        </p:nvSpPr>
        <p:spPr>
          <a:xfrm>
            <a:off x="1402080" y="2240280"/>
            <a:ext cx="4589928" cy="658368"/>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Tree>
    <p:extLst>
      <p:ext uri="{BB962C8B-B14F-4D97-AF65-F5344CB8AC3E}">
        <p14:creationId xmlns:p14="http://schemas.microsoft.com/office/powerpoint/2010/main" val="1264724397"/>
      </p:ext>
    </p:extLst>
  </p:cSld>
  <p:clrMapOvr>
    <a:masterClrMapping/>
  </p:clrMapOvr>
  <p:extLst mod="1">
    <p:ext uri="{DCECCB84-F9BA-43D5-87BE-67443E8EF086}">
      <p15:sldGuideLst xmlns:p15="http://schemas.microsoft.com/office/powerpoint/2012/main">
        <p15:guide id="0" orient="horz" pos="2160" userDrawn="1">
          <p15:clr>
            <a:srgbClr val="FBAE40"/>
          </p15:clr>
        </p15:guide>
        <p15:guide id="1"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8D6A30F2-A8A4-40D6-A799-6A10143AC483}" type="datetime1">
              <a:rPr lang="en-US" smtClean="0"/>
              <a:t>1/17/2016</a:t>
            </a:fld>
            <a:endParaRPr lang="en-US" dirty="0"/>
          </a:p>
        </p:txBody>
      </p:sp>
      <p:sp>
        <p:nvSpPr>
          <p:cNvPr id="4" name="Footer Placeholder 3"/>
          <p:cNvSpPr>
            <a:spLocks noGrp="1"/>
          </p:cNvSpPr>
          <p:nvPr>
            <p:ph type="ftr" sz="quarter" idx="11"/>
          </p:nvPr>
        </p:nvSpPr>
        <p:spPr/>
        <p:txBody>
          <a:bodyPr/>
          <a:lstStyle/>
          <a:p>
            <a:r>
              <a:rPr lang="en-US" smtClean="0"/>
              <a:t>Malak KAYS</a:t>
            </a:r>
            <a:endParaRPr lang="en-US" dirty="0"/>
          </a:p>
        </p:txBody>
      </p:sp>
      <p:sp>
        <p:nvSpPr>
          <p:cNvPr id="5" name="Slide Number Placeholder 4"/>
          <p:cNvSpPr>
            <a:spLocks noGrp="1"/>
          </p:cNvSpPr>
          <p:nvPr>
            <p:ph type="sldNum" sz="quarter" idx="12"/>
          </p:nvPr>
        </p:nvSpPr>
        <p:spPr/>
        <p:txBody>
          <a:bodyPr/>
          <a:lstStyle/>
          <a:p>
            <a:fld id="{401CF334-2D5C-4859-84A6-CA7E6E43FAEB}" type="slidenum">
              <a:rPr lang="en-US" smtClean="0"/>
              <a:t>‹#›</a:t>
            </a:fld>
            <a:endParaRPr lang="en-US" dirty="0"/>
          </a:p>
        </p:txBody>
      </p:sp>
      <p:grpSp>
        <p:nvGrpSpPr>
          <p:cNvPr id="10" name="Group 9"/>
          <p:cNvGrpSpPr/>
          <p:nvPr/>
        </p:nvGrpSpPr>
        <p:grpSpPr>
          <a:xfrm>
            <a:off x="1563446" y="1392217"/>
            <a:ext cx="9038813" cy="923330"/>
            <a:chOff x="1172584" y="1381459"/>
            <a:chExt cx="6779110" cy="923330"/>
          </a:xfrm>
        </p:grpSpPr>
        <p:sp>
          <p:nvSpPr>
            <p:cNvPr id="14" name="TextBox 13"/>
            <p:cNvSpPr txBox="1"/>
            <p:nvPr/>
          </p:nvSpPr>
          <p:spPr>
            <a:xfrm>
              <a:off x="4248139" y="1381459"/>
              <a:ext cx="657872"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5" name="Straight Connector 14"/>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005937786"/>
      </p:ext>
    </p:extLst>
  </p:cSld>
  <p:clrMapOvr>
    <a:masterClrMapping/>
  </p:clrMapOvr>
  <p:extLst mod="1">
    <p:ext uri="{DCECCB84-F9BA-43D5-87BE-67443E8EF086}">
      <p15:sldGuideLst xmlns:p15="http://schemas.microsoft.com/office/powerpoint/2012/main">
        <p15:guide id="0" orient="horz" pos="2160" userDrawn="1">
          <p15:clr>
            <a:srgbClr val="FBAE40"/>
          </p15:clr>
        </p15:guide>
        <p15:guide id="1" pos="384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35A38F-8DC2-4F4A-A2F2-0173BC745FD1}" type="datetime1">
              <a:rPr lang="en-US" smtClean="0"/>
              <a:t>1/17/2016</a:t>
            </a:fld>
            <a:endParaRPr lang="en-US" dirty="0"/>
          </a:p>
        </p:txBody>
      </p:sp>
      <p:sp>
        <p:nvSpPr>
          <p:cNvPr id="3" name="Footer Placeholder 2"/>
          <p:cNvSpPr>
            <a:spLocks noGrp="1"/>
          </p:cNvSpPr>
          <p:nvPr>
            <p:ph type="ftr" sz="quarter" idx="11"/>
          </p:nvPr>
        </p:nvSpPr>
        <p:spPr/>
        <p:txBody>
          <a:bodyPr/>
          <a:lstStyle/>
          <a:p>
            <a:r>
              <a:rPr lang="en-US" smtClean="0"/>
              <a:t>Malak KAYS</a:t>
            </a:r>
            <a:endParaRPr lang="en-US" dirty="0"/>
          </a:p>
        </p:txBody>
      </p:sp>
      <p:sp>
        <p:nvSpPr>
          <p:cNvPr id="4" name="Slide Number Placeholder 3"/>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336591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2721EEA8-112C-4A85-AE34-25CE71C0D444}" type="datetime1">
              <a:rPr lang="en-US" smtClean="0"/>
              <a:t>1/17/2016</a:t>
            </a:fld>
            <a:endParaRPr lang="en-US" dirty="0"/>
          </a:p>
        </p:txBody>
      </p:sp>
      <p:sp>
        <p:nvSpPr>
          <p:cNvPr id="6" name="Footer Placeholder 5"/>
          <p:cNvSpPr>
            <a:spLocks noGrp="1"/>
          </p:cNvSpPr>
          <p:nvPr>
            <p:ph type="ftr" sz="quarter" idx="11"/>
          </p:nvPr>
        </p:nvSpPr>
        <p:spPr/>
        <p:txBody>
          <a:bodyPr/>
          <a:lstStyle/>
          <a:p>
            <a:r>
              <a:rPr lang="en-US" smtClean="0"/>
              <a:t>Malak KAYS</a:t>
            </a:r>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dirty="0"/>
          </a:p>
        </p:txBody>
      </p:sp>
      <p:sp>
        <p:nvSpPr>
          <p:cNvPr id="3" name="Content Placeholder 2"/>
          <p:cNvSpPr>
            <a:spLocks noGrp="1"/>
          </p:cNvSpPr>
          <p:nvPr>
            <p:ph idx="1"/>
          </p:nvPr>
        </p:nvSpPr>
        <p:spPr>
          <a:xfrm>
            <a:off x="922669" y="559399"/>
            <a:ext cx="5488889" cy="5566765"/>
          </a:xfrm>
        </p:spPr>
        <p:txBody>
          <a:bodyPr anchor="ct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12773" y="3603813"/>
            <a:ext cx="4548967" cy="2517289"/>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6712773" y="1678196"/>
            <a:ext cx="4563311" cy="1886921"/>
          </a:xfrm>
        </p:spPr>
        <p:txBody>
          <a:bodyPr anchor="b"/>
          <a:lstStyle>
            <a:lvl1pPr algn="l">
              <a:defRPr sz="2800" b="0"/>
            </a:lvl1pPr>
          </a:lstStyle>
          <a:p>
            <a:r>
              <a:rPr lang="en-US" smtClean="0"/>
              <a:t>Click to edit Master title style</a:t>
            </a:r>
            <a:endParaRPr lang="en-US"/>
          </a:p>
        </p:txBody>
      </p:sp>
    </p:spTree>
    <p:extLst>
      <p:ext uri="{BB962C8B-B14F-4D97-AF65-F5344CB8AC3E}">
        <p14:creationId xmlns:p14="http://schemas.microsoft.com/office/powerpoint/2010/main" val="243793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A82AF40F-03DA-42F3-B150-4FB928E4196C}" type="datetime1">
              <a:rPr lang="en-US" smtClean="0"/>
              <a:t>1/17/2016</a:t>
            </a:fld>
            <a:endParaRPr lang="en-US" dirty="0"/>
          </a:p>
        </p:txBody>
      </p:sp>
      <p:sp>
        <p:nvSpPr>
          <p:cNvPr id="6" name="Footer Placeholder 5"/>
          <p:cNvSpPr>
            <a:spLocks noGrp="1"/>
          </p:cNvSpPr>
          <p:nvPr>
            <p:ph type="ftr" sz="quarter" idx="11"/>
          </p:nvPr>
        </p:nvSpPr>
        <p:spPr/>
        <p:txBody>
          <a:bodyPr/>
          <a:lstStyle/>
          <a:p>
            <a:r>
              <a:rPr lang="en-US" smtClean="0"/>
              <a:t>Malak KAYS</a:t>
            </a:r>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dirty="0"/>
          </a:p>
        </p:txBody>
      </p:sp>
      <p:sp>
        <p:nvSpPr>
          <p:cNvPr id="3" name="Picture Placeholder 2"/>
          <p:cNvSpPr>
            <a:spLocks noGrp="1"/>
          </p:cNvSpPr>
          <p:nvPr>
            <p:ph type="pic" idx="1"/>
          </p:nvPr>
        </p:nvSpPr>
        <p:spPr>
          <a:xfrm rot="240000">
            <a:off x="2911723" y="666965"/>
            <a:ext cx="6362875" cy="3598016"/>
          </a:xfrm>
          <a:solidFill>
            <a:srgbClr val="FFFFFF">
              <a:shade val="85000"/>
            </a:srgbClr>
          </a:solidFill>
          <a:ln w="190500" cap="sq">
            <a:solidFill>
              <a:srgbClr val="FFFFFF"/>
            </a:solidFill>
            <a:miter lim="800000"/>
          </a:ln>
          <a:effectLst>
            <a:outerShdw blurRad="65000" dist="50800" dir="12900000" kx="195000" ky="145000" algn="tl" rotWithShape="0">
              <a:srgbClr val="000000">
                <a:alpha val="24000"/>
              </a:srgbClr>
            </a:outerShdw>
          </a:effectLst>
          <a:scene3d>
            <a:camera prst="orthographicFront">
              <a:rot lat="0" lon="0" rev="360000"/>
            </a:camera>
            <a:lightRig rig="twoPt" dir="t">
              <a:rot lat="0" lon="0" rev="7200000"/>
            </a:lightRig>
          </a:scene3d>
          <a:sp3d contourW="12700">
            <a:bevelT w="25400" h="19050"/>
            <a:contourClr>
              <a:srgbClr val="969696"/>
            </a:contourClr>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7986" y="5324306"/>
            <a:ext cx="10341685" cy="804862"/>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903642" y="4668819"/>
            <a:ext cx="10356028" cy="644729"/>
          </a:xfrm>
        </p:spPr>
        <p:txBody>
          <a:bodyPr anchor="b"/>
          <a:lstStyle>
            <a:lvl1pPr algn="ctr">
              <a:defRPr sz="2800" b="0"/>
            </a:lvl1pPr>
          </a:lstStyle>
          <a:p>
            <a:r>
              <a:rPr lang="en-US" smtClean="0"/>
              <a:t>Click to edit Master title style</a:t>
            </a:r>
            <a:endParaRPr lang="en-US"/>
          </a:p>
        </p:txBody>
      </p:sp>
    </p:spTree>
    <p:extLst>
      <p:ext uri="{BB962C8B-B14F-4D97-AF65-F5344CB8AC3E}">
        <p14:creationId xmlns:p14="http://schemas.microsoft.com/office/powerpoint/2010/main" val="36511089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0"/>
            <a:ext cx="12192000" cy="6858000"/>
          </a:xfrm>
          <a:prstGeom prst="rect">
            <a:avLst/>
          </a:prstGeom>
          <a:gradFill flip="none" rotWithShape="1">
            <a:gsLst>
              <a:gs pos="83000">
                <a:schemeClr val="bg1">
                  <a:alpha val="11000"/>
                </a:schemeClr>
              </a:gs>
              <a:gs pos="100000">
                <a:schemeClr val="tx2">
                  <a:lumMod val="20000"/>
                  <a:lumOff val="80000"/>
                </a:schemeClr>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4" name="Date Placeholder 3"/>
          <p:cNvSpPr>
            <a:spLocks noGrp="1"/>
          </p:cNvSpPr>
          <p:nvPr>
            <p:ph type="dt" sz="half" idx="2"/>
          </p:nvPr>
        </p:nvSpPr>
        <p:spPr>
          <a:xfrm>
            <a:off x="480504" y="6161443"/>
            <a:ext cx="2844800" cy="365125"/>
          </a:xfrm>
          <a:prstGeom prst="rect">
            <a:avLst/>
          </a:prstGeom>
        </p:spPr>
        <p:txBody>
          <a:bodyPr vert="horz" lIns="91440" tIns="45720" rIns="91440" bIns="45720" rtlCol="0" anchor="ctr"/>
          <a:lstStyle>
            <a:lvl1pPr algn="l">
              <a:defRPr sz="1200">
                <a:solidFill>
                  <a:schemeClr val="tx2"/>
                </a:solidFill>
              </a:defRPr>
            </a:lvl1pPr>
          </a:lstStyle>
          <a:p>
            <a:fld id="{C5810F79-85E5-4126-A538-9F52DF10AA9E}" type="datetime1">
              <a:rPr lang="en-US" smtClean="0"/>
              <a:t>1/17/2016</a:t>
            </a:fld>
            <a:endParaRPr lang="en-US" dirty="0"/>
          </a:p>
        </p:txBody>
      </p:sp>
      <p:sp>
        <p:nvSpPr>
          <p:cNvPr id="5" name="Footer Placeholder 4"/>
          <p:cNvSpPr>
            <a:spLocks noGrp="1"/>
          </p:cNvSpPr>
          <p:nvPr>
            <p:ph type="ftr" sz="quarter" idx="3"/>
          </p:nvPr>
        </p:nvSpPr>
        <p:spPr>
          <a:xfrm>
            <a:off x="4165600" y="6161443"/>
            <a:ext cx="3860800" cy="365125"/>
          </a:xfrm>
          <a:prstGeom prst="rect">
            <a:avLst/>
          </a:prstGeom>
        </p:spPr>
        <p:txBody>
          <a:bodyPr vert="horz" lIns="91440" tIns="45720" rIns="91440" bIns="45720" rtlCol="0" anchor="ctr"/>
          <a:lstStyle>
            <a:lvl1pPr algn="ctr">
              <a:defRPr sz="1200">
                <a:solidFill>
                  <a:schemeClr val="tx2"/>
                </a:solidFill>
              </a:defRPr>
            </a:lvl1pPr>
          </a:lstStyle>
          <a:p>
            <a:r>
              <a:rPr lang="en-US" smtClean="0"/>
              <a:t>Malak KAYS</a:t>
            </a:r>
            <a:endParaRPr lang="en-US" dirty="0"/>
          </a:p>
        </p:txBody>
      </p:sp>
      <p:sp>
        <p:nvSpPr>
          <p:cNvPr id="6" name="Slide Number Placeholder 5"/>
          <p:cNvSpPr>
            <a:spLocks noGrp="1"/>
          </p:cNvSpPr>
          <p:nvPr>
            <p:ph type="sldNum" sz="quarter" idx="4"/>
          </p:nvPr>
        </p:nvSpPr>
        <p:spPr>
          <a:xfrm>
            <a:off x="8852352" y="6161443"/>
            <a:ext cx="2844800" cy="365125"/>
          </a:xfrm>
          <a:prstGeom prst="rect">
            <a:avLst/>
          </a:prstGeom>
        </p:spPr>
        <p:txBody>
          <a:bodyPr vert="horz" lIns="91440" tIns="45720" rIns="91440" bIns="45720" rtlCol="0" anchor="ctr"/>
          <a:lstStyle>
            <a:lvl1pPr algn="r">
              <a:defRPr sz="1200">
                <a:solidFill>
                  <a:schemeClr val="tx2"/>
                </a:solidFill>
              </a:defRPr>
            </a:lvl1pPr>
          </a:lstStyle>
          <a:p>
            <a:fld id="{401CF334-2D5C-4859-84A6-CA7E6E43FAEB}" type="slidenum">
              <a:rPr lang="en-US" smtClean="0"/>
              <a:t>‹#›</a:t>
            </a:fld>
            <a:endParaRPr lang="en-US" dirty="0"/>
          </a:p>
        </p:txBody>
      </p:sp>
      <p:sp>
        <p:nvSpPr>
          <p:cNvPr id="3" name="Text Placeholder 2"/>
          <p:cNvSpPr>
            <a:spLocks noGrp="1"/>
          </p:cNvSpPr>
          <p:nvPr>
            <p:ph type="body" idx="1"/>
          </p:nvPr>
        </p:nvSpPr>
        <p:spPr>
          <a:xfrm>
            <a:off x="932330" y="2248348"/>
            <a:ext cx="10327340" cy="387781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Placeholder 1"/>
          <p:cNvSpPr>
            <a:spLocks noGrp="1"/>
          </p:cNvSpPr>
          <p:nvPr>
            <p:ph type="title"/>
          </p:nvPr>
        </p:nvSpPr>
        <p:spPr>
          <a:xfrm>
            <a:off x="917987" y="304800"/>
            <a:ext cx="10341684" cy="1752600"/>
          </a:xfrm>
          <a:prstGeom prst="rect">
            <a:avLst/>
          </a:prstGeom>
        </p:spPr>
        <p:txBody>
          <a:bodyPr vert="horz" lIns="91440" tIns="45720" rIns="91440" bIns="45720" rtlCol="0" anchor="ctr">
            <a:noAutofit/>
          </a:bodyPr>
          <a:lstStyle/>
          <a:p>
            <a:r>
              <a:rPr lang="en-US" smtClean="0"/>
              <a:t>Click to edit Master title style</a:t>
            </a:r>
            <a:endParaRPr lang="en-US" dirty="0"/>
          </a:p>
        </p:txBody>
      </p:sp>
    </p:spTree>
    <p:extLst>
      <p:ext uri="{BB962C8B-B14F-4D97-AF65-F5344CB8AC3E}">
        <p14:creationId xmlns:p14="http://schemas.microsoft.com/office/powerpoint/2010/main" val="227793696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ctr"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65760" indent="-365760" algn="l" defTabSz="914400" rtl="0" eaLnBrk="1" latinLnBrk="0" hangingPunct="1">
        <a:spcBef>
          <a:spcPct val="20000"/>
        </a:spcBef>
        <a:buClr>
          <a:schemeClr val="accent1"/>
        </a:buClr>
        <a:buFont typeface="Wingdings" pitchFamily="2" charset="2"/>
        <a:buChar char=""/>
        <a:defRPr sz="2400" kern="1200">
          <a:solidFill>
            <a:schemeClr val="tx1">
              <a:lumMod val="85000"/>
              <a:lumOff val="15000"/>
            </a:schemeClr>
          </a:solidFill>
          <a:latin typeface="+mn-lt"/>
          <a:ea typeface="+mn-ea"/>
          <a:cs typeface="+mn-cs"/>
        </a:defRPr>
      </a:lvl1pPr>
      <a:lvl2pPr marL="777240" indent="-365760" algn="l" defTabSz="914400" rtl="0" eaLnBrk="1" latinLnBrk="0" hangingPunct="1">
        <a:spcBef>
          <a:spcPct val="20000"/>
        </a:spcBef>
        <a:buClr>
          <a:schemeClr val="accent1"/>
        </a:buClr>
        <a:buFont typeface="Wingdings" pitchFamily="2" charset="2"/>
        <a:buChar char=""/>
        <a:defRPr sz="2200" kern="1200">
          <a:solidFill>
            <a:schemeClr val="tx1">
              <a:lumMod val="85000"/>
              <a:lumOff val="15000"/>
            </a:schemeClr>
          </a:solidFill>
          <a:latin typeface="+mn-lt"/>
          <a:ea typeface="+mn-ea"/>
          <a:cs typeface="+mn-cs"/>
        </a:defRPr>
      </a:lvl2pPr>
      <a:lvl3pPr marL="1143000" indent="-365760" algn="l" defTabSz="914400" rtl="0" eaLnBrk="1" latinLnBrk="0" hangingPunct="1">
        <a:spcBef>
          <a:spcPct val="20000"/>
        </a:spcBef>
        <a:buClr>
          <a:schemeClr val="accent1"/>
        </a:buClr>
        <a:buFont typeface="Wingdings" pitchFamily="2" charset="2"/>
        <a:buChar char=""/>
        <a:defRPr sz="2000" kern="1200">
          <a:solidFill>
            <a:schemeClr val="tx1">
              <a:lumMod val="85000"/>
              <a:lumOff val="15000"/>
            </a:schemeClr>
          </a:solidFill>
          <a:latin typeface="+mn-lt"/>
          <a:ea typeface="+mn-ea"/>
          <a:cs typeface="+mn-cs"/>
        </a:defRPr>
      </a:lvl3pPr>
      <a:lvl4pPr marL="1508760" indent="-320040" algn="l" defTabSz="914400" rtl="0" eaLnBrk="1" latinLnBrk="0" hangingPunct="1">
        <a:spcBef>
          <a:spcPct val="20000"/>
        </a:spcBef>
        <a:buClr>
          <a:schemeClr val="accent1"/>
        </a:buClr>
        <a:buFont typeface="Wingdings" pitchFamily="2" charset="2"/>
        <a:buChar char=""/>
        <a:defRPr sz="1800" kern="1200">
          <a:solidFill>
            <a:schemeClr val="tx1">
              <a:lumMod val="85000"/>
              <a:lumOff val="15000"/>
            </a:schemeClr>
          </a:solidFill>
          <a:latin typeface="+mn-lt"/>
          <a:ea typeface="+mn-ea"/>
          <a:cs typeface="+mn-cs"/>
        </a:defRPr>
      </a:lvl4pPr>
      <a:lvl5pPr marL="1828800" indent="-320040" algn="l" defTabSz="914400" rtl="0" eaLnBrk="1" latinLnBrk="0" hangingPunct="1">
        <a:spcBef>
          <a:spcPct val="20000"/>
        </a:spcBef>
        <a:buClr>
          <a:schemeClr val="accent1"/>
        </a:buClr>
        <a:buFont typeface="Wingdings" pitchFamily="2" charset="2"/>
        <a:buChar char=""/>
        <a:defRPr sz="1600" kern="1200">
          <a:solidFill>
            <a:schemeClr val="tx1">
              <a:lumMod val="85000"/>
              <a:lumOff val="15000"/>
            </a:schemeClr>
          </a:solidFill>
          <a:latin typeface="+mn-lt"/>
          <a:ea typeface="+mn-ea"/>
          <a:cs typeface="+mn-cs"/>
        </a:defRPr>
      </a:lvl5pPr>
      <a:lvl6pPr marL="214884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6pPr>
      <a:lvl7pPr marL="246888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7pPr>
      <a:lvl8pPr marL="278892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8pPr>
      <a:lvl9pPr marL="310896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0" orient="horz" pos="2160" userDrawn="1">
          <p15:clr>
            <a:srgbClr val="F26B43"/>
          </p15:clr>
        </p15:guide>
        <p15:guide id="1" pos="3840" userDrawn="1">
          <p15:clr>
            <a:srgbClr val="F26B43"/>
          </p15:clr>
        </p15:guide>
        <p15:guide id="2" orient="horz" pos="1296" userDrawn="1">
          <p15:clr>
            <a:srgbClr val="F26B43"/>
          </p15:clr>
        </p15:guide>
        <p15:guide id="3" orient="horz" pos="192"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jp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5.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9.gi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1.gi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4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smtClean="0"/>
              <a:t>By Malak Kays</a:t>
            </a:r>
            <a:endParaRPr lang="en-US" dirty="0"/>
          </a:p>
        </p:txBody>
      </p:sp>
      <p:sp>
        <p:nvSpPr>
          <p:cNvPr id="2" name="Title 1"/>
          <p:cNvSpPr>
            <a:spLocks noGrp="1"/>
          </p:cNvSpPr>
          <p:nvPr>
            <p:ph type="ctrTitle"/>
          </p:nvPr>
        </p:nvSpPr>
        <p:spPr/>
        <p:txBody>
          <a:bodyPr/>
          <a:lstStyle/>
          <a:p>
            <a:r>
              <a:rPr lang="en-US" dirty="0" smtClean="0"/>
              <a:t>REST Web Services</a:t>
            </a:r>
            <a:endParaRPr lang="en-US" dirty="0"/>
          </a:p>
        </p:txBody>
      </p:sp>
      <p:sp>
        <p:nvSpPr>
          <p:cNvPr id="4" name="TextBox 3"/>
          <p:cNvSpPr txBox="1"/>
          <p:nvPr/>
        </p:nvSpPr>
        <p:spPr>
          <a:xfrm flipH="1">
            <a:off x="4654269" y="4274830"/>
            <a:ext cx="2883461" cy="369332"/>
          </a:xfrm>
          <a:prstGeom prst="rect">
            <a:avLst/>
          </a:prstGeom>
          <a:noFill/>
          <a:ln>
            <a:noFill/>
          </a:ln>
        </p:spPr>
        <p:txBody>
          <a:bodyPr wrap="square" rtlCol="0" anchor="ctr" anchorCtr="1">
            <a:spAutoFit/>
          </a:bodyPr>
          <a:lstStyle/>
          <a:p>
            <a:r>
              <a:rPr lang="en-US" dirty="0" smtClean="0"/>
              <a:t>20/01/2016</a:t>
            </a:r>
            <a:endParaRPr lang="en-US" dirty="0"/>
          </a:p>
        </p:txBody>
      </p:sp>
    </p:spTree>
    <p:extLst>
      <p:ext uri="{BB962C8B-B14F-4D97-AF65-F5344CB8AC3E}">
        <p14:creationId xmlns:p14="http://schemas.microsoft.com/office/powerpoint/2010/main" val="2041342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Example</a:t>
            </a:r>
            <a:endParaRPr lang="fr-FR"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35026" y="4001773"/>
            <a:ext cx="2423375" cy="2423375"/>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38539" y="4001773"/>
            <a:ext cx="2524795" cy="2524795"/>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cxnSp>
        <p:nvCxnSpPr>
          <p:cNvPr id="20" name="Straight Connector 19"/>
          <p:cNvCxnSpPr/>
          <p:nvPr/>
        </p:nvCxnSpPr>
        <p:spPr>
          <a:xfrm flipH="1" flipV="1">
            <a:off x="6210946" y="3660631"/>
            <a:ext cx="19318" cy="489397"/>
          </a:xfrm>
          <a:prstGeom prst="line">
            <a:avLst/>
          </a:prstGeom>
          <a:ln>
            <a:solidFill>
              <a:schemeClr val="accent2">
                <a:lumMod val="50000"/>
              </a:schemeClr>
            </a:solidFill>
          </a:ln>
        </p:spPr>
        <p:style>
          <a:lnRef idx="1">
            <a:schemeClr val="accent3"/>
          </a:lnRef>
          <a:fillRef idx="0">
            <a:schemeClr val="accent3"/>
          </a:fillRef>
          <a:effectRef idx="0">
            <a:schemeClr val="accent3"/>
          </a:effectRef>
          <a:fontRef idx="minor">
            <a:schemeClr val="tx1"/>
          </a:fontRef>
        </p:style>
      </p:cxnSp>
      <p:sp>
        <p:nvSpPr>
          <p:cNvPr id="21" name="Oval 20"/>
          <p:cNvSpPr/>
          <p:nvPr/>
        </p:nvSpPr>
        <p:spPr>
          <a:xfrm>
            <a:off x="6082157" y="3441690"/>
            <a:ext cx="257577" cy="244699"/>
          </a:xfrm>
          <a:prstGeom prst="ellipse">
            <a:avLst/>
          </a:prstGeom>
          <a:solidFill>
            <a:schemeClr val="accent3">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3">
            <a:schemeClr val="lt1"/>
          </a:lnRef>
          <a:fillRef idx="1">
            <a:schemeClr val="accent3"/>
          </a:fillRef>
          <a:effectRef idx="1">
            <a:schemeClr val="accent3"/>
          </a:effectRef>
          <a:fontRef idx="minor">
            <a:schemeClr val="lt1"/>
          </a:fontRef>
        </p:style>
        <p:txBody>
          <a:bodyPr rtlCol="0" anchor="ctr"/>
          <a:lstStyle/>
          <a:p>
            <a:pPr algn="ctr"/>
            <a:endParaRPr lang="fr-FR" dirty="0"/>
          </a:p>
        </p:txBody>
      </p:sp>
      <p:sp>
        <p:nvSpPr>
          <p:cNvPr id="22" name="Arc 21"/>
          <p:cNvSpPr/>
          <p:nvPr/>
        </p:nvSpPr>
        <p:spPr>
          <a:xfrm>
            <a:off x="5848726" y="3305823"/>
            <a:ext cx="724437" cy="380566"/>
          </a:xfrm>
          <a:prstGeom prst="arc">
            <a:avLst>
              <a:gd name="adj1" fmla="val 10703697"/>
              <a:gd name="adj2" fmla="val 0"/>
            </a:avLst>
          </a:prstGeom>
          <a:ln>
            <a:solidFill>
              <a:schemeClr val="accent2">
                <a:lumMod val="50000"/>
              </a:schemeClr>
            </a:solidFill>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fr-FR"/>
          </a:p>
        </p:txBody>
      </p:sp>
      <p:sp>
        <p:nvSpPr>
          <p:cNvPr id="23" name="Arc 22"/>
          <p:cNvSpPr/>
          <p:nvPr/>
        </p:nvSpPr>
        <p:spPr>
          <a:xfrm>
            <a:off x="5453368" y="2895985"/>
            <a:ext cx="1515149" cy="781728"/>
          </a:xfrm>
          <a:prstGeom prst="arc">
            <a:avLst>
              <a:gd name="adj1" fmla="val 10703697"/>
              <a:gd name="adj2" fmla="val 0"/>
            </a:avLst>
          </a:prstGeom>
          <a:ln>
            <a:solidFill>
              <a:schemeClr val="accent2">
                <a:lumMod val="50000"/>
              </a:schemeClr>
            </a:solidFill>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fr-FR"/>
          </a:p>
        </p:txBody>
      </p:sp>
      <p:sp>
        <p:nvSpPr>
          <p:cNvPr id="24" name="Arc 23"/>
          <p:cNvSpPr/>
          <p:nvPr/>
        </p:nvSpPr>
        <p:spPr>
          <a:xfrm>
            <a:off x="5633272" y="3116841"/>
            <a:ext cx="1155343" cy="606587"/>
          </a:xfrm>
          <a:prstGeom prst="arc">
            <a:avLst>
              <a:gd name="adj1" fmla="val 10703697"/>
              <a:gd name="adj2" fmla="val 0"/>
            </a:avLst>
          </a:prstGeom>
          <a:ln>
            <a:solidFill>
              <a:schemeClr val="accent2">
                <a:lumMod val="50000"/>
              </a:schemeClr>
            </a:solidFill>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fr-FR"/>
          </a:p>
        </p:txBody>
      </p:sp>
      <p:cxnSp>
        <p:nvCxnSpPr>
          <p:cNvPr id="25" name="Straight Connector 24"/>
          <p:cNvCxnSpPr/>
          <p:nvPr/>
        </p:nvCxnSpPr>
        <p:spPr>
          <a:xfrm flipH="1" flipV="1">
            <a:off x="9644662" y="3634873"/>
            <a:ext cx="19318" cy="489397"/>
          </a:xfrm>
          <a:prstGeom prst="line">
            <a:avLst/>
          </a:prstGeom>
          <a:ln>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sp>
        <p:nvSpPr>
          <p:cNvPr id="26" name="Oval 25"/>
          <p:cNvSpPr/>
          <p:nvPr/>
        </p:nvSpPr>
        <p:spPr>
          <a:xfrm>
            <a:off x="9515873" y="3415932"/>
            <a:ext cx="257577" cy="244699"/>
          </a:xfrm>
          <a:prstGeom prst="ellipse">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3">
            <a:schemeClr val="lt1"/>
          </a:lnRef>
          <a:fillRef idx="1">
            <a:schemeClr val="accent3"/>
          </a:fillRef>
          <a:effectRef idx="1">
            <a:schemeClr val="accent3"/>
          </a:effectRef>
          <a:fontRef idx="minor">
            <a:schemeClr val="lt1"/>
          </a:fontRef>
        </p:style>
        <p:txBody>
          <a:bodyPr rtlCol="0" anchor="ctr"/>
          <a:lstStyle/>
          <a:p>
            <a:pPr algn="ctr"/>
            <a:endParaRPr lang="fr-FR" dirty="0"/>
          </a:p>
        </p:txBody>
      </p:sp>
      <p:sp>
        <p:nvSpPr>
          <p:cNvPr id="27" name="Arc 26"/>
          <p:cNvSpPr/>
          <p:nvPr/>
        </p:nvSpPr>
        <p:spPr>
          <a:xfrm>
            <a:off x="9282442" y="3280065"/>
            <a:ext cx="724437" cy="380566"/>
          </a:xfrm>
          <a:prstGeom prst="arc">
            <a:avLst>
              <a:gd name="adj1" fmla="val 10703697"/>
              <a:gd name="adj2" fmla="val 0"/>
            </a:avLst>
          </a:prstGeom>
          <a:ln>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fr-FR"/>
          </a:p>
        </p:txBody>
      </p:sp>
      <p:sp>
        <p:nvSpPr>
          <p:cNvPr id="28" name="Arc 27"/>
          <p:cNvSpPr/>
          <p:nvPr/>
        </p:nvSpPr>
        <p:spPr>
          <a:xfrm>
            <a:off x="8887084" y="2870227"/>
            <a:ext cx="1515149" cy="781728"/>
          </a:xfrm>
          <a:prstGeom prst="arc">
            <a:avLst>
              <a:gd name="adj1" fmla="val 10703697"/>
              <a:gd name="adj2" fmla="val 0"/>
            </a:avLst>
          </a:prstGeom>
          <a:ln>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fr-FR"/>
          </a:p>
        </p:txBody>
      </p:sp>
      <p:sp>
        <p:nvSpPr>
          <p:cNvPr id="29" name="Arc 28"/>
          <p:cNvSpPr/>
          <p:nvPr/>
        </p:nvSpPr>
        <p:spPr>
          <a:xfrm>
            <a:off x="9066988" y="3091083"/>
            <a:ext cx="1155343" cy="606587"/>
          </a:xfrm>
          <a:prstGeom prst="arc">
            <a:avLst>
              <a:gd name="adj1" fmla="val 10703697"/>
              <a:gd name="adj2" fmla="val 0"/>
            </a:avLst>
          </a:prstGeom>
          <a:ln>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fr-FR"/>
          </a:p>
        </p:txBody>
      </p:sp>
      <p:sp>
        <p:nvSpPr>
          <p:cNvPr id="30" name="Slide Number Placeholder 29"/>
          <p:cNvSpPr>
            <a:spLocks noGrp="1"/>
          </p:cNvSpPr>
          <p:nvPr>
            <p:ph type="sldNum" sz="quarter" idx="12"/>
          </p:nvPr>
        </p:nvSpPr>
        <p:spPr/>
        <p:txBody>
          <a:bodyPr/>
          <a:lstStyle/>
          <a:p>
            <a:fld id="{401CF334-2D5C-4859-84A6-CA7E6E43FAEB}" type="slidenum">
              <a:rPr lang="en-US" smtClean="0"/>
              <a:t>10</a:t>
            </a:fld>
            <a:endParaRPr lang="en-US" dirty="0"/>
          </a:p>
        </p:txBody>
      </p:sp>
      <p:sp>
        <p:nvSpPr>
          <p:cNvPr id="31" name="TextBox 30"/>
          <p:cNvSpPr txBox="1"/>
          <p:nvPr/>
        </p:nvSpPr>
        <p:spPr>
          <a:xfrm>
            <a:off x="888141" y="2475588"/>
            <a:ext cx="4727156" cy="1107996"/>
          </a:xfrm>
          <a:prstGeom prst="rect">
            <a:avLst/>
          </a:prstGeom>
          <a:noFill/>
          <a:ln>
            <a:noFill/>
          </a:ln>
        </p:spPr>
        <p:txBody>
          <a:bodyPr wrap="square" rtlCol="0" anchor="ctr" anchorCtr="1">
            <a:spAutoFit/>
          </a:bodyPr>
          <a:lstStyle/>
          <a:p>
            <a:pPr marL="342900" indent="-342900">
              <a:buFont typeface="Arial" panose="020B0604020202020204" pitchFamily="34" charset="0"/>
              <a:buChar char="•"/>
            </a:pPr>
            <a:r>
              <a:rPr lang="en-US" sz="2200" dirty="0" smtClean="0"/>
              <a:t>Publish web services</a:t>
            </a:r>
          </a:p>
          <a:p>
            <a:pPr marL="342900" indent="-342900">
              <a:buFont typeface="Arial" panose="020B0604020202020204" pitchFamily="34" charset="0"/>
              <a:buChar char="•"/>
            </a:pPr>
            <a:r>
              <a:rPr lang="en-US" sz="2200" dirty="0" smtClean="0"/>
              <a:t>Other applications consume these services </a:t>
            </a:r>
            <a:endParaRPr lang="fr-FR" sz="2200" dirty="0"/>
          </a:p>
        </p:txBody>
      </p:sp>
    </p:spTree>
    <p:extLst>
      <p:ext uri="{BB962C8B-B14F-4D97-AF65-F5344CB8AC3E}">
        <p14:creationId xmlns:p14="http://schemas.microsoft.com/office/powerpoint/2010/main" val="1334467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grpId="0" nodeType="afterEffect">
                                  <p:stCondLst>
                                    <p:cond delay="1000"/>
                                  </p:stCondLst>
                                  <p:childTnLst>
                                    <p:set>
                                      <p:cBhvr>
                                        <p:cTn id="11" dur="1" fill="hold">
                                          <p:stCondLst>
                                            <p:cond delay="0"/>
                                          </p:stCondLst>
                                        </p:cTn>
                                        <p:tgtEl>
                                          <p:spTgt spid="24"/>
                                        </p:tgtEl>
                                        <p:attrNameLst>
                                          <p:attrName>style.visibility</p:attrName>
                                        </p:attrNameLst>
                                      </p:cBhvr>
                                      <p:to>
                                        <p:strVal val="visible"/>
                                      </p:to>
                                    </p:set>
                                  </p:childTnLst>
                                </p:cTn>
                              </p:par>
                            </p:childTnLst>
                          </p:cTn>
                        </p:par>
                        <p:par>
                          <p:cTn id="12" fill="hold">
                            <p:stCondLst>
                              <p:cond delay="1000"/>
                            </p:stCondLst>
                            <p:childTnLst>
                              <p:par>
                                <p:cTn id="13" presetID="1" presetClass="entr" presetSubtype="0" fill="hold" grpId="0" nodeType="after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childTnLst>
                          </p:cTn>
                        </p:par>
                        <p:par>
                          <p:cTn id="15" fill="hold">
                            <p:stCondLst>
                              <p:cond delay="1000"/>
                            </p:stCondLst>
                            <p:childTnLst>
                              <p:par>
                                <p:cTn id="16" presetID="1" presetClass="entr" presetSubtype="0" fill="hold" grpId="0" nodeType="afterEffect">
                                  <p:stCondLst>
                                    <p:cond delay="1000"/>
                                  </p:stCondLst>
                                  <p:childTnLst>
                                    <p:set>
                                      <p:cBhvr>
                                        <p:cTn id="17" dur="1" fill="hold">
                                          <p:stCondLst>
                                            <p:cond delay="9"/>
                                          </p:stCondLst>
                                        </p:cTn>
                                        <p:tgtEl>
                                          <p:spTgt spid="23"/>
                                        </p:tgtEl>
                                        <p:attrNameLst>
                                          <p:attrName>style.visibility</p:attrName>
                                        </p:attrNameLst>
                                      </p:cBhvr>
                                      <p:to>
                                        <p:strVal val="visible"/>
                                      </p:to>
                                    </p:set>
                                  </p:childTnLst>
                                </p:cTn>
                              </p:par>
                            </p:childTnLst>
                          </p:cTn>
                        </p:par>
                        <p:par>
                          <p:cTn id="18" fill="hold">
                            <p:stCondLst>
                              <p:cond delay="2010"/>
                            </p:stCondLst>
                            <p:childTnLst>
                              <p:par>
                                <p:cTn id="19" presetID="1" presetClass="entr" presetSubtype="0" fill="hold" grpId="0" nodeType="afterEffect">
                                  <p:stCondLst>
                                    <p:cond delay="0"/>
                                  </p:stCondLst>
                                  <p:childTnLst>
                                    <p:set>
                                      <p:cBhvr>
                                        <p:cTn id="20" dur="1" fill="hold">
                                          <p:stCondLst>
                                            <p:cond delay="9"/>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4" grpId="0" animBg="1"/>
      <p:bldP spid="27" grpId="0" animBg="1"/>
      <p:bldP spid="28" grpId="0" animBg="1"/>
      <p:bldP spid="2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80418" y="4322598"/>
            <a:ext cx="2758268" cy="1838845"/>
          </a:xfrm>
          <a:prstGeom prst="rect">
            <a:avLst/>
          </a:prstGeom>
        </p:spPr>
      </p:pic>
      <p:sp>
        <p:nvSpPr>
          <p:cNvPr id="2" name="Slide Number Placeholder 1"/>
          <p:cNvSpPr>
            <a:spLocks noGrp="1"/>
          </p:cNvSpPr>
          <p:nvPr>
            <p:ph type="sldNum" sz="quarter" idx="12"/>
          </p:nvPr>
        </p:nvSpPr>
        <p:spPr/>
        <p:txBody>
          <a:bodyPr/>
          <a:lstStyle/>
          <a:p>
            <a:fld id="{401CF334-2D5C-4859-84A6-CA7E6E43FAEB}" type="slidenum">
              <a:rPr lang="en-US" smtClean="0"/>
              <a:t>11</a:t>
            </a:fld>
            <a:endParaRPr lang="en-US" dirty="0"/>
          </a:p>
        </p:txBody>
      </p:sp>
      <p:sp>
        <p:nvSpPr>
          <p:cNvPr id="4" name="Title 3"/>
          <p:cNvSpPr>
            <a:spLocks noGrp="1"/>
          </p:cNvSpPr>
          <p:nvPr>
            <p:ph type="title"/>
          </p:nvPr>
        </p:nvSpPr>
        <p:spPr/>
        <p:txBody>
          <a:bodyPr/>
          <a:lstStyle/>
          <a:p>
            <a:r>
              <a:rPr lang="en-US" dirty="0" smtClean="0"/>
              <a:t>Example</a:t>
            </a:r>
            <a:endParaRPr lang="fr-FR" dirty="0"/>
          </a:p>
        </p:txBody>
      </p:sp>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92399" y="2274458"/>
            <a:ext cx="2134306" cy="802905"/>
          </a:xfrm>
          <a:prstGeom prst="rect">
            <a:avLst/>
          </a:prstGeom>
        </p:spPr>
      </p:pic>
      <p:sp>
        <p:nvSpPr>
          <p:cNvPr id="6" name="TextBox 5"/>
          <p:cNvSpPr txBox="1"/>
          <p:nvPr/>
        </p:nvSpPr>
        <p:spPr>
          <a:xfrm>
            <a:off x="2255410" y="4304793"/>
            <a:ext cx="2515432" cy="369332"/>
          </a:xfrm>
          <a:prstGeom prst="rect">
            <a:avLst/>
          </a:prstGeom>
          <a:noFill/>
          <a:ln>
            <a:noFill/>
          </a:ln>
        </p:spPr>
        <p:txBody>
          <a:bodyPr wrap="none" rtlCol="0" anchor="ctr" anchorCtr="1">
            <a:spAutoFit/>
          </a:bodyPr>
          <a:lstStyle/>
          <a:p>
            <a:r>
              <a:rPr lang="en-US" b="1" dirty="0" smtClean="0">
                <a:solidFill>
                  <a:schemeClr val="accent3">
                    <a:lumMod val="50000"/>
                  </a:schemeClr>
                </a:solidFill>
              </a:rPr>
              <a:t>http://www.twitter.com</a:t>
            </a:r>
            <a:endParaRPr lang="fr-FR" b="1" dirty="0">
              <a:solidFill>
                <a:schemeClr val="accent3">
                  <a:lumMod val="50000"/>
                </a:schemeClr>
              </a:solidFill>
            </a:endParaRPr>
          </a:p>
        </p:txBody>
      </p:sp>
      <p:sp>
        <p:nvSpPr>
          <p:cNvPr id="10" name="Right Arrow 9"/>
          <p:cNvSpPr/>
          <p:nvPr/>
        </p:nvSpPr>
        <p:spPr>
          <a:xfrm rot="16200000">
            <a:off x="2455747" y="3570347"/>
            <a:ext cx="1227430" cy="241462"/>
          </a:xfrm>
          <a:prstGeom prst="rightArrow">
            <a:avLst/>
          </a:prstGeom>
          <a:solidFill>
            <a:schemeClr val="accent1">
              <a:lumMod val="75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fr-FR" dirty="0"/>
          </a:p>
        </p:txBody>
      </p:sp>
      <p:sp>
        <p:nvSpPr>
          <p:cNvPr id="11" name="Right Arrow 10"/>
          <p:cNvSpPr/>
          <p:nvPr/>
        </p:nvSpPr>
        <p:spPr>
          <a:xfrm rot="5400000">
            <a:off x="3112464" y="3570347"/>
            <a:ext cx="1227430" cy="241462"/>
          </a:xfrm>
          <a:prstGeom prst="rightArrow">
            <a:avLst/>
          </a:prstGeom>
          <a:solidFill>
            <a:schemeClr val="accent1">
              <a:lumMod val="75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fr-FR" dirty="0"/>
          </a:p>
        </p:txBody>
      </p:sp>
      <p:sp>
        <p:nvSpPr>
          <p:cNvPr id="12" name="TextBox 11"/>
          <p:cNvSpPr txBox="1"/>
          <p:nvPr/>
        </p:nvSpPr>
        <p:spPr>
          <a:xfrm>
            <a:off x="3746525" y="3451690"/>
            <a:ext cx="744114" cy="369332"/>
          </a:xfrm>
          <a:prstGeom prst="rect">
            <a:avLst/>
          </a:prstGeom>
          <a:noFill/>
          <a:ln>
            <a:noFill/>
          </a:ln>
        </p:spPr>
        <p:txBody>
          <a:bodyPr wrap="none" rtlCol="0" anchor="ctr" anchorCtr="1">
            <a:spAutoFit/>
          </a:bodyPr>
          <a:lstStyle/>
          <a:p>
            <a:r>
              <a:rPr lang="en-US" b="1" dirty="0" smtClean="0">
                <a:solidFill>
                  <a:schemeClr val="accent3">
                    <a:lumMod val="50000"/>
                  </a:schemeClr>
                </a:solidFill>
              </a:rPr>
              <a:t>HTML</a:t>
            </a:r>
            <a:endParaRPr lang="fr-FR" b="1" dirty="0">
              <a:solidFill>
                <a:schemeClr val="accent3">
                  <a:lumMod val="50000"/>
                </a:schemeClr>
              </a:solidFill>
            </a:endParaRPr>
          </a:p>
        </p:txBody>
      </p:sp>
      <p:pic>
        <p:nvPicPr>
          <p:cNvPr id="13" name="Picture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607187" y="2106378"/>
            <a:ext cx="1254929" cy="1254929"/>
          </a:xfrm>
          <a:prstGeom prst="rect">
            <a:avLst/>
          </a:prstGeom>
        </p:spPr>
      </p:pic>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32417" y="4304793"/>
            <a:ext cx="2758268" cy="1838845"/>
          </a:xfrm>
          <a:prstGeom prst="rect">
            <a:avLst/>
          </a:prstGeom>
        </p:spPr>
      </p:pic>
      <p:sp>
        <p:nvSpPr>
          <p:cNvPr id="15" name="TextBox 14"/>
          <p:cNvSpPr txBox="1"/>
          <p:nvPr/>
        </p:nvSpPr>
        <p:spPr>
          <a:xfrm>
            <a:off x="7207409" y="4286988"/>
            <a:ext cx="2299284" cy="369332"/>
          </a:xfrm>
          <a:prstGeom prst="rect">
            <a:avLst/>
          </a:prstGeom>
          <a:noFill/>
          <a:ln>
            <a:noFill/>
          </a:ln>
        </p:spPr>
        <p:txBody>
          <a:bodyPr wrap="none" rtlCol="0" anchor="ctr" anchorCtr="1">
            <a:spAutoFit/>
          </a:bodyPr>
          <a:lstStyle/>
          <a:p>
            <a:r>
              <a:rPr lang="en-US" b="1" dirty="0" smtClean="0">
                <a:solidFill>
                  <a:schemeClr val="accent3">
                    <a:lumMod val="50000"/>
                  </a:schemeClr>
                </a:solidFill>
              </a:rPr>
              <a:t>http://api.twitter.com</a:t>
            </a:r>
            <a:endParaRPr lang="fr-FR" b="1" dirty="0">
              <a:solidFill>
                <a:schemeClr val="accent3">
                  <a:lumMod val="50000"/>
                </a:schemeClr>
              </a:solidFill>
            </a:endParaRPr>
          </a:p>
        </p:txBody>
      </p:sp>
      <p:sp>
        <p:nvSpPr>
          <p:cNvPr id="16" name="Right Arrow 15"/>
          <p:cNvSpPr/>
          <p:nvPr/>
        </p:nvSpPr>
        <p:spPr>
          <a:xfrm rot="16200000">
            <a:off x="7371893" y="3670909"/>
            <a:ext cx="996645" cy="271123"/>
          </a:xfrm>
          <a:prstGeom prst="rightArrow">
            <a:avLst/>
          </a:prstGeom>
          <a:solidFill>
            <a:schemeClr val="accent1">
              <a:lumMod val="75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fr-FR" dirty="0"/>
          </a:p>
        </p:txBody>
      </p:sp>
      <p:sp>
        <p:nvSpPr>
          <p:cNvPr id="17" name="Right Arrow 16"/>
          <p:cNvSpPr/>
          <p:nvPr/>
        </p:nvSpPr>
        <p:spPr>
          <a:xfrm rot="5400000">
            <a:off x="8028610" y="3670909"/>
            <a:ext cx="996645" cy="271123"/>
          </a:xfrm>
          <a:prstGeom prst="rightArrow">
            <a:avLst/>
          </a:prstGeom>
          <a:solidFill>
            <a:schemeClr val="accent1">
              <a:lumMod val="75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fr-FR" dirty="0"/>
          </a:p>
        </p:txBody>
      </p:sp>
      <p:sp>
        <p:nvSpPr>
          <p:cNvPr id="18" name="TextBox 17"/>
          <p:cNvSpPr txBox="1"/>
          <p:nvPr/>
        </p:nvSpPr>
        <p:spPr>
          <a:xfrm>
            <a:off x="8572659" y="3325363"/>
            <a:ext cx="707151" cy="923330"/>
          </a:xfrm>
          <a:prstGeom prst="rect">
            <a:avLst/>
          </a:prstGeom>
          <a:noFill/>
          <a:ln>
            <a:noFill/>
          </a:ln>
        </p:spPr>
        <p:txBody>
          <a:bodyPr wrap="square" rtlCol="0" anchor="ctr" anchorCtr="1">
            <a:spAutoFit/>
          </a:bodyPr>
          <a:lstStyle/>
          <a:p>
            <a:r>
              <a:rPr lang="en-US" b="1" dirty="0" smtClean="0">
                <a:solidFill>
                  <a:schemeClr val="accent3">
                    <a:lumMod val="50000"/>
                  </a:schemeClr>
                </a:solidFill>
              </a:rPr>
              <a:t>XML or JSON</a:t>
            </a:r>
            <a:endParaRPr lang="fr-FR" b="1" dirty="0">
              <a:solidFill>
                <a:schemeClr val="accent3">
                  <a:lumMod val="50000"/>
                </a:schemeClr>
              </a:solidFill>
            </a:endParaRPr>
          </a:p>
        </p:txBody>
      </p:sp>
      <p:sp>
        <p:nvSpPr>
          <p:cNvPr id="3" name="Rectangle 2"/>
          <p:cNvSpPr/>
          <p:nvPr/>
        </p:nvSpPr>
        <p:spPr>
          <a:xfrm>
            <a:off x="2464473" y="4847702"/>
            <a:ext cx="2097305" cy="954107"/>
          </a:xfrm>
          <a:prstGeom prst="rect">
            <a:avLst/>
          </a:prstGeom>
          <a:noFill/>
        </p:spPr>
        <p:txBody>
          <a:bodyPr wrap="none" lIns="91440" tIns="45720" rIns="91440" bIns="45720">
            <a:spAutoFit/>
          </a:bodyPr>
          <a:lstStyle/>
          <a:p>
            <a:pPr algn="ctr"/>
            <a:r>
              <a:rPr lang="en-US" sz="2800" dirty="0" smtClean="0">
                <a:ln w="0"/>
                <a:solidFill>
                  <a:schemeClr val="accent1"/>
                </a:solidFill>
                <a:effectLst>
                  <a:outerShdw blurRad="38100" dist="25400" dir="5400000" algn="ctr" rotWithShape="0">
                    <a:srgbClr val="6E747A">
                      <a:alpha val="43000"/>
                    </a:srgbClr>
                  </a:outerShdw>
                </a:effectLst>
              </a:rPr>
              <a:t>Human </a:t>
            </a:r>
          </a:p>
          <a:p>
            <a:pPr algn="ctr"/>
            <a:r>
              <a:rPr lang="en-US" sz="2800" dirty="0" smtClean="0">
                <a:ln w="0"/>
                <a:solidFill>
                  <a:schemeClr val="accent1"/>
                </a:solidFill>
                <a:effectLst>
                  <a:outerShdw blurRad="38100" dist="25400" dir="5400000" algn="ctr" rotWithShape="0">
                    <a:srgbClr val="6E747A">
                      <a:alpha val="43000"/>
                    </a:srgbClr>
                  </a:outerShdw>
                </a:effectLst>
              </a:rPr>
              <a:t>consumption</a:t>
            </a:r>
            <a:endParaRPr lang="en-US" sz="2800" b="0" cap="none" spc="0" dirty="0">
              <a:ln w="0"/>
              <a:solidFill>
                <a:schemeClr val="accent1"/>
              </a:solidFill>
              <a:effectLst>
                <a:outerShdw blurRad="38100" dist="25400" dir="5400000" algn="ctr" rotWithShape="0">
                  <a:srgbClr val="6E747A">
                    <a:alpha val="43000"/>
                  </a:srgbClr>
                </a:outerShdw>
              </a:effectLst>
            </a:endParaRPr>
          </a:p>
        </p:txBody>
      </p:sp>
      <p:sp>
        <p:nvSpPr>
          <p:cNvPr id="19" name="Rectangle 18"/>
          <p:cNvSpPr/>
          <p:nvPr/>
        </p:nvSpPr>
        <p:spPr>
          <a:xfrm>
            <a:off x="7409390" y="4747161"/>
            <a:ext cx="2097304" cy="954107"/>
          </a:xfrm>
          <a:prstGeom prst="rect">
            <a:avLst/>
          </a:prstGeom>
          <a:noFill/>
        </p:spPr>
        <p:txBody>
          <a:bodyPr wrap="none" lIns="91440" tIns="45720" rIns="91440" bIns="45720">
            <a:spAutoFit/>
          </a:bodyPr>
          <a:lstStyle/>
          <a:p>
            <a:pPr algn="ctr"/>
            <a:r>
              <a:rPr lang="en-US" sz="2800" dirty="0" smtClean="0">
                <a:ln w="0"/>
                <a:solidFill>
                  <a:schemeClr val="accent1"/>
                </a:solidFill>
                <a:effectLst>
                  <a:outerShdw blurRad="38100" dist="25400" dir="5400000" algn="ctr" rotWithShape="0">
                    <a:srgbClr val="6E747A">
                      <a:alpha val="43000"/>
                    </a:srgbClr>
                  </a:outerShdw>
                </a:effectLst>
              </a:rPr>
              <a:t>Code</a:t>
            </a:r>
          </a:p>
          <a:p>
            <a:pPr algn="ctr"/>
            <a:r>
              <a:rPr lang="en-US" sz="2800" dirty="0" smtClean="0">
                <a:ln w="0"/>
                <a:solidFill>
                  <a:schemeClr val="accent1"/>
                </a:solidFill>
                <a:effectLst>
                  <a:outerShdw blurRad="38100" dist="25400" dir="5400000" algn="ctr" rotWithShape="0">
                    <a:srgbClr val="6E747A">
                      <a:alpha val="43000"/>
                    </a:srgbClr>
                  </a:outerShdw>
                </a:effectLst>
              </a:rPr>
              <a:t>consumption</a:t>
            </a:r>
            <a:endParaRPr lang="en-US" sz="2800" b="0" cap="none" spc="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1882452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up)">
                                      <p:cBhvr>
                                        <p:cTn id="12" dur="500"/>
                                        <p:tgtEl>
                                          <p:spTgt spid="11"/>
                                        </p:tgtEl>
                                      </p:cBhvr>
                                    </p:animEffec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anim calcmode="lin" valueType="num">
                                      <p:cBhvr>
                                        <p:cTn id="25" dur="500" fill="hold"/>
                                        <p:tgtEl>
                                          <p:spTgt spid="15"/>
                                        </p:tgtEl>
                                        <p:attrNameLst>
                                          <p:attrName>ppt_w</p:attrName>
                                        </p:attrNameLst>
                                      </p:cBhvr>
                                      <p:tavLst>
                                        <p:tav tm="0">
                                          <p:val>
                                            <p:fltVal val="0"/>
                                          </p:val>
                                        </p:tav>
                                        <p:tav tm="100000">
                                          <p:val>
                                            <p:strVal val="#ppt_w"/>
                                          </p:val>
                                        </p:tav>
                                      </p:tavLst>
                                    </p:anim>
                                    <p:anim calcmode="lin" valueType="num">
                                      <p:cBhvr>
                                        <p:cTn id="26" dur="500" fill="hold"/>
                                        <p:tgtEl>
                                          <p:spTgt spid="15"/>
                                        </p:tgtEl>
                                        <p:attrNameLst>
                                          <p:attrName>ppt_h</p:attrName>
                                        </p:attrNameLst>
                                      </p:cBhvr>
                                      <p:tavLst>
                                        <p:tav tm="0">
                                          <p:val>
                                            <p:fltVal val="0"/>
                                          </p:val>
                                        </p:tav>
                                        <p:tav tm="100000">
                                          <p:val>
                                            <p:strVal val="#ppt_h"/>
                                          </p:val>
                                        </p:tav>
                                      </p:tavLst>
                                    </p:anim>
                                    <p:animEffect transition="in" filter="fad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wipe(down)">
                                      <p:cBhvr>
                                        <p:cTn id="32" dur="500"/>
                                        <p:tgtEl>
                                          <p:spTgt spid="1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wipe(up)">
                                      <p:cBhvr>
                                        <p:cTn id="37" dur="500"/>
                                        <p:tgtEl>
                                          <p:spTgt spid="17"/>
                                        </p:tgtEl>
                                      </p:cBhvr>
                                    </p:animEffect>
                                  </p:childTnLst>
                                </p:cTn>
                              </p:par>
                              <p:par>
                                <p:cTn id="38" presetID="1" presetClass="entr" presetSubtype="0" fill="hold" grpId="0" nodeType="withEffect">
                                  <p:stCondLst>
                                    <p:cond delay="0"/>
                                  </p:stCondLst>
                                  <p:childTnLst>
                                    <p:set>
                                      <p:cBhvr>
                                        <p:cTn id="39" dur="1" fill="hold">
                                          <p:stCondLst>
                                            <p:cond delay="0"/>
                                          </p:stCondLst>
                                        </p:cTn>
                                        <p:tgtEl>
                                          <p:spTgt spid="18"/>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53" presetClass="entr" presetSubtype="16" fill="hold" grpId="0" nodeType="clickEffect">
                                  <p:stCondLst>
                                    <p:cond delay="0"/>
                                  </p:stCondLst>
                                  <p:childTnLst>
                                    <p:set>
                                      <p:cBhvr>
                                        <p:cTn id="43" dur="1" fill="hold">
                                          <p:stCondLst>
                                            <p:cond delay="0"/>
                                          </p:stCondLst>
                                        </p:cTn>
                                        <p:tgtEl>
                                          <p:spTgt spid="3"/>
                                        </p:tgtEl>
                                        <p:attrNameLst>
                                          <p:attrName>style.visibility</p:attrName>
                                        </p:attrNameLst>
                                      </p:cBhvr>
                                      <p:to>
                                        <p:strVal val="visible"/>
                                      </p:to>
                                    </p:set>
                                    <p:anim calcmode="lin" valueType="num">
                                      <p:cBhvr>
                                        <p:cTn id="44" dur="500" fill="hold"/>
                                        <p:tgtEl>
                                          <p:spTgt spid="3"/>
                                        </p:tgtEl>
                                        <p:attrNameLst>
                                          <p:attrName>ppt_w</p:attrName>
                                        </p:attrNameLst>
                                      </p:cBhvr>
                                      <p:tavLst>
                                        <p:tav tm="0">
                                          <p:val>
                                            <p:fltVal val="0"/>
                                          </p:val>
                                        </p:tav>
                                        <p:tav tm="100000">
                                          <p:val>
                                            <p:strVal val="#ppt_w"/>
                                          </p:val>
                                        </p:tav>
                                      </p:tavLst>
                                    </p:anim>
                                    <p:anim calcmode="lin" valueType="num">
                                      <p:cBhvr>
                                        <p:cTn id="45" dur="500" fill="hold"/>
                                        <p:tgtEl>
                                          <p:spTgt spid="3"/>
                                        </p:tgtEl>
                                        <p:attrNameLst>
                                          <p:attrName>ppt_h</p:attrName>
                                        </p:attrNameLst>
                                      </p:cBhvr>
                                      <p:tavLst>
                                        <p:tav tm="0">
                                          <p:val>
                                            <p:fltVal val="0"/>
                                          </p:val>
                                        </p:tav>
                                        <p:tav tm="100000">
                                          <p:val>
                                            <p:strVal val="#ppt_h"/>
                                          </p:val>
                                        </p:tav>
                                      </p:tavLst>
                                    </p:anim>
                                    <p:animEffect transition="in" filter="fade">
                                      <p:cBhvr>
                                        <p:cTn id="46" dur="500"/>
                                        <p:tgtEl>
                                          <p:spTgt spid="3"/>
                                        </p:tgtEl>
                                      </p:cBhvr>
                                    </p:animEffect>
                                  </p:childTnLst>
                                </p:cTn>
                              </p:par>
                            </p:childTnLst>
                          </p:cTn>
                        </p:par>
                      </p:childTnLst>
                    </p:cTn>
                  </p:par>
                  <p:par>
                    <p:cTn id="47" fill="hold">
                      <p:stCondLst>
                        <p:cond delay="indefinite"/>
                      </p:stCondLst>
                      <p:childTnLst>
                        <p:par>
                          <p:cTn id="48" fill="hold">
                            <p:stCondLst>
                              <p:cond delay="0"/>
                            </p:stCondLst>
                            <p:childTnLst>
                              <p:par>
                                <p:cTn id="49" presetID="53" presetClass="entr" presetSubtype="16" fill="hold" grpId="0" nodeType="clickEffect">
                                  <p:stCondLst>
                                    <p:cond delay="0"/>
                                  </p:stCondLst>
                                  <p:childTnLst>
                                    <p:set>
                                      <p:cBhvr>
                                        <p:cTn id="50" dur="1" fill="hold">
                                          <p:stCondLst>
                                            <p:cond delay="0"/>
                                          </p:stCondLst>
                                        </p:cTn>
                                        <p:tgtEl>
                                          <p:spTgt spid="19"/>
                                        </p:tgtEl>
                                        <p:attrNameLst>
                                          <p:attrName>style.visibility</p:attrName>
                                        </p:attrNameLst>
                                      </p:cBhvr>
                                      <p:to>
                                        <p:strVal val="visible"/>
                                      </p:to>
                                    </p:set>
                                    <p:anim calcmode="lin" valueType="num">
                                      <p:cBhvr>
                                        <p:cTn id="51" dur="500" fill="hold"/>
                                        <p:tgtEl>
                                          <p:spTgt spid="19"/>
                                        </p:tgtEl>
                                        <p:attrNameLst>
                                          <p:attrName>ppt_w</p:attrName>
                                        </p:attrNameLst>
                                      </p:cBhvr>
                                      <p:tavLst>
                                        <p:tav tm="0">
                                          <p:val>
                                            <p:fltVal val="0"/>
                                          </p:val>
                                        </p:tav>
                                        <p:tav tm="100000">
                                          <p:val>
                                            <p:strVal val="#ppt_w"/>
                                          </p:val>
                                        </p:tav>
                                      </p:tavLst>
                                    </p:anim>
                                    <p:anim calcmode="lin" valueType="num">
                                      <p:cBhvr>
                                        <p:cTn id="52" dur="500" fill="hold"/>
                                        <p:tgtEl>
                                          <p:spTgt spid="19"/>
                                        </p:tgtEl>
                                        <p:attrNameLst>
                                          <p:attrName>ppt_h</p:attrName>
                                        </p:attrNameLst>
                                      </p:cBhvr>
                                      <p:tavLst>
                                        <p:tav tm="0">
                                          <p:val>
                                            <p:fltVal val="0"/>
                                          </p:val>
                                        </p:tav>
                                        <p:tav tm="100000">
                                          <p:val>
                                            <p:strVal val="#ppt_h"/>
                                          </p:val>
                                        </p:tav>
                                      </p:tavLst>
                                    </p:anim>
                                    <p:animEffect transition="in" filter="fade">
                                      <p:cBhvr>
                                        <p:cTn id="5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p:bldP spid="15" grpId="0"/>
      <p:bldP spid="16" grpId="0" animBg="1"/>
      <p:bldP spid="17" grpId="0" animBg="1"/>
      <p:bldP spid="18" grpId="0"/>
      <p:bldP spid="3" grpId="0"/>
      <p:bldP spid="1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01CF334-2D5C-4859-84A6-CA7E6E43FAEB}" type="slidenum">
              <a:rPr lang="en-US" smtClean="0"/>
              <a:t>12</a:t>
            </a:fld>
            <a:endParaRPr lang="en-US" dirty="0"/>
          </a:p>
        </p:txBody>
      </p:sp>
      <p:sp>
        <p:nvSpPr>
          <p:cNvPr id="3" name="Content Placeholder 2"/>
          <p:cNvSpPr>
            <a:spLocks noGrp="1"/>
          </p:cNvSpPr>
          <p:nvPr>
            <p:ph idx="1"/>
          </p:nvPr>
        </p:nvSpPr>
        <p:spPr/>
        <p:txBody>
          <a:bodyPr/>
          <a:lstStyle/>
          <a:p>
            <a:r>
              <a:rPr lang="en-US" dirty="0"/>
              <a:t>SOAP web </a:t>
            </a:r>
            <a:r>
              <a:rPr lang="en-US" dirty="0" smtClean="0"/>
              <a:t>service</a:t>
            </a:r>
          </a:p>
          <a:p>
            <a:endParaRPr lang="fr-FR" dirty="0"/>
          </a:p>
          <a:p>
            <a:r>
              <a:rPr lang="en-US" dirty="0" smtClean="0"/>
              <a:t>REST web service</a:t>
            </a:r>
          </a:p>
          <a:p>
            <a:endParaRPr lang="en-US" dirty="0" smtClean="0"/>
          </a:p>
        </p:txBody>
      </p:sp>
      <p:sp>
        <p:nvSpPr>
          <p:cNvPr id="4" name="Title 3"/>
          <p:cNvSpPr>
            <a:spLocks noGrp="1"/>
          </p:cNvSpPr>
          <p:nvPr>
            <p:ph type="title"/>
          </p:nvPr>
        </p:nvSpPr>
        <p:spPr/>
        <p:txBody>
          <a:bodyPr/>
          <a:lstStyle/>
          <a:p>
            <a:r>
              <a:rPr lang="en-US" dirty="0" smtClean="0"/>
              <a:t>Web Service Types</a:t>
            </a:r>
            <a:endParaRPr lang="fr-FR" dirty="0"/>
          </a:p>
        </p:txBody>
      </p:sp>
    </p:spTree>
    <p:extLst>
      <p:ext uri="{BB962C8B-B14F-4D97-AF65-F5344CB8AC3E}">
        <p14:creationId xmlns:p14="http://schemas.microsoft.com/office/powerpoint/2010/main" val="408112226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01CF334-2D5C-4859-84A6-CA7E6E43FAEB}" type="slidenum">
              <a:rPr lang="en-US" smtClean="0"/>
              <a:t>13</a:t>
            </a:fld>
            <a:endParaRPr lang="en-US" dirty="0"/>
          </a:p>
        </p:txBody>
      </p:sp>
      <p:sp>
        <p:nvSpPr>
          <p:cNvPr id="3" name="Content Placeholder 2"/>
          <p:cNvSpPr>
            <a:spLocks noGrp="1"/>
          </p:cNvSpPr>
          <p:nvPr>
            <p:ph idx="1"/>
          </p:nvPr>
        </p:nvSpPr>
        <p:spPr/>
        <p:txBody>
          <a:bodyPr>
            <a:normAutofit fontScale="92500"/>
          </a:bodyPr>
          <a:lstStyle/>
          <a:p>
            <a:r>
              <a:rPr lang="fr-FR" b="1" dirty="0">
                <a:solidFill>
                  <a:schemeClr val="tx1"/>
                </a:solidFill>
              </a:rPr>
              <a:t>S</a:t>
            </a:r>
            <a:r>
              <a:rPr lang="fr-FR" dirty="0">
                <a:solidFill>
                  <a:schemeClr val="tx1">
                    <a:lumMod val="75000"/>
                    <a:lumOff val="25000"/>
                  </a:schemeClr>
                </a:solidFill>
              </a:rPr>
              <a:t>imple </a:t>
            </a:r>
            <a:r>
              <a:rPr lang="fr-FR" b="1" dirty="0">
                <a:solidFill>
                  <a:schemeClr val="tx1"/>
                </a:solidFill>
              </a:rPr>
              <a:t>O</a:t>
            </a:r>
            <a:r>
              <a:rPr lang="fr-FR" dirty="0">
                <a:solidFill>
                  <a:schemeClr val="tx1">
                    <a:lumMod val="75000"/>
                    <a:lumOff val="25000"/>
                  </a:schemeClr>
                </a:solidFill>
              </a:rPr>
              <a:t>bject </a:t>
            </a:r>
            <a:r>
              <a:rPr lang="fr-FR" b="1" dirty="0">
                <a:solidFill>
                  <a:schemeClr val="tx1"/>
                </a:solidFill>
              </a:rPr>
              <a:t>A</a:t>
            </a:r>
            <a:r>
              <a:rPr lang="fr-FR" dirty="0">
                <a:solidFill>
                  <a:schemeClr val="tx1">
                    <a:lumMod val="75000"/>
                    <a:lumOff val="25000"/>
                  </a:schemeClr>
                </a:solidFill>
              </a:rPr>
              <a:t>ccess </a:t>
            </a:r>
            <a:r>
              <a:rPr lang="fr-FR" b="1" dirty="0">
                <a:solidFill>
                  <a:schemeClr val="tx1"/>
                </a:solidFill>
              </a:rPr>
              <a:t>P</a:t>
            </a:r>
            <a:r>
              <a:rPr lang="fr-FR" dirty="0">
                <a:solidFill>
                  <a:schemeClr val="tx1">
                    <a:lumMod val="75000"/>
                    <a:lumOff val="25000"/>
                  </a:schemeClr>
                </a:solidFill>
              </a:rPr>
              <a:t>rotocol</a:t>
            </a:r>
          </a:p>
          <a:p>
            <a:pPr marL="0" indent="0">
              <a:buNone/>
            </a:pPr>
            <a:endParaRPr lang="en-US" dirty="0"/>
          </a:p>
          <a:p>
            <a:r>
              <a:rPr lang="en-US" dirty="0" smtClean="0"/>
              <a:t>Systems communicate over HTTP</a:t>
            </a:r>
          </a:p>
          <a:p>
            <a:endParaRPr lang="en-US" dirty="0"/>
          </a:p>
          <a:p>
            <a:r>
              <a:rPr lang="en-US" dirty="0"/>
              <a:t>Based on XML</a:t>
            </a:r>
          </a:p>
          <a:p>
            <a:endParaRPr lang="en-US" dirty="0" smtClean="0"/>
          </a:p>
          <a:p>
            <a:r>
              <a:rPr lang="en-US" dirty="0"/>
              <a:t>SOAP is analogous </a:t>
            </a:r>
            <a:r>
              <a:rPr lang="en-US" dirty="0" smtClean="0"/>
              <a:t>to</a:t>
            </a:r>
            <a:r>
              <a:rPr lang="en-US" dirty="0"/>
              <a:t> </a:t>
            </a:r>
            <a:r>
              <a:rPr lang="en-US" dirty="0" smtClean="0"/>
              <a:t>Remote Procedure Calls</a:t>
            </a:r>
            <a:r>
              <a:rPr lang="en-US" dirty="0"/>
              <a:t> (RPC</a:t>
            </a:r>
            <a:r>
              <a:rPr lang="en-US" dirty="0" smtClean="0"/>
              <a:t>)</a:t>
            </a:r>
          </a:p>
          <a:p>
            <a:endParaRPr lang="en-US" dirty="0"/>
          </a:p>
          <a:p>
            <a:r>
              <a:rPr lang="en-US" dirty="0"/>
              <a:t>standard for encoding messages in XML that invoke functions in other applications.</a:t>
            </a:r>
            <a:endParaRPr lang="en-US" dirty="0" smtClean="0"/>
          </a:p>
          <a:p>
            <a:endParaRPr lang="en-US" dirty="0"/>
          </a:p>
          <a:p>
            <a:endParaRPr lang="en-US" dirty="0"/>
          </a:p>
        </p:txBody>
      </p:sp>
      <p:sp>
        <p:nvSpPr>
          <p:cNvPr id="4" name="Title 3"/>
          <p:cNvSpPr>
            <a:spLocks noGrp="1"/>
          </p:cNvSpPr>
          <p:nvPr>
            <p:ph type="title"/>
          </p:nvPr>
        </p:nvSpPr>
        <p:spPr/>
        <p:txBody>
          <a:bodyPr/>
          <a:lstStyle/>
          <a:p>
            <a:r>
              <a:rPr lang="en-US" dirty="0" smtClean="0"/>
              <a:t>SOAP Web Service</a:t>
            </a:r>
            <a:endParaRPr lang="en-US" dirty="0"/>
          </a:p>
        </p:txBody>
      </p:sp>
    </p:spTree>
    <p:extLst>
      <p:ext uri="{BB962C8B-B14F-4D97-AF65-F5344CB8AC3E}">
        <p14:creationId xmlns:p14="http://schemas.microsoft.com/office/powerpoint/2010/main" val="3845426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01CF334-2D5C-4859-84A6-CA7E6E43FAEB}" type="slidenum">
              <a:rPr lang="en-US" smtClean="0"/>
              <a:t>14</a:t>
            </a:fld>
            <a:endParaRPr lang="en-US" dirty="0"/>
          </a:p>
        </p:txBody>
      </p:sp>
      <p:sp>
        <p:nvSpPr>
          <p:cNvPr id="3" name="Text Placeholder 2"/>
          <p:cNvSpPr>
            <a:spLocks noGrp="1"/>
          </p:cNvSpPr>
          <p:nvPr>
            <p:ph type="body" idx="1"/>
          </p:nvPr>
        </p:nvSpPr>
        <p:spPr/>
        <p:txBody>
          <a:bodyPr/>
          <a:lstStyle/>
          <a:p>
            <a:endParaRPr lang="en-US"/>
          </a:p>
        </p:txBody>
      </p:sp>
      <p:sp>
        <p:nvSpPr>
          <p:cNvPr id="4" name="Title 3"/>
          <p:cNvSpPr>
            <a:spLocks noGrp="1"/>
          </p:cNvSpPr>
          <p:nvPr>
            <p:ph type="title"/>
          </p:nvPr>
        </p:nvSpPr>
        <p:spPr/>
        <p:txBody>
          <a:bodyPr/>
          <a:lstStyle/>
          <a:p>
            <a:r>
              <a:rPr lang="en-US" dirty="0" smtClean="0"/>
              <a:t>REST Web Service</a:t>
            </a:r>
            <a:endParaRPr lang="en-US" dirty="0"/>
          </a:p>
        </p:txBody>
      </p:sp>
    </p:spTree>
    <p:extLst>
      <p:ext uri="{BB962C8B-B14F-4D97-AF65-F5344CB8AC3E}">
        <p14:creationId xmlns:p14="http://schemas.microsoft.com/office/powerpoint/2010/main" val="373024086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01CF334-2D5C-4859-84A6-CA7E6E43FAEB}" type="slidenum">
              <a:rPr lang="en-US" smtClean="0"/>
              <a:t>15</a:t>
            </a:fld>
            <a:endParaRPr lang="en-US" dirty="0"/>
          </a:p>
        </p:txBody>
      </p:sp>
      <p:sp>
        <p:nvSpPr>
          <p:cNvPr id="3" name="Content Placeholder 2"/>
          <p:cNvSpPr>
            <a:spLocks noGrp="1"/>
          </p:cNvSpPr>
          <p:nvPr>
            <p:ph idx="1"/>
          </p:nvPr>
        </p:nvSpPr>
        <p:spPr/>
        <p:txBody>
          <a:bodyPr>
            <a:normAutofit lnSpcReduction="10000"/>
          </a:bodyPr>
          <a:lstStyle/>
          <a:p>
            <a:r>
              <a:rPr lang="en-US" b="1" dirty="0" smtClean="0">
                <a:solidFill>
                  <a:schemeClr val="tx1">
                    <a:lumMod val="95000"/>
                    <a:lumOff val="5000"/>
                  </a:schemeClr>
                </a:solidFill>
              </a:rPr>
              <a:t>RE</a:t>
            </a:r>
            <a:r>
              <a:rPr lang="en-US" dirty="0" smtClean="0">
                <a:solidFill>
                  <a:schemeClr val="tx1">
                    <a:lumMod val="75000"/>
                    <a:lumOff val="25000"/>
                  </a:schemeClr>
                </a:solidFill>
              </a:rPr>
              <a:t>presentational</a:t>
            </a:r>
            <a:r>
              <a:rPr lang="en-US" dirty="0" smtClean="0"/>
              <a:t> </a:t>
            </a:r>
            <a:r>
              <a:rPr lang="en-US" b="1" dirty="0" smtClean="0">
                <a:solidFill>
                  <a:schemeClr val="tx1">
                    <a:lumMod val="95000"/>
                    <a:lumOff val="5000"/>
                  </a:schemeClr>
                </a:solidFill>
              </a:rPr>
              <a:t>S</a:t>
            </a:r>
            <a:r>
              <a:rPr lang="en-US" dirty="0" smtClean="0">
                <a:solidFill>
                  <a:schemeClr val="tx1">
                    <a:lumMod val="75000"/>
                    <a:lumOff val="25000"/>
                  </a:schemeClr>
                </a:solidFill>
              </a:rPr>
              <a:t>tate</a:t>
            </a:r>
            <a:r>
              <a:rPr lang="en-US" dirty="0" smtClean="0"/>
              <a:t> </a:t>
            </a:r>
            <a:r>
              <a:rPr lang="en-US" b="1" dirty="0" smtClean="0"/>
              <a:t>T</a:t>
            </a:r>
            <a:r>
              <a:rPr lang="en-US" dirty="0" smtClean="0">
                <a:solidFill>
                  <a:schemeClr val="tx1">
                    <a:lumMod val="75000"/>
                    <a:lumOff val="25000"/>
                  </a:schemeClr>
                </a:solidFill>
              </a:rPr>
              <a:t>ransfer</a:t>
            </a:r>
            <a:r>
              <a:rPr lang="en-US" dirty="0" smtClean="0"/>
              <a:t> </a:t>
            </a:r>
          </a:p>
          <a:p>
            <a:endParaRPr lang="en-US" dirty="0" smtClean="0"/>
          </a:p>
          <a:p>
            <a:r>
              <a:rPr lang="en-US" dirty="0"/>
              <a:t>defined in the thesis of Roy Fielding in </a:t>
            </a:r>
            <a:r>
              <a:rPr lang="en-US" dirty="0" smtClean="0"/>
              <a:t>2000</a:t>
            </a:r>
          </a:p>
          <a:p>
            <a:endParaRPr lang="en-US" dirty="0" smtClean="0"/>
          </a:p>
          <a:p>
            <a:r>
              <a:rPr lang="en-US" dirty="0" smtClean="0"/>
              <a:t>Based on HTTP</a:t>
            </a:r>
          </a:p>
          <a:p>
            <a:endParaRPr lang="en-US" dirty="0" smtClean="0"/>
          </a:p>
          <a:p>
            <a:r>
              <a:rPr lang="en-US" dirty="0" smtClean="0"/>
              <a:t>can use protocols other than HTTP</a:t>
            </a:r>
          </a:p>
          <a:p>
            <a:endParaRPr lang="en-US" dirty="0"/>
          </a:p>
          <a:p>
            <a:r>
              <a:rPr lang="en-US" dirty="0" smtClean="0"/>
              <a:t>Resource based</a:t>
            </a:r>
            <a:endParaRPr lang="fr-FR" dirty="0"/>
          </a:p>
        </p:txBody>
      </p:sp>
      <p:sp>
        <p:nvSpPr>
          <p:cNvPr id="4" name="Title 3"/>
          <p:cNvSpPr>
            <a:spLocks noGrp="1"/>
          </p:cNvSpPr>
          <p:nvPr>
            <p:ph type="title"/>
          </p:nvPr>
        </p:nvSpPr>
        <p:spPr/>
        <p:txBody>
          <a:bodyPr/>
          <a:lstStyle/>
          <a:p>
            <a:r>
              <a:rPr lang="en-US" dirty="0" smtClean="0"/>
              <a:t>REST Web Service</a:t>
            </a:r>
            <a:endParaRPr lang="fr-FR" dirty="0"/>
          </a:p>
        </p:txBody>
      </p:sp>
    </p:spTree>
    <p:extLst>
      <p:ext uri="{BB962C8B-B14F-4D97-AF65-F5344CB8AC3E}">
        <p14:creationId xmlns:p14="http://schemas.microsoft.com/office/powerpoint/2010/main" val="272097291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01CF334-2D5C-4859-84A6-CA7E6E43FAEB}" type="slidenum">
              <a:rPr lang="en-US" smtClean="0"/>
              <a:t>16</a:t>
            </a:fld>
            <a:endParaRPr lang="en-US" dirty="0"/>
          </a:p>
        </p:txBody>
      </p:sp>
      <p:sp>
        <p:nvSpPr>
          <p:cNvPr id="3" name="Content Placeholder 2"/>
          <p:cNvSpPr>
            <a:spLocks noGrp="1"/>
          </p:cNvSpPr>
          <p:nvPr>
            <p:ph idx="1"/>
          </p:nvPr>
        </p:nvSpPr>
        <p:spPr/>
        <p:txBody>
          <a:bodyPr/>
          <a:lstStyle/>
          <a:p>
            <a:r>
              <a:rPr lang="en-US" dirty="0" smtClean="0"/>
              <a:t>REST web service is not</a:t>
            </a:r>
          </a:p>
          <a:p>
            <a:pPr lvl="1">
              <a:buFont typeface="Arial" panose="020B0604020202020204" pitchFamily="34" charset="0"/>
              <a:buChar char="•"/>
            </a:pPr>
            <a:r>
              <a:rPr lang="en-US" dirty="0" smtClean="0"/>
              <a:t>A Protocol</a:t>
            </a:r>
            <a:endParaRPr lang="en-US" dirty="0"/>
          </a:p>
          <a:p>
            <a:pPr lvl="1">
              <a:buFont typeface="Arial" panose="020B0604020202020204" pitchFamily="34" charset="0"/>
              <a:buChar char="•"/>
            </a:pPr>
            <a:r>
              <a:rPr lang="en-US" dirty="0" smtClean="0"/>
              <a:t>A Format</a:t>
            </a:r>
            <a:endParaRPr lang="en-US" dirty="0"/>
          </a:p>
          <a:p>
            <a:pPr lvl="1">
              <a:buFont typeface="Arial" panose="020B0604020202020204" pitchFamily="34" charset="0"/>
              <a:buChar char="•"/>
            </a:pPr>
            <a:r>
              <a:rPr lang="en-US" smtClean="0"/>
              <a:t>A Standard</a:t>
            </a:r>
            <a:endParaRPr lang="en-US" dirty="0"/>
          </a:p>
          <a:p>
            <a:endParaRPr lang="en-US" dirty="0" smtClean="0"/>
          </a:p>
          <a:p>
            <a:r>
              <a:rPr lang="en-US" dirty="0" smtClean="0"/>
              <a:t>It is</a:t>
            </a:r>
          </a:p>
          <a:p>
            <a:pPr lvl="1">
              <a:buFont typeface="Arial" panose="020B0604020202020204" pitchFamily="34" charset="0"/>
              <a:buChar char="•"/>
            </a:pPr>
            <a:r>
              <a:rPr lang="en-US" dirty="0" smtClean="0"/>
              <a:t>An architecture</a:t>
            </a:r>
          </a:p>
          <a:p>
            <a:pPr lvl="1">
              <a:buFont typeface="Arial" panose="020B0604020202020204" pitchFamily="34" charset="0"/>
              <a:buChar char="•"/>
            </a:pPr>
            <a:r>
              <a:rPr lang="en-US" dirty="0"/>
              <a:t>An approach to build an application</a:t>
            </a:r>
            <a:endParaRPr lang="en-US" dirty="0" smtClean="0"/>
          </a:p>
          <a:p>
            <a:pPr lvl="1">
              <a:buFont typeface="Arial" panose="020B0604020202020204" pitchFamily="34" charset="0"/>
              <a:buChar char="•"/>
            </a:pPr>
            <a:endParaRPr lang="en-US" dirty="0"/>
          </a:p>
          <a:p>
            <a:pPr>
              <a:buFont typeface="Arial" panose="020B0604020202020204" pitchFamily="34" charset="0"/>
              <a:buChar char="•"/>
            </a:pPr>
            <a:endParaRPr lang="fr-FR" dirty="0"/>
          </a:p>
        </p:txBody>
      </p:sp>
      <p:sp>
        <p:nvSpPr>
          <p:cNvPr id="4" name="Title 3"/>
          <p:cNvSpPr>
            <a:spLocks noGrp="1"/>
          </p:cNvSpPr>
          <p:nvPr>
            <p:ph type="title"/>
          </p:nvPr>
        </p:nvSpPr>
        <p:spPr/>
        <p:txBody>
          <a:bodyPr/>
          <a:lstStyle/>
          <a:p>
            <a:r>
              <a:rPr lang="en-US" dirty="0"/>
              <a:t>REST Web Service</a:t>
            </a:r>
            <a:endParaRPr lang="fr-FR" dirty="0"/>
          </a:p>
        </p:txBody>
      </p:sp>
    </p:spTree>
    <p:extLst>
      <p:ext uri="{BB962C8B-B14F-4D97-AF65-F5344CB8AC3E}">
        <p14:creationId xmlns:p14="http://schemas.microsoft.com/office/powerpoint/2010/main" val="226048846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01CF334-2D5C-4859-84A6-CA7E6E43FAEB}" type="slidenum">
              <a:rPr lang="en-US" smtClean="0"/>
              <a:t>17</a:t>
            </a:fld>
            <a:endParaRPr lang="en-US" dirty="0"/>
          </a:p>
        </p:txBody>
      </p:sp>
      <p:sp>
        <p:nvSpPr>
          <p:cNvPr id="3" name="Content Placeholder 2"/>
          <p:cNvSpPr>
            <a:spLocks noGrp="1"/>
          </p:cNvSpPr>
          <p:nvPr>
            <p:ph idx="1"/>
          </p:nvPr>
        </p:nvSpPr>
        <p:spPr/>
        <p:txBody>
          <a:bodyPr/>
          <a:lstStyle/>
          <a:p>
            <a:r>
              <a:rPr lang="en-US" dirty="0" smtClean="0"/>
              <a:t>ROA (</a:t>
            </a:r>
            <a:r>
              <a:rPr lang="en-US" b="1" dirty="0" smtClean="0">
                <a:solidFill>
                  <a:schemeClr val="tx1">
                    <a:lumMod val="95000"/>
                    <a:lumOff val="5000"/>
                  </a:schemeClr>
                </a:solidFill>
              </a:rPr>
              <a:t>R</a:t>
            </a:r>
            <a:r>
              <a:rPr lang="en-US" dirty="0" smtClean="0">
                <a:solidFill>
                  <a:schemeClr val="tx1">
                    <a:lumMod val="75000"/>
                    <a:lumOff val="25000"/>
                  </a:schemeClr>
                </a:solidFill>
              </a:rPr>
              <a:t>esource </a:t>
            </a:r>
            <a:r>
              <a:rPr lang="en-US" b="1" dirty="0" smtClean="0">
                <a:solidFill>
                  <a:schemeClr val="tx1">
                    <a:lumMod val="95000"/>
                    <a:lumOff val="5000"/>
                  </a:schemeClr>
                </a:solidFill>
              </a:rPr>
              <a:t>O</a:t>
            </a:r>
            <a:r>
              <a:rPr lang="en-US" dirty="0" smtClean="0">
                <a:solidFill>
                  <a:schemeClr val="tx1">
                    <a:lumMod val="75000"/>
                    <a:lumOff val="25000"/>
                  </a:schemeClr>
                </a:solidFill>
              </a:rPr>
              <a:t>riented </a:t>
            </a:r>
            <a:r>
              <a:rPr lang="en-US" b="1" dirty="0" smtClean="0">
                <a:solidFill>
                  <a:schemeClr val="tx1">
                    <a:lumMod val="95000"/>
                    <a:lumOff val="5000"/>
                  </a:schemeClr>
                </a:solidFill>
              </a:rPr>
              <a:t>A</a:t>
            </a:r>
            <a:r>
              <a:rPr lang="en-US" dirty="0" smtClean="0">
                <a:solidFill>
                  <a:schemeClr val="tx1">
                    <a:lumMod val="75000"/>
                    <a:lumOff val="25000"/>
                  </a:schemeClr>
                </a:solidFill>
              </a:rPr>
              <a:t>pplication</a:t>
            </a:r>
            <a:r>
              <a:rPr lang="en-US" dirty="0" smtClean="0"/>
              <a:t>)</a:t>
            </a:r>
          </a:p>
          <a:p>
            <a:r>
              <a:rPr lang="en-US" dirty="0" smtClean="0"/>
              <a:t>DOA (</a:t>
            </a:r>
            <a:r>
              <a:rPr lang="en-US" b="1" dirty="0" smtClean="0">
                <a:solidFill>
                  <a:schemeClr val="tx1">
                    <a:lumMod val="95000"/>
                    <a:lumOff val="5000"/>
                  </a:schemeClr>
                </a:solidFill>
              </a:rPr>
              <a:t>D</a:t>
            </a:r>
            <a:r>
              <a:rPr lang="en-US" dirty="0" smtClean="0">
                <a:solidFill>
                  <a:schemeClr val="tx1">
                    <a:lumMod val="75000"/>
                    <a:lumOff val="25000"/>
                  </a:schemeClr>
                </a:solidFill>
              </a:rPr>
              <a:t>ata </a:t>
            </a:r>
            <a:r>
              <a:rPr lang="en-US" b="1" dirty="0">
                <a:solidFill>
                  <a:schemeClr val="tx1">
                    <a:lumMod val="95000"/>
                    <a:lumOff val="5000"/>
                  </a:schemeClr>
                </a:solidFill>
              </a:rPr>
              <a:t>O</a:t>
            </a:r>
            <a:r>
              <a:rPr lang="en-US" dirty="0">
                <a:solidFill>
                  <a:schemeClr val="tx1">
                    <a:lumMod val="75000"/>
                    <a:lumOff val="25000"/>
                  </a:schemeClr>
                </a:solidFill>
              </a:rPr>
              <a:t>riented </a:t>
            </a:r>
            <a:r>
              <a:rPr lang="en-US" b="1" dirty="0" smtClean="0">
                <a:solidFill>
                  <a:schemeClr val="tx1">
                    <a:lumMod val="95000"/>
                    <a:lumOff val="5000"/>
                  </a:schemeClr>
                </a:solidFill>
              </a:rPr>
              <a:t>A</a:t>
            </a:r>
            <a:r>
              <a:rPr lang="en-US" dirty="0" smtClean="0">
                <a:solidFill>
                  <a:schemeClr val="tx1">
                    <a:lumMod val="75000"/>
                    <a:lumOff val="25000"/>
                  </a:schemeClr>
                </a:solidFill>
              </a:rPr>
              <a:t>pplication</a:t>
            </a:r>
            <a:r>
              <a:rPr lang="en-US" dirty="0" smtClean="0"/>
              <a:t>)</a:t>
            </a:r>
          </a:p>
          <a:p>
            <a:endParaRPr lang="en-US" dirty="0"/>
          </a:p>
          <a:p>
            <a:r>
              <a:rPr lang="en-US" dirty="0" smtClean="0"/>
              <a:t>Application that respects REST architecture</a:t>
            </a:r>
          </a:p>
          <a:p>
            <a:pPr marL="777240" lvl="2" indent="0">
              <a:buNone/>
            </a:pPr>
            <a:r>
              <a:rPr lang="en-US" dirty="0" smtClean="0"/>
              <a:t>→RESTFul web services</a:t>
            </a:r>
            <a:endParaRPr lang="fr-FR" dirty="0"/>
          </a:p>
        </p:txBody>
      </p:sp>
      <p:sp>
        <p:nvSpPr>
          <p:cNvPr id="4" name="Title 3"/>
          <p:cNvSpPr>
            <a:spLocks noGrp="1"/>
          </p:cNvSpPr>
          <p:nvPr>
            <p:ph type="title"/>
          </p:nvPr>
        </p:nvSpPr>
        <p:spPr/>
        <p:txBody>
          <a:bodyPr/>
          <a:lstStyle/>
          <a:p>
            <a:r>
              <a:rPr lang="en-US" dirty="0" smtClean="0"/>
              <a:t>Where we use REST</a:t>
            </a:r>
            <a:endParaRPr lang="fr-FR" dirty="0"/>
          </a:p>
        </p:txBody>
      </p:sp>
    </p:spTree>
    <p:extLst>
      <p:ext uri="{BB962C8B-B14F-4D97-AF65-F5344CB8AC3E}">
        <p14:creationId xmlns:p14="http://schemas.microsoft.com/office/powerpoint/2010/main" val="113808084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01CF334-2D5C-4859-84A6-CA7E6E43FAEB}" type="slidenum">
              <a:rPr lang="en-US" smtClean="0"/>
              <a:t>18</a:t>
            </a:fld>
            <a:endParaRPr lang="en-US" dirty="0"/>
          </a:p>
        </p:txBody>
      </p:sp>
      <p:sp>
        <p:nvSpPr>
          <p:cNvPr id="4" name="Title 3"/>
          <p:cNvSpPr>
            <a:spLocks noGrp="1"/>
          </p:cNvSpPr>
          <p:nvPr>
            <p:ph type="title"/>
          </p:nvPr>
        </p:nvSpPr>
        <p:spPr/>
        <p:txBody>
          <a:bodyPr/>
          <a:lstStyle/>
          <a:p>
            <a:r>
              <a:rPr lang="en-US" dirty="0"/>
              <a:t>REST Web </a:t>
            </a:r>
            <a:r>
              <a:rPr lang="en-US" dirty="0" smtClean="0"/>
              <a:t>Service Providers</a:t>
            </a:r>
            <a:endParaRPr lang="fr-FR"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9701" y="2203917"/>
            <a:ext cx="1501462" cy="1501462"/>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51081" y="2087899"/>
            <a:ext cx="1657985" cy="1657985"/>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31830" y="4330736"/>
            <a:ext cx="1423699" cy="1420504"/>
          </a:xfrm>
          <a:prstGeom prst="rect">
            <a:avLst/>
          </a:prstGeom>
        </p:spPr>
      </p:pic>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495368" y="3227690"/>
            <a:ext cx="2189408" cy="955378"/>
          </a:xfrm>
          <a:prstGeom prst="rect">
            <a:avLst/>
          </a:prstGeom>
        </p:spPr>
      </p:pic>
      <p:pic>
        <p:nvPicPr>
          <p:cNvPr id="9" name="Picture 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852352" y="4505692"/>
            <a:ext cx="2643044" cy="932839"/>
          </a:xfrm>
          <a:prstGeom prst="rect">
            <a:avLst/>
          </a:prstGeom>
        </p:spPr>
      </p:pic>
      <p:pic>
        <p:nvPicPr>
          <p:cNvPr id="10" name="Picture 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684776" y="5040988"/>
            <a:ext cx="1849749" cy="1485580"/>
          </a:xfrm>
          <a:prstGeom prst="rect">
            <a:avLst/>
          </a:prstGeom>
        </p:spPr>
      </p:pic>
    </p:spTree>
    <p:extLst>
      <p:ext uri="{BB962C8B-B14F-4D97-AF65-F5344CB8AC3E}">
        <p14:creationId xmlns:p14="http://schemas.microsoft.com/office/powerpoint/2010/main" val="714068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randombar(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randombar(horizontal)">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randombar(horizontal)">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randombar(horizontal)">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randombar(horizontal)">
                                      <p:cBhvr>
                                        <p:cTn id="3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01CF334-2D5C-4859-84A6-CA7E6E43FAEB}" type="slidenum">
              <a:rPr lang="en-US" smtClean="0"/>
              <a:t>19</a:t>
            </a:fld>
            <a:endParaRPr lang="en-US" dirty="0"/>
          </a:p>
        </p:txBody>
      </p:sp>
      <p:sp>
        <p:nvSpPr>
          <p:cNvPr id="4" name="Title 3"/>
          <p:cNvSpPr>
            <a:spLocks noGrp="1"/>
          </p:cNvSpPr>
          <p:nvPr>
            <p:ph type="title"/>
          </p:nvPr>
        </p:nvSpPr>
        <p:spPr/>
        <p:txBody>
          <a:bodyPr/>
          <a:lstStyle/>
          <a:p>
            <a:r>
              <a:rPr lang="en-US" dirty="0" smtClean="0"/>
              <a:t>Utilization Example in AMAZON</a:t>
            </a:r>
            <a:endParaRPr lang="fr-FR" dirty="0"/>
          </a:p>
        </p:txBody>
      </p:sp>
      <p:graphicFrame>
        <p:nvGraphicFramePr>
          <p:cNvPr id="13" name="Chart 12"/>
          <p:cNvGraphicFramePr/>
          <p:nvPr>
            <p:extLst>
              <p:ext uri="{D42A27DB-BD31-4B8C-83A1-F6EECF244321}">
                <p14:modId xmlns:p14="http://schemas.microsoft.com/office/powerpoint/2010/main" val="2687420145"/>
              </p:ext>
            </p:extLst>
          </p:nvPr>
        </p:nvGraphicFramePr>
        <p:xfrm>
          <a:off x="2617788" y="2657475"/>
          <a:ext cx="7254875" cy="402378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1550644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ontent Placeholder 7"/>
          <p:cNvGraphicFramePr>
            <a:graphicFrameLocks noGrp="1"/>
          </p:cNvGraphicFramePr>
          <p:nvPr>
            <p:ph idx="1"/>
            <p:extLst>
              <p:ext uri="{D42A27DB-BD31-4B8C-83A1-F6EECF244321}">
                <p14:modId xmlns:p14="http://schemas.microsoft.com/office/powerpoint/2010/main" val="2808450696"/>
              </p:ext>
            </p:extLst>
          </p:nvPr>
        </p:nvGraphicFramePr>
        <p:xfrm>
          <a:off x="932330" y="2248348"/>
          <a:ext cx="10327340" cy="38778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itle 2"/>
          <p:cNvSpPr>
            <a:spLocks noGrp="1"/>
          </p:cNvSpPr>
          <p:nvPr>
            <p:ph type="title"/>
          </p:nvPr>
        </p:nvSpPr>
        <p:spPr/>
        <p:txBody>
          <a:bodyPr/>
          <a:lstStyle/>
          <a:p>
            <a:r>
              <a:rPr lang="en-US" dirty="0" smtClean="0"/>
              <a:t>Content</a:t>
            </a:r>
            <a:endParaRPr lang="fr-FR" dirty="0"/>
          </a:p>
        </p:txBody>
      </p:sp>
      <p:sp>
        <p:nvSpPr>
          <p:cNvPr id="4" name="Slide Number Placeholder 3"/>
          <p:cNvSpPr>
            <a:spLocks noGrp="1"/>
          </p:cNvSpPr>
          <p:nvPr>
            <p:ph type="sldNum" sz="quarter" idx="12"/>
          </p:nvPr>
        </p:nvSpPr>
        <p:spPr/>
        <p:txBody>
          <a:bodyPr/>
          <a:lstStyle/>
          <a:p>
            <a:fld id="{401CF334-2D5C-4859-84A6-CA7E6E43FAEB}" type="slidenum">
              <a:rPr lang="en-US" smtClean="0"/>
              <a:t>2</a:t>
            </a:fld>
            <a:endParaRPr lang="en-US" dirty="0"/>
          </a:p>
        </p:txBody>
      </p:sp>
    </p:spTree>
    <p:extLst>
      <p:ext uri="{BB962C8B-B14F-4D97-AF65-F5344CB8AC3E}">
        <p14:creationId xmlns:p14="http://schemas.microsoft.com/office/powerpoint/2010/main" val="261719108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01CF334-2D5C-4859-84A6-CA7E6E43FAEB}" type="slidenum">
              <a:rPr lang="en-US" smtClean="0"/>
              <a:t>20</a:t>
            </a:fld>
            <a:endParaRPr lang="en-US" dirty="0"/>
          </a:p>
        </p:txBody>
      </p:sp>
      <p:sp>
        <p:nvSpPr>
          <p:cNvPr id="3" name="Content Placeholder 2"/>
          <p:cNvSpPr>
            <a:spLocks noGrp="1"/>
          </p:cNvSpPr>
          <p:nvPr>
            <p:ph idx="1"/>
          </p:nvPr>
        </p:nvSpPr>
        <p:spPr/>
        <p:txBody>
          <a:bodyPr>
            <a:normAutofit lnSpcReduction="10000"/>
          </a:bodyPr>
          <a:lstStyle/>
          <a:p>
            <a:r>
              <a:rPr lang="en-US" dirty="0" smtClean="0"/>
              <a:t>Stateless</a:t>
            </a:r>
          </a:p>
          <a:p>
            <a:endParaRPr lang="en-US" dirty="0" smtClean="0"/>
          </a:p>
          <a:p>
            <a:r>
              <a:rPr lang="en-US" dirty="0" smtClean="0"/>
              <a:t>Uniform interface</a:t>
            </a:r>
          </a:p>
          <a:p>
            <a:endParaRPr lang="en-US" dirty="0"/>
          </a:p>
          <a:p>
            <a:r>
              <a:rPr lang="en-US" dirty="0" smtClean="0"/>
              <a:t>Code on demand</a:t>
            </a:r>
          </a:p>
          <a:p>
            <a:endParaRPr lang="en-US" dirty="0"/>
          </a:p>
          <a:p>
            <a:r>
              <a:rPr lang="en-US" dirty="0" smtClean="0"/>
              <a:t>Client-server</a:t>
            </a:r>
          </a:p>
          <a:p>
            <a:endParaRPr lang="en-US" dirty="0"/>
          </a:p>
          <a:p>
            <a:r>
              <a:rPr lang="en-US" dirty="0" smtClean="0"/>
              <a:t>Layered system</a:t>
            </a:r>
          </a:p>
        </p:txBody>
      </p:sp>
      <p:sp>
        <p:nvSpPr>
          <p:cNvPr id="4" name="Title 3"/>
          <p:cNvSpPr>
            <a:spLocks noGrp="1"/>
          </p:cNvSpPr>
          <p:nvPr>
            <p:ph type="title"/>
          </p:nvPr>
        </p:nvSpPr>
        <p:spPr/>
        <p:txBody>
          <a:bodyPr/>
          <a:lstStyle/>
          <a:p>
            <a:r>
              <a:rPr lang="en-US" dirty="0" smtClean="0"/>
              <a:t>REST characteristics</a:t>
            </a:r>
            <a:endParaRPr lang="fr-FR" dirty="0"/>
          </a:p>
        </p:txBody>
      </p:sp>
    </p:spTree>
    <p:extLst>
      <p:ext uri="{BB962C8B-B14F-4D97-AF65-F5344CB8AC3E}">
        <p14:creationId xmlns:p14="http://schemas.microsoft.com/office/powerpoint/2010/main" val="265145597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01CF334-2D5C-4859-84A6-CA7E6E43FAEB}" type="slidenum">
              <a:rPr lang="en-US" smtClean="0"/>
              <a:t>21</a:t>
            </a:fld>
            <a:endParaRPr lang="en-US" dirty="0"/>
          </a:p>
        </p:txBody>
      </p:sp>
      <p:sp>
        <p:nvSpPr>
          <p:cNvPr id="3" name="Content Placeholder 2"/>
          <p:cNvSpPr>
            <a:spLocks noGrp="1"/>
          </p:cNvSpPr>
          <p:nvPr>
            <p:ph idx="1"/>
          </p:nvPr>
        </p:nvSpPr>
        <p:spPr/>
        <p:txBody>
          <a:bodyPr/>
          <a:lstStyle/>
          <a:p>
            <a:r>
              <a:rPr lang="en-US" dirty="0" smtClean="0"/>
              <a:t>Server contains no client state</a:t>
            </a:r>
          </a:p>
          <a:p>
            <a:endParaRPr lang="en-US" dirty="0"/>
          </a:p>
          <a:p>
            <a:r>
              <a:rPr lang="en-US" dirty="0" smtClean="0"/>
              <a:t>Each request contains enough context to process the message</a:t>
            </a:r>
          </a:p>
          <a:p>
            <a:pPr lvl="1"/>
            <a:r>
              <a:rPr lang="en-US" dirty="0" smtClean="0"/>
              <a:t>Self descriptive messages</a:t>
            </a:r>
          </a:p>
          <a:p>
            <a:pPr lvl="1"/>
            <a:endParaRPr lang="en-US" dirty="0"/>
          </a:p>
          <a:p>
            <a:r>
              <a:rPr lang="en-US" dirty="0" smtClean="0"/>
              <a:t>Any session state is held on the client</a:t>
            </a:r>
            <a:endParaRPr lang="en-US" dirty="0"/>
          </a:p>
        </p:txBody>
      </p:sp>
      <p:sp>
        <p:nvSpPr>
          <p:cNvPr id="4" name="Title 3"/>
          <p:cNvSpPr>
            <a:spLocks noGrp="1"/>
          </p:cNvSpPr>
          <p:nvPr>
            <p:ph type="title"/>
          </p:nvPr>
        </p:nvSpPr>
        <p:spPr/>
        <p:txBody>
          <a:bodyPr/>
          <a:lstStyle/>
          <a:p>
            <a:r>
              <a:rPr lang="en-US" dirty="0" smtClean="0"/>
              <a:t>REST characteristics: Stateless</a:t>
            </a:r>
            <a:endParaRPr lang="en-US" dirty="0"/>
          </a:p>
        </p:txBody>
      </p:sp>
    </p:spTree>
    <p:extLst>
      <p:ext uri="{BB962C8B-B14F-4D97-AF65-F5344CB8AC3E}">
        <p14:creationId xmlns:p14="http://schemas.microsoft.com/office/powerpoint/2010/main" val="70407435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01CF334-2D5C-4859-84A6-CA7E6E43FAEB}" type="slidenum">
              <a:rPr lang="en-US" smtClean="0"/>
              <a:t>22</a:t>
            </a:fld>
            <a:endParaRPr lang="en-US" dirty="0"/>
          </a:p>
        </p:txBody>
      </p:sp>
      <p:sp>
        <p:nvSpPr>
          <p:cNvPr id="3" name="Content Placeholder 2"/>
          <p:cNvSpPr>
            <a:spLocks noGrp="1"/>
          </p:cNvSpPr>
          <p:nvPr>
            <p:ph idx="1"/>
          </p:nvPr>
        </p:nvSpPr>
        <p:spPr/>
        <p:txBody>
          <a:bodyPr/>
          <a:lstStyle/>
          <a:p>
            <a:r>
              <a:rPr lang="en-US" dirty="0"/>
              <a:t>Defines the interface between the client and the </a:t>
            </a:r>
            <a:r>
              <a:rPr lang="en-US" dirty="0" smtClean="0"/>
              <a:t>server</a:t>
            </a:r>
          </a:p>
          <a:p>
            <a:endParaRPr lang="en-US" dirty="0"/>
          </a:p>
          <a:p>
            <a:r>
              <a:rPr lang="en-US" dirty="0"/>
              <a:t>For us this means: </a:t>
            </a:r>
          </a:p>
          <a:p>
            <a:pPr lvl="1">
              <a:buFont typeface="Arial" panose="020B0604020202020204" pitchFamily="34" charset="0"/>
              <a:buChar char="•"/>
            </a:pPr>
            <a:r>
              <a:rPr lang="en-US" dirty="0" smtClean="0"/>
              <a:t>HTTP </a:t>
            </a:r>
            <a:r>
              <a:rPr lang="en-US" dirty="0"/>
              <a:t>verbs (get</a:t>
            </a:r>
            <a:r>
              <a:rPr lang="en-US" dirty="0" smtClean="0"/>
              <a:t>, put, post, delete</a:t>
            </a:r>
            <a:r>
              <a:rPr lang="en-US" dirty="0"/>
              <a:t>)</a:t>
            </a:r>
          </a:p>
          <a:p>
            <a:pPr lvl="1">
              <a:buFont typeface="Arial" panose="020B0604020202020204" pitchFamily="34" charset="0"/>
              <a:buChar char="•"/>
            </a:pPr>
            <a:r>
              <a:rPr lang="en-US" dirty="0" smtClean="0"/>
              <a:t>URIs (</a:t>
            </a:r>
            <a:r>
              <a:rPr lang="en-US" dirty="0"/>
              <a:t>resources</a:t>
            </a:r>
            <a:r>
              <a:rPr lang="en-US" dirty="0" smtClean="0"/>
              <a:t>’ names</a:t>
            </a:r>
            <a:r>
              <a:rPr lang="en-US" dirty="0"/>
              <a:t>)</a:t>
            </a:r>
          </a:p>
          <a:p>
            <a:pPr lvl="1">
              <a:buFont typeface="Arial" panose="020B0604020202020204" pitchFamily="34" charset="0"/>
              <a:buChar char="•"/>
            </a:pPr>
            <a:r>
              <a:rPr lang="en-US" dirty="0" smtClean="0"/>
              <a:t>HTTP </a:t>
            </a:r>
            <a:r>
              <a:rPr lang="en-US" dirty="0"/>
              <a:t>response(status, body)</a:t>
            </a:r>
          </a:p>
          <a:p>
            <a:endParaRPr lang="en-US" dirty="0"/>
          </a:p>
        </p:txBody>
      </p:sp>
      <p:sp>
        <p:nvSpPr>
          <p:cNvPr id="4" name="Title 3"/>
          <p:cNvSpPr>
            <a:spLocks noGrp="1"/>
          </p:cNvSpPr>
          <p:nvPr>
            <p:ph type="title"/>
          </p:nvPr>
        </p:nvSpPr>
        <p:spPr/>
        <p:txBody>
          <a:bodyPr/>
          <a:lstStyle/>
          <a:p>
            <a:r>
              <a:rPr lang="en-US" dirty="0" smtClean="0"/>
              <a:t>REST characteristics: Uniform Interface</a:t>
            </a:r>
            <a:endParaRPr lang="en-US" dirty="0"/>
          </a:p>
        </p:txBody>
      </p:sp>
    </p:spTree>
    <p:extLst>
      <p:ext uri="{BB962C8B-B14F-4D97-AF65-F5344CB8AC3E}">
        <p14:creationId xmlns:p14="http://schemas.microsoft.com/office/powerpoint/2010/main" val="57208545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01CF334-2D5C-4859-84A6-CA7E6E43FAEB}" type="slidenum">
              <a:rPr lang="en-US" smtClean="0"/>
              <a:t>23</a:t>
            </a:fld>
            <a:endParaRPr lang="en-US" dirty="0"/>
          </a:p>
        </p:txBody>
      </p:sp>
      <p:sp>
        <p:nvSpPr>
          <p:cNvPr id="3" name="Content Placeholder 2"/>
          <p:cNvSpPr>
            <a:spLocks noGrp="1"/>
          </p:cNvSpPr>
          <p:nvPr>
            <p:ph idx="1"/>
          </p:nvPr>
        </p:nvSpPr>
        <p:spPr/>
        <p:txBody>
          <a:bodyPr/>
          <a:lstStyle/>
          <a:p>
            <a:r>
              <a:rPr lang="fr-FR" dirty="0"/>
              <a:t>Roy </a:t>
            </a:r>
            <a:r>
              <a:rPr lang="fr-FR" dirty="0" smtClean="0"/>
              <a:t>Fielding </a:t>
            </a:r>
            <a:r>
              <a:rPr lang="en-US" dirty="0"/>
              <a:t>identified four </a:t>
            </a:r>
            <a:r>
              <a:rPr lang="en-US" dirty="0" smtClean="0"/>
              <a:t>constraints </a:t>
            </a:r>
            <a:r>
              <a:rPr lang="en-US" dirty="0"/>
              <a:t>of </a:t>
            </a:r>
            <a:r>
              <a:rPr lang="en-US" dirty="0" smtClean="0"/>
              <a:t>REST:</a:t>
            </a:r>
          </a:p>
          <a:p>
            <a:endParaRPr lang="en-US" dirty="0"/>
          </a:p>
          <a:p>
            <a:pPr lvl="1">
              <a:buFont typeface="Arial" panose="020B0604020202020204" pitchFamily="34" charset="0"/>
              <a:buChar char="•"/>
            </a:pPr>
            <a:r>
              <a:rPr lang="en-US" dirty="0"/>
              <a:t>Identification of </a:t>
            </a:r>
            <a:r>
              <a:rPr lang="en-US" dirty="0" smtClean="0"/>
              <a:t>resources</a:t>
            </a:r>
            <a:endParaRPr lang="en-US" dirty="0"/>
          </a:p>
          <a:p>
            <a:pPr lvl="1">
              <a:buFont typeface="Arial" panose="020B0604020202020204" pitchFamily="34" charset="0"/>
              <a:buChar char="•"/>
            </a:pPr>
            <a:r>
              <a:rPr lang="en-US" dirty="0"/>
              <a:t>Manipulation of resources through </a:t>
            </a:r>
            <a:r>
              <a:rPr lang="en-US" dirty="0" smtClean="0"/>
              <a:t>representations</a:t>
            </a:r>
            <a:endParaRPr lang="en-US" dirty="0"/>
          </a:p>
          <a:p>
            <a:pPr lvl="1">
              <a:buFont typeface="Arial" panose="020B0604020202020204" pitchFamily="34" charset="0"/>
              <a:buChar char="•"/>
            </a:pPr>
            <a:r>
              <a:rPr lang="en-US" dirty="0"/>
              <a:t>Self-descriptive </a:t>
            </a:r>
            <a:r>
              <a:rPr lang="en-US" dirty="0" smtClean="0"/>
              <a:t>messages</a:t>
            </a:r>
            <a:endParaRPr lang="en-US" dirty="0"/>
          </a:p>
          <a:p>
            <a:pPr lvl="1">
              <a:buFont typeface="Arial" panose="020B0604020202020204" pitchFamily="34" charset="0"/>
              <a:buChar char="•"/>
            </a:pPr>
            <a:r>
              <a:rPr lang="en-US" dirty="0" smtClean="0"/>
              <a:t>HATEOAS</a:t>
            </a:r>
            <a:endParaRPr lang="en-US" dirty="0"/>
          </a:p>
        </p:txBody>
      </p:sp>
      <p:sp>
        <p:nvSpPr>
          <p:cNvPr id="4" name="Title 3"/>
          <p:cNvSpPr>
            <a:spLocks noGrp="1"/>
          </p:cNvSpPr>
          <p:nvPr>
            <p:ph type="title"/>
          </p:nvPr>
        </p:nvSpPr>
        <p:spPr/>
        <p:txBody>
          <a:bodyPr/>
          <a:lstStyle/>
          <a:p>
            <a:r>
              <a:rPr lang="en-US" dirty="0" smtClean="0"/>
              <a:t>REST constraints</a:t>
            </a:r>
            <a:endParaRPr lang="en-US" dirty="0"/>
          </a:p>
        </p:txBody>
      </p:sp>
    </p:spTree>
    <p:extLst>
      <p:ext uri="{BB962C8B-B14F-4D97-AF65-F5344CB8AC3E}">
        <p14:creationId xmlns:p14="http://schemas.microsoft.com/office/powerpoint/2010/main" val="381440962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01CF334-2D5C-4859-84A6-CA7E6E43FAEB}" type="slidenum">
              <a:rPr lang="en-US" smtClean="0"/>
              <a:t>24</a:t>
            </a:fld>
            <a:endParaRPr lang="en-US" dirty="0"/>
          </a:p>
        </p:txBody>
      </p:sp>
      <p:sp>
        <p:nvSpPr>
          <p:cNvPr id="3" name="Content Placeholder 2"/>
          <p:cNvSpPr>
            <a:spLocks noGrp="1"/>
          </p:cNvSpPr>
          <p:nvPr>
            <p:ph idx="1"/>
          </p:nvPr>
        </p:nvSpPr>
        <p:spPr>
          <a:xfrm>
            <a:off x="932330" y="2248349"/>
            <a:ext cx="6475860" cy="432858"/>
          </a:xfrm>
        </p:spPr>
        <p:txBody>
          <a:bodyPr>
            <a:normAutofit lnSpcReduction="10000"/>
          </a:bodyPr>
          <a:lstStyle/>
          <a:p>
            <a:r>
              <a:rPr lang="en-US" b="1" dirty="0">
                <a:solidFill>
                  <a:schemeClr val="tx1"/>
                </a:solidFill>
              </a:rPr>
              <a:t>H</a:t>
            </a:r>
            <a:r>
              <a:rPr lang="en-US" dirty="0">
                <a:solidFill>
                  <a:schemeClr val="tx1">
                    <a:lumMod val="75000"/>
                    <a:lumOff val="25000"/>
                  </a:schemeClr>
                </a:solidFill>
              </a:rPr>
              <a:t>ypermedia </a:t>
            </a:r>
            <a:r>
              <a:rPr lang="en-US" b="1" dirty="0" smtClean="0">
                <a:solidFill>
                  <a:schemeClr val="tx1"/>
                </a:solidFill>
              </a:rPr>
              <a:t>A</a:t>
            </a:r>
            <a:r>
              <a:rPr lang="en-US" dirty="0" smtClean="0">
                <a:solidFill>
                  <a:schemeClr val="tx1">
                    <a:lumMod val="75000"/>
                    <a:lumOff val="25000"/>
                  </a:schemeClr>
                </a:solidFill>
              </a:rPr>
              <a:t>s </a:t>
            </a:r>
            <a:r>
              <a:rPr lang="en-US" b="1" dirty="0" smtClean="0">
                <a:solidFill>
                  <a:schemeClr val="tx1"/>
                </a:solidFill>
              </a:rPr>
              <a:t>T</a:t>
            </a:r>
            <a:r>
              <a:rPr lang="en-US" dirty="0" smtClean="0">
                <a:solidFill>
                  <a:schemeClr val="tx1">
                    <a:lumMod val="75000"/>
                    <a:lumOff val="25000"/>
                  </a:schemeClr>
                </a:solidFill>
              </a:rPr>
              <a:t>he </a:t>
            </a:r>
            <a:r>
              <a:rPr lang="en-US" b="1" dirty="0" smtClean="0">
                <a:solidFill>
                  <a:schemeClr val="tx1"/>
                </a:solidFill>
              </a:rPr>
              <a:t>E</a:t>
            </a:r>
            <a:r>
              <a:rPr lang="en-US" dirty="0" smtClean="0">
                <a:solidFill>
                  <a:schemeClr val="tx1">
                    <a:lumMod val="75000"/>
                    <a:lumOff val="25000"/>
                  </a:schemeClr>
                </a:solidFill>
              </a:rPr>
              <a:t>ngine </a:t>
            </a:r>
            <a:r>
              <a:rPr lang="en-US" b="1" dirty="0" smtClean="0">
                <a:solidFill>
                  <a:schemeClr val="tx1"/>
                </a:solidFill>
              </a:rPr>
              <a:t>O</a:t>
            </a:r>
            <a:r>
              <a:rPr lang="en-US" dirty="0" smtClean="0">
                <a:solidFill>
                  <a:schemeClr val="tx1">
                    <a:lumMod val="75000"/>
                    <a:lumOff val="25000"/>
                  </a:schemeClr>
                </a:solidFill>
              </a:rPr>
              <a:t>f </a:t>
            </a:r>
            <a:r>
              <a:rPr lang="en-US" b="1" dirty="0" smtClean="0">
                <a:solidFill>
                  <a:schemeClr val="tx1"/>
                </a:solidFill>
              </a:rPr>
              <a:t>A</a:t>
            </a:r>
            <a:r>
              <a:rPr lang="en-US" dirty="0" smtClean="0">
                <a:solidFill>
                  <a:schemeClr val="tx1">
                    <a:lumMod val="75000"/>
                    <a:lumOff val="25000"/>
                  </a:schemeClr>
                </a:solidFill>
              </a:rPr>
              <a:t>pplication </a:t>
            </a:r>
            <a:r>
              <a:rPr lang="en-US" b="1" dirty="0" smtClean="0">
                <a:solidFill>
                  <a:schemeClr val="tx1"/>
                </a:solidFill>
              </a:rPr>
              <a:t>S</a:t>
            </a:r>
            <a:r>
              <a:rPr lang="en-US" dirty="0" smtClean="0">
                <a:solidFill>
                  <a:schemeClr val="tx1">
                    <a:lumMod val="75000"/>
                    <a:lumOff val="25000"/>
                  </a:schemeClr>
                </a:solidFill>
              </a:rPr>
              <a:t>tate</a:t>
            </a:r>
            <a:endParaRPr lang="en-US" dirty="0">
              <a:solidFill>
                <a:schemeClr val="tx1">
                  <a:lumMod val="75000"/>
                  <a:lumOff val="25000"/>
                </a:schemeClr>
              </a:solidFill>
            </a:endParaRPr>
          </a:p>
        </p:txBody>
      </p:sp>
      <p:sp>
        <p:nvSpPr>
          <p:cNvPr id="4" name="Title 3"/>
          <p:cNvSpPr>
            <a:spLocks noGrp="1"/>
          </p:cNvSpPr>
          <p:nvPr>
            <p:ph type="title"/>
          </p:nvPr>
        </p:nvSpPr>
        <p:spPr/>
        <p:txBody>
          <a:bodyPr/>
          <a:lstStyle/>
          <a:p>
            <a:r>
              <a:rPr lang="en-US" dirty="0" smtClean="0"/>
              <a:t>HATEOAS</a:t>
            </a:r>
            <a:endParaRPr lang="en-US" dirty="0"/>
          </a:p>
        </p:txBody>
      </p:sp>
      <p:sp>
        <p:nvSpPr>
          <p:cNvPr id="5" name="Rounded Rectangle 4"/>
          <p:cNvSpPr/>
          <p:nvPr/>
        </p:nvSpPr>
        <p:spPr>
          <a:xfrm>
            <a:off x="1875295" y="2929181"/>
            <a:ext cx="1208867" cy="449451"/>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t>Client</a:t>
            </a:r>
            <a:endParaRPr lang="en-US" sz="2400" b="1" dirty="0"/>
          </a:p>
        </p:txBody>
      </p:sp>
      <p:sp>
        <p:nvSpPr>
          <p:cNvPr id="6" name="Rounded Rectangle 5"/>
          <p:cNvSpPr/>
          <p:nvPr/>
        </p:nvSpPr>
        <p:spPr>
          <a:xfrm>
            <a:off x="8970311" y="2929180"/>
            <a:ext cx="1258569" cy="449451"/>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t>Server</a:t>
            </a:r>
            <a:endParaRPr lang="en-US" sz="2400" b="1" dirty="0"/>
          </a:p>
        </p:txBody>
      </p:sp>
      <p:cxnSp>
        <p:nvCxnSpPr>
          <p:cNvPr id="8" name="Straight Arrow Connector 7"/>
          <p:cNvCxnSpPr/>
          <p:nvPr/>
        </p:nvCxnSpPr>
        <p:spPr>
          <a:xfrm>
            <a:off x="3084162" y="3037670"/>
            <a:ext cx="5886149" cy="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10" name="Straight Arrow Connector 9"/>
          <p:cNvCxnSpPr>
            <a:stCxn id="6" idx="1"/>
            <a:endCxn id="5" idx="3"/>
          </p:cNvCxnSpPr>
          <p:nvPr/>
        </p:nvCxnSpPr>
        <p:spPr>
          <a:xfrm flipH="1">
            <a:off x="3084162" y="3153906"/>
            <a:ext cx="5886149" cy="1"/>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
        <p:nvSpPr>
          <p:cNvPr id="13" name="TextBox 12"/>
          <p:cNvSpPr txBox="1"/>
          <p:nvPr/>
        </p:nvSpPr>
        <p:spPr>
          <a:xfrm>
            <a:off x="4912225" y="2712271"/>
            <a:ext cx="1176604" cy="369332"/>
          </a:xfrm>
          <a:prstGeom prst="rect">
            <a:avLst/>
          </a:prstGeom>
          <a:noFill/>
          <a:ln>
            <a:noFill/>
          </a:ln>
        </p:spPr>
        <p:txBody>
          <a:bodyPr wrap="none" rtlCol="0" anchor="ctr" anchorCtr="1">
            <a:spAutoFit/>
          </a:bodyPr>
          <a:lstStyle/>
          <a:p>
            <a:r>
              <a:rPr lang="en-US" dirty="0" smtClean="0"/>
              <a:t>/messages</a:t>
            </a:r>
            <a:endParaRPr lang="en-US" dirty="0"/>
          </a:p>
        </p:txBody>
      </p:sp>
      <p:sp>
        <p:nvSpPr>
          <p:cNvPr id="9" name="TextBox 8"/>
          <p:cNvSpPr txBox="1"/>
          <p:nvPr/>
        </p:nvSpPr>
        <p:spPr>
          <a:xfrm>
            <a:off x="4611843" y="3363070"/>
            <a:ext cx="2641877" cy="3416320"/>
          </a:xfrm>
          <a:prstGeom prst="rect">
            <a:avLst/>
          </a:prstGeom>
          <a:noFill/>
          <a:ln>
            <a:solidFill>
              <a:schemeClr val="accent1"/>
            </a:solidFill>
          </a:ln>
        </p:spPr>
        <p:txBody>
          <a:bodyPr wrap="none" rtlCol="0" anchor="ctr" anchorCtr="1">
            <a:spAutoFit/>
          </a:bodyPr>
          <a:lstStyle/>
          <a:p>
            <a:r>
              <a:rPr lang="en-US" dirty="0"/>
              <a:t>[{</a:t>
            </a:r>
          </a:p>
          <a:p>
            <a:r>
              <a:rPr lang="en-US" dirty="0"/>
              <a:t>“id” : “1”,</a:t>
            </a:r>
          </a:p>
          <a:p>
            <a:r>
              <a:rPr lang="en-US" dirty="0"/>
              <a:t>“message” : “Hello Word”,</a:t>
            </a:r>
          </a:p>
          <a:p>
            <a:r>
              <a:rPr lang="en-US" dirty="0"/>
              <a:t>“date” : “01Jan2016”,</a:t>
            </a:r>
          </a:p>
          <a:p>
            <a:r>
              <a:rPr lang="en-US" dirty="0"/>
              <a:t>“author” : “Malak Kays</a:t>
            </a:r>
            <a:r>
              <a:rPr lang="en-US" dirty="0" smtClean="0"/>
              <a:t>”</a:t>
            </a:r>
            <a:endParaRPr lang="en-US" dirty="0"/>
          </a:p>
          <a:p>
            <a:r>
              <a:rPr lang="en-US" dirty="0" smtClean="0"/>
              <a:t>}, {</a:t>
            </a:r>
            <a:endParaRPr lang="en-US" dirty="0"/>
          </a:p>
          <a:p>
            <a:r>
              <a:rPr lang="en-US" dirty="0"/>
              <a:t>“id” : “2”,</a:t>
            </a:r>
          </a:p>
          <a:p>
            <a:r>
              <a:rPr lang="en-US" dirty="0"/>
              <a:t>“message” : “Hello Word”,</a:t>
            </a:r>
          </a:p>
          <a:p>
            <a:r>
              <a:rPr lang="en-US" dirty="0"/>
              <a:t>“date” : “01Jan2016”,</a:t>
            </a:r>
          </a:p>
          <a:p>
            <a:r>
              <a:rPr lang="en-US" dirty="0"/>
              <a:t>“author” : “Malak Kays</a:t>
            </a:r>
            <a:r>
              <a:rPr lang="en-US" dirty="0" smtClean="0"/>
              <a:t>”</a:t>
            </a:r>
            <a:endParaRPr lang="en-US" dirty="0"/>
          </a:p>
          <a:p>
            <a:r>
              <a:rPr lang="en-US" dirty="0"/>
              <a:t>}]</a:t>
            </a:r>
          </a:p>
          <a:p>
            <a:endParaRPr lang="en-US" dirty="0"/>
          </a:p>
        </p:txBody>
      </p:sp>
      <p:sp>
        <p:nvSpPr>
          <p:cNvPr id="11" name="TextBox 10"/>
          <p:cNvSpPr txBox="1"/>
          <p:nvPr/>
        </p:nvSpPr>
        <p:spPr>
          <a:xfrm>
            <a:off x="8054098" y="3848941"/>
            <a:ext cx="1676934" cy="461665"/>
          </a:xfrm>
          <a:prstGeom prst="rect">
            <a:avLst/>
          </a:prstGeom>
          <a:noFill/>
          <a:ln>
            <a:noFill/>
          </a:ln>
        </p:spPr>
        <p:txBody>
          <a:bodyPr wrap="none" rtlCol="0" anchor="ctr" anchorCtr="1">
            <a:spAutoFit/>
          </a:bodyPr>
          <a:lstStyle/>
          <a:p>
            <a:r>
              <a:rPr lang="en-US" sz="2400" b="1" dirty="0" smtClean="0"/>
              <a:t>/messages/</a:t>
            </a:r>
            <a:endParaRPr lang="en-US" sz="2400" b="1" dirty="0"/>
          </a:p>
        </p:txBody>
      </p:sp>
      <p:sp>
        <p:nvSpPr>
          <p:cNvPr id="12" name="TextBox 11"/>
          <p:cNvSpPr txBox="1"/>
          <p:nvPr/>
        </p:nvSpPr>
        <p:spPr>
          <a:xfrm>
            <a:off x="5237460" y="3616760"/>
            <a:ext cx="340158" cy="461665"/>
          </a:xfrm>
          <a:prstGeom prst="rect">
            <a:avLst/>
          </a:prstGeom>
          <a:noFill/>
          <a:ln>
            <a:noFill/>
          </a:ln>
        </p:spPr>
        <p:txBody>
          <a:bodyPr wrap="none" rtlCol="0" anchor="ctr" anchorCtr="1">
            <a:spAutoFit/>
          </a:bodyPr>
          <a:lstStyle/>
          <a:p>
            <a:r>
              <a:rPr lang="en-US" sz="2400" b="1" dirty="0" smtClean="0"/>
              <a:t>1</a:t>
            </a:r>
            <a:endParaRPr lang="en-US" sz="2400" b="1" dirty="0"/>
          </a:p>
        </p:txBody>
      </p:sp>
    </p:spTree>
    <p:extLst>
      <p:ext uri="{BB962C8B-B14F-4D97-AF65-F5344CB8AC3E}">
        <p14:creationId xmlns:p14="http://schemas.microsoft.com/office/powerpoint/2010/main" val="2420639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6"/>
                                        </p:tgtEl>
                                        <p:attrNameLst>
                                          <p:attrName>style.visibility</p:attrName>
                                        </p:attrNameLst>
                                      </p:cBhvr>
                                      <p:to>
                                        <p:strVal val="visible"/>
                                      </p:to>
                                    </p:set>
                                  </p:childTnLst>
                                </p:cTn>
                              </p:par>
                            </p:childTnLst>
                          </p:cTn>
                        </p:par>
                        <p:par>
                          <p:cTn id="10" fill="hold">
                            <p:stCondLst>
                              <p:cond delay="0"/>
                            </p:stCondLst>
                            <p:childTnLst>
                              <p:par>
                                <p:cTn id="11" presetID="22" presetClass="entr" presetSubtype="8" fill="hold" nodeType="after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left)">
                                      <p:cBhvr>
                                        <p:cTn id="13" dur="500"/>
                                        <p:tgtEl>
                                          <p:spTgt spid="8"/>
                                        </p:tgtEl>
                                      </p:cBhvr>
                                    </p:animEffect>
                                  </p:childTnLst>
                                </p:cTn>
                              </p:par>
                              <p:par>
                                <p:cTn id="14" presetID="1" presetClass="entr" presetSubtype="0"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childTnLst>
                                </p:cTn>
                              </p:par>
                            </p:childTnLst>
                          </p:cTn>
                        </p:par>
                        <p:par>
                          <p:cTn id="16" fill="hold">
                            <p:stCondLst>
                              <p:cond delay="500"/>
                            </p:stCondLst>
                            <p:childTnLst>
                              <p:par>
                                <p:cTn id="17" presetID="22" presetClass="entr" presetSubtype="2" fill="hold"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right)">
                                      <p:cBhvr>
                                        <p:cTn id="19" dur="500"/>
                                        <p:tgtEl>
                                          <p:spTgt spid="10"/>
                                        </p:tgtEl>
                                      </p:cBhvr>
                                    </p:animEffect>
                                  </p:childTnLst>
                                </p:cTn>
                              </p:par>
                            </p:childTnLst>
                          </p:cTn>
                        </p:par>
                        <p:par>
                          <p:cTn id="20" fill="hold">
                            <p:stCondLst>
                              <p:cond delay="1000"/>
                            </p:stCondLst>
                            <p:childTnLst>
                              <p:par>
                                <p:cTn id="21" presetID="22" presetClass="entr" presetSubtype="2" fill="hold" grpId="0" nodeType="after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wipe(right)">
                                      <p:cBhvr>
                                        <p:cTn id="23" dur="5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11"/>
                                        </p:tgtEl>
                                        <p:attrNameLst>
                                          <p:attrName>style.visibility</p:attrName>
                                        </p:attrNameLst>
                                      </p:cBhvr>
                                      <p:to>
                                        <p:strVal val="visible"/>
                                      </p:to>
                                    </p:set>
                                    <p:anim calcmode="lin" valueType="num">
                                      <p:cBhvr>
                                        <p:cTn id="28" dur="500" fill="hold"/>
                                        <p:tgtEl>
                                          <p:spTgt spid="11"/>
                                        </p:tgtEl>
                                        <p:attrNameLst>
                                          <p:attrName>ppt_w</p:attrName>
                                        </p:attrNameLst>
                                      </p:cBhvr>
                                      <p:tavLst>
                                        <p:tav tm="0">
                                          <p:val>
                                            <p:fltVal val="0"/>
                                          </p:val>
                                        </p:tav>
                                        <p:tav tm="100000">
                                          <p:val>
                                            <p:strVal val="#ppt_w"/>
                                          </p:val>
                                        </p:tav>
                                      </p:tavLst>
                                    </p:anim>
                                    <p:anim calcmode="lin" valueType="num">
                                      <p:cBhvr>
                                        <p:cTn id="29" dur="500" fill="hold"/>
                                        <p:tgtEl>
                                          <p:spTgt spid="11"/>
                                        </p:tgtEl>
                                        <p:attrNameLst>
                                          <p:attrName>ppt_h</p:attrName>
                                        </p:attrNameLst>
                                      </p:cBhvr>
                                      <p:tavLst>
                                        <p:tav tm="0">
                                          <p:val>
                                            <p:fltVal val="0"/>
                                          </p:val>
                                        </p:tav>
                                        <p:tav tm="100000">
                                          <p:val>
                                            <p:strVal val="#ppt_h"/>
                                          </p:val>
                                        </p:tav>
                                      </p:tavLst>
                                    </p:anim>
                                    <p:animEffect transition="in" filter="fade">
                                      <p:cBhvr>
                                        <p:cTn id="30" dur="500"/>
                                        <p:tgtEl>
                                          <p:spTgt spid="11"/>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childTnLst>
                          </p:cTn>
                        </p:par>
                        <p:par>
                          <p:cTn id="35" fill="hold">
                            <p:stCondLst>
                              <p:cond delay="0"/>
                            </p:stCondLst>
                            <p:childTnLst>
                              <p:par>
                                <p:cTn id="36" presetID="49" presetClass="path" presetSubtype="0" accel="50000" decel="50000" fill="hold" grpId="1" nodeType="afterEffect">
                                  <p:stCondLst>
                                    <p:cond delay="0"/>
                                  </p:stCondLst>
                                  <p:childTnLst>
                                    <p:animMotion origin="layout" path="M 4.16667E-7 3.7037E-7 L 0.35469 0.0331 " pathEditMode="relative" rAng="0" ptsTypes="AA">
                                      <p:cBhvr>
                                        <p:cTn id="37" dur="2000" fill="hold"/>
                                        <p:tgtEl>
                                          <p:spTgt spid="12"/>
                                        </p:tgtEl>
                                        <p:attrNameLst>
                                          <p:attrName>ppt_x</p:attrName>
                                          <p:attrName>ppt_y</p:attrName>
                                        </p:attrNameLst>
                                      </p:cBhvr>
                                      <p:rCtr x="17734" y="164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3" grpId="0"/>
      <p:bldP spid="9" grpId="0" animBg="1"/>
      <p:bldP spid="11" grpId="0"/>
      <p:bldP spid="12" grpId="0"/>
      <p:bldP spid="12" grpId="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01CF334-2D5C-4859-84A6-CA7E6E43FAEB}" type="slidenum">
              <a:rPr lang="en-US" smtClean="0"/>
              <a:t>25</a:t>
            </a:fld>
            <a:endParaRPr lang="en-US" dirty="0"/>
          </a:p>
        </p:txBody>
      </p:sp>
      <p:sp>
        <p:nvSpPr>
          <p:cNvPr id="4" name="Title 3"/>
          <p:cNvSpPr>
            <a:spLocks noGrp="1"/>
          </p:cNvSpPr>
          <p:nvPr>
            <p:ph type="title"/>
          </p:nvPr>
        </p:nvSpPr>
        <p:spPr/>
        <p:txBody>
          <a:bodyPr/>
          <a:lstStyle/>
          <a:p>
            <a:r>
              <a:rPr lang="en-US" dirty="0" smtClean="0"/>
              <a:t>HATEOAS</a:t>
            </a:r>
            <a:endParaRPr lang="en-US" dirty="0"/>
          </a:p>
        </p:txBody>
      </p:sp>
      <p:sp>
        <p:nvSpPr>
          <p:cNvPr id="5" name="Rounded Rectangle 4"/>
          <p:cNvSpPr/>
          <p:nvPr/>
        </p:nvSpPr>
        <p:spPr>
          <a:xfrm>
            <a:off x="1875295" y="2324746"/>
            <a:ext cx="1208867" cy="449451"/>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t>Client</a:t>
            </a:r>
            <a:endParaRPr lang="en-US" sz="2400" b="1" dirty="0"/>
          </a:p>
        </p:txBody>
      </p:sp>
      <p:sp>
        <p:nvSpPr>
          <p:cNvPr id="6" name="Rounded Rectangle 5"/>
          <p:cNvSpPr/>
          <p:nvPr/>
        </p:nvSpPr>
        <p:spPr>
          <a:xfrm>
            <a:off x="8970311" y="2324745"/>
            <a:ext cx="1258569" cy="449451"/>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t>Server</a:t>
            </a:r>
            <a:endParaRPr lang="en-US" sz="2400" b="1" dirty="0"/>
          </a:p>
        </p:txBody>
      </p:sp>
      <p:cxnSp>
        <p:nvCxnSpPr>
          <p:cNvPr id="8" name="Straight Arrow Connector 7"/>
          <p:cNvCxnSpPr/>
          <p:nvPr/>
        </p:nvCxnSpPr>
        <p:spPr>
          <a:xfrm>
            <a:off x="3084162" y="2433235"/>
            <a:ext cx="5886149" cy="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10" name="Straight Arrow Connector 9"/>
          <p:cNvCxnSpPr>
            <a:stCxn id="6" idx="1"/>
            <a:endCxn id="5" idx="3"/>
          </p:cNvCxnSpPr>
          <p:nvPr/>
        </p:nvCxnSpPr>
        <p:spPr>
          <a:xfrm flipH="1">
            <a:off x="3084162" y="2549471"/>
            <a:ext cx="5886149" cy="1"/>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
        <p:nvSpPr>
          <p:cNvPr id="13" name="TextBox 12"/>
          <p:cNvSpPr txBox="1"/>
          <p:nvPr/>
        </p:nvSpPr>
        <p:spPr>
          <a:xfrm>
            <a:off x="4912225" y="2107836"/>
            <a:ext cx="1176604" cy="369332"/>
          </a:xfrm>
          <a:prstGeom prst="rect">
            <a:avLst/>
          </a:prstGeom>
          <a:noFill/>
          <a:ln>
            <a:noFill/>
          </a:ln>
        </p:spPr>
        <p:txBody>
          <a:bodyPr wrap="none" rtlCol="0" anchor="ctr" anchorCtr="1">
            <a:spAutoFit/>
          </a:bodyPr>
          <a:lstStyle/>
          <a:p>
            <a:r>
              <a:rPr lang="en-US" dirty="0" smtClean="0"/>
              <a:t>/messages</a:t>
            </a:r>
            <a:endParaRPr lang="en-US" dirty="0"/>
          </a:p>
        </p:txBody>
      </p:sp>
      <p:sp>
        <p:nvSpPr>
          <p:cNvPr id="9" name="TextBox 8"/>
          <p:cNvSpPr txBox="1"/>
          <p:nvPr/>
        </p:nvSpPr>
        <p:spPr>
          <a:xfrm>
            <a:off x="4588339" y="2665707"/>
            <a:ext cx="2641877" cy="3970318"/>
          </a:xfrm>
          <a:prstGeom prst="rect">
            <a:avLst/>
          </a:prstGeom>
          <a:noFill/>
          <a:ln>
            <a:solidFill>
              <a:schemeClr val="accent1"/>
            </a:solidFill>
          </a:ln>
        </p:spPr>
        <p:txBody>
          <a:bodyPr wrap="none" rtlCol="0" anchor="ctr" anchorCtr="1">
            <a:spAutoFit/>
          </a:bodyPr>
          <a:lstStyle/>
          <a:p>
            <a:r>
              <a:rPr lang="en-US" dirty="0"/>
              <a:t>[{</a:t>
            </a:r>
          </a:p>
          <a:p>
            <a:r>
              <a:rPr lang="en-US" dirty="0"/>
              <a:t>“id” : “1”,</a:t>
            </a:r>
          </a:p>
          <a:p>
            <a:r>
              <a:rPr lang="en-US" dirty="0"/>
              <a:t>“message” : “Hello Word”,</a:t>
            </a:r>
          </a:p>
          <a:p>
            <a:r>
              <a:rPr lang="en-US" dirty="0"/>
              <a:t>“date” : “01Jan2016”,</a:t>
            </a:r>
          </a:p>
          <a:p>
            <a:r>
              <a:rPr lang="en-US" dirty="0"/>
              <a:t>“author” : “Malak Kays</a:t>
            </a:r>
            <a:r>
              <a:rPr lang="en-US" dirty="0" smtClean="0"/>
              <a:t>”,</a:t>
            </a:r>
          </a:p>
          <a:p>
            <a:r>
              <a:rPr lang="en-US" dirty="0" smtClean="0"/>
              <a:t>“</a:t>
            </a:r>
            <a:r>
              <a:rPr lang="en-US" dirty="0" err="1" smtClean="0"/>
              <a:t>href</a:t>
            </a:r>
            <a:r>
              <a:rPr lang="en-US" dirty="0" smtClean="0"/>
              <a:t>” : “/messages/1”</a:t>
            </a:r>
            <a:endParaRPr lang="en-US" dirty="0"/>
          </a:p>
          <a:p>
            <a:r>
              <a:rPr lang="en-US" dirty="0" smtClean="0"/>
              <a:t>}, {</a:t>
            </a:r>
            <a:endParaRPr lang="en-US" dirty="0"/>
          </a:p>
          <a:p>
            <a:r>
              <a:rPr lang="en-US" dirty="0"/>
              <a:t>“id” : “2”,</a:t>
            </a:r>
          </a:p>
          <a:p>
            <a:r>
              <a:rPr lang="en-US" dirty="0"/>
              <a:t>“message” : “Hello Word”,</a:t>
            </a:r>
          </a:p>
          <a:p>
            <a:r>
              <a:rPr lang="en-US" dirty="0"/>
              <a:t>“date” : “01Jan2016”,</a:t>
            </a:r>
          </a:p>
          <a:p>
            <a:r>
              <a:rPr lang="en-US" dirty="0"/>
              <a:t>“author” : “Malak Kays</a:t>
            </a:r>
            <a:r>
              <a:rPr lang="en-US" dirty="0" smtClean="0"/>
              <a:t>”,</a:t>
            </a:r>
          </a:p>
          <a:p>
            <a:r>
              <a:rPr lang="en-US" dirty="0" smtClean="0"/>
              <a:t>“</a:t>
            </a:r>
            <a:r>
              <a:rPr lang="en-US" dirty="0" err="1" smtClean="0"/>
              <a:t>href</a:t>
            </a:r>
            <a:r>
              <a:rPr lang="en-US" dirty="0" smtClean="0"/>
              <a:t>” : “/messages/2”</a:t>
            </a:r>
            <a:endParaRPr lang="en-US" dirty="0"/>
          </a:p>
          <a:p>
            <a:r>
              <a:rPr lang="en-US" dirty="0"/>
              <a:t>}]</a:t>
            </a:r>
          </a:p>
          <a:p>
            <a:endParaRPr lang="en-US" dirty="0"/>
          </a:p>
        </p:txBody>
      </p:sp>
      <p:sp>
        <p:nvSpPr>
          <p:cNvPr id="16" name="TextBox 15"/>
          <p:cNvSpPr txBox="1"/>
          <p:nvPr/>
        </p:nvSpPr>
        <p:spPr>
          <a:xfrm>
            <a:off x="3844400" y="2678260"/>
            <a:ext cx="4488858" cy="2862322"/>
          </a:xfrm>
          <a:prstGeom prst="rect">
            <a:avLst/>
          </a:prstGeom>
          <a:noFill/>
          <a:ln>
            <a:solidFill>
              <a:schemeClr val="accent1"/>
            </a:solidFill>
          </a:ln>
        </p:spPr>
        <p:txBody>
          <a:bodyPr wrap="none" rtlCol="0" anchor="ctr" anchorCtr="1">
            <a:spAutoFit/>
          </a:bodyPr>
          <a:lstStyle/>
          <a:p>
            <a:r>
              <a:rPr lang="en-US" dirty="0" smtClean="0"/>
              <a:t>{</a:t>
            </a:r>
            <a:endParaRPr lang="en-US" dirty="0"/>
          </a:p>
          <a:p>
            <a:r>
              <a:rPr lang="en-US" dirty="0"/>
              <a:t>“id” : “1”,</a:t>
            </a:r>
          </a:p>
          <a:p>
            <a:r>
              <a:rPr lang="en-US" dirty="0"/>
              <a:t>“message” : “Hello Word”,</a:t>
            </a:r>
          </a:p>
          <a:p>
            <a:r>
              <a:rPr lang="en-US" dirty="0"/>
              <a:t>“date” : “01Jan2016”,</a:t>
            </a:r>
          </a:p>
          <a:p>
            <a:r>
              <a:rPr lang="en-US" dirty="0"/>
              <a:t>“author” : “Malak Kays</a:t>
            </a:r>
            <a:r>
              <a:rPr lang="en-US" dirty="0" smtClean="0"/>
              <a:t>”,</a:t>
            </a:r>
          </a:p>
          <a:p>
            <a:r>
              <a:rPr lang="en-US" dirty="0" smtClean="0"/>
              <a:t>“</a:t>
            </a:r>
            <a:r>
              <a:rPr lang="en-US" dirty="0" err="1" smtClean="0"/>
              <a:t>href</a:t>
            </a:r>
            <a:r>
              <a:rPr lang="en-US" dirty="0" smtClean="0"/>
              <a:t>” : “/messages/1”,</a:t>
            </a:r>
          </a:p>
          <a:p>
            <a:r>
              <a:rPr lang="en-US" dirty="0" smtClean="0"/>
              <a:t>“comments-</a:t>
            </a:r>
            <a:r>
              <a:rPr lang="en-US" dirty="0" err="1" smtClean="0"/>
              <a:t>href</a:t>
            </a:r>
            <a:r>
              <a:rPr lang="en-US" dirty="0" smtClean="0"/>
              <a:t>” : “/messages/1/comments”,</a:t>
            </a:r>
          </a:p>
          <a:p>
            <a:r>
              <a:rPr lang="en-US" dirty="0" smtClean="0"/>
              <a:t>“likes-</a:t>
            </a:r>
            <a:r>
              <a:rPr lang="en-US" dirty="0" err="1" smtClean="0"/>
              <a:t>href</a:t>
            </a:r>
            <a:r>
              <a:rPr lang="en-US" dirty="0" smtClean="0"/>
              <a:t>” : “/messages/1/likes”,</a:t>
            </a:r>
          </a:p>
          <a:p>
            <a:r>
              <a:rPr lang="en-US" dirty="0" smtClean="0"/>
              <a:t>“profile-</a:t>
            </a:r>
            <a:r>
              <a:rPr lang="en-US" dirty="0" err="1" smtClean="0"/>
              <a:t>href</a:t>
            </a:r>
            <a:r>
              <a:rPr lang="en-US" dirty="0" smtClean="0"/>
              <a:t>” : “/messages/1/profile”</a:t>
            </a:r>
            <a:endParaRPr lang="en-US" dirty="0"/>
          </a:p>
          <a:p>
            <a:r>
              <a:rPr lang="en-US" dirty="0" smtClean="0"/>
              <a:t>}</a:t>
            </a:r>
            <a:endParaRPr lang="en-US" dirty="0"/>
          </a:p>
        </p:txBody>
      </p:sp>
      <p:sp>
        <p:nvSpPr>
          <p:cNvPr id="17" name="TextBox 16"/>
          <p:cNvSpPr txBox="1"/>
          <p:nvPr/>
        </p:nvSpPr>
        <p:spPr>
          <a:xfrm>
            <a:off x="6664834" y="5626638"/>
            <a:ext cx="5403210" cy="461665"/>
          </a:xfrm>
          <a:prstGeom prst="rect">
            <a:avLst/>
          </a:prstGeom>
          <a:noFill/>
          <a:ln>
            <a:noFill/>
          </a:ln>
        </p:spPr>
        <p:txBody>
          <a:bodyPr wrap="none" rtlCol="0" anchor="ctr" anchorCtr="1">
            <a:spAutoFit/>
          </a:bodyPr>
          <a:lstStyle/>
          <a:p>
            <a:r>
              <a:rPr lang="en-US" sz="2400" b="1" dirty="0" smtClean="0"/>
              <a:t>You should remember every field name!!</a:t>
            </a:r>
            <a:endParaRPr lang="en-US" sz="2400" b="1" dirty="0"/>
          </a:p>
        </p:txBody>
      </p:sp>
    </p:spTree>
    <p:extLst>
      <p:ext uri="{BB962C8B-B14F-4D97-AF65-F5344CB8AC3E}">
        <p14:creationId xmlns:p14="http://schemas.microsoft.com/office/powerpoint/2010/main" val="4061134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right)">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grpId="1" nodeType="clickEffect">
                                  <p:stCondLst>
                                    <p:cond delay="0"/>
                                  </p:stCondLst>
                                  <p:childTnLst>
                                    <p:set>
                                      <p:cBhvr>
                                        <p:cTn id="11" dur="1" fill="hold">
                                          <p:stCondLst>
                                            <p:cond delay="0"/>
                                          </p:stCondLst>
                                        </p:cTn>
                                        <p:tgtEl>
                                          <p:spTgt spid="9"/>
                                        </p:tgtEl>
                                        <p:attrNameLst>
                                          <p:attrName>style.visibility</p:attrName>
                                        </p:attrNameLst>
                                      </p:cBhvr>
                                      <p:to>
                                        <p:strVal val="hidden"/>
                                      </p:to>
                                    </p:set>
                                  </p:childTnLst>
                                </p:cTn>
                              </p:par>
                            </p:childTnLst>
                          </p:cTn>
                        </p:par>
                        <p:par>
                          <p:cTn id="12" fill="hold">
                            <p:stCondLst>
                              <p:cond delay="0"/>
                            </p:stCondLst>
                            <p:childTnLst>
                              <p:par>
                                <p:cTn id="13" presetID="1" presetClass="entr" presetSubtype="0" fill="hold" grpId="0" nodeType="after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p:cTn id="19" dur="500" fill="hold"/>
                                        <p:tgtEl>
                                          <p:spTgt spid="17"/>
                                        </p:tgtEl>
                                        <p:attrNameLst>
                                          <p:attrName>ppt_w</p:attrName>
                                        </p:attrNameLst>
                                      </p:cBhvr>
                                      <p:tavLst>
                                        <p:tav tm="0">
                                          <p:val>
                                            <p:fltVal val="0"/>
                                          </p:val>
                                        </p:tav>
                                        <p:tav tm="100000">
                                          <p:val>
                                            <p:strVal val="#ppt_w"/>
                                          </p:val>
                                        </p:tav>
                                      </p:tavLst>
                                    </p:anim>
                                    <p:anim calcmode="lin" valueType="num">
                                      <p:cBhvr>
                                        <p:cTn id="20" dur="500" fill="hold"/>
                                        <p:tgtEl>
                                          <p:spTgt spid="17"/>
                                        </p:tgtEl>
                                        <p:attrNameLst>
                                          <p:attrName>ppt_h</p:attrName>
                                        </p:attrNameLst>
                                      </p:cBhvr>
                                      <p:tavLst>
                                        <p:tav tm="0">
                                          <p:val>
                                            <p:fltVal val="0"/>
                                          </p:val>
                                        </p:tav>
                                        <p:tav tm="100000">
                                          <p:val>
                                            <p:strVal val="#ppt_h"/>
                                          </p:val>
                                        </p:tav>
                                      </p:tavLst>
                                    </p:anim>
                                    <p:animEffect transition="in" filter="fade">
                                      <p:cBhvr>
                                        <p:cTn id="21"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P spid="16" grpId="0" animBg="1"/>
      <p:bldP spid="1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01CF334-2D5C-4859-84A6-CA7E6E43FAEB}" type="slidenum">
              <a:rPr lang="en-US" smtClean="0"/>
              <a:t>26</a:t>
            </a:fld>
            <a:endParaRPr lang="en-US" dirty="0"/>
          </a:p>
        </p:txBody>
      </p:sp>
      <p:sp>
        <p:nvSpPr>
          <p:cNvPr id="4" name="Title 3"/>
          <p:cNvSpPr>
            <a:spLocks noGrp="1"/>
          </p:cNvSpPr>
          <p:nvPr>
            <p:ph type="title"/>
          </p:nvPr>
        </p:nvSpPr>
        <p:spPr/>
        <p:txBody>
          <a:bodyPr/>
          <a:lstStyle/>
          <a:p>
            <a:r>
              <a:rPr lang="en-US" dirty="0" smtClean="0"/>
              <a:t>HATEOAS</a:t>
            </a:r>
            <a:endParaRPr lang="en-US" dirty="0"/>
          </a:p>
        </p:txBody>
      </p:sp>
      <p:sp>
        <p:nvSpPr>
          <p:cNvPr id="5" name="Rounded Rectangle 4"/>
          <p:cNvSpPr/>
          <p:nvPr/>
        </p:nvSpPr>
        <p:spPr>
          <a:xfrm>
            <a:off x="1875295" y="2324746"/>
            <a:ext cx="1208867" cy="449451"/>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t>Client</a:t>
            </a:r>
            <a:endParaRPr lang="en-US" sz="2400" b="1" dirty="0"/>
          </a:p>
        </p:txBody>
      </p:sp>
      <p:sp>
        <p:nvSpPr>
          <p:cNvPr id="6" name="Rounded Rectangle 5"/>
          <p:cNvSpPr/>
          <p:nvPr/>
        </p:nvSpPr>
        <p:spPr>
          <a:xfrm>
            <a:off x="8970311" y="2324745"/>
            <a:ext cx="1258569" cy="449451"/>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t>Server</a:t>
            </a:r>
            <a:endParaRPr lang="en-US" sz="2400" b="1" dirty="0"/>
          </a:p>
        </p:txBody>
      </p:sp>
      <p:cxnSp>
        <p:nvCxnSpPr>
          <p:cNvPr id="8" name="Straight Arrow Connector 7"/>
          <p:cNvCxnSpPr/>
          <p:nvPr/>
        </p:nvCxnSpPr>
        <p:spPr>
          <a:xfrm>
            <a:off x="3084162" y="2433235"/>
            <a:ext cx="5886149" cy="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10" name="Straight Arrow Connector 9"/>
          <p:cNvCxnSpPr>
            <a:stCxn id="6" idx="1"/>
            <a:endCxn id="5" idx="3"/>
          </p:cNvCxnSpPr>
          <p:nvPr/>
        </p:nvCxnSpPr>
        <p:spPr>
          <a:xfrm flipH="1">
            <a:off x="3084162" y="2549471"/>
            <a:ext cx="5886149" cy="1"/>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
        <p:nvSpPr>
          <p:cNvPr id="13" name="TextBox 12"/>
          <p:cNvSpPr txBox="1"/>
          <p:nvPr/>
        </p:nvSpPr>
        <p:spPr>
          <a:xfrm>
            <a:off x="4912225" y="2107836"/>
            <a:ext cx="1176604" cy="369332"/>
          </a:xfrm>
          <a:prstGeom prst="rect">
            <a:avLst/>
          </a:prstGeom>
          <a:noFill/>
          <a:ln>
            <a:noFill/>
          </a:ln>
        </p:spPr>
        <p:txBody>
          <a:bodyPr wrap="none" rtlCol="0" anchor="ctr" anchorCtr="1">
            <a:spAutoFit/>
          </a:bodyPr>
          <a:lstStyle/>
          <a:p>
            <a:r>
              <a:rPr lang="en-US" dirty="0" smtClean="0"/>
              <a:t>/messages</a:t>
            </a:r>
            <a:endParaRPr lang="en-US" dirty="0"/>
          </a:p>
        </p:txBody>
      </p:sp>
      <p:sp>
        <p:nvSpPr>
          <p:cNvPr id="16" name="TextBox 15"/>
          <p:cNvSpPr txBox="1"/>
          <p:nvPr/>
        </p:nvSpPr>
        <p:spPr>
          <a:xfrm>
            <a:off x="3847220" y="2423309"/>
            <a:ext cx="5007952" cy="4539704"/>
          </a:xfrm>
          <a:prstGeom prst="rect">
            <a:avLst/>
          </a:prstGeom>
          <a:noFill/>
          <a:ln>
            <a:noFill/>
          </a:ln>
        </p:spPr>
        <p:txBody>
          <a:bodyPr wrap="square" rtlCol="0" anchor="ctr" anchorCtr="1">
            <a:spAutoFit/>
          </a:bodyPr>
          <a:lstStyle/>
          <a:p>
            <a:r>
              <a:rPr lang="en-US" sz="1700" dirty="0" smtClean="0"/>
              <a:t>{</a:t>
            </a:r>
            <a:endParaRPr lang="en-US" sz="1700" dirty="0"/>
          </a:p>
          <a:p>
            <a:r>
              <a:rPr lang="en-US" sz="1700" dirty="0"/>
              <a:t>“id” : “1”,</a:t>
            </a:r>
          </a:p>
          <a:p>
            <a:r>
              <a:rPr lang="en-US" sz="1700" dirty="0"/>
              <a:t>“message” : “Hello Word”,</a:t>
            </a:r>
          </a:p>
          <a:p>
            <a:r>
              <a:rPr lang="en-US" sz="1700" dirty="0"/>
              <a:t>“date” : “01Jan2016”,</a:t>
            </a:r>
          </a:p>
          <a:p>
            <a:r>
              <a:rPr lang="en-US" sz="1700" dirty="0"/>
              <a:t>“author” : “Malak Kays</a:t>
            </a:r>
            <a:r>
              <a:rPr lang="en-US" sz="1700" dirty="0" smtClean="0"/>
              <a:t>”,</a:t>
            </a:r>
          </a:p>
          <a:p>
            <a:r>
              <a:rPr lang="en-US" sz="1700" dirty="0" smtClean="0"/>
              <a:t>“links” : 	[</a:t>
            </a:r>
          </a:p>
          <a:p>
            <a:r>
              <a:rPr lang="en-US" sz="1700" dirty="0"/>
              <a:t>	</a:t>
            </a:r>
            <a:r>
              <a:rPr lang="en-US" sz="1700" dirty="0" smtClean="0"/>
              <a:t>   {</a:t>
            </a:r>
          </a:p>
          <a:p>
            <a:r>
              <a:rPr lang="en-US" sz="1700" dirty="0"/>
              <a:t>	 </a:t>
            </a:r>
            <a:r>
              <a:rPr lang="en-US" sz="1700" dirty="0" smtClean="0"/>
              <a:t>    “link”: “</a:t>
            </a:r>
            <a:r>
              <a:rPr lang="en-US" sz="1700" u="sng" dirty="0" smtClean="0">
                <a:solidFill>
                  <a:schemeClr val="accent1"/>
                </a:solidFill>
              </a:rPr>
              <a:t>/messages/1</a:t>
            </a:r>
            <a:r>
              <a:rPr lang="en-US" sz="1700" dirty="0" smtClean="0"/>
              <a:t>”,</a:t>
            </a:r>
          </a:p>
          <a:p>
            <a:r>
              <a:rPr lang="en-US" sz="1700" dirty="0"/>
              <a:t>	</a:t>
            </a:r>
            <a:r>
              <a:rPr lang="en-US" sz="1700" dirty="0" smtClean="0"/>
              <a:t>      “</a:t>
            </a:r>
            <a:r>
              <a:rPr lang="en-US" sz="1700" dirty="0" err="1" smtClean="0"/>
              <a:t>rel</a:t>
            </a:r>
            <a:r>
              <a:rPr lang="en-US" sz="1700" dirty="0" smtClean="0"/>
              <a:t>”: “self”</a:t>
            </a:r>
          </a:p>
          <a:p>
            <a:r>
              <a:rPr lang="en-US" sz="1700" dirty="0"/>
              <a:t>	</a:t>
            </a:r>
            <a:r>
              <a:rPr lang="en-US" sz="1700" dirty="0" smtClean="0"/>
              <a:t>   },</a:t>
            </a:r>
          </a:p>
          <a:p>
            <a:r>
              <a:rPr lang="en-US" sz="1700" dirty="0" smtClean="0"/>
              <a:t>	   {</a:t>
            </a:r>
            <a:endParaRPr lang="en-US" sz="1700" dirty="0"/>
          </a:p>
          <a:p>
            <a:r>
              <a:rPr lang="en-US" sz="1700" dirty="0"/>
              <a:t>	     </a:t>
            </a:r>
            <a:r>
              <a:rPr lang="en-US" sz="1700" dirty="0" smtClean="0"/>
              <a:t>“link”: </a:t>
            </a:r>
            <a:r>
              <a:rPr lang="en-US" sz="1700" dirty="0"/>
              <a:t>“</a:t>
            </a:r>
            <a:r>
              <a:rPr lang="en-US" sz="1700" u="sng" dirty="0">
                <a:solidFill>
                  <a:schemeClr val="accent1"/>
                </a:solidFill>
              </a:rPr>
              <a:t>/</a:t>
            </a:r>
            <a:r>
              <a:rPr lang="en-US" sz="1700" u="sng" dirty="0" smtClean="0">
                <a:solidFill>
                  <a:schemeClr val="accent1"/>
                </a:solidFill>
              </a:rPr>
              <a:t>messages/1/comments</a:t>
            </a:r>
            <a:r>
              <a:rPr lang="en-US" sz="1700" dirty="0" smtClean="0"/>
              <a:t>”,</a:t>
            </a:r>
            <a:endParaRPr lang="en-US" sz="1700" dirty="0"/>
          </a:p>
          <a:p>
            <a:r>
              <a:rPr lang="en-US" sz="1700" dirty="0"/>
              <a:t>	      “</a:t>
            </a:r>
            <a:r>
              <a:rPr lang="en-US" sz="1700" dirty="0" err="1"/>
              <a:t>rel</a:t>
            </a:r>
            <a:r>
              <a:rPr lang="en-US" sz="1700" dirty="0"/>
              <a:t>”: “self”</a:t>
            </a:r>
          </a:p>
          <a:p>
            <a:r>
              <a:rPr lang="en-US" sz="1700" dirty="0"/>
              <a:t>	   </a:t>
            </a:r>
            <a:r>
              <a:rPr lang="en-US" sz="1700" dirty="0" smtClean="0"/>
              <a:t>}</a:t>
            </a:r>
            <a:endParaRPr lang="en-US" sz="1700" dirty="0"/>
          </a:p>
          <a:p>
            <a:endParaRPr lang="en-US" sz="1700" dirty="0" smtClean="0"/>
          </a:p>
          <a:p>
            <a:r>
              <a:rPr lang="en-US" sz="1700" dirty="0" smtClean="0"/>
              <a:t>	]</a:t>
            </a:r>
            <a:endParaRPr lang="en-US" sz="1700" dirty="0"/>
          </a:p>
          <a:p>
            <a:r>
              <a:rPr lang="en-US" sz="1700" dirty="0" smtClean="0"/>
              <a:t>}</a:t>
            </a:r>
            <a:endParaRPr lang="en-US" sz="1700" dirty="0"/>
          </a:p>
        </p:txBody>
      </p:sp>
    </p:spTree>
    <p:extLst>
      <p:ext uri="{BB962C8B-B14F-4D97-AF65-F5344CB8AC3E}">
        <p14:creationId xmlns:p14="http://schemas.microsoft.com/office/powerpoint/2010/main" val="1683801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01CF334-2D5C-4859-84A6-CA7E6E43FAEB}" type="slidenum">
              <a:rPr lang="en-US" smtClean="0"/>
              <a:t>27</a:t>
            </a:fld>
            <a:endParaRPr lang="en-US" dirty="0"/>
          </a:p>
        </p:txBody>
      </p:sp>
      <p:sp>
        <p:nvSpPr>
          <p:cNvPr id="4" name="Title 3"/>
          <p:cNvSpPr>
            <a:spLocks noGrp="1"/>
          </p:cNvSpPr>
          <p:nvPr>
            <p:ph type="title"/>
          </p:nvPr>
        </p:nvSpPr>
        <p:spPr/>
        <p:txBody>
          <a:bodyPr/>
          <a:lstStyle/>
          <a:p>
            <a:r>
              <a:rPr lang="fr-FR" dirty="0" smtClean="0"/>
              <a:t>REST over the Web</a:t>
            </a:r>
            <a:endParaRPr lang="fr-FR" dirty="0"/>
          </a:p>
        </p:txBody>
      </p:sp>
      <p:sp>
        <p:nvSpPr>
          <p:cNvPr id="5" name="TextBox 4"/>
          <p:cNvSpPr txBox="1"/>
          <p:nvPr/>
        </p:nvSpPr>
        <p:spPr>
          <a:xfrm>
            <a:off x="4531660" y="4009345"/>
            <a:ext cx="968342" cy="584775"/>
          </a:xfrm>
          <a:prstGeom prst="rect">
            <a:avLst/>
          </a:prstGeom>
          <a:noFill/>
          <a:ln>
            <a:noFill/>
          </a:ln>
        </p:spPr>
        <p:txBody>
          <a:bodyPr wrap="none" rtlCol="0" anchor="ctr" anchorCtr="1">
            <a:spAutoFit/>
          </a:bodyPr>
          <a:lstStyle/>
          <a:p>
            <a:r>
              <a:rPr lang="en-US" sz="3200" b="1" dirty="0" smtClean="0"/>
              <a:t>Web</a:t>
            </a:r>
            <a:endParaRPr lang="fr-FR" sz="2400" b="1" dirty="0"/>
          </a:p>
        </p:txBody>
      </p:sp>
      <p:sp>
        <p:nvSpPr>
          <p:cNvPr id="6" name="TextBox 5"/>
          <p:cNvSpPr txBox="1"/>
          <p:nvPr/>
        </p:nvSpPr>
        <p:spPr>
          <a:xfrm>
            <a:off x="7258727" y="4009346"/>
            <a:ext cx="1074525" cy="584775"/>
          </a:xfrm>
          <a:prstGeom prst="rect">
            <a:avLst/>
          </a:prstGeom>
          <a:noFill/>
          <a:ln>
            <a:noFill/>
          </a:ln>
        </p:spPr>
        <p:txBody>
          <a:bodyPr wrap="none" rtlCol="0" anchor="ctr" anchorCtr="1">
            <a:spAutoFit/>
          </a:bodyPr>
          <a:lstStyle/>
          <a:p>
            <a:r>
              <a:rPr lang="en-US" sz="3200" b="1" dirty="0" smtClean="0"/>
              <a:t>HTTP</a:t>
            </a:r>
            <a:endParaRPr lang="fr-FR" sz="3200" b="1" dirty="0"/>
          </a:p>
        </p:txBody>
      </p:sp>
      <p:sp>
        <p:nvSpPr>
          <p:cNvPr id="8" name="Right Arrow 7"/>
          <p:cNvSpPr/>
          <p:nvPr/>
        </p:nvSpPr>
        <p:spPr>
          <a:xfrm>
            <a:off x="5688106" y="4109421"/>
            <a:ext cx="1329559" cy="384625"/>
          </a:xfrm>
          <a:prstGeom prst="rightArrow">
            <a:avLst>
              <a:gd name="adj1" fmla="val 50000"/>
              <a:gd name="adj2" fmla="val 51444"/>
            </a:avLst>
          </a:prstGeom>
          <a:solidFill>
            <a:schemeClr val="accent1">
              <a:lumMod val="75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fr-FR" dirty="0"/>
          </a:p>
        </p:txBody>
      </p:sp>
      <p:sp>
        <p:nvSpPr>
          <p:cNvPr id="9" name="TextBox 8"/>
          <p:cNvSpPr txBox="1"/>
          <p:nvPr/>
        </p:nvSpPr>
        <p:spPr>
          <a:xfrm>
            <a:off x="1321399" y="2817929"/>
            <a:ext cx="3426002" cy="430887"/>
          </a:xfrm>
          <a:prstGeom prst="rect">
            <a:avLst/>
          </a:prstGeom>
          <a:noFill/>
          <a:ln>
            <a:noFill/>
          </a:ln>
        </p:spPr>
        <p:txBody>
          <a:bodyPr wrap="none" rtlCol="0" anchor="ctr" anchorCtr="1">
            <a:spAutoFit/>
          </a:bodyPr>
          <a:lstStyle/>
          <a:p>
            <a:r>
              <a:rPr lang="en-US" sz="2200" dirty="0" smtClean="0"/>
              <a:t>Data exchange over the web</a:t>
            </a:r>
            <a:endParaRPr lang="fr-FR" sz="2200" dirty="0"/>
          </a:p>
        </p:txBody>
      </p:sp>
    </p:spTree>
    <p:extLst>
      <p:ext uri="{BB962C8B-B14F-4D97-AF65-F5344CB8AC3E}">
        <p14:creationId xmlns:p14="http://schemas.microsoft.com/office/powerpoint/2010/main" val="2974756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01CF334-2D5C-4859-84A6-CA7E6E43FAEB}" type="slidenum">
              <a:rPr lang="en-US" smtClean="0"/>
              <a:t>28</a:t>
            </a:fld>
            <a:endParaRPr lang="en-US" dirty="0"/>
          </a:p>
        </p:txBody>
      </p:sp>
      <p:sp>
        <p:nvSpPr>
          <p:cNvPr id="4" name="Title 3"/>
          <p:cNvSpPr>
            <a:spLocks noGrp="1"/>
          </p:cNvSpPr>
          <p:nvPr>
            <p:ph type="title"/>
          </p:nvPr>
        </p:nvSpPr>
        <p:spPr/>
        <p:txBody>
          <a:bodyPr/>
          <a:lstStyle/>
          <a:p>
            <a:r>
              <a:rPr lang="en-US" dirty="0" smtClean="0"/>
              <a:t>HTTP </a:t>
            </a:r>
            <a:endParaRPr lang="en-US" dirty="0"/>
          </a:p>
        </p:txBody>
      </p:sp>
    </p:spTree>
    <p:extLst>
      <p:ext uri="{BB962C8B-B14F-4D97-AF65-F5344CB8AC3E}">
        <p14:creationId xmlns:p14="http://schemas.microsoft.com/office/powerpoint/2010/main" val="339858882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01CF334-2D5C-4859-84A6-CA7E6E43FAEB}" type="slidenum">
              <a:rPr lang="en-US" smtClean="0"/>
              <a:t>29</a:t>
            </a:fld>
            <a:endParaRPr lang="en-US" dirty="0"/>
          </a:p>
        </p:txBody>
      </p:sp>
      <p:sp>
        <p:nvSpPr>
          <p:cNvPr id="3" name="Content Placeholder 2"/>
          <p:cNvSpPr>
            <a:spLocks noGrp="1"/>
          </p:cNvSpPr>
          <p:nvPr>
            <p:ph idx="1"/>
          </p:nvPr>
        </p:nvSpPr>
        <p:spPr/>
        <p:txBody>
          <a:bodyPr/>
          <a:lstStyle/>
          <a:p>
            <a:r>
              <a:rPr lang="en-US" b="1" dirty="0" smtClean="0">
                <a:solidFill>
                  <a:schemeClr val="tx1">
                    <a:lumMod val="95000"/>
                    <a:lumOff val="5000"/>
                  </a:schemeClr>
                </a:solidFill>
              </a:rPr>
              <a:t>H</a:t>
            </a:r>
            <a:r>
              <a:rPr lang="en-US" dirty="0" smtClean="0">
                <a:solidFill>
                  <a:schemeClr val="tx1">
                    <a:lumMod val="75000"/>
                    <a:lumOff val="25000"/>
                  </a:schemeClr>
                </a:solidFill>
              </a:rPr>
              <a:t>yper </a:t>
            </a:r>
            <a:r>
              <a:rPr lang="en-US" b="1" dirty="0">
                <a:solidFill>
                  <a:schemeClr val="tx1">
                    <a:lumMod val="95000"/>
                    <a:lumOff val="5000"/>
                  </a:schemeClr>
                </a:solidFill>
              </a:rPr>
              <a:t>T</a:t>
            </a:r>
            <a:r>
              <a:rPr lang="en-US" dirty="0">
                <a:solidFill>
                  <a:schemeClr val="tx1">
                    <a:lumMod val="75000"/>
                    <a:lumOff val="25000"/>
                  </a:schemeClr>
                </a:solidFill>
              </a:rPr>
              <a:t>ext </a:t>
            </a:r>
            <a:r>
              <a:rPr lang="en-US" b="1" dirty="0" smtClean="0">
                <a:solidFill>
                  <a:schemeClr val="tx1">
                    <a:lumMod val="95000"/>
                    <a:lumOff val="5000"/>
                  </a:schemeClr>
                </a:solidFill>
              </a:rPr>
              <a:t>T</a:t>
            </a:r>
            <a:r>
              <a:rPr lang="en-US" dirty="0" smtClean="0">
                <a:solidFill>
                  <a:schemeClr val="tx1">
                    <a:lumMod val="75000"/>
                    <a:lumOff val="25000"/>
                  </a:schemeClr>
                </a:solidFill>
              </a:rPr>
              <a:t>ransfer </a:t>
            </a:r>
            <a:r>
              <a:rPr lang="en-US" b="1" dirty="0">
                <a:solidFill>
                  <a:schemeClr val="tx1">
                    <a:lumMod val="95000"/>
                    <a:lumOff val="5000"/>
                  </a:schemeClr>
                </a:solidFill>
              </a:rPr>
              <a:t>P</a:t>
            </a:r>
            <a:r>
              <a:rPr lang="en-US" dirty="0">
                <a:solidFill>
                  <a:schemeClr val="tx1">
                    <a:lumMod val="75000"/>
                    <a:lumOff val="25000"/>
                  </a:schemeClr>
                </a:solidFill>
              </a:rPr>
              <a:t>rotocol </a:t>
            </a:r>
            <a:endParaRPr lang="en-US" dirty="0" smtClean="0">
              <a:solidFill>
                <a:schemeClr val="tx1">
                  <a:lumMod val="75000"/>
                  <a:lumOff val="25000"/>
                </a:schemeClr>
              </a:solidFill>
            </a:endParaRPr>
          </a:p>
          <a:p>
            <a:endParaRPr lang="en-US" dirty="0">
              <a:solidFill>
                <a:schemeClr val="tx1">
                  <a:lumMod val="75000"/>
                  <a:lumOff val="25000"/>
                </a:schemeClr>
              </a:solidFill>
            </a:endParaRPr>
          </a:p>
          <a:p>
            <a:r>
              <a:rPr lang="en-US" dirty="0"/>
              <a:t>exchange information between a client and a </a:t>
            </a:r>
            <a:r>
              <a:rPr lang="en-US" dirty="0" smtClean="0"/>
              <a:t>server</a:t>
            </a:r>
          </a:p>
          <a:p>
            <a:endParaRPr lang="en-US" dirty="0" smtClean="0"/>
          </a:p>
          <a:p>
            <a:r>
              <a:rPr lang="en-US" dirty="0" smtClean="0"/>
              <a:t>Using TCP as the transport layer</a:t>
            </a:r>
            <a:endParaRPr lang="en-US" dirty="0"/>
          </a:p>
        </p:txBody>
      </p:sp>
      <p:sp>
        <p:nvSpPr>
          <p:cNvPr id="4" name="Title 3"/>
          <p:cNvSpPr>
            <a:spLocks noGrp="1"/>
          </p:cNvSpPr>
          <p:nvPr>
            <p:ph type="title"/>
          </p:nvPr>
        </p:nvSpPr>
        <p:spPr/>
        <p:txBody>
          <a:bodyPr/>
          <a:lstStyle/>
          <a:p>
            <a:r>
              <a:rPr lang="en-US" dirty="0" smtClean="0"/>
              <a:t>HTTP</a:t>
            </a:r>
            <a:endParaRPr lang="en-US" dirty="0"/>
          </a:p>
        </p:txBody>
      </p:sp>
    </p:spTree>
    <p:extLst>
      <p:ext uri="{BB962C8B-B14F-4D97-AF65-F5344CB8AC3E}">
        <p14:creationId xmlns:p14="http://schemas.microsoft.com/office/powerpoint/2010/main" val="64830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endParaRPr lang="fr-FR" dirty="0"/>
          </a:p>
        </p:txBody>
      </p:sp>
      <p:sp>
        <p:nvSpPr>
          <p:cNvPr id="3" name="Title 2"/>
          <p:cNvSpPr>
            <a:spLocks noGrp="1"/>
          </p:cNvSpPr>
          <p:nvPr>
            <p:ph type="title"/>
          </p:nvPr>
        </p:nvSpPr>
        <p:spPr/>
        <p:txBody>
          <a:bodyPr/>
          <a:lstStyle/>
          <a:p>
            <a:r>
              <a:rPr lang="en-US" dirty="0" smtClean="0"/>
              <a:t>Web Service Definition</a:t>
            </a:r>
            <a:endParaRPr lang="fr-FR" dirty="0"/>
          </a:p>
        </p:txBody>
      </p:sp>
      <p:sp>
        <p:nvSpPr>
          <p:cNvPr id="4" name="Slide Number Placeholder 3"/>
          <p:cNvSpPr>
            <a:spLocks noGrp="1"/>
          </p:cNvSpPr>
          <p:nvPr>
            <p:ph type="sldNum" sz="quarter" idx="12"/>
          </p:nvPr>
        </p:nvSpPr>
        <p:spPr/>
        <p:txBody>
          <a:bodyPr/>
          <a:lstStyle/>
          <a:p>
            <a:fld id="{401CF334-2D5C-4859-84A6-CA7E6E43FAEB}" type="slidenum">
              <a:rPr lang="en-US" smtClean="0"/>
              <a:t>3</a:t>
            </a:fld>
            <a:endParaRPr lang="en-US" dirty="0"/>
          </a:p>
        </p:txBody>
      </p:sp>
    </p:spTree>
    <p:extLst>
      <p:ext uri="{BB962C8B-B14F-4D97-AF65-F5344CB8AC3E}">
        <p14:creationId xmlns:p14="http://schemas.microsoft.com/office/powerpoint/2010/main" val="303005720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01CF334-2D5C-4859-84A6-CA7E6E43FAEB}" type="slidenum">
              <a:rPr lang="en-US" smtClean="0"/>
              <a:t>30</a:t>
            </a:fld>
            <a:endParaRPr lang="en-US" dirty="0"/>
          </a:p>
        </p:txBody>
      </p:sp>
      <p:sp>
        <p:nvSpPr>
          <p:cNvPr id="4" name="Title 3"/>
          <p:cNvSpPr>
            <a:spLocks noGrp="1"/>
          </p:cNvSpPr>
          <p:nvPr>
            <p:ph type="title"/>
          </p:nvPr>
        </p:nvSpPr>
        <p:spPr/>
        <p:txBody>
          <a:bodyPr/>
          <a:lstStyle/>
          <a:p>
            <a:r>
              <a:rPr lang="en-US" dirty="0" smtClean="0"/>
              <a:t>HTTP</a:t>
            </a:r>
            <a:endParaRPr lang="fr-FR" dirty="0"/>
          </a:p>
        </p:txBody>
      </p:sp>
      <p:sp>
        <p:nvSpPr>
          <p:cNvPr id="5" name="Rectangle 4"/>
          <p:cNvSpPr/>
          <p:nvPr/>
        </p:nvSpPr>
        <p:spPr>
          <a:xfrm>
            <a:off x="3249512" y="2799506"/>
            <a:ext cx="1568824" cy="887507"/>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smtClean="0"/>
              <a:t>Client</a:t>
            </a:r>
            <a:endParaRPr lang="fr-FR" dirty="0"/>
          </a:p>
        </p:txBody>
      </p:sp>
      <p:sp>
        <p:nvSpPr>
          <p:cNvPr id="6" name="Rectangle 5"/>
          <p:cNvSpPr/>
          <p:nvPr/>
        </p:nvSpPr>
        <p:spPr>
          <a:xfrm>
            <a:off x="7539706" y="2799506"/>
            <a:ext cx="1568824" cy="887507"/>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smtClean="0"/>
              <a:t>Web service</a:t>
            </a:r>
            <a:endParaRPr lang="fr-FR" dirty="0"/>
          </a:p>
        </p:txBody>
      </p:sp>
      <p:sp>
        <p:nvSpPr>
          <p:cNvPr id="7" name="Right Arrow 6"/>
          <p:cNvSpPr/>
          <p:nvPr/>
        </p:nvSpPr>
        <p:spPr>
          <a:xfrm>
            <a:off x="4917142" y="2959695"/>
            <a:ext cx="2523758" cy="351592"/>
          </a:xfrm>
          <a:prstGeom prst="rightArrow">
            <a:avLst>
              <a:gd name="adj1" fmla="val 50000"/>
              <a:gd name="adj2" fmla="val 51444"/>
            </a:avLst>
          </a:prstGeom>
          <a:solidFill>
            <a:schemeClr val="accent1">
              <a:lumMod val="75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fr-FR" dirty="0"/>
          </a:p>
        </p:txBody>
      </p:sp>
      <p:sp>
        <p:nvSpPr>
          <p:cNvPr id="8" name="Right Arrow 7"/>
          <p:cNvSpPr/>
          <p:nvPr/>
        </p:nvSpPr>
        <p:spPr>
          <a:xfrm flipH="1">
            <a:off x="4917142" y="3268980"/>
            <a:ext cx="2523758" cy="323904"/>
          </a:xfrm>
          <a:prstGeom prst="rightArrow">
            <a:avLst>
              <a:gd name="adj1" fmla="val 50000"/>
              <a:gd name="adj2" fmla="val 69008"/>
            </a:avLst>
          </a:prstGeom>
          <a:solidFill>
            <a:schemeClr val="accent1">
              <a:lumMod val="75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fr-FR" dirty="0"/>
          </a:p>
        </p:txBody>
      </p:sp>
      <p:sp>
        <p:nvSpPr>
          <p:cNvPr id="9" name="TextBox 8"/>
          <p:cNvSpPr txBox="1"/>
          <p:nvPr/>
        </p:nvSpPr>
        <p:spPr>
          <a:xfrm>
            <a:off x="5211886" y="3406560"/>
            <a:ext cx="1934270" cy="523220"/>
          </a:xfrm>
          <a:prstGeom prst="rect">
            <a:avLst/>
          </a:prstGeom>
          <a:noFill/>
          <a:ln>
            <a:noFill/>
          </a:ln>
        </p:spPr>
        <p:txBody>
          <a:bodyPr wrap="square" rtlCol="0" anchor="ctr" anchorCtr="1">
            <a:spAutoFit/>
          </a:bodyPr>
          <a:lstStyle/>
          <a:p>
            <a:r>
              <a:rPr lang="en-US" sz="2800" b="1" dirty="0" smtClean="0"/>
              <a:t>Hyper Text</a:t>
            </a:r>
            <a:endParaRPr lang="fr-FR" sz="2800" b="1" dirty="0"/>
          </a:p>
        </p:txBody>
      </p: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77805" y="4078280"/>
            <a:ext cx="1674547" cy="1674547"/>
          </a:xfrm>
          <a:prstGeom prst="rect">
            <a:avLst/>
          </a:prstGeom>
        </p:spPr>
      </p:pic>
      <p:pic>
        <p:nvPicPr>
          <p:cNvPr id="13" name="Picture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06271" y="4852021"/>
            <a:ext cx="1437177" cy="1437177"/>
          </a:xfrm>
          <a:prstGeom prst="rect">
            <a:avLst/>
          </a:prstGeom>
        </p:spPr>
      </p:pic>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14019" y="5716820"/>
            <a:ext cx="1024117" cy="1024117"/>
          </a:xfrm>
          <a:prstGeom prst="rect">
            <a:avLst/>
          </a:prstGeom>
        </p:spPr>
      </p:pic>
      <p:sp>
        <p:nvSpPr>
          <p:cNvPr id="15" name="Rectangle 14"/>
          <p:cNvSpPr/>
          <p:nvPr/>
        </p:nvSpPr>
        <p:spPr>
          <a:xfrm>
            <a:off x="4258151" y="5341094"/>
            <a:ext cx="1497526" cy="923330"/>
          </a:xfrm>
          <a:prstGeom prst="rect">
            <a:avLst/>
          </a:prstGeom>
          <a:noFill/>
        </p:spPr>
        <p:txBody>
          <a:bodyPr wrap="none" lIns="91440" tIns="45720" rIns="91440" bIns="45720">
            <a:spAutoFit/>
          </a:bodyPr>
          <a:lstStyle/>
          <a:p>
            <a:pPr algn="ctr"/>
            <a:r>
              <a:rPr lang="en-US" sz="5400" b="1" u="sng" cap="none" spc="0" dirty="0" smtClean="0">
                <a:ln w="0"/>
                <a:solidFill>
                  <a:schemeClr val="accent1"/>
                </a:solidFill>
                <a:effectLst>
                  <a:outerShdw blurRad="38100" dist="25400" dir="5400000" algn="ctr" rotWithShape="0">
                    <a:srgbClr val="6E747A">
                      <a:alpha val="43000"/>
                    </a:srgbClr>
                  </a:outerShdw>
                </a:effectLst>
              </a:rPr>
              <a:t>LINK</a:t>
            </a:r>
            <a:endParaRPr lang="en-US" sz="6000" b="1" u="sng" cap="none" spc="0" dirty="0">
              <a:ln w="0"/>
              <a:solidFill>
                <a:schemeClr val="accent1"/>
              </a:solidFill>
              <a:effectLst>
                <a:outerShdw blurRad="38100" dist="25400" dir="5400000" algn="ctr" rotWithShape="0">
                  <a:srgbClr val="6E747A">
                    <a:alpha val="43000"/>
                  </a:srgbClr>
                </a:outerShdw>
              </a:effectLst>
            </a:endParaRPr>
          </a:p>
        </p:txBody>
      </p:sp>
      <p:sp>
        <p:nvSpPr>
          <p:cNvPr id="16" name="Right Arrow 15"/>
          <p:cNvSpPr/>
          <p:nvPr/>
        </p:nvSpPr>
        <p:spPr>
          <a:xfrm rot="20631673">
            <a:off x="5846224" y="5372665"/>
            <a:ext cx="1551447" cy="238365"/>
          </a:xfrm>
          <a:prstGeom prst="rightArrow">
            <a:avLst>
              <a:gd name="adj1" fmla="val 50000"/>
              <a:gd name="adj2" fmla="val 51444"/>
            </a:avLst>
          </a:prstGeom>
          <a:solidFill>
            <a:schemeClr val="accent1">
              <a:lumMod val="75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fr-FR" dirty="0"/>
          </a:p>
        </p:txBody>
      </p:sp>
      <p:pic>
        <p:nvPicPr>
          <p:cNvPr id="17" name="Picture 1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26124" y="5752827"/>
            <a:ext cx="1134170" cy="1134170"/>
          </a:xfrm>
          <a:prstGeom prst="rect">
            <a:avLst/>
          </a:prstGeom>
        </p:spPr>
      </p:pic>
      <p:sp>
        <p:nvSpPr>
          <p:cNvPr id="18" name="Rounded Rectangular Callout 17"/>
          <p:cNvSpPr/>
          <p:nvPr/>
        </p:nvSpPr>
        <p:spPr>
          <a:xfrm>
            <a:off x="6233583" y="5999067"/>
            <a:ext cx="2188624" cy="645459"/>
          </a:xfrm>
          <a:prstGeom prst="wedgeRoundRectCallout">
            <a:avLst>
              <a:gd name="adj1" fmla="val -77358"/>
              <a:gd name="adj2" fmla="val -52083"/>
              <a:gd name="adj3" fmla="val 16667"/>
            </a:avLst>
          </a:prstGeom>
          <a:solidFill>
            <a:schemeClr val="accent1">
              <a:lumMod val="40000"/>
              <a:lumOff val="60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smtClean="0"/>
              <a:t>Hyper Links</a:t>
            </a:r>
            <a:endParaRPr lang="fr-FR" dirty="0"/>
          </a:p>
        </p:txBody>
      </p:sp>
      <p:sp>
        <p:nvSpPr>
          <p:cNvPr id="19" name="Rounded Rectangular Callout 18"/>
          <p:cNvSpPr/>
          <p:nvPr/>
        </p:nvSpPr>
        <p:spPr>
          <a:xfrm>
            <a:off x="9259565" y="4695635"/>
            <a:ext cx="2188624" cy="645459"/>
          </a:xfrm>
          <a:prstGeom prst="wedgeRoundRectCallout">
            <a:avLst>
              <a:gd name="adj1" fmla="val -77358"/>
              <a:gd name="adj2" fmla="val -52083"/>
              <a:gd name="adj3" fmla="val 16667"/>
            </a:avLst>
          </a:prstGeom>
          <a:solidFill>
            <a:schemeClr val="accent1">
              <a:lumMod val="40000"/>
              <a:lumOff val="60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smtClean="0"/>
              <a:t>Written by HTML</a:t>
            </a:r>
            <a:endParaRPr lang="fr-FR" dirty="0"/>
          </a:p>
        </p:txBody>
      </p:sp>
    </p:spTree>
    <p:extLst>
      <p:ext uri="{BB962C8B-B14F-4D97-AF65-F5344CB8AC3E}">
        <p14:creationId xmlns:p14="http://schemas.microsoft.com/office/powerpoint/2010/main" val="802318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par>
                          <p:cTn id="9" fill="hold">
                            <p:stCondLst>
                              <p:cond delay="0"/>
                            </p:stCondLst>
                            <p:childTnLst>
                              <p:par>
                                <p:cTn id="10" presetID="22" presetClass="entr" presetSubtype="8" fill="hold" grpId="0" nodeType="afterEffect">
                                  <p:stCondLst>
                                    <p:cond delay="50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par>
                          <p:cTn id="13" fill="hold">
                            <p:stCondLst>
                              <p:cond delay="1000"/>
                            </p:stCondLst>
                            <p:childTnLst>
                              <p:par>
                                <p:cTn id="14" presetID="22" presetClass="entr" presetSubtype="2" fill="hold" grpId="0" nodeType="afterEffect">
                                  <p:stCondLst>
                                    <p:cond delay="500"/>
                                  </p:stCondLst>
                                  <p:childTnLst>
                                    <p:set>
                                      <p:cBhvr>
                                        <p:cTn id="15" dur="1" fill="hold">
                                          <p:stCondLst>
                                            <p:cond delay="0"/>
                                          </p:stCondLst>
                                        </p:cTn>
                                        <p:tgtEl>
                                          <p:spTgt spid="8"/>
                                        </p:tgtEl>
                                        <p:attrNameLst>
                                          <p:attrName>style.visibility</p:attrName>
                                        </p:attrNameLst>
                                      </p:cBhvr>
                                      <p:to>
                                        <p:strVal val="visible"/>
                                      </p:to>
                                    </p:set>
                                    <p:animEffect transition="in" filter="wipe(right)">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par>
                          <p:cTn id="25" fill="hold">
                            <p:stCondLst>
                              <p:cond delay="0"/>
                            </p:stCondLst>
                            <p:childTnLst>
                              <p:par>
                                <p:cTn id="26" presetID="14" presetClass="entr" presetSubtype="10" fill="hold" nodeType="afterEffect">
                                  <p:stCondLst>
                                    <p:cond delay="500"/>
                                  </p:stCondLst>
                                  <p:childTnLst>
                                    <p:set>
                                      <p:cBhvr>
                                        <p:cTn id="27" dur="1" fill="hold">
                                          <p:stCondLst>
                                            <p:cond delay="0"/>
                                          </p:stCondLst>
                                        </p:cTn>
                                        <p:tgtEl>
                                          <p:spTgt spid="14"/>
                                        </p:tgtEl>
                                        <p:attrNameLst>
                                          <p:attrName>style.visibility</p:attrName>
                                        </p:attrNameLst>
                                      </p:cBhvr>
                                      <p:to>
                                        <p:strVal val="visible"/>
                                      </p:to>
                                    </p:set>
                                    <p:animEffect transition="in" filter="randombar(horizontal)">
                                      <p:cBhvr>
                                        <p:cTn id="28" dur="500"/>
                                        <p:tgtEl>
                                          <p:spTgt spid="14"/>
                                        </p:tgtEl>
                                      </p:cBhvr>
                                    </p:animEffect>
                                  </p:childTnLst>
                                </p:cTn>
                              </p:par>
                            </p:childTnLst>
                          </p:cTn>
                        </p:par>
                        <p:par>
                          <p:cTn id="29" fill="hold">
                            <p:stCondLst>
                              <p:cond delay="1000"/>
                            </p:stCondLst>
                            <p:childTnLst>
                              <p:par>
                                <p:cTn id="30" presetID="53" presetClass="entr" presetSubtype="16" fill="hold" grpId="0" nodeType="afterEffect">
                                  <p:stCondLst>
                                    <p:cond delay="500"/>
                                  </p:stCondLst>
                                  <p:childTnLst>
                                    <p:set>
                                      <p:cBhvr>
                                        <p:cTn id="31" dur="1" fill="hold">
                                          <p:stCondLst>
                                            <p:cond delay="0"/>
                                          </p:stCondLst>
                                        </p:cTn>
                                        <p:tgtEl>
                                          <p:spTgt spid="15"/>
                                        </p:tgtEl>
                                        <p:attrNameLst>
                                          <p:attrName>style.visibility</p:attrName>
                                        </p:attrNameLst>
                                      </p:cBhvr>
                                      <p:to>
                                        <p:strVal val="visible"/>
                                      </p:to>
                                    </p:set>
                                    <p:anim calcmode="lin" valueType="num">
                                      <p:cBhvr>
                                        <p:cTn id="32" dur="500" fill="hold"/>
                                        <p:tgtEl>
                                          <p:spTgt spid="15"/>
                                        </p:tgtEl>
                                        <p:attrNameLst>
                                          <p:attrName>ppt_w</p:attrName>
                                        </p:attrNameLst>
                                      </p:cBhvr>
                                      <p:tavLst>
                                        <p:tav tm="0">
                                          <p:val>
                                            <p:fltVal val="0"/>
                                          </p:val>
                                        </p:tav>
                                        <p:tav tm="100000">
                                          <p:val>
                                            <p:strVal val="#ppt_w"/>
                                          </p:val>
                                        </p:tav>
                                      </p:tavLst>
                                    </p:anim>
                                    <p:anim calcmode="lin" valueType="num">
                                      <p:cBhvr>
                                        <p:cTn id="33" dur="500" fill="hold"/>
                                        <p:tgtEl>
                                          <p:spTgt spid="15"/>
                                        </p:tgtEl>
                                        <p:attrNameLst>
                                          <p:attrName>ppt_h</p:attrName>
                                        </p:attrNameLst>
                                      </p:cBhvr>
                                      <p:tavLst>
                                        <p:tav tm="0">
                                          <p:val>
                                            <p:fltVal val="0"/>
                                          </p:val>
                                        </p:tav>
                                        <p:tav tm="100000">
                                          <p:val>
                                            <p:strVal val="#ppt_h"/>
                                          </p:val>
                                        </p:tav>
                                      </p:tavLst>
                                    </p:anim>
                                    <p:animEffect transition="in" filter="fade">
                                      <p:cBhvr>
                                        <p:cTn id="34" dur="500"/>
                                        <p:tgtEl>
                                          <p:spTgt spid="15"/>
                                        </p:tgtEl>
                                      </p:cBhvr>
                                    </p:animEffect>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nodeType="click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fade">
                                      <p:cBhvr>
                                        <p:cTn id="39" dur="1000"/>
                                        <p:tgtEl>
                                          <p:spTgt spid="17"/>
                                        </p:tgtEl>
                                      </p:cBhvr>
                                    </p:animEffect>
                                    <p:anim calcmode="lin" valueType="num">
                                      <p:cBhvr>
                                        <p:cTn id="40" dur="1000" fill="hold"/>
                                        <p:tgtEl>
                                          <p:spTgt spid="17"/>
                                        </p:tgtEl>
                                        <p:attrNameLst>
                                          <p:attrName>ppt_x</p:attrName>
                                        </p:attrNameLst>
                                      </p:cBhvr>
                                      <p:tavLst>
                                        <p:tav tm="0">
                                          <p:val>
                                            <p:strVal val="#ppt_x"/>
                                          </p:val>
                                        </p:tav>
                                        <p:tav tm="100000">
                                          <p:val>
                                            <p:strVal val="#ppt_x"/>
                                          </p:val>
                                        </p:tav>
                                      </p:tavLst>
                                    </p:anim>
                                    <p:anim calcmode="lin" valueType="num">
                                      <p:cBhvr>
                                        <p:cTn id="41" dur="1000" fill="hold"/>
                                        <p:tgtEl>
                                          <p:spTgt spid="17"/>
                                        </p:tgtEl>
                                        <p:attrNameLst>
                                          <p:attrName>ppt_y</p:attrName>
                                        </p:attrNameLst>
                                      </p:cBhvr>
                                      <p:tavLst>
                                        <p:tav tm="0">
                                          <p:val>
                                            <p:strVal val="#ppt_y+.1"/>
                                          </p:val>
                                        </p:tav>
                                        <p:tav tm="100000">
                                          <p:val>
                                            <p:strVal val="#ppt_y"/>
                                          </p:val>
                                        </p:tav>
                                      </p:tavLst>
                                    </p:anim>
                                  </p:childTnLst>
                                </p:cTn>
                              </p:par>
                            </p:childTnLst>
                          </p:cTn>
                        </p:par>
                        <p:par>
                          <p:cTn id="42" fill="hold">
                            <p:stCondLst>
                              <p:cond delay="1000"/>
                            </p:stCondLst>
                            <p:childTnLst>
                              <p:par>
                                <p:cTn id="43" presetID="22" presetClass="entr" presetSubtype="4" fill="hold" grpId="0" nodeType="afterEffect">
                                  <p:stCondLst>
                                    <p:cond delay="500"/>
                                  </p:stCondLst>
                                  <p:childTnLst>
                                    <p:set>
                                      <p:cBhvr>
                                        <p:cTn id="44" dur="1" fill="hold">
                                          <p:stCondLst>
                                            <p:cond delay="0"/>
                                          </p:stCondLst>
                                        </p:cTn>
                                        <p:tgtEl>
                                          <p:spTgt spid="16"/>
                                        </p:tgtEl>
                                        <p:attrNameLst>
                                          <p:attrName>style.visibility</p:attrName>
                                        </p:attrNameLst>
                                      </p:cBhvr>
                                      <p:to>
                                        <p:strVal val="visible"/>
                                      </p:to>
                                    </p:set>
                                    <p:animEffect transition="in" filter="wipe(down)">
                                      <p:cBhvr>
                                        <p:cTn id="45" dur="500"/>
                                        <p:tgtEl>
                                          <p:spTgt spid="16"/>
                                        </p:tgtEl>
                                      </p:cBhvr>
                                    </p:animEffect>
                                  </p:childTnLst>
                                </p:cTn>
                              </p:par>
                            </p:childTnLst>
                          </p:cTn>
                        </p:par>
                        <p:par>
                          <p:cTn id="46" fill="hold">
                            <p:stCondLst>
                              <p:cond delay="2000"/>
                            </p:stCondLst>
                            <p:childTnLst>
                              <p:par>
                                <p:cTn id="47" presetID="53" presetClass="entr" presetSubtype="16" fill="hold" nodeType="afterEffect">
                                  <p:stCondLst>
                                    <p:cond delay="0"/>
                                  </p:stCondLst>
                                  <p:childTnLst>
                                    <p:set>
                                      <p:cBhvr>
                                        <p:cTn id="48" dur="1" fill="hold">
                                          <p:stCondLst>
                                            <p:cond delay="0"/>
                                          </p:stCondLst>
                                        </p:cTn>
                                        <p:tgtEl>
                                          <p:spTgt spid="12"/>
                                        </p:tgtEl>
                                        <p:attrNameLst>
                                          <p:attrName>style.visibility</p:attrName>
                                        </p:attrNameLst>
                                      </p:cBhvr>
                                      <p:to>
                                        <p:strVal val="visible"/>
                                      </p:to>
                                    </p:set>
                                    <p:anim calcmode="lin" valueType="num">
                                      <p:cBhvr>
                                        <p:cTn id="49" dur="500" fill="hold"/>
                                        <p:tgtEl>
                                          <p:spTgt spid="12"/>
                                        </p:tgtEl>
                                        <p:attrNameLst>
                                          <p:attrName>ppt_w</p:attrName>
                                        </p:attrNameLst>
                                      </p:cBhvr>
                                      <p:tavLst>
                                        <p:tav tm="0">
                                          <p:val>
                                            <p:fltVal val="0"/>
                                          </p:val>
                                        </p:tav>
                                        <p:tav tm="100000">
                                          <p:val>
                                            <p:strVal val="#ppt_w"/>
                                          </p:val>
                                        </p:tav>
                                      </p:tavLst>
                                    </p:anim>
                                    <p:anim calcmode="lin" valueType="num">
                                      <p:cBhvr>
                                        <p:cTn id="50" dur="500" fill="hold"/>
                                        <p:tgtEl>
                                          <p:spTgt spid="12"/>
                                        </p:tgtEl>
                                        <p:attrNameLst>
                                          <p:attrName>ppt_h</p:attrName>
                                        </p:attrNameLst>
                                      </p:cBhvr>
                                      <p:tavLst>
                                        <p:tav tm="0">
                                          <p:val>
                                            <p:fltVal val="0"/>
                                          </p:val>
                                        </p:tav>
                                        <p:tav tm="100000">
                                          <p:val>
                                            <p:strVal val="#ppt_h"/>
                                          </p:val>
                                        </p:tav>
                                      </p:tavLst>
                                    </p:anim>
                                    <p:animEffect transition="in" filter="fade">
                                      <p:cBhvr>
                                        <p:cTn id="51" dur="500"/>
                                        <p:tgtEl>
                                          <p:spTgt spid="12"/>
                                        </p:tgtEl>
                                      </p:cBhvr>
                                    </p:animEffec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18"/>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19"/>
                                        </p:tgtEl>
                                        <p:attrNameLst>
                                          <p:attrName>style.visibility</p:attrName>
                                        </p:attrNameLst>
                                      </p:cBhvr>
                                      <p:to>
                                        <p:strVal val="visible"/>
                                      </p:to>
                                    </p:set>
                                  </p:childTnLst>
                                </p:cTn>
                              </p:par>
                            </p:childTnLst>
                          </p:cTn>
                        </p:par>
                        <p:par>
                          <p:cTn id="60" fill="hold">
                            <p:stCondLst>
                              <p:cond delay="0"/>
                            </p:stCondLst>
                            <p:childTnLst>
                              <p:par>
                                <p:cTn id="61" presetID="24" presetClass="emph" presetSubtype="0" fill="hold" grpId="1" nodeType="afterEffect">
                                  <p:stCondLst>
                                    <p:cond delay="0"/>
                                  </p:stCondLst>
                                  <p:childTnLst>
                                    <p:animClr clrSpc="hsl" dir="cw">
                                      <p:cBhvr override="childStyle">
                                        <p:cTn id="62" dur="500" fill="hold"/>
                                        <p:tgtEl>
                                          <p:spTgt spid="18"/>
                                        </p:tgtEl>
                                        <p:attrNameLst>
                                          <p:attrName>style.color</p:attrName>
                                        </p:attrNameLst>
                                      </p:cBhvr>
                                      <p:by>
                                        <p:hsl h="0" s="-12549" l="-25098"/>
                                      </p:by>
                                    </p:animClr>
                                    <p:animClr clrSpc="hsl" dir="cw">
                                      <p:cBhvr>
                                        <p:cTn id="63" dur="500" fill="hold"/>
                                        <p:tgtEl>
                                          <p:spTgt spid="18"/>
                                        </p:tgtEl>
                                        <p:attrNameLst>
                                          <p:attrName>fillcolor</p:attrName>
                                        </p:attrNameLst>
                                      </p:cBhvr>
                                      <p:by>
                                        <p:hsl h="0" s="-12549" l="-25098"/>
                                      </p:by>
                                    </p:animClr>
                                    <p:animClr clrSpc="hsl" dir="cw">
                                      <p:cBhvr>
                                        <p:cTn id="64" dur="500" fill="hold"/>
                                        <p:tgtEl>
                                          <p:spTgt spid="18"/>
                                        </p:tgtEl>
                                        <p:attrNameLst>
                                          <p:attrName>stroke.color</p:attrName>
                                        </p:attrNameLst>
                                      </p:cBhvr>
                                      <p:by>
                                        <p:hsl h="0" s="-12549" l="-25098"/>
                                      </p:by>
                                    </p:animClr>
                                    <p:set>
                                      <p:cBhvr>
                                        <p:cTn id="65" dur="500" fill="hold"/>
                                        <p:tgtEl>
                                          <p:spTgt spid="18"/>
                                        </p:tgtEl>
                                        <p:attrNameLst>
                                          <p:attrName>fill.type</p:attrName>
                                        </p:attrNameLst>
                                      </p:cBhvr>
                                      <p:to>
                                        <p:strVal val="solid"/>
                                      </p:to>
                                    </p:set>
                                  </p:childTnLst>
                                </p:cTn>
                              </p:par>
                            </p:childTnLst>
                          </p:cTn>
                        </p:par>
                        <p:par>
                          <p:cTn id="66" fill="hold">
                            <p:stCondLst>
                              <p:cond delay="500"/>
                            </p:stCondLst>
                            <p:childTnLst>
                              <p:par>
                                <p:cTn id="67" presetID="24" presetClass="emph" presetSubtype="0" fill="hold" grpId="1" nodeType="afterEffect">
                                  <p:stCondLst>
                                    <p:cond delay="0"/>
                                  </p:stCondLst>
                                  <p:childTnLst>
                                    <p:animClr clrSpc="hsl" dir="cw">
                                      <p:cBhvr override="childStyle">
                                        <p:cTn id="68" dur="500" fill="hold"/>
                                        <p:tgtEl>
                                          <p:spTgt spid="19"/>
                                        </p:tgtEl>
                                        <p:attrNameLst>
                                          <p:attrName>style.color</p:attrName>
                                        </p:attrNameLst>
                                      </p:cBhvr>
                                      <p:by>
                                        <p:hsl h="0" s="-12549" l="-25098"/>
                                      </p:by>
                                    </p:animClr>
                                    <p:animClr clrSpc="hsl" dir="cw">
                                      <p:cBhvr>
                                        <p:cTn id="69" dur="500" fill="hold"/>
                                        <p:tgtEl>
                                          <p:spTgt spid="19"/>
                                        </p:tgtEl>
                                        <p:attrNameLst>
                                          <p:attrName>fillcolor</p:attrName>
                                        </p:attrNameLst>
                                      </p:cBhvr>
                                      <p:by>
                                        <p:hsl h="0" s="-12549" l="-25098"/>
                                      </p:by>
                                    </p:animClr>
                                    <p:animClr clrSpc="hsl" dir="cw">
                                      <p:cBhvr>
                                        <p:cTn id="70" dur="500" fill="hold"/>
                                        <p:tgtEl>
                                          <p:spTgt spid="19"/>
                                        </p:tgtEl>
                                        <p:attrNameLst>
                                          <p:attrName>stroke.color</p:attrName>
                                        </p:attrNameLst>
                                      </p:cBhvr>
                                      <p:by>
                                        <p:hsl h="0" s="-12549" l="-25098"/>
                                      </p:by>
                                    </p:animClr>
                                    <p:set>
                                      <p:cBhvr>
                                        <p:cTn id="71" dur="500" fill="hold"/>
                                        <p:tgtEl>
                                          <p:spTgt spid="19"/>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p:bldP spid="15" grpId="0"/>
      <p:bldP spid="16" grpId="0" animBg="1"/>
      <p:bldP spid="18" grpId="0" animBg="1"/>
      <p:bldP spid="18" grpId="1" animBg="1"/>
      <p:bldP spid="19" grpId="0" animBg="1"/>
      <p:bldP spid="19" grpId="1"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01CF334-2D5C-4859-84A6-CA7E6E43FAEB}" type="slidenum">
              <a:rPr lang="en-US" smtClean="0"/>
              <a:t>31</a:t>
            </a:fld>
            <a:endParaRPr lang="en-US" dirty="0"/>
          </a:p>
        </p:txBody>
      </p:sp>
      <p:sp>
        <p:nvSpPr>
          <p:cNvPr id="4" name="Title 3"/>
          <p:cNvSpPr>
            <a:spLocks noGrp="1"/>
          </p:cNvSpPr>
          <p:nvPr>
            <p:ph type="title"/>
          </p:nvPr>
        </p:nvSpPr>
        <p:spPr/>
        <p:txBody>
          <a:bodyPr/>
          <a:lstStyle/>
          <a:p>
            <a:r>
              <a:rPr lang="en-US" dirty="0" smtClean="0"/>
              <a:t>HTTP Query</a:t>
            </a:r>
            <a:endParaRPr lang="en-US" dirty="0"/>
          </a:p>
        </p:txBody>
      </p:sp>
      <p:sp>
        <p:nvSpPr>
          <p:cNvPr id="5" name="Rounded Rectangle 4"/>
          <p:cNvSpPr/>
          <p:nvPr/>
        </p:nvSpPr>
        <p:spPr>
          <a:xfrm>
            <a:off x="3670852" y="3656304"/>
            <a:ext cx="4784035" cy="2015626"/>
          </a:xfrm>
          <a:prstGeom prst="roundRect">
            <a:avLst/>
          </a:prstGeom>
          <a:solidFill>
            <a:schemeClr val="bg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3"/>
          </a:fillRef>
          <a:effectRef idx="1">
            <a:schemeClr val="accent3"/>
          </a:effectRef>
          <a:fontRef idx="minor">
            <a:schemeClr val="lt1"/>
          </a:fontRef>
        </p:style>
        <p:txBody>
          <a:bodyPr rtlCol="0" anchor="ctr"/>
          <a:lstStyle/>
          <a:p>
            <a:pPr algn="ctr"/>
            <a:endParaRPr lang="en-US" dirty="0">
              <a:solidFill>
                <a:schemeClr val="tx1"/>
              </a:solidFill>
            </a:endParaRPr>
          </a:p>
        </p:txBody>
      </p:sp>
      <p:sp>
        <p:nvSpPr>
          <p:cNvPr id="3" name="TextBox 2"/>
          <p:cNvSpPr txBox="1"/>
          <p:nvPr/>
        </p:nvSpPr>
        <p:spPr>
          <a:xfrm>
            <a:off x="3977974" y="3656304"/>
            <a:ext cx="1169294" cy="369332"/>
          </a:xfrm>
          <a:prstGeom prst="rect">
            <a:avLst/>
          </a:prstGeom>
          <a:noFill/>
          <a:ln>
            <a:noFill/>
          </a:ln>
        </p:spPr>
        <p:txBody>
          <a:bodyPr wrap="none" rtlCol="0" anchor="ctr" anchorCtr="1">
            <a:spAutoFit/>
          </a:bodyPr>
          <a:lstStyle/>
          <a:p>
            <a:r>
              <a:rPr lang="en-US" dirty="0"/>
              <a:t>&lt;</a:t>
            </a:r>
            <a:r>
              <a:rPr lang="en-US" dirty="0" smtClean="0"/>
              <a:t>Method</a:t>
            </a:r>
            <a:r>
              <a:rPr lang="en-US" dirty="0"/>
              <a:t>&gt;</a:t>
            </a:r>
          </a:p>
        </p:txBody>
      </p:sp>
      <p:sp>
        <p:nvSpPr>
          <p:cNvPr id="7" name="TextBox 6"/>
          <p:cNvSpPr txBox="1"/>
          <p:nvPr/>
        </p:nvSpPr>
        <p:spPr>
          <a:xfrm>
            <a:off x="5454389" y="3656304"/>
            <a:ext cx="745717" cy="369332"/>
          </a:xfrm>
          <a:prstGeom prst="rect">
            <a:avLst/>
          </a:prstGeom>
          <a:noFill/>
          <a:ln>
            <a:noFill/>
          </a:ln>
        </p:spPr>
        <p:txBody>
          <a:bodyPr wrap="none" rtlCol="0" anchor="ctr" anchorCtr="1">
            <a:spAutoFit/>
          </a:bodyPr>
          <a:lstStyle/>
          <a:p>
            <a:r>
              <a:rPr lang="en-US" dirty="0" smtClean="0"/>
              <a:t>&lt;URI&gt;</a:t>
            </a:r>
            <a:endParaRPr lang="en-US" dirty="0"/>
          </a:p>
        </p:txBody>
      </p:sp>
      <p:sp>
        <p:nvSpPr>
          <p:cNvPr id="8" name="TextBox 7"/>
          <p:cNvSpPr txBox="1"/>
          <p:nvPr/>
        </p:nvSpPr>
        <p:spPr>
          <a:xfrm>
            <a:off x="6233562" y="3656304"/>
            <a:ext cx="752707" cy="369332"/>
          </a:xfrm>
          <a:prstGeom prst="rect">
            <a:avLst/>
          </a:prstGeom>
          <a:noFill/>
          <a:ln>
            <a:noFill/>
          </a:ln>
        </p:spPr>
        <p:txBody>
          <a:bodyPr wrap="none" rtlCol="0" anchor="ctr" anchorCtr="1">
            <a:spAutoFit/>
          </a:bodyPr>
          <a:lstStyle/>
          <a:p>
            <a:r>
              <a:rPr lang="en-US" dirty="0" smtClean="0"/>
              <a:t>HTTP/</a:t>
            </a:r>
            <a:endParaRPr lang="en-US" dirty="0"/>
          </a:p>
        </p:txBody>
      </p:sp>
      <p:sp>
        <p:nvSpPr>
          <p:cNvPr id="9" name="TextBox 8"/>
          <p:cNvSpPr txBox="1"/>
          <p:nvPr/>
        </p:nvSpPr>
        <p:spPr>
          <a:xfrm>
            <a:off x="7206477" y="3656304"/>
            <a:ext cx="1095364" cy="369332"/>
          </a:xfrm>
          <a:prstGeom prst="rect">
            <a:avLst/>
          </a:prstGeom>
          <a:noFill/>
          <a:ln>
            <a:noFill/>
          </a:ln>
        </p:spPr>
        <p:txBody>
          <a:bodyPr wrap="none" rtlCol="0" anchor="ctr" anchorCtr="1">
            <a:spAutoFit/>
          </a:bodyPr>
          <a:lstStyle/>
          <a:p>
            <a:r>
              <a:rPr lang="en-US" dirty="0" smtClean="0"/>
              <a:t>&lt;version&gt;</a:t>
            </a:r>
            <a:endParaRPr lang="en-US" dirty="0"/>
          </a:p>
        </p:txBody>
      </p:sp>
      <p:sp>
        <p:nvSpPr>
          <p:cNvPr id="10" name="TextBox 9"/>
          <p:cNvSpPr txBox="1"/>
          <p:nvPr/>
        </p:nvSpPr>
        <p:spPr>
          <a:xfrm>
            <a:off x="4967163" y="4267996"/>
            <a:ext cx="2588978" cy="369332"/>
          </a:xfrm>
          <a:prstGeom prst="rect">
            <a:avLst/>
          </a:prstGeom>
          <a:noFill/>
          <a:ln>
            <a:noFill/>
          </a:ln>
        </p:spPr>
        <p:txBody>
          <a:bodyPr wrap="none" rtlCol="0" anchor="ctr" anchorCtr="1">
            <a:spAutoFit/>
          </a:bodyPr>
          <a:lstStyle/>
          <a:p>
            <a:r>
              <a:rPr lang="en-US" dirty="0"/>
              <a:t>[&lt;header field&gt; : &lt;value&gt;]</a:t>
            </a:r>
          </a:p>
        </p:txBody>
      </p:sp>
      <p:sp>
        <p:nvSpPr>
          <p:cNvPr id="11" name="Rectangle 10"/>
          <p:cNvSpPr/>
          <p:nvPr/>
        </p:nvSpPr>
        <p:spPr>
          <a:xfrm>
            <a:off x="5557366" y="5064354"/>
            <a:ext cx="1285480" cy="369332"/>
          </a:xfrm>
          <a:prstGeom prst="rect">
            <a:avLst/>
          </a:prstGeom>
        </p:spPr>
        <p:txBody>
          <a:bodyPr wrap="none">
            <a:spAutoFit/>
          </a:bodyPr>
          <a:lstStyle/>
          <a:p>
            <a:r>
              <a:rPr lang="en-US" dirty="0" smtClean="0"/>
              <a:t>Query body</a:t>
            </a:r>
            <a:endParaRPr lang="en-US" dirty="0"/>
          </a:p>
        </p:txBody>
      </p:sp>
      <p:sp>
        <p:nvSpPr>
          <p:cNvPr id="14" name="Line Callout 1 13"/>
          <p:cNvSpPr/>
          <p:nvPr/>
        </p:nvSpPr>
        <p:spPr>
          <a:xfrm>
            <a:off x="1179443" y="2676939"/>
            <a:ext cx="2252870" cy="979365"/>
          </a:xfrm>
          <a:prstGeom prst="borderCallout1">
            <a:avLst>
              <a:gd name="adj1" fmla="val 47166"/>
              <a:gd name="adj2" fmla="val 99588"/>
              <a:gd name="adj3" fmla="val 115206"/>
              <a:gd name="adj4" fmla="val 146815"/>
            </a:avLst>
          </a:prstGeom>
          <a:ln/>
          <a:effectLst>
            <a:outerShdw blurRad="76200" dir="13500000" sy="23000" kx="1200000" algn="br" rotWithShape="0">
              <a:prstClr val="black">
                <a:alpha val="20000"/>
              </a:prstClr>
            </a:outerShdw>
          </a:effectLst>
          <a:scene3d>
            <a:camera prst="perspectiveContrastingRightFacing"/>
            <a:lightRig rig="threePt" dir="t"/>
          </a:scene3d>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Query method</a:t>
            </a:r>
          </a:p>
          <a:p>
            <a:pPr algn="ctr"/>
            <a:r>
              <a:rPr lang="en-US" dirty="0" smtClean="0"/>
              <a:t>GET, POST, PUT</a:t>
            </a:r>
            <a:endParaRPr lang="en-US" dirty="0"/>
          </a:p>
        </p:txBody>
      </p:sp>
      <p:sp>
        <p:nvSpPr>
          <p:cNvPr id="15" name="Line Callout 1 14"/>
          <p:cNvSpPr/>
          <p:nvPr/>
        </p:nvSpPr>
        <p:spPr>
          <a:xfrm>
            <a:off x="4562621" y="2299760"/>
            <a:ext cx="2252870" cy="979365"/>
          </a:xfrm>
          <a:prstGeom prst="borderCallout1">
            <a:avLst>
              <a:gd name="adj1" fmla="val 98585"/>
              <a:gd name="adj2" fmla="val 49000"/>
              <a:gd name="adj3" fmla="val 147681"/>
              <a:gd name="adj4" fmla="val 51521"/>
            </a:avLst>
          </a:prstGeom>
          <a:ln/>
          <a:effectLst>
            <a:outerShdw blurRad="76200" dir="13500000" sy="23000" kx="1200000" algn="br" rotWithShape="0">
              <a:prstClr val="black">
                <a:alpha val="2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Resource/document</a:t>
            </a:r>
          </a:p>
          <a:p>
            <a:pPr algn="ctr"/>
            <a:r>
              <a:rPr lang="en-US" dirty="0" smtClean="0"/>
              <a:t>Image, HTML, JSON, XML…</a:t>
            </a:r>
            <a:endParaRPr lang="en-US" dirty="0"/>
          </a:p>
        </p:txBody>
      </p:sp>
      <p:sp>
        <p:nvSpPr>
          <p:cNvPr id="16" name="Line Callout 1 15"/>
          <p:cNvSpPr/>
          <p:nvPr/>
        </p:nvSpPr>
        <p:spPr>
          <a:xfrm>
            <a:off x="8852352" y="2367169"/>
            <a:ext cx="2252870" cy="979365"/>
          </a:xfrm>
          <a:prstGeom prst="borderCallout1">
            <a:avLst>
              <a:gd name="adj1" fmla="val 99938"/>
              <a:gd name="adj2" fmla="val 176"/>
              <a:gd name="adj3" fmla="val 142269"/>
              <a:gd name="adj4" fmla="val -34950"/>
            </a:avLst>
          </a:prstGeom>
          <a:ln/>
          <a:effectLst>
            <a:outerShdw blurRad="76200" dir="13500000" sy="23000" kx="1200000" algn="br" rotWithShape="0">
              <a:prstClr val="black">
                <a:alpha val="20000"/>
              </a:prstClr>
            </a:outerShdw>
          </a:effectLst>
          <a:scene3d>
            <a:camera prst="perspectiveContrastingLeftFacing"/>
            <a:lightRig rig="threePt" dir="t"/>
          </a:scene3d>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Protocol’s version</a:t>
            </a:r>
          </a:p>
          <a:p>
            <a:pPr algn="ctr"/>
            <a:r>
              <a:rPr lang="en-US" dirty="0" smtClean="0"/>
              <a:t>1.0 or 1.1</a:t>
            </a:r>
            <a:endParaRPr lang="en-US" dirty="0"/>
          </a:p>
        </p:txBody>
      </p:sp>
      <p:sp>
        <p:nvSpPr>
          <p:cNvPr id="17" name="Line Callout 1 16"/>
          <p:cNvSpPr/>
          <p:nvPr/>
        </p:nvSpPr>
        <p:spPr>
          <a:xfrm>
            <a:off x="949042" y="4456217"/>
            <a:ext cx="2252870" cy="979365"/>
          </a:xfrm>
          <a:prstGeom prst="borderCallout1">
            <a:avLst>
              <a:gd name="adj1" fmla="val 47166"/>
              <a:gd name="adj2" fmla="val 99588"/>
              <a:gd name="adj3" fmla="val 4249"/>
              <a:gd name="adj4" fmla="val 181521"/>
            </a:avLst>
          </a:prstGeom>
          <a:ln/>
          <a:effectLst>
            <a:outerShdw blurRad="76200" dir="13500000" sy="23000" kx="1200000" algn="br" rotWithShape="0">
              <a:prstClr val="black">
                <a:alpha val="20000"/>
              </a:prstClr>
            </a:outerShdw>
          </a:effectLst>
          <a:scene3d>
            <a:camera prst="perspectiveContrastingRightFacing"/>
            <a:lightRig rig="threePt" dir="t"/>
          </a:scene3d>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Information about the HTTP </a:t>
            </a:r>
            <a:r>
              <a:rPr lang="en-US" dirty="0" smtClean="0"/>
              <a:t>client</a:t>
            </a:r>
          </a:p>
          <a:p>
            <a:pPr algn="ctr"/>
            <a:r>
              <a:rPr lang="en-US" dirty="0" smtClean="0"/>
              <a:t>(cookies, location)</a:t>
            </a:r>
            <a:endParaRPr lang="en-US" dirty="0"/>
          </a:p>
        </p:txBody>
      </p:sp>
      <p:sp>
        <p:nvSpPr>
          <p:cNvPr id="18" name="Line Callout 1 17"/>
          <p:cNvSpPr/>
          <p:nvPr/>
        </p:nvSpPr>
        <p:spPr>
          <a:xfrm>
            <a:off x="8693426" y="5249020"/>
            <a:ext cx="2252870" cy="979365"/>
          </a:xfrm>
          <a:prstGeom prst="borderCallout1">
            <a:avLst>
              <a:gd name="adj1" fmla="val 6572"/>
              <a:gd name="adj2" fmla="val -83353"/>
              <a:gd name="adj3" fmla="val 51610"/>
              <a:gd name="adj4" fmla="val -831"/>
            </a:avLst>
          </a:prstGeom>
          <a:ln/>
          <a:effectLst>
            <a:outerShdw blurRad="76200" dir="13500000" sy="23000" kx="1200000" algn="br" rotWithShape="0">
              <a:prstClr val="black">
                <a:alpha val="20000"/>
              </a:prstClr>
            </a:outerShdw>
          </a:effectLst>
          <a:scene3d>
            <a:camera prst="perspectiveContrastingLeftFacing"/>
            <a:lightRig rig="threePt" dir="t"/>
          </a:scene3d>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Data sent to the server, </a:t>
            </a:r>
            <a:r>
              <a:rPr lang="en-US" dirty="0" smtClean="0"/>
              <a:t>necessary </a:t>
            </a:r>
            <a:r>
              <a:rPr lang="en-US" dirty="0"/>
              <a:t>for </a:t>
            </a:r>
            <a:r>
              <a:rPr lang="en-US" dirty="0" smtClean="0"/>
              <a:t>POST </a:t>
            </a:r>
            <a:r>
              <a:rPr lang="en-US" dirty="0"/>
              <a:t>or PUT requests</a:t>
            </a:r>
          </a:p>
        </p:txBody>
      </p:sp>
      <p:sp>
        <p:nvSpPr>
          <p:cNvPr id="19" name="TextBox 18"/>
          <p:cNvSpPr txBox="1"/>
          <p:nvPr/>
        </p:nvSpPr>
        <p:spPr>
          <a:xfrm>
            <a:off x="4385011" y="4691099"/>
            <a:ext cx="3697102" cy="369332"/>
          </a:xfrm>
          <a:prstGeom prst="rect">
            <a:avLst/>
          </a:prstGeom>
          <a:noFill/>
          <a:ln>
            <a:noFill/>
          </a:ln>
        </p:spPr>
        <p:txBody>
          <a:bodyPr wrap="none" rtlCol="0" anchor="ctr" anchorCtr="1">
            <a:spAutoFit/>
          </a:bodyPr>
          <a:lstStyle/>
          <a:p>
            <a:r>
              <a:rPr lang="en-US" dirty="0" smtClean="0"/>
              <a:t>Blank line separates header and body</a:t>
            </a:r>
            <a:endParaRPr lang="en-US" dirty="0"/>
          </a:p>
        </p:txBody>
      </p:sp>
    </p:spTree>
    <p:extLst>
      <p:ext uri="{BB962C8B-B14F-4D97-AF65-F5344CB8AC3E}">
        <p14:creationId xmlns:p14="http://schemas.microsoft.com/office/powerpoint/2010/main" val="1285002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2000" fill="hold"/>
                                        <p:tgtEl>
                                          <p:spTgt spid="3"/>
                                        </p:tgtEl>
                                      </p:cBhvr>
                                      <p:by x="150000" y="150000"/>
                                    </p:animScale>
                                  </p:childTnLst>
                                </p:cTn>
                              </p:par>
                            </p:childTnLst>
                          </p:cTn>
                        </p:par>
                        <p:par>
                          <p:cTn id="7" fill="hold">
                            <p:stCondLst>
                              <p:cond delay="2000"/>
                            </p:stCondLst>
                            <p:childTnLst>
                              <p:par>
                                <p:cTn id="8" presetID="2" presetClass="entr" presetSubtype="4" fill="hold" grpId="0" nodeType="afterEffect">
                                  <p:stCondLst>
                                    <p:cond delay="0"/>
                                  </p:stCondLst>
                                  <p:childTnLst>
                                    <p:set>
                                      <p:cBhvr>
                                        <p:cTn id="9" dur="1" fill="hold">
                                          <p:stCondLst>
                                            <p:cond delay="0"/>
                                          </p:stCondLst>
                                        </p:cTn>
                                        <p:tgtEl>
                                          <p:spTgt spid="14"/>
                                        </p:tgtEl>
                                        <p:attrNameLst>
                                          <p:attrName>style.visibility</p:attrName>
                                        </p:attrNameLst>
                                      </p:cBhvr>
                                      <p:to>
                                        <p:strVal val="visible"/>
                                      </p:to>
                                    </p:set>
                                    <p:anim calcmode="lin" valueType="num">
                                      <p:cBhvr additive="base">
                                        <p:cTn id="10" dur="500" fill="hold"/>
                                        <p:tgtEl>
                                          <p:spTgt spid="14"/>
                                        </p:tgtEl>
                                        <p:attrNameLst>
                                          <p:attrName>ppt_x</p:attrName>
                                        </p:attrNameLst>
                                      </p:cBhvr>
                                      <p:tavLst>
                                        <p:tav tm="0">
                                          <p:val>
                                            <p:strVal val="#ppt_x"/>
                                          </p:val>
                                        </p:tav>
                                        <p:tav tm="100000">
                                          <p:val>
                                            <p:strVal val="#ppt_x"/>
                                          </p:val>
                                        </p:tav>
                                      </p:tavLst>
                                    </p:anim>
                                    <p:anim calcmode="lin" valueType="num">
                                      <p:cBhvr additive="base">
                                        <p:cTn id="11"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6" presetClass="emph" presetSubtype="0" fill="hold" grpId="0" nodeType="clickEffect">
                                  <p:stCondLst>
                                    <p:cond delay="0"/>
                                  </p:stCondLst>
                                  <p:childTnLst>
                                    <p:animScale>
                                      <p:cBhvr>
                                        <p:cTn id="15" dur="2000" fill="hold"/>
                                        <p:tgtEl>
                                          <p:spTgt spid="7"/>
                                        </p:tgtEl>
                                      </p:cBhvr>
                                      <p:by x="150000" y="150000"/>
                                    </p:animScale>
                                  </p:childTnLst>
                                </p:cTn>
                              </p:par>
                            </p:childTnLst>
                          </p:cTn>
                        </p:par>
                        <p:par>
                          <p:cTn id="16" fill="hold">
                            <p:stCondLst>
                              <p:cond delay="2000"/>
                            </p:stCondLst>
                            <p:childTnLst>
                              <p:par>
                                <p:cTn id="17" presetID="2" presetClass="entr" presetSubtype="4"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ppt_x"/>
                                          </p:val>
                                        </p:tav>
                                        <p:tav tm="100000">
                                          <p:val>
                                            <p:strVal val="#ppt_x"/>
                                          </p:val>
                                        </p:tav>
                                      </p:tavLst>
                                    </p:anim>
                                    <p:anim calcmode="lin" valueType="num">
                                      <p:cBhvr additive="base">
                                        <p:cTn id="2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6" presetClass="emph" presetSubtype="0" fill="hold" grpId="0" nodeType="clickEffect">
                                  <p:stCondLst>
                                    <p:cond delay="0"/>
                                  </p:stCondLst>
                                  <p:childTnLst>
                                    <p:animScale>
                                      <p:cBhvr>
                                        <p:cTn id="24" dur="2000" fill="hold"/>
                                        <p:tgtEl>
                                          <p:spTgt spid="9"/>
                                        </p:tgtEl>
                                      </p:cBhvr>
                                      <p:by x="150000" y="150000"/>
                                    </p:animScale>
                                  </p:childTnLst>
                                </p:cTn>
                              </p:par>
                            </p:childTnLst>
                          </p:cTn>
                        </p:par>
                        <p:par>
                          <p:cTn id="25" fill="hold">
                            <p:stCondLst>
                              <p:cond delay="2000"/>
                            </p:stCondLst>
                            <p:childTnLst>
                              <p:par>
                                <p:cTn id="26" presetID="2" presetClass="entr" presetSubtype="4" fill="hold" grpId="0" nodeType="afterEffect">
                                  <p:stCondLst>
                                    <p:cond delay="0"/>
                                  </p:stCondLst>
                                  <p:childTnLst>
                                    <p:set>
                                      <p:cBhvr>
                                        <p:cTn id="27" dur="1" fill="hold">
                                          <p:stCondLst>
                                            <p:cond delay="0"/>
                                          </p:stCondLst>
                                        </p:cTn>
                                        <p:tgtEl>
                                          <p:spTgt spid="16"/>
                                        </p:tgtEl>
                                        <p:attrNameLst>
                                          <p:attrName>style.visibility</p:attrName>
                                        </p:attrNameLst>
                                      </p:cBhvr>
                                      <p:to>
                                        <p:strVal val="visible"/>
                                      </p:to>
                                    </p:set>
                                    <p:anim calcmode="lin" valueType="num">
                                      <p:cBhvr additive="base">
                                        <p:cTn id="28" dur="500" fill="hold"/>
                                        <p:tgtEl>
                                          <p:spTgt spid="16"/>
                                        </p:tgtEl>
                                        <p:attrNameLst>
                                          <p:attrName>ppt_x</p:attrName>
                                        </p:attrNameLst>
                                      </p:cBhvr>
                                      <p:tavLst>
                                        <p:tav tm="0">
                                          <p:val>
                                            <p:strVal val="#ppt_x"/>
                                          </p:val>
                                        </p:tav>
                                        <p:tav tm="100000">
                                          <p:val>
                                            <p:strVal val="#ppt_x"/>
                                          </p:val>
                                        </p:tav>
                                      </p:tavLst>
                                    </p:anim>
                                    <p:anim calcmode="lin" valueType="num">
                                      <p:cBhvr additive="base">
                                        <p:cTn id="29"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6" presetClass="emph" presetSubtype="0" fill="hold" grpId="0" nodeType="clickEffect">
                                  <p:stCondLst>
                                    <p:cond delay="0"/>
                                  </p:stCondLst>
                                  <p:childTnLst>
                                    <p:animScale>
                                      <p:cBhvr>
                                        <p:cTn id="33" dur="2000" fill="hold"/>
                                        <p:tgtEl>
                                          <p:spTgt spid="10"/>
                                        </p:tgtEl>
                                      </p:cBhvr>
                                      <p:by x="150000" y="150000"/>
                                    </p:animScale>
                                  </p:childTnLst>
                                </p:cTn>
                              </p:par>
                            </p:childTnLst>
                          </p:cTn>
                        </p:par>
                        <p:par>
                          <p:cTn id="34" fill="hold">
                            <p:stCondLst>
                              <p:cond delay="2000"/>
                            </p:stCondLst>
                            <p:childTnLst>
                              <p:par>
                                <p:cTn id="35" presetID="2" presetClass="entr" presetSubtype="4" fill="hold" grpId="0" nodeType="afterEffect">
                                  <p:stCondLst>
                                    <p:cond delay="0"/>
                                  </p:stCondLst>
                                  <p:childTnLst>
                                    <p:set>
                                      <p:cBhvr>
                                        <p:cTn id="36" dur="1" fill="hold">
                                          <p:stCondLst>
                                            <p:cond delay="0"/>
                                          </p:stCondLst>
                                        </p:cTn>
                                        <p:tgtEl>
                                          <p:spTgt spid="17"/>
                                        </p:tgtEl>
                                        <p:attrNameLst>
                                          <p:attrName>style.visibility</p:attrName>
                                        </p:attrNameLst>
                                      </p:cBhvr>
                                      <p:to>
                                        <p:strVal val="visible"/>
                                      </p:to>
                                    </p:set>
                                    <p:anim calcmode="lin" valueType="num">
                                      <p:cBhvr additive="base">
                                        <p:cTn id="37" dur="500" fill="hold"/>
                                        <p:tgtEl>
                                          <p:spTgt spid="17"/>
                                        </p:tgtEl>
                                        <p:attrNameLst>
                                          <p:attrName>ppt_x</p:attrName>
                                        </p:attrNameLst>
                                      </p:cBhvr>
                                      <p:tavLst>
                                        <p:tav tm="0">
                                          <p:val>
                                            <p:strVal val="#ppt_x"/>
                                          </p:val>
                                        </p:tav>
                                        <p:tav tm="100000">
                                          <p:val>
                                            <p:strVal val="#ppt_x"/>
                                          </p:val>
                                        </p:tav>
                                      </p:tavLst>
                                    </p:anim>
                                    <p:anim calcmode="lin" valueType="num">
                                      <p:cBhvr additive="base">
                                        <p:cTn id="3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6" presetClass="emph" presetSubtype="0" fill="hold" grpId="0" nodeType="clickEffect">
                                  <p:stCondLst>
                                    <p:cond delay="0"/>
                                  </p:stCondLst>
                                  <p:childTnLst>
                                    <p:animScale>
                                      <p:cBhvr>
                                        <p:cTn id="42" dur="2000" fill="hold"/>
                                        <p:tgtEl>
                                          <p:spTgt spid="11"/>
                                        </p:tgtEl>
                                      </p:cBhvr>
                                      <p:by x="150000" y="150000"/>
                                    </p:animScale>
                                  </p:childTnLst>
                                </p:cTn>
                              </p:par>
                            </p:childTnLst>
                          </p:cTn>
                        </p:par>
                        <p:par>
                          <p:cTn id="43" fill="hold">
                            <p:stCondLst>
                              <p:cond delay="2000"/>
                            </p:stCondLst>
                            <p:childTnLst>
                              <p:par>
                                <p:cTn id="44" presetID="2" presetClass="entr" presetSubtype="4" fill="hold" grpId="0" nodeType="afterEffect">
                                  <p:stCondLst>
                                    <p:cond delay="0"/>
                                  </p:stCondLst>
                                  <p:childTnLst>
                                    <p:set>
                                      <p:cBhvr>
                                        <p:cTn id="45" dur="1" fill="hold">
                                          <p:stCondLst>
                                            <p:cond delay="0"/>
                                          </p:stCondLst>
                                        </p:cTn>
                                        <p:tgtEl>
                                          <p:spTgt spid="18"/>
                                        </p:tgtEl>
                                        <p:attrNameLst>
                                          <p:attrName>style.visibility</p:attrName>
                                        </p:attrNameLst>
                                      </p:cBhvr>
                                      <p:to>
                                        <p:strVal val="visible"/>
                                      </p:to>
                                    </p:set>
                                    <p:anim calcmode="lin" valueType="num">
                                      <p:cBhvr additive="base">
                                        <p:cTn id="46" dur="500" fill="hold"/>
                                        <p:tgtEl>
                                          <p:spTgt spid="18"/>
                                        </p:tgtEl>
                                        <p:attrNameLst>
                                          <p:attrName>ppt_x</p:attrName>
                                        </p:attrNameLst>
                                      </p:cBhvr>
                                      <p:tavLst>
                                        <p:tav tm="0">
                                          <p:val>
                                            <p:strVal val="#ppt_x"/>
                                          </p:val>
                                        </p:tav>
                                        <p:tav tm="100000">
                                          <p:val>
                                            <p:strVal val="#ppt_x"/>
                                          </p:val>
                                        </p:tav>
                                      </p:tavLst>
                                    </p:anim>
                                    <p:anim calcmode="lin" valueType="num">
                                      <p:cBhvr additive="base">
                                        <p:cTn id="47"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P spid="9" grpId="0"/>
      <p:bldP spid="10" grpId="0"/>
      <p:bldP spid="11" grpId="0"/>
      <p:bldP spid="14" grpId="0" animBg="1"/>
      <p:bldP spid="15" grpId="0" animBg="1"/>
      <p:bldP spid="16" grpId="0" animBg="1"/>
      <p:bldP spid="17" grpId="0" animBg="1"/>
      <p:bldP spid="18"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ounded Rectangle 19"/>
          <p:cNvSpPr/>
          <p:nvPr/>
        </p:nvSpPr>
        <p:spPr>
          <a:xfrm>
            <a:off x="3578087" y="3656304"/>
            <a:ext cx="5459895" cy="2320426"/>
          </a:xfrm>
          <a:prstGeom prst="roundRect">
            <a:avLst/>
          </a:prstGeom>
          <a:solidFill>
            <a:schemeClr val="bg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3"/>
          </a:fillRef>
          <a:effectRef idx="1">
            <a:schemeClr val="accent3"/>
          </a:effectRef>
          <a:fontRef idx="minor">
            <a:schemeClr val="lt1"/>
          </a:fontRef>
        </p:style>
        <p:txBody>
          <a:bodyPr rtlCol="0" anchor="ctr"/>
          <a:lstStyle/>
          <a:p>
            <a:pPr algn="ctr"/>
            <a:endParaRPr lang="en-US" dirty="0">
              <a:solidFill>
                <a:schemeClr val="tx1"/>
              </a:solidFill>
            </a:endParaRPr>
          </a:p>
        </p:txBody>
      </p:sp>
      <p:sp>
        <p:nvSpPr>
          <p:cNvPr id="4" name="Title 3"/>
          <p:cNvSpPr>
            <a:spLocks noGrp="1"/>
          </p:cNvSpPr>
          <p:nvPr>
            <p:ph type="title"/>
          </p:nvPr>
        </p:nvSpPr>
        <p:spPr/>
        <p:txBody>
          <a:bodyPr/>
          <a:lstStyle/>
          <a:p>
            <a:r>
              <a:rPr lang="en-US" dirty="0" smtClean="0"/>
              <a:t>HTTP Response</a:t>
            </a:r>
            <a:endParaRPr lang="en-US" dirty="0"/>
          </a:p>
        </p:txBody>
      </p:sp>
      <p:sp>
        <p:nvSpPr>
          <p:cNvPr id="21" name="TextBox 20"/>
          <p:cNvSpPr txBox="1"/>
          <p:nvPr/>
        </p:nvSpPr>
        <p:spPr>
          <a:xfrm>
            <a:off x="3914432" y="3749069"/>
            <a:ext cx="752707" cy="369332"/>
          </a:xfrm>
          <a:prstGeom prst="rect">
            <a:avLst/>
          </a:prstGeom>
          <a:noFill/>
          <a:ln>
            <a:noFill/>
          </a:ln>
        </p:spPr>
        <p:txBody>
          <a:bodyPr wrap="none" rtlCol="0" anchor="ctr" anchorCtr="1">
            <a:spAutoFit/>
          </a:bodyPr>
          <a:lstStyle/>
          <a:p>
            <a:r>
              <a:rPr lang="en-US" dirty="0" smtClean="0"/>
              <a:t>HTTP/</a:t>
            </a:r>
            <a:endParaRPr lang="en-US" dirty="0"/>
          </a:p>
        </p:txBody>
      </p:sp>
      <p:sp>
        <p:nvSpPr>
          <p:cNvPr id="22" name="TextBox 21"/>
          <p:cNvSpPr txBox="1"/>
          <p:nvPr/>
        </p:nvSpPr>
        <p:spPr>
          <a:xfrm>
            <a:off x="4667139" y="3746044"/>
            <a:ext cx="1095364" cy="369332"/>
          </a:xfrm>
          <a:prstGeom prst="rect">
            <a:avLst/>
          </a:prstGeom>
          <a:noFill/>
          <a:ln>
            <a:noFill/>
          </a:ln>
        </p:spPr>
        <p:txBody>
          <a:bodyPr wrap="none" rtlCol="0" anchor="ctr" anchorCtr="1">
            <a:spAutoFit/>
          </a:bodyPr>
          <a:lstStyle/>
          <a:p>
            <a:r>
              <a:rPr lang="en-US" dirty="0" smtClean="0"/>
              <a:t>&lt;version&gt;</a:t>
            </a:r>
            <a:endParaRPr lang="en-US" dirty="0"/>
          </a:p>
        </p:txBody>
      </p:sp>
      <p:sp>
        <p:nvSpPr>
          <p:cNvPr id="23" name="TextBox 22"/>
          <p:cNvSpPr txBox="1"/>
          <p:nvPr/>
        </p:nvSpPr>
        <p:spPr>
          <a:xfrm>
            <a:off x="6034319" y="3743019"/>
            <a:ext cx="973856" cy="369332"/>
          </a:xfrm>
          <a:prstGeom prst="rect">
            <a:avLst/>
          </a:prstGeom>
          <a:noFill/>
          <a:ln>
            <a:noFill/>
          </a:ln>
        </p:spPr>
        <p:txBody>
          <a:bodyPr wrap="none" rtlCol="0" anchor="ctr" anchorCtr="1">
            <a:spAutoFit/>
          </a:bodyPr>
          <a:lstStyle/>
          <a:p>
            <a:r>
              <a:rPr lang="en-US" dirty="0" smtClean="0"/>
              <a:t>&lt;status&gt;</a:t>
            </a:r>
            <a:endParaRPr lang="en-US" dirty="0"/>
          </a:p>
        </p:txBody>
      </p:sp>
      <p:sp>
        <p:nvSpPr>
          <p:cNvPr id="24" name="TextBox 23"/>
          <p:cNvSpPr txBox="1"/>
          <p:nvPr/>
        </p:nvSpPr>
        <p:spPr>
          <a:xfrm>
            <a:off x="7279992" y="3743019"/>
            <a:ext cx="1403718" cy="369332"/>
          </a:xfrm>
          <a:prstGeom prst="rect">
            <a:avLst/>
          </a:prstGeom>
          <a:noFill/>
          <a:ln>
            <a:noFill/>
          </a:ln>
        </p:spPr>
        <p:txBody>
          <a:bodyPr wrap="none" rtlCol="0" anchor="ctr" anchorCtr="1">
            <a:spAutoFit/>
          </a:bodyPr>
          <a:lstStyle/>
          <a:p>
            <a:r>
              <a:rPr lang="en-US" dirty="0" smtClean="0"/>
              <a:t>&lt;comments&gt;</a:t>
            </a:r>
            <a:endParaRPr lang="en-US" dirty="0"/>
          </a:p>
        </p:txBody>
      </p:sp>
      <p:sp>
        <p:nvSpPr>
          <p:cNvPr id="25" name="TextBox 24"/>
          <p:cNvSpPr txBox="1"/>
          <p:nvPr/>
        </p:nvSpPr>
        <p:spPr>
          <a:xfrm>
            <a:off x="4279848" y="4294785"/>
            <a:ext cx="3566041" cy="369332"/>
          </a:xfrm>
          <a:prstGeom prst="rect">
            <a:avLst/>
          </a:prstGeom>
          <a:noFill/>
          <a:ln>
            <a:noFill/>
          </a:ln>
        </p:spPr>
        <p:txBody>
          <a:bodyPr wrap="none" rtlCol="0" anchor="ctr" anchorCtr="1">
            <a:spAutoFit/>
          </a:bodyPr>
          <a:lstStyle/>
          <a:p>
            <a:r>
              <a:rPr lang="en-US" dirty="0" smtClean="0"/>
              <a:t>Content type: &lt;MIME content type&gt;</a:t>
            </a:r>
            <a:endParaRPr lang="en-US" dirty="0"/>
          </a:p>
        </p:txBody>
      </p:sp>
      <p:sp>
        <p:nvSpPr>
          <p:cNvPr id="27" name="TextBox 26"/>
          <p:cNvSpPr txBox="1"/>
          <p:nvPr/>
        </p:nvSpPr>
        <p:spPr>
          <a:xfrm>
            <a:off x="4768379" y="4853105"/>
            <a:ext cx="2588978" cy="369332"/>
          </a:xfrm>
          <a:prstGeom prst="rect">
            <a:avLst/>
          </a:prstGeom>
          <a:noFill/>
          <a:ln>
            <a:noFill/>
          </a:ln>
        </p:spPr>
        <p:txBody>
          <a:bodyPr wrap="none" rtlCol="0" anchor="ctr" anchorCtr="1">
            <a:spAutoFit/>
          </a:bodyPr>
          <a:lstStyle/>
          <a:p>
            <a:r>
              <a:rPr lang="en-US" dirty="0"/>
              <a:t>[&lt;header field&gt; : &lt;value&gt;]</a:t>
            </a:r>
          </a:p>
        </p:txBody>
      </p:sp>
      <p:sp>
        <p:nvSpPr>
          <p:cNvPr id="28" name="TextBox 27"/>
          <p:cNvSpPr txBox="1"/>
          <p:nvPr/>
        </p:nvSpPr>
        <p:spPr>
          <a:xfrm>
            <a:off x="5608577" y="5526589"/>
            <a:ext cx="908582" cy="369332"/>
          </a:xfrm>
          <a:prstGeom prst="rect">
            <a:avLst/>
          </a:prstGeom>
          <a:noFill/>
          <a:ln>
            <a:noFill/>
          </a:ln>
        </p:spPr>
        <p:txBody>
          <a:bodyPr wrap="none" rtlCol="0" anchor="ctr" anchorCtr="1">
            <a:spAutoFit/>
          </a:bodyPr>
          <a:lstStyle/>
          <a:p>
            <a:r>
              <a:rPr lang="en-US" dirty="0" smtClean="0"/>
              <a:t>content</a:t>
            </a:r>
            <a:endParaRPr lang="en-US" dirty="0"/>
          </a:p>
        </p:txBody>
      </p:sp>
      <p:sp>
        <p:nvSpPr>
          <p:cNvPr id="30" name="Line Callout 1 29"/>
          <p:cNvSpPr/>
          <p:nvPr/>
        </p:nvSpPr>
        <p:spPr>
          <a:xfrm>
            <a:off x="1815448" y="2233639"/>
            <a:ext cx="2252870" cy="979365"/>
          </a:xfrm>
          <a:prstGeom prst="borderCallout1">
            <a:avLst>
              <a:gd name="adj1" fmla="val 97232"/>
              <a:gd name="adj2" fmla="val 98999"/>
              <a:gd name="adj3" fmla="val 170685"/>
              <a:gd name="adj4" fmla="val 133286"/>
            </a:avLst>
          </a:prstGeom>
          <a:ln/>
          <a:effectLst>
            <a:outerShdw blurRad="76200" dir="13500000" sy="23000" kx="1200000" algn="br" rotWithShape="0">
              <a:prstClr val="black">
                <a:alpha val="20000"/>
              </a:prstClr>
            </a:outerShdw>
          </a:effectLst>
          <a:scene3d>
            <a:camera prst="perspectiveContrastingRightFacing"/>
            <a:lightRig rig="threePt" dir="t"/>
          </a:scene3d>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Protocol’s version</a:t>
            </a:r>
          </a:p>
          <a:p>
            <a:pPr algn="ctr"/>
            <a:r>
              <a:rPr lang="en-US" dirty="0" smtClean="0"/>
              <a:t>1.0 or 1.1</a:t>
            </a:r>
            <a:endParaRPr lang="en-US" dirty="0"/>
          </a:p>
        </p:txBody>
      </p:sp>
      <p:sp>
        <p:nvSpPr>
          <p:cNvPr id="31" name="Line Callout 1 30"/>
          <p:cNvSpPr/>
          <p:nvPr/>
        </p:nvSpPr>
        <p:spPr>
          <a:xfrm>
            <a:off x="5042453" y="2325360"/>
            <a:ext cx="2314904" cy="1059274"/>
          </a:xfrm>
          <a:prstGeom prst="borderCallout1">
            <a:avLst>
              <a:gd name="adj1" fmla="val 98585"/>
              <a:gd name="adj2" fmla="val 49000"/>
              <a:gd name="adj3" fmla="val 139000"/>
              <a:gd name="adj4" fmla="val 52220"/>
            </a:avLst>
          </a:prstGeom>
          <a:ln/>
          <a:effectLst>
            <a:outerShdw blurRad="76200" dir="13500000" sy="23000" kx="1200000" algn="br" rotWithShape="0">
              <a:prstClr val="black">
                <a:alpha val="2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Response status characterized by the predefined codes http: 200/404/500</a:t>
            </a:r>
          </a:p>
        </p:txBody>
      </p:sp>
      <p:sp>
        <p:nvSpPr>
          <p:cNvPr id="32" name="Line Callout 1 31"/>
          <p:cNvSpPr/>
          <p:nvPr/>
        </p:nvSpPr>
        <p:spPr>
          <a:xfrm>
            <a:off x="8852352" y="2367169"/>
            <a:ext cx="2252870" cy="979365"/>
          </a:xfrm>
          <a:prstGeom prst="borderCallout1">
            <a:avLst>
              <a:gd name="adj1" fmla="val 99938"/>
              <a:gd name="adj2" fmla="val 176"/>
              <a:gd name="adj3" fmla="val 146328"/>
              <a:gd name="adj4" fmla="val -19067"/>
            </a:avLst>
          </a:prstGeom>
          <a:ln/>
          <a:effectLst>
            <a:outerShdw blurRad="76200" dir="13500000" sy="23000" kx="1200000" algn="br" rotWithShape="0">
              <a:prstClr val="black">
                <a:alpha val="20000"/>
              </a:prstClr>
            </a:outerShdw>
          </a:effectLst>
          <a:scene3d>
            <a:camera prst="perspectiveContrastingLeftFacing"/>
            <a:lightRig rig="threePt" dir="t"/>
          </a:scene3d>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Descriptive information on the status</a:t>
            </a:r>
          </a:p>
        </p:txBody>
      </p:sp>
      <p:sp>
        <p:nvSpPr>
          <p:cNvPr id="33" name="Line Callout 1 32"/>
          <p:cNvSpPr/>
          <p:nvPr/>
        </p:nvSpPr>
        <p:spPr>
          <a:xfrm>
            <a:off x="795130" y="3873740"/>
            <a:ext cx="2354520" cy="1109077"/>
          </a:xfrm>
          <a:prstGeom prst="borderCallout1">
            <a:avLst>
              <a:gd name="adj1" fmla="val 47166"/>
              <a:gd name="adj2" fmla="val 99588"/>
              <a:gd name="adj3" fmla="val 69199"/>
              <a:gd name="adj4" fmla="val 154462"/>
            </a:avLst>
          </a:prstGeom>
          <a:ln/>
          <a:effectLst>
            <a:outerShdw blurRad="76200" dir="13500000" sy="23000" kx="1200000" algn="br" rotWithShape="0">
              <a:prstClr val="black">
                <a:alpha val="20000"/>
              </a:prstClr>
            </a:outerShdw>
          </a:effectLst>
          <a:scene3d>
            <a:camera prst="perspectiveContrastingRightFacing"/>
            <a:lightRig rig="threePt" dir="t"/>
          </a:scene3d>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Information on the MIME type of the content: XML / html / JSON</a:t>
            </a:r>
          </a:p>
        </p:txBody>
      </p:sp>
      <p:sp>
        <p:nvSpPr>
          <p:cNvPr id="34" name="Line Callout 1 33"/>
          <p:cNvSpPr/>
          <p:nvPr/>
        </p:nvSpPr>
        <p:spPr>
          <a:xfrm>
            <a:off x="9230039" y="4288519"/>
            <a:ext cx="2252870" cy="979365"/>
          </a:xfrm>
          <a:prstGeom prst="borderCallout1">
            <a:avLst>
              <a:gd name="adj1" fmla="val 99938"/>
              <a:gd name="adj2" fmla="val 176"/>
              <a:gd name="adj3" fmla="val 112500"/>
              <a:gd name="adj4" fmla="val -63185"/>
            </a:avLst>
          </a:prstGeom>
          <a:ln/>
          <a:effectLst>
            <a:outerShdw blurRad="76200" dir="13500000" sy="23000" kx="1200000" algn="br" rotWithShape="0">
              <a:prstClr val="black">
                <a:alpha val="20000"/>
              </a:prstClr>
            </a:outerShdw>
          </a:effectLst>
          <a:scene3d>
            <a:camera prst="perspectiveContrastingLeftFacing"/>
            <a:lightRig rig="threePt" dir="t"/>
          </a:scene3d>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Information about the server</a:t>
            </a:r>
          </a:p>
        </p:txBody>
      </p:sp>
      <p:sp>
        <p:nvSpPr>
          <p:cNvPr id="16" name="TextBox 15"/>
          <p:cNvSpPr txBox="1"/>
          <p:nvPr/>
        </p:nvSpPr>
        <p:spPr>
          <a:xfrm>
            <a:off x="4459483" y="5296405"/>
            <a:ext cx="3697102" cy="369332"/>
          </a:xfrm>
          <a:prstGeom prst="rect">
            <a:avLst/>
          </a:prstGeom>
          <a:noFill/>
          <a:ln>
            <a:noFill/>
          </a:ln>
        </p:spPr>
        <p:txBody>
          <a:bodyPr wrap="none" rtlCol="0" anchor="ctr" anchorCtr="1">
            <a:spAutoFit/>
          </a:bodyPr>
          <a:lstStyle/>
          <a:p>
            <a:r>
              <a:rPr lang="en-US" dirty="0" smtClean="0"/>
              <a:t>Blank line separates header and body</a:t>
            </a:r>
            <a:endParaRPr lang="en-US" dirty="0"/>
          </a:p>
        </p:txBody>
      </p:sp>
    </p:spTree>
    <p:extLst>
      <p:ext uri="{BB962C8B-B14F-4D97-AF65-F5344CB8AC3E}">
        <p14:creationId xmlns:p14="http://schemas.microsoft.com/office/powerpoint/2010/main" val="4015883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2000" fill="hold"/>
                                        <p:tgtEl>
                                          <p:spTgt spid="22"/>
                                        </p:tgtEl>
                                      </p:cBhvr>
                                      <p:by x="150000" y="150000"/>
                                    </p:animScale>
                                  </p:childTnLst>
                                </p:cTn>
                              </p:par>
                            </p:childTnLst>
                          </p:cTn>
                        </p:par>
                        <p:par>
                          <p:cTn id="7" fill="hold">
                            <p:stCondLst>
                              <p:cond delay="2000"/>
                            </p:stCondLst>
                            <p:childTnLst>
                              <p:par>
                                <p:cTn id="8" presetID="2" presetClass="entr" presetSubtype="4" fill="hold" grpId="0" nodeType="afterEffect">
                                  <p:stCondLst>
                                    <p:cond delay="0"/>
                                  </p:stCondLst>
                                  <p:childTnLst>
                                    <p:set>
                                      <p:cBhvr>
                                        <p:cTn id="9" dur="1" fill="hold">
                                          <p:stCondLst>
                                            <p:cond delay="0"/>
                                          </p:stCondLst>
                                        </p:cTn>
                                        <p:tgtEl>
                                          <p:spTgt spid="30"/>
                                        </p:tgtEl>
                                        <p:attrNameLst>
                                          <p:attrName>style.visibility</p:attrName>
                                        </p:attrNameLst>
                                      </p:cBhvr>
                                      <p:to>
                                        <p:strVal val="visible"/>
                                      </p:to>
                                    </p:set>
                                    <p:anim calcmode="lin" valueType="num">
                                      <p:cBhvr additive="base">
                                        <p:cTn id="10" dur="500" fill="hold"/>
                                        <p:tgtEl>
                                          <p:spTgt spid="30"/>
                                        </p:tgtEl>
                                        <p:attrNameLst>
                                          <p:attrName>ppt_x</p:attrName>
                                        </p:attrNameLst>
                                      </p:cBhvr>
                                      <p:tavLst>
                                        <p:tav tm="0">
                                          <p:val>
                                            <p:strVal val="#ppt_x"/>
                                          </p:val>
                                        </p:tav>
                                        <p:tav tm="100000">
                                          <p:val>
                                            <p:strVal val="#ppt_x"/>
                                          </p:val>
                                        </p:tav>
                                      </p:tavLst>
                                    </p:anim>
                                    <p:anim calcmode="lin" valueType="num">
                                      <p:cBhvr additive="base">
                                        <p:cTn id="11"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6" presetClass="emph" presetSubtype="0" fill="hold" grpId="0" nodeType="clickEffect">
                                  <p:stCondLst>
                                    <p:cond delay="0"/>
                                  </p:stCondLst>
                                  <p:childTnLst>
                                    <p:animScale>
                                      <p:cBhvr>
                                        <p:cTn id="15" dur="2000" fill="hold"/>
                                        <p:tgtEl>
                                          <p:spTgt spid="23"/>
                                        </p:tgtEl>
                                      </p:cBhvr>
                                      <p:by x="150000" y="150000"/>
                                    </p:animScale>
                                  </p:childTnLst>
                                </p:cTn>
                              </p:par>
                            </p:childTnLst>
                          </p:cTn>
                        </p:par>
                        <p:par>
                          <p:cTn id="16" fill="hold">
                            <p:stCondLst>
                              <p:cond delay="2000"/>
                            </p:stCondLst>
                            <p:childTnLst>
                              <p:par>
                                <p:cTn id="17" presetID="2" presetClass="entr" presetSubtype="4" fill="hold" grpId="0" nodeType="afterEffect">
                                  <p:stCondLst>
                                    <p:cond delay="0"/>
                                  </p:stCondLst>
                                  <p:childTnLst>
                                    <p:set>
                                      <p:cBhvr>
                                        <p:cTn id="18" dur="1" fill="hold">
                                          <p:stCondLst>
                                            <p:cond delay="0"/>
                                          </p:stCondLst>
                                        </p:cTn>
                                        <p:tgtEl>
                                          <p:spTgt spid="31"/>
                                        </p:tgtEl>
                                        <p:attrNameLst>
                                          <p:attrName>style.visibility</p:attrName>
                                        </p:attrNameLst>
                                      </p:cBhvr>
                                      <p:to>
                                        <p:strVal val="visible"/>
                                      </p:to>
                                    </p:set>
                                    <p:anim calcmode="lin" valueType="num">
                                      <p:cBhvr additive="base">
                                        <p:cTn id="19" dur="500" fill="hold"/>
                                        <p:tgtEl>
                                          <p:spTgt spid="31"/>
                                        </p:tgtEl>
                                        <p:attrNameLst>
                                          <p:attrName>ppt_x</p:attrName>
                                        </p:attrNameLst>
                                      </p:cBhvr>
                                      <p:tavLst>
                                        <p:tav tm="0">
                                          <p:val>
                                            <p:strVal val="#ppt_x"/>
                                          </p:val>
                                        </p:tav>
                                        <p:tav tm="100000">
                                          <p:val>
                                            <p:strVal val="#ppt_x"/>
                                          </p:val>
                                        </p:tav>
                                      </p:tavLst>
                                    </p:anim>
                                    <p:anim calcmode="lin" valueType="num">
                                      <p:cBhvr additive="base">
                                        <p:cTn id="20"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6" presetClass="emph" presetSubtype="0" fill="hold" grpId="0" nodeType="clickEffect">
                                  <p:stCondLst>
                                    <p:cond delay="0"/>
                                  </p:stCondLst>
                                  <p:childTnLst>
                                    <p:animScale>
                                      <p:cBhvr>
                                        <p:cTn id="24" dur="2000" fill="hold"/>
                                        <p:tgtEl>
                                          <p:spTgt spid="24"/>
                                        </p:tgtEl>
                                      </p:cBhvr>
                                      <p:by x="150000" y="150000"/>
                                    </p:animScale>
                                  </p:childTnLst>
                                </p:cTn>
                              </p:par>
                            </p:childTnLst>
                          </p:cTn>
                        </p:par>
                        <p:par>
                          <p:cTn id="25" fill="hold">
                            <p:stCondLst>
                              <p:cond delay="2000"/>
                            </p:stCondLst>
                            <p:childTnLst>
                              <p:par>
                                <p:cTn id="26" presetID="2" presetClass="entr" presetSubtype="4" fill="hold" grpId="0" nodeType="afterEffect">
                                  <p:stCondLst>
                                    <p:cond delay="0"/>
                                  </p:stCondLst>
                                  <p:childTnLst>
                                    <p:set>
                                      <p:cBhvr>
                                        <p:cTn id="27" dur="1" fill="hold">
                                          <p:stCondLst>
                                            <p:cond delay="0"/>
                                          </p:stCondLst>
                                        </p:cTn>
                                        <p:tgtEl>
                                          <p:spTgt spid="32"/>
                                        </p:tgtEl>
                                        <p:attrNameLst>
                                          <p:attrName>style.visibility</p:attrName>
                                        </p:attrNameLst>
                                      </p:cBhvr>
                                      <p:to>
                                        <p:strVal val="visible"/>
                                      </p:to>
                                    </p:set>
                                    <p:anim calcmode="lin" valueType="num">
                                      <p:cBhvr additive="base">
                                        <p:cTn id="28" dur="500" fill="hold"/>
                                        <p:tgtEl>
                                          <p:spTgt spid="32"/>
                                        </p:tgtEl>
                                        <p:attrNameLst>
                                          <p:attrName>ppt_x</p:attrName>
                                        </p:attrNameLst>
                                      </p:cBhvr>
                                      <p:tavLst>
                                        <p:tav tm="0">
                                          <p:val>
                                            <p:strVal val="#ppt_x"/>
                                          </p:val>
                                        </p:tav>
                                        <p:tav tm="100000">
                                          <p:val>
                                            <p:strVal val="#ppt_x"/>
                                          </p:val>
                                        </p:tav>
                                      </p:tavLst>
                                    </p:anim>
                                    <p:anim calcmode="lin" valueType="num">
                                      <p:cBhvr additive="base">
                                        <p:cTn id="29"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6" presetClass="emph" presetSubtype="0" fill="hold" grpId="0" nodeType="clickEffect">
                                  <p:stCondLst>
                                    <p:cond delay="0"/>
                                  </p:stCondLst>
                                  <p:childTnLst>
                                    <p:animScale>
                                      <p:cBhvr>
                                        <p:cTn id="33" dur="2000" fill="hold"/>
                                        <p:tgtEl>
                                          <p:spTgt spid="25"/>
                                        </p:tgtEl>
                                      </p:cBhvr>
                                      <p:by x="150000" y="150000"/>
                                    </p:animScale>
                                  </p:childTnLst>
                                </p:cTn>
                              </p:par>
                            </p:childTnLst>
                          </p:cTn>
                        </p:par>
                        <p:par>
                          <p:cTn id="34" fill="hold">
                            <p:stCondLst>
                              <p:cond delay="2000"/>
                            </p:stCondLst>
                            <p:childTnLst>
                              <p:par>
                                <p:cTn id="35" presetID="2" presetClass="entr" presetSubtype="4" fill="hold" grpId="0" nodeType="afterEffect">
                                  <p:stCondLst>
                                    <p:cond delay="0"/>
                                  </p:stCondLst>
                                  <p:childTnLst>
                                    <p:set>
                                      <p:cBhvr>
                                        <p:cTn id="36" dur="1" fill="hold">
                                          <p:stCondLst>
                                            <p:cond delay="0"/>
                                          </p:stCondLst>
                                        </p:cTn>
                                        <p:tgtEl>
                                          <p:spTgt spid="33"/>
                                        </p:tgtEl>
                                        <p:attrNameLst>
                                          <p:attrName>style.visibility</p:attrName>
                                        </p:attrNameLst>
                                      </p:cBhvr>
                                      <p:to>
                                        <p:strVal val="visible"/>
                                      </p:to>
                                    </p:set>
                                    <p:anim calcmode="lin" valueType="num">
                                      <p:cBhvr additive="base">
                                        <p:cTn id="37" dur="500" fill="hold"/>
                                        <p:tgtEl>
                                          <p:spTgt spid="33"/>
                                        </p:tgtEl>
                                        <p:attrNameLst>
                                          <p:attrName>ppt_x</p:attrName>
                                        </p:attrNameLst>
                                      </p:cBhvr>
                                      <p:tavLst>
                                        <p:tav tm="0">
                                          <p:val>
                                            <p:strVal val="#ppt_x"/>
                                          </p:val>
                                        </p:tav>
                                        <p:tav tm="100000">
                                          <p:val>
                                            <p:strVal val="#ppt_x"/>
                                          </p:val>
                                        </p:tav>
                                      </p:tavLst>
                                    </p:anim>
                                    <p:anim calcmode="lin" valueType="num">
                                      <p:cBhvr additive="base">
                                        <p:cTn id="38"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6" presetClass="emph" presetSubtype="0" fill="hold" grpId="0" nodeType="clickEffect">
                                  <p:stCondLst>
                                    <p:cond delay="0"/>
                                  </p:stCondLst>
                                  <p:childTnLst>
                                    <p:animScale>
                                      <p:cBhvr>
                                        <p:cTn id="42" dur="2000" fill="hold"/>
                                        <p:tgtEl>
                                          <p:spTgt spid="27"/>
                                        </p:tgtEl>
                                      </p:cBhvr>
                                      <p:by x="150000" y="150000"/>
                                    </p:animScale>
                                  </p:childTnLst>
                                </p:cTn>
                              </p:par>
                            </p:childTnLst>
                          </p:cTn>
                        </p:par>
                        <p:par>
                          <p:cTn id="43" fill="hold">
                            <p:stCondLst>
                              <p:cond delay="2000"/>
                            </p:stCondLst>
                            <p:childTnLst>
                              <p:par>
                                <p:cTn id="44" presetID="2" presetClass="entr" presetSubtype="4" fill="hold" grpId="0" nodeType="afterEffect">
                                  <p:stCondLst>
                                    <p:cond delay="0"/>
                                  </p:stCondLst>
                                  <p:childTnLst>
                                    <p:set>
                                      <p:cBhvr>
                                        <p:cTn id="45" dur="1" fill="hold">
                                          <p:stCondLst>
                                            <p:cond delay="0"/>
                                          </p:stCondLst>
                                        </p:cTn>
                                        <p:tgtEl>
                                          <p:spTgt spid="34"/>
                                        </p:tgtEl>
                                        <p:attrNameLst>
                                          <p:attrName>style.visibility</p:attrName>
                                        </p:attrNameLst>
                                      </p:cBhvr>
                                      <p:to>
                                        <p:strVal val="visible"/>
                                      </p:to>
                                    </p:set>
                                    <p:anim calcmode="lin" valueType="num">
                                      <p:cBhvr additive="base">
                                        <p:cTn id="46" dur="500" fill="hold"/>
                                        <p:tgtEl>
                                          <p:spTgt spid="34"/>
                                        </p:tgtEl>
                                        <p:attrNameLst>
                                          <p:attrName>ppt_x</p:attrName>
                                        </p:attrNameLst>
                                      </p:cBhvr>
                                      <p:tavLst>
                                        <p:tav tm="0">
                                          <p:val>
                                            <p:strVal val="#ppt_x"/>
                                          </p:val>
                                        </p:tav>
                                        <p:tav tm="100000">
                                          <p:val>
                                            <p:strVal val="#ppt_x"/>
                                          </p:val>
                                        </p:tav>
                                      </p:tavLst>
                                    </p:anim>
                                    <p:anim calcmode="lin" valueType="num">
                                      <p:cBhvr additive="base">
                                        <p:cTn id="47"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P spid="24" grpId="0"/>
      <p:bldP spid="25" grpId="0"/>
      <p:bldP spid="27" grpId="0"/>
      <p:bldP spid="30" grpId="0" animBg="1"/>
      <p:bldP spid="31" grpId="0" animBg="1"/>
      <p:bldP spid="32" grpId="0" animBg="1"/>
      <p:bldP spid="33" grpId="0" animBg="1"/>
      <p:bldP spid="3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01CF334-2D5C-4859-84A6-CA7E6E43FAEB}" type="slidenum">
              <a:rPr lang="en-US" smtClean="0"/>
              <a:t>33</a:t>
            </a:fld>
            <a:endParaRPr lang="en-US" dirty="0"/>
          </a:p>
        </p:txBody>
      </p:sp>
      <p:sp>
        <p:nvSpPr>
          <p:cNvPr id="4" name="Title 3"/>
          <p:cNvSpPr>
            <a:spLocks noGrp="1"/>
          </p:cNvSpPr>
          <p:nvPr>
            <p:ph type="title"/>
          </p:nvPr>
        </p:nvSpPr>
        <p:spPr/>
        <p:txBody>
          <a:bodyPr/>
          <a:lstStyle/>
          <a:p>
            <a:r>
              <a:rPr lang="en-US" dirty="0" smtClean="0"/>
              <a:t>HTTP Exchange</a:t>
            </a:r>
            <a:endParaRPr lang="fr-FR" dirty="0"/>
          </a:p>
        </p:txBody>
      </p:sp>
      <p:sp>
        <p:nvSpPr>
          <p:cNvPr id="5" name="Rectangle 4"/>
          <p:cNvSpPr/>
          <p:nvPr/>
        </p:nvSpPr>
        <p:spPr>
          <a:xfrm>
            <a:off x="2393576" y="3482788"/>
            <a:ext cx="1855695" cy="1048871"/>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smtClean="0"/>
              <a:t>Client</a:t>
            </a:r>
            <a:endParaRPr lang="fr-FR" dirty="0"/>
          </a:p>
        </p:txBody>
      </p:sp>
      <p:sp>
        <p:nvSpPr>
          <p:cNvPr id="6" name="Rectangle 5"/>
          <p:cNvSpPr/>
          <p:nvPr/>
        </p:nvSpPr>
        <p:spPr>
          <a:xfrm>
            <a:off x="8650941" y="3482787"/>
            <a:ext cx="1855695" cy="1048871"/>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smtClean="0"/>
              <a:t>Server</a:t>
            </a:r>
            <a:endParaRPr lang="fr-FR" dirty="0"/>
          </a:p>
        </p:txBody>
      </p:sp>
      <p:sp>
        <p:nvSpPr>
          <p:cNvPr id="7" name="Right Arrow 6"/>
          <p:cNvSpPr/>
          <p:nvPr/>
        </p:nvSpPr>
        <p:spPr>
          <a:xfrm>
            <a:off x="4957483" y="3645494"/>
            <a:ext cx="2985246" cy="415517"/>
          </a:xfrm>
          <a:prstGeom prst="rightArrow">
            <a:avLst>
              <a:gd name="adj1" fmla="val 50000"/>
              <a:gd name="adj2" fmla="val 51444"/>
            </a:avLst>
          </a:prstGeom>
          <a:solidFill>
            <a:schemeClr val="accent1">
              <a:lumMod val="75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fr-FR" dirty="0"/>
          </a:p>
        </p:txBody>
      </p:sp>
      <p:sp>
        <p:nvSpPr>
          <p:cNvPr id="8" name="Right Arrow 7"/>
          <p:cNvSpPr/>
          <p:nvPr/>
        </p:nvSpPr>
        <p:spPr>
          <a:xfrm flipH="1">
            <a:off x="4957483" y="3954779"/>
            <a:ext cx="2985246" cy="382795"/>
          </a:xfrm>
          <a:prstGeom prst="rightArrow">
            <a:avLst>
              <a:gd name="adj1" fmla="val 50000"/>
              <a:gd name="adj2" fmla="val 69008"/>
            </a:avLst>
          </a:prstGeom>
          <a:solidFill>
            <a:schemeClr val="accent1">
              <a:lumMod val="75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fr-FR" dirty="0"/>
          </a:p>
        </p:txBody>
      </p:sp>
      <p:sp>
        <p:nvSpPr>
          <p:cNvPr id="9" name="TextBox 8"/>
          <p:cNvSpPr txBox="1"/>
          <p:nvPr/>
        </p:nvSpPr>
        <p:spPr>
          <a:xfrm>
            <a:off x="5728209" y="3402991"/>
            <a:ext cx="1443793" cy="369332"/>
          </a:xfrm>
          <a:prstGeom prst="rect">
            <a:avLst/>
          </a:prstGeom>
          <a:noFill/>
          <a:ln>
            <a:noFill/>
          </a:ln>
        </p:spPr>
        <p:txBody>
          <a:bodyPr wrap="none" rtlCol="0" anchor="ctr" anchorCtr="1">
            <a:spAutoFit/>
          </a:bodyPr>
          <a:lstStyle/>
          <a:p>
            <a:r>
              <a:rPr lang="en-US" dirty="0" smtClean="0"/>
              <a:t>HTTP request</a:t>
            </a:r>
            <a:endParaRPr lang="fr-FR" dirty="0"/>
          </a:p>
        </p:txBody>
      </p:sp>
      <p:sp>
        <p:nvSpPr>
          <p:cNvPr id="11" name="TextBox 10"/>
          <p:cNvSpPr txBox="1"/>
          <p:nvPr/>
        </p:nvSpPr>
        <p:spPr>
          <a:xfrm>
            <a:off x="5728209" y="4243467"/>
            <a:ext cx="1581010" cy="1200329"/>
          </a:xfrm>
          <a:prstGeom prst="rect">
            <a:avLst/>
          </a:prstGeom>
          <a:noFill/>
          <a:ln>
            <a:noFill/>
          </a:ln>
        </p:spPr>
        <p:txBody>
          <a:bodyPr wrap="none" rtlCol="0" anchor="ctr" anchorCtr="1">
            <a:spAutoFit/>
          </a:bodyPr>
          <a:lstStyle/>
          <a:p>
            <a:r>
              <a:rPr lang="en-US" dirty="0" smtClean="0"/>
              <a:t>HTTP response</a:t>
            </a:r>
          </a:p>
          <a:p>
            <a:r>
              <a:rPr lang="en-US" dirty="0" smtClean="0"/>
              <a:t>&lt;html..&gt;</a:t>
            </a:r>
          </a:p>
          <a:p>
            <a:r>
              <a:rPr lang="en-US" dirty="0" smtClean="0"/>
              <a:t>…</a:t>
            </a:r>
          </a:p>
          <a:p>
            <a:r>
              <a:rPr lang="en-US" dirty="0" smtClean="0"/>
              <a:t>&lt;/html&gt;</a:t>
            </a:r>
            <a:endParaRPr lang="fr-FR" dirty="0"/>
          </a:p>
        </p:txBody>
      </p:sp>
    </p:spTree>
    <p:extLst>
      <p:ext uri="{BB962C8B-B14F-4D97-AF65-F5344CB8AC3E}">
        <p14:creationId xmlns:p14="http://schemas.microsoft.com/office/powerpoint/2010/main" val="3419372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2"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right)">
                                      <p:cBhvr>
                                        <p:cTn id="15" dur="500"/>
                                        <p:tgtEl>
                                          <p:spTgt spid="11"/>
                                        </p:tgtEl>
                                      </p:cBhvr>
                                    </p:animEffect>
                                  </p:childTnLst>
                                </p:cTn>
                              </p:par>
                              <p:par>
                                <p:cTn id="16" presetID="22" presetClass="entr" presetSubtype="2"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right)">
                                      <p:cBhvr>
                                        <p:cTn id="1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p:bldP spid="11"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01CF334-2D5C-4859-84A6-CA7E6E43FAEB}" type="slidenum">
              <a:rPr lang="en-US" smtClean="0"/>
              <a:t>34</a:t>
            </a:fld>
            <a:endParaRPr lang="en-US" dirty="0"/>
          </a:p>
        </p:txBody>
      </p:sp>
      <p:sp>
        <p:nvSpPr>
          <p:cNvPr id="4" name="Title 3"/>
          <p:cNvSpPr>
            <a:spLocks noGrp="1"/>
          </p:cNvSpPr>
          <p:nvPr>
            <p:ph type="title"/>
          </p:nvPr>
        </p:nvSpPr>
        <p:spPr/>
        <p:txBody>
          <a:bodyPr/>
          <a:lstStyle/>
          <a:p>
            <a:r>
              <a:rPr lang="fr-FR" dirty="0" smtClean="0"/>
              <a:t>REST Exchange</a:t>
            </a:r>
            <a:endParaRPr lang="fr-FR" dirty="0"/>
          </a:p>
        </p:txBody>
      </p:sp>
      <p:sp>
        <p:nvSpPr>
          <p:cNvPr id="5" name="Rectangle 4"/>
          <p:cNvSpPr/>
          <p:nvPr/>
        </p:nvSpPr>
        <p:spPr>
          <a:xfrm>
            <a:off x="2393576" y="3482788"/>
            <a:ext cx="1855695" cy="1048871"/>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smtClean="0"/>
              <a:t>Client</a:t>
            </a:r>
            <a:endParaRPr lang="fr-FR" dirty="0"/>
          </a:p>
        </p:txBody>
      </p:sp>
      <p:sp>
        <p:nvSpPr>
          <p:cNvPr id="6" name="Rectangle 5"/>
          <p:cNvSpPr/>
          <p:nvPr/>
        </p:nvSpPr>
        <p:spPr>
          <a:xfrm>
            <a:off x="8650941" y="3482787"/>
            <a:ext cx="1855695" cy="1048871"/>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smtClean="0"/>
              <a:t>Web service</a:t>
            </a:r>
            <a:endParaRPr lang="fr-FR" dirty="0"/>
          </a:p>
        </p:txBody>
      </p:sp>
      <p:sp>
        <p:nvSpPr>
          <p:cNvPr id="7" name="Right Arrow 6"/>
          <p:cNvSpPr/>
          <p:nvPr/>
        </p:nvSpPr>
        <p:spPr>
          <a:xfrm>
            <a:off x="4957483" y="3645494"/>
            <a:ext cx="2985246" cy="415517"/>
          </a:xfrm>
          <a:prstGeom prst="rightArrow">
            <a:avLst>
              <a:gd name="adj1" fmla="val 50000"/>
              <a:gd name="adj2" fmla="val 51444"/>
            </a:avLst>
          </a:prstGeom>
          <a:solidFill>
            <a:schemeClr val="accent1">
              <a:lumMod val="75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fr-FR" dirty="0"/>
          </a:p>
        </p:txBody>
      </p:sp>
      <p:sp>
        <p:nvSpPr>
          <p:cNvPr id="8" name="Right Arrow 7"/>
          <p:cNvSpPr/>
          <p:nvPr/>
        </p:nvSpPr>
        <p:spPr>
          <a:xfrm flipH="1">
            <a:off x="4957483" y="3954779"/>
            <a:ext cx="2985246" cy="382795"/>
          </a:xfrm>
          <a:prstGeom prst="rightArrow">
            <a:avLst>
              <a:gd name="adj1" fmla="val 50000"/>
              <a:gd name="adj2" fmla="val 69008"/>
            </a:avLst>
          </a:prstGeom>
          <a:solidFill>
            <a:schemeClr val="accent1">
              <a:lumMod val="75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fr-FR" dirty="0"/>
          </a:p>
        </p:txBody>
      </p:sp>
      <p:sp>
        <p:nvSpPr>
          <p:cNvPr id="9" name="TextBox 8"/>
          <p:cNvSpPr txBox="1"/>
          <p:nvPr/>
        </p:nvSpPr>
        <p:spPr>
          <a:xfrm>
            <a:off x="5728209" y="3402991"/>
            <a:ext cx="1443793" cy="369332"/>
          </a:xfrm>
          <a:prstGeom prst="rect">
            <a:avLst/>
          </a:prstGeom>
          <a:noFill/>
          <a:ln>
            <a:noFill/>
          </a:ln>
        </p:spPr>
        <p:txBody>
          <a:bodyPr wrap="none" rtlCol="0" anchor="ctr" anchorCtr="1">
            <a:spAutoFit/>
          </a:bodyPr>
          <a:lstStyle/>
          <a:p>
            <a:r>
              <a:rPr lang="en-US" dirty="0" smtClean="0"/>
              <a:t>HTTP request</a:t>
            </a:r>
            <a:endParaRPr lang="fr-FR" dirty="0"/>
          </a:p>
        </p:txBody>
      </p:sp>
      <p:sp>
        <p:nvSpPr>
          <p:cNvPr id="10" name="TextBox 9"/>
          <p:cNvSpPr txBox="1"/>
          <p:nvPr/>
        </p:nvSpPr>
        <p:spPr>
          <a:xfrm>
            <a:off x="6139829" y="4185630"/>
            <a:ext cx="620554" cy="369332"/>
          </a:xfrm>
          <a:prstGeom prst="rect">
            <a:avLst/>
          </a:prstGeom>
          <a:noFill/>
          <a:ln>
            <a:noFill/>
          </a:ln>
        </p:spPr>
        <p:txBody>
          <a:bodyPr wrap="none" rtlCol="0" anchor="ctr" anchorCtr="1">
            <a:spAutoFit/>
          </a:bodyPr>
          <a:lstStyle/>
          <a:p>
            <a:r>
              <a:rPr lang="en-US" dirty="0" smtClean="0"/>
              <a:t>Data</a:t>
            </a:r>
            <a:endParaRPr lang="fr-FR" dirty="0"/>
          </a:p>
        </p:txBody>
      </p:sp>
      <p:sp>
        <p:nvSpPr>
          <p:cNvPr id="11" name="Right Arrow 10"/>
          <p:cNvSpPr/>
          <p:nvPr/>
        </p:nvSpPr>
        <p:spPr>
          <a:xfrm rot="16200000" flipH="1">
            <a:off x="2918011" y="4743673"/>
            <a:ext cx="806824" cy="382795"/>
          </a:xfrm>
          <a:prstGeom prst="rightArrow">
            <a:avLst>
              <a:gd name="adj1" fmla="val 50000"/>
              <a:gd name="adj2" fmla="val 69008"/>
            </a:avLst>
          </a:prstGeom>
          <a:solidFill>
            <a:schemeClr val="accent1">
              <a:lumMod val="75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fr-FR" dirty="0"/>
          </a:p>
        </p:txBody>
      </p:sp>
      <p:sp>
        <p:nvSpPr>
          <p:cNvPr id="12" name="TextBox 11"/>
          <p:cNvSpPr txBox="1"/>
          <p:nvPr/>
        </p:nvSpPr>
        <p:spPr>
          <a:xfrm>
            <a:off x="2839015" y="5238113"/>
            <a:ext cx="964816" cy="923330"/>
          </a:xfrm>
          <a:prstGeom prst="rect">
            <a:avLst/>
          </a:prstGeom>
          <a:noFill/>
          <a:ln>
            <a:noFill/>
          </a:ln>
        </p:spPr>
        <p:txBody>
          <a:bodyPr wrap="none" rtlCol="0" anchor="ctr" anchorCtr="1">
            <a:spAutoFit/>
          </a:bodyPr>
          <a:lstStyle/>
          <a:p>
            <a:r>
              <a:rPr lang="en-US" dirty="0" smtClean="0"/>
              <a:t>&lt;html..&gt;</a:t>
            </a:r>
          </a:p>
          <a:p>
            <a:r>
              <a:rPr lang="en-US" dirty="0" smtClean="0"/>
              <a:t>…</a:t>
            </a:r>
          </a:p>
          <a:p>
            <a:r>
              <a:rPr lang="en-US" dirty="0" smtClean="0"/>
              <a:t>&lt;/html&gt;</a:t>
            </a:r>
            <a:endParaRPr lang="fr-FR" dirty="0"/>
          </a:p>
        </p:txBody>
      </p:sp>
    </p:spTree>
    <p:extLst>
      <p:ext uri="{BB962C8B-B14F-4D97-AF65-F5344CB8AC3E}">
        <p14:creationId xmlns:p14="http://schemas.microsoft.com/office/powerpoint/2010/main" val="1930479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2"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right)">
                                      <p:cBhvr>
                                        <p:cTn id="15" dur="500"/>
                                        <p:tgtEl>
                                          <p:spTgt spid="10"/>
                                        </p:tgtEl>
                                      </p:cBhvr>
                                    </p:animEffect>
                                  </p:childTnLst>
                                </p:cTn>
                              </p:par>
                              <p:par>
                                <p:cTn id="16" presetID="22" presetClass="entr" presetSubtype="2"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right)">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2"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wipe(right)">
                                      <p:cBhvr>
                                        <p:cTn id="23" dur="500"/>
                                        <p:tgtEl>
                                          <p:spTgt spid="11"/>
                                        </p:tgtEl>
                                      </p:cBhvr>
                                    </p:animEffect>
                                  </p:childTnLst>
                                </p:cTn>
                              </p:par>
                              <p:par>
                                <p:cTn id="24" presetID="22" presetClass="entr" presetSubtype="2"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wipe(right)">
                                      <p:cBhvr>
                                        <p:cTn id="2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p:bldP spid="10" grpId="0"/>
      <p:bldP spid="11" grpId="0" animBg="1"/>
      <p:bldP spid="1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01CF334-2D5C-4859-84A6-CA7E6E43FAEB}" type="slidenum">
              <a:rPr lang="en-US" smtClean="0"/>
              <a:t>35</a:t>
            </a:fld>
            <a:endParaRPr lang="en-US" dirty="0"/>
          </a:p>
        </p:txBody>
      </p:sp>
      <p:sp>
        <p:nvSpPr>
          <p:cNvPr id="4" name="Title 3"/>
          <p:cNvSpPr>
            <a:spLocks noGrp="1"/>
          </p:cNvSpPr>
          <p:nvPr>
            <p:ph type="title"/>
          </p:nvPr>
        </p:nvSpPr>
        <p:spPr/>
        <p:txBody>
          <a:bodyPr/>
          <a:lstStyle/>
          <a:p>
            <a:r>
              <a:rPr lang="en-US" dirty="0" smtClean="0"/>
              <a:t>Protocol</a:t>
            </a:r>
            <a:endParaRPr lang="fr-FR" dirty="0"/>
          </a:p>
        </p:txBody>
      </p:sp>
      <p:sp>
        <p:nvSpPr>
          <p:cNvPr id="5" name="Rectangle 4"/>
          <p:cNvSpPr/>
          <p:nvPr/>
        </p:nvSpPr>
        <p:spPr>
          <a:xfrm>
            <a:off x="2161692" y="2297787"/>
            <a:ext cx="1855695" cy="1048871"/>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smtClean="0"/>
              <a:t>Client</a:t>
            </a:r>
            <a:endParaRPr lang="fr-FR" dirty="0"/>
          </a:p>
        </p:txBody>
      </p:sp>
      <p:sp>
        <p:nvSpPr>
          <p:cNvPr id="6" name="Rectangle 5"/>
          <p:cNvSpPr/>
          <p:nvPr/>
        </p:nvSpPr>
        <p:spPr>
          <a:xfrm>
            <a:off x="8419057" y="2297786"/>
            <a:ext cx="1855695" cy="1048871"/>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smtClean="0"/>
              <a:t>Web service</a:t>
            </a:r>
            <a:endParaRPr lang="fr-FR" dirty="0"/>
          </a:p>
        </p:txBody>
      </p:sp>
      <p:sp>
        <p:nvSpPr>
          <p:cNvPr id="7" name="Right Arrow 6"/>
          <p:cNvSpPr/>
          <p:nvPr/>
        </p:nvSpPr>
        <p:spPr>
          <a:xfrm>
            <a:off x="6333367" y="2737056"/>
            <a:ext cx="1420905" cy="415517"/>
          </a:xfrm>
          <a:prstGeom prst="rightArrow">
            <a:avLst>
              <a:gd name="adj1" fmla="val 50000"/>
              <a:gd name="adj2" fmla="val 51444"/>
            </a:avLst>
          </a:prstGeom>
          <a:solidFill>
            <a:schemeClr val="accent1">
              <a:lumMod val="75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fr-FR" dirty="0"/>
          </a:p>
        </p:txBody>
      </p:sp>
      <p:sp>
        <p:nvSpPr>
          <p:cNvPr id="8" name="Right Arrow 7"/>
          <p:cNvSpPr/>
          <p:nvPr/>
        </p:nvSpPr>
        <p:spPr>
          <a:xfrm flipH="1">
            <a:off x="4551037" y="2753416"/>
            <a:ext cx="1564341" cy="382795"/>
          </a:xfrm>
          <a:prstGeom prst="rightArrow">
            <a:avLst>
              <a:gd name="adj1" fmla="val 50000"/>
              <a:gd name="adj2" fmla="val 69008"/>
            </a:avLst>
          </a:prstGeom>
          <a:solidFill>
            <a:schemeClr val="accent1">
              <a:lumMod val="75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fr-FR" dirty="0"/>
          </a:p>
        </p:txBody>
      </p:sp>
      <p:sp>
        <p:nvSpPr>
          <p:cNvPr id="9" name="TextBox 8"/>
          <p:cNvSpPr txBox="1"/>
          <p:nvPr/>
        </p:nvSpPr>
        <p:spPr>
          <a:xfrm>
            <a:off x="5387037" y="3136211"/>
            <a:ext cx="1700209" cy="369332"/>
          </a:xfrm>
          <a:prstGeom prst="rect">
            <a:avLst/>
          </a:prstGeom>
          <a:noFill/>
          <a:ln>
            <a:noFill/>
          </a:ln>
        </p:spPr>
        <p:txBody>
          <a:bodyPr wrap="none" rtlCol="0" anchor="ctr" anchorCtr="1">
            <a:spAutoFit/>
          </a:bodyPr>
          <a:lstStyle/>
          <a:p>
            <a:r>
              <a:rPr lang="en-US" dirty="0" smtClean="0"/>
              <a:t>Message format</a:t>
            </a:r>
            <a:endParaRPr lang="fr-FR" dirty="0"/>
          </a:p>
        </p:txBody>
      </p:sp>
      <p:sp>
        <p:nvSpPr>
          <p:cNvPr id="10" name="Rectangle 9"/>
          <p:cNvSpPr/>
          <p:nvPr/>
        </p:nvSpPr>
        <p:spPr>
          <a:xfrm>
            <a:off x="2165879" y="3800763"/>
            <a:ext cx="1855695" cy="1048871"/>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smtClean="0"/>
              <a:t>Client</a:t>
            </a:r>
            <a:endParaRPr lang="fr-FR" dirty="0"/>
          </a:p>
        </p:txBody>
      </p:sp>
      <p:sp>
        <p:nvSpPr>
          <p:cNvPr id="11" name="Rectangle 10"/>
          <p:cNvSpPr/>
          <p:nvPr/>
        </p:nvSpPr>
        <p:spPr>
          <a:xfrm>
            <a:off x="8423244" y="3800762"/>
            <a:ext cx="1855695" cy="1048871"/>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smtClean="0"/>
              <a:t>SOAP web service</a:t>
            </a:r>
            <a:endParaRPr lang="fr-FR" dirty="0"/>
          </a:p>
        </p:txBody>
      </p:sp>
      <p:sp>
        <p:nvSpPr>
          <p:cNvPr id="12" name="Right Arrow 11"/>
          <p:cNvSpPr/>
          <p:nvPr/>
        </p:nvSpPr>
        <p:spPr>
          <a:xfrm>
            <a:off x="6337554" y="4240032"/>
            <a:ext cx="1420905" cy="415517"/>
          </a:xfrm>
          <a:prstGeom prst="rightArrow">
            <a:avLst>
              <a:gd name="adj1" fmla="val 50000"/>
              <a:gd name="adj2" fmla="val 51444"/>
            </a:avLst>
          </a:prstGeom>
          <a:solidFill>
            <a:schemeClr val="accent1">
              <a:lumMod val="75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fr-FR" dirty="0"/>
          </a:p>
        </p:txBody>
      </p:sp>
      <p:sp>
        <p:nvSpPr>
          <p:cNvPr id="13" name="Right Arrow 12"/>
          <p:cNvSpPr/>
          <p:nvPr/>
        </p:nvSpPr>
        <p:spPr>
          <a:xfrm flipH="1">
            <a:off x="4555224" y="4256392"/>
            <a:ext cx="1564341" cy="382795"/>
          </a:xfrm>
          <a:prstGeom prst="rightArrow">
            <a:avLst>
              <a:gd name="adj1" fmla="val 50000"/>
              <a:gd name="adj2" fmla="val 69008"/>
            </a:avLst>
          </a:prstGeom>
          <a:solidFill>
            <a:schemeClr val="accent1">
              <a:lumMod val="75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fr-FR" dirty="0"/>
          </a:p>
        </p:txBody>
      </p:sp>
      <p:sp>
        <p:nvSpPr>
          <p:cNvPr id="14" name="TextBox 13"/>
          <p:cNvSpPr txBox="1"/>
          <p:nvPr/>
        </p:nvSpPr>
        <p:spPr>
          <a:xfrm>
            <a:off x="5391224" y="4639187"/>
            <a:ext cx="1531958" cy="369332"/>
          </a:xfrm>
          <a:prstGeom prst="rect">
            <a:avLst/>
          </a:prstGeom>
          <a:noFill/>
          <a:ln>
            <a:noFill/>
          </a:ln>
        </p:spPr>
        <p:txBody>
          <a:bodyPr wrap="none" rtlCol="0" anchor="ctr" anchorCtr="1">
            <a:spAutoFit/>
          </a:bodyPr>
          <a:lstStyle/>
          <a:p>
            <a:r>
              <a:rPr lang="en-US" dirty="0" smtClean="0"/>
              <a:t>SOAP protocol</a:t>
            </a:r>
            <a:endParaRPr lang="fr-FR" dirty="0"/>
          </a:p>
        </p:txBody>
      </p:sp>
      <p:sp>
        <p:nvSpPr>
          <p:cNvPr id="15" name="Rectangle 14"/>
          <p:cNvSpPr/>
          <p:nvPr/>
        </p:nvSpPr>
        <p:spPr>
          <a:xfrm>
            <a:off x="2161692" y="5303739"/>
            <a:ext cx="1855695" cy="1048871"/>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smtClean="0"/>
              <a:t>Client</a:t>
            </a:r>
            <a:endParaRPr lang="fr-FR" dirty="0"/>
          </a:p>
        </p:txBody>
      </p:sp>
      <p:sp>
        <p:nvSpPr>
          <p:cNvPr id="16" name="Rectangle 15"/>
          <p:cNvSpPr/>
          <p:nvPr/>
        </p:nvSpPr>
        <p:spPr>
          <a:xfrm>
            <a:off x="8419057" y="5303738"/>
            <a:ext cx="1855695" cy="1048871"/>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smtClean="0"/>
              <a:t>REST web service</a:t>
            </a:r>
            <a:endParaRPr lang="fr-FR" dirty="0"/>
          </a:p>
        </p:txBody>
      </p:sp>
      <p:sp>
        <p:nvSpPr>
          <p:cNvPr id="17" name="Right Arrow 16"/>
          <p:cNvSpPr/>
          <p:nvPr/>
        </p:nvSpPr>
        <p:spPr>
          <a:xfrm>
            <a:off x="6333367" y="5743008"/>
            <a:ext cx="1420905" cy="415517"/>
          </a:xfrm>
          <a:prstGeom prst="rightArrow">
            <a:avLst>
              <a:gd name="adj1" fmla="val 50000"/>
              <a:gd name="adj2" fmla="val 51444"/>
            </a:avLst>
          </a:prstGeom>
          <a:solidFill>
            <a:schemeClr val="accent1">
              <a:lumMod val="75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fr-FR" dirty="0"/>
          </a:p>
        </p:txBody>
      </p:sp>
      <p:sp>
        <p:nvSpPr>
          <p:cNvPr id="18" name="Right Arrow 17"/>
          <p:cNvSpPr/>
          <p:nvPr/>
        </p:nvSpPr>
        <p:spPr>
          <a:xfrm flipH="1">
            <a:off x="4551037" y="5759368"/>
            <a:ext cx="1564341" cy="382795"/>
          </a:xfrm>
          <a:prstGeom prst="rightArrow">
            <a:avLst>
              <a:gd name="adj1" fmla="val 50000"/>
              <a:gd name="adj2" fmla="val 69008"/>
            </a:avLst>
          </a:prstGeom>
          <a:solidFill>
            <a:schemeClr val="accent1">
              <a:lumMod val="75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fr-FR" dirty="0"/>
          </a:p>
        </p:txBody>
      </p:sp>
      <p:sp>
        <p:nvSpPr>
          <p:cNvPr id="19" name="TextBox 18"/>
          <p:cNvSpPr txBox="1"/>
          <p:nvPr/>
        </p:nvSpPr>
        <p:spPr>
          <a:xfrm>
            <a:off x="5904357" y="5986044"/>
            <a:ext cx="2243371" cy="923330"/>
          </a:xfrm>
          <a:prstGeom prst="rect">
            <a:avLst/>
          </a:prstGeom>
          <a:noFill/>
          <a:ln>
            <a:noFill/>
          </a:ln>
        </p:spPr>
        <p:txBody>
          <a:bodyPr wrap="none" rtlCol="0" anchor="ctr" anchorCtr="1">
            <a:spAutoFit/>
          </a:bodyPr>
          <a:lstStyle/>
          <a:p>
            <a:r>
              <a:rPr lang="en-US" dirty="0" smtClean="0"/>
              <a:t>XML</a:t>
            </a:r>
          </a:p>
          <a:p>
            <a:r>
              <a:rPr lang="en-US" dirty="0" smtClean="0"/>
              <a:t>JSON</a:t>
            </a:r>
          </a:p>
          <a:p>
            <a:r>
              <a:rPr lang="en-US" dirty="0" smtClean="0"/>
              <a:t>Text → Web protocols</a:t>
            </a:r>
            <a:endParaRPr lang="fr-FR" dirty="0"/>
          </a:p>
        </p:txBody>
      </p:sp>
    </p:spTree>
    <p:extLst>
      <p:ext uri="{BB962C8B-B14F-4D97-AF65-F5344CB8AC3E}">
        <p14:creationId xmlns:p14="http://schemas.microsoft.com/office/powerpoint/2010/main" val="1839463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arn(inVertical)">
                                      <p:cBhvr>
                                        <p:cTn id="10" dur="500"/>
                                        <p:tgtEl>
                                          <p:spTgt spid="7"/>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barn(inVertical)">
                                      <p:cBhvr>
                                        <p:cTn id="13" dur="5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11"/>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grpId="0" nodeType="click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barn(inVertical)">
                                      <p:cBhvr>
                                        <p:cTn id="24" dur="500"/>
                                        <p:tgtEl>
                                          <p:spTgt spid="13"/>
                                        </p:tgtEl>
                                      </p:cBhvr>
                                    </p:animEffect>
                                  </p:childTnLst>
                                </p:cTn>
                              </p:par>
                              <p:par>
                                <p:cTn id="25" presetID="16" presetClass="entr" presetSubtype="21"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barn(inVertical)">
                                      <p:cBhvr>
                                        <p:cTn id="27" dur="500"/>
                                        <p:tgtEl>
                                          <p:spTgt spid="12"/>
                                        </p:tgtEl>
                                      </p:cBhvr>
                                    </p:animEffect>
                                  </p:childTnLst>
                                </p:cTn>
                              </p:par>
                              <p:par>
                                <p:cTn id="28" presetID="16" presetClass="entr" presetSubtype="21" fill="hold" grpId="0" nodeType="with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barn(inVertical)">
                                      <p:cBhvr>
                                        <p:cTn id="30" dur="500"/>
                                        <p:tgtEl>
                                          <p:spTgt spid="14"/>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6" presetClass="entr" presetSubtype="21" fill="hold" grpId="0" nodeType="clickEffect">
                                  <p:stCondLst>
                                    <p:cond delay="0"/>
                                  </p:stCondLst>
                                  <p:childTnLst>
                                    <p:set>
                                      <p:cBhvr>
                                        <p:cTn id="40" dur="1" fill="hold">
                                          <p:stCondLst>
                                            <p:cond delay="0"/>
                                          </p:stCondLst>
                                        </p:cTn>
                                        <p:tgtEl>
                                          <p:spTgt spid="18"/>
                                        </p:tgtEl>
                                        <p:attrNameLst>
                                          <p:attrName>style.visibility</p:attrName>
                                        </p:attrNameLst>
                                      </p:cBhvr>
                                      <p:to>
                                        <p:strVal val="visible"/>
                                      </p:to>
                                    </p:set>
                                    <p:animEffect transition="in" filter="barn(inVertical)">
                                      <p:cBhvr>
                                        <p:cTn id="41" dur="500"/>
                                        <p:tgtEl>
                                          <p:spTgt spid="18"/>
                                        </p:tgtEl>
                                      </p:cBhvr>
                                    </p:animEffect>
                                  </p:childTnLst>
                                </p:cTn>
                              </p:par>
                              <p:par>
                                <p:cTn id="42" presetID="16" presetClass="entr" presetSubtype="21" fill="hold" grpId="0" nodeType="withEffect">
                                  <p:stCondLst>
                                    <p:cond delay="0"/>
                                  </p:stCondLst>
                                  <p:childTnLst>
                                    <p:set>
                                      <p:cBhvr>
                                        <p:cTn id="43" dur="1" fill="hold">
                                          <p:stCondLst>
                                            <p:cond delay="0"/>
                                          </p:stCondLst>
                                        </p:cTn>
                                        <p:tgtEl>
                                          <p:spTgt spid="17"/>
                                        </p:tgtEl>
                                        <p:attrNameLst>
                                          <p:attrName>style.visibility</p:attrName>
                                        </p:attrNameLst>
                                      </p:cBhvr>
                                      <p:to>
                                        <p:strVal val="visible"/>
                                      </p:to>
                                    </p:set>
                                    <p:animEffect transition="in" filter="barn(inVertical)">
                                      <p:cBhvr>
                                        <p:cTn id="44" dur="500"/>
                                        <p:tgtEl>
                                          <p:spTgt spid="17"/>
                                        </p:tgtEl>
                                      </p:cBhvr>
                                    </p:animEffect>
                                  </p:childTnLst>
                                </p:cTn>
                              </p:par>
                              <p:par>
                                <p:cTn id="45" presetID="16" presetClass="entr" presetSubtype="21" fill="hold" grpId="0" nodeType="withEffect">
                                  <p:stCondLst>
                                    <p:cond delay="0"/>
                                  </p:stCondLst>
                                  <p:childTnLst>
                                    <p:set>
                                      <p:cBhvr>
                                        <p:cTn id="46" dur="1" fill="hold">
                                          <p:stCondLst>
                                            <p:cond delay="0"/>
                                          </p:stCondLst>
                                        </p:cTn>
                                        <p:tgtEl>
                                          <p:spTgt spid="19"/>
                                        </p:tgtEl>
                                        <p:attrNameLst>
                                          <p:attrName>style.visibility</p:attrName>
                                        </p:attrNameLst>
                                      </p:cBhvr>
                                      <p:to>
                                        <p:strVal val="visible"/>
                                      </p:to>
                                    </p:set>
                                    <p:animEffect transition="in" filter="barn(inVertical)">
                                      <p:cBhvr>
                                        <p:cTn id="4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p:bldP spid="10" grpId="0" animBg="1"/>
      <p:bldP spid="11" grpId="0" animBg="1"/>
      <p:bldP spid="12" grpId="0" animBg="1"/>
      <p:bldP spid="13" grpId="0" animBg="1"/>
      <p:bldP spid="14" grpId="0"/>
      <p:bldP spid="15" grpId="0" animBg="1"/>
      <p:bldP spid="16" grpId="0" animBg="1"/>
      <p:bldP spid="17" grpId="0" animBg="1"/>
      <p:bldP spid="18" grpId="0" animBg="1"/>
      <p:bldP spid="19"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01CF334-2D5C-4859-84A6-CA7E6E43FAEB}" type="slidenum">
              <a:rPr lang="en-US" smtClean="0"/>
              <a:t>36</a:t>
            </a:fld>
            <a:endParaRPr lang="en-US" dirty="0"/>
          </a:p>
        </p:txBody>
      </p:sp>
      <p:sp>
        <p:nvSpPr>
          <p:cNvPr id="3" name="Content Placeholder 2"/>
          <p:cNvSpPr>
            <a:spLocks noGrp="1"/>
          </p:cNvSpPr>
          <p:nvPr>
            <p:ph idx="1"/>
          </p:nvPr>
        </p:nvSpPr>
        <p:spPr/>
        <p:txBody>
          <a:bodyPr/>
          <a:lstStyle/>
          <a:p>
            <a:r>
              <a:rPr lang="en-US" dirty="0" smtClean="0"/>
              <a:t>designates exchanged resource data between the client and the server.</a:t>
            </a:r>
          </a:p>
          <a:p>
            <a:endParaRPr lang="en-US" dirty="0"/>
          </a:p>
          <a:p>
            <a:r>
              <a:rPr lang="en-US" dirty="0" smtClean="0"/>
              <a:t>It might be:</a:t>
            </a:r>
          </a:p>
          <a:p>
            <a:pPr lvl="1">
              <a:buFont typeface="Arial" panose="020B0604020202020204" pitchFamily="34" charset="0"/>
              <a:buChar char="•"/>
            </a:pPr>
            <a:r>
              <a:rPr lang="en-US" dirty="0" smtClean="0"/>
              <a:t>XML</a:t>
            </a:r>
          </a:p>
          <a:p>
            <a:pPr lvl="1">
              <a:buFont typeface="Arial" panose="020B0604020202020204" pitchFamily="34" charset="0"/>
              <a:buChar char="•"/>
            </a:pPr>
            <a:r>
              <a:rPr lang="en-US" dirty="0" smtClean="0"/>
              <a:t>JSON</a:t>
            </a:r>
          </a:p>
          <a:p>
            <a:pPr lvl="1">
              <a:buFont typeface="Arial" panose="020B0604020202020204" pitchFamily="34" charset="0"/>
              <a:buChar char="•"/>
            </a:pPr>
            <a:r>
              <a:rPr lang="en-US" dirty="0" smtClean="0"/>
              <a:t>XHTML</a:t>
            </a:r>
          </a:p>
          <a:p>
            <a:pPr lvl="1">
              <a:buFont typeface="Arial" panose="020B0604020202020204" pitchFamily="34" charset="0"/>
              <a:buChar char="•"/>
            </a:pPr>
            <a:r>
              <a:rPr lang="en-US" dirty="0" smtClean="0"/>
              <a:t>Text/plain</a:t>
            </a:r>
          </a:p>
          <a:p>
            <a:pPr lvl="1">
              <a:buFont typeface="Arial" panose="020B0604020202020204" pitchFamily="34" charset="0"/>
              <a:buChar char="•"/>
            </a:pPr>
            <a:r>
              <a:rPr lang="en-US" dirty="0" smtClean="0"/>
              <a:t>….</a:t>
            </a:r>
            <a:endParaRPr lang="en-US" dirty="0"/>
          </a:p>
        </p:txBody>
      </p:sp>
      <p:sp>
        <p:nvSpPr>
          <p:cNvPr id="4" name="Title 3"/>
          <p:cNvSpPr>
            <a:spLocks noGrp="1"/>
          </p:cNvSpPr>
          <p:nvPr>
            <p:ph type="title"/>
          </p:nvPr>
        </p:nvSpPr>
        <p:spPr/>
        <p:txBody>
          <a:bodyPr/>
          <a:lstStyle/>
          <a:p>
            <a:r>
              <a:rPr lang="en-US" dirty="0" smtClean="0"/>
              <a:t>Representation</a:t>
            </a:r>
            <a:endParaRPr lang="fr-FR" dirty="0"/>
          </a:p>
        </p:txBody>
      </p:sp>
    </p:spTree>
    <p:extLst>
      <p:ext uri="{BB962C8B-B14F-4D97-AF65-F5344CB8AC3E}">
        <p14:creationId xmlns:p14="http://schemas.microsoft.com/office/powerpoint/2010/main" val="2304251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01CF334-2D5C-4859-84A6-CA7E6E43FAEB}" type="slidenum">
              <a:rPr lang="en-US" smtClean="0"/>
              <a:t>37</a:t>
            </a:fld>
            <a:endParaRPr lang="en-US" dirty="0"/>
          </a:p>
        </p:txBody>
      </p:sp>
      <p:sp>
        <p:nvSpPr>
          <p:cNvPr id="4" name="Title 3"/>
          <p:cNvSpPr>
            <a:spLocks noGrp="1"/>
          </p:cNvSpPr>
          <p:nvPr>
            <p:ph type="title"/>
          </p:nvPr>
        </p:nvSpPr>
        <p:spPr/>
        <p:txBody>
          <a:bodyPr/>
          <a:lstStyle/>
          <a:p>
            <a:r>
              <a:rPr lang="en-US" dirty="0" smtClean="0"/>
              <a:t>JSON</a:t>
            </a:r>
            <a:endParaRPr lang="en-US" dirty="0"/>
          </a:p>
        </p:txBody>
      </p:sp>
    </p:spTree>
    <p:extLst>
      <p:ext uri="{BB962C8B-B14F-4D97-AF65-F5344CB8AC3E}">
        <p14:creationId xmlns:p14="http://schemas.microsoft.com/office/powerpoint/2010/main" val="187099842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01CF334-2D5C-4859-84A6-CA7E6E43FAEB}" type="slidenum">
              <a:rPr lang="en-US" smtClean="0"/>
              <a:t>38</a:t>
            </a:fld>
            <a:endParaRPr lang="en-US" dirty="0"/>
          </a:p>
        </p:txBody>
      </p:sp>
      <p:sp>
        <p:nvSpPr>
          <p:cNvPr id="3" name="Content Placeholder 2"/>
          <p:cNvSpPr>
            <a:spLocks noGrp="1"/>
          </p:cNvSpPr>
          <p:nvPr>
            <p:ph idx="1"/>
          </p:nvPr>
        </p:nvSpPr>
        <p:spPr/>
        <p:txBody>
          <a:bodyPr/>
          <a:lstStyle/>
          <a:p>
            <a:r>
              <a:rPr lang="en-US" b="1" dirty="0" smtClean="0"/>
              <a:t>J</a:t>
            </a:r>
            <a:r>
              <a:rPr lang="en-US" dirty="0" smtClean="0">
                <a:solidFill>
                  <a:schemeClr val="tx1">
                    <a:lumMod val="75000"/>
                    <a:lumOff val="25000"/>
                  </a:schemeClr>
                </a:solidFill>
              </a:rPr>
              <a:t>ava</a:t>
            </a:r>
            <a:r>
              <a:rPr lang="en-US" b="1" dirty="0" smtClean="0"/>
              <a:t>S</a:t>
            </a:r>
            <a:r>
              <a:rPr lang="en-US" dirty="0" smtClean="0"/>
              <a:t>cript </a:t>
            </a:r>
            <a:r>
              <a:rPr lang="en-US" b="1" dirty="0" smtClean="0"/>
              <a:t>O</a:t>
            </a:r>
            <a:r>
              <a:rPr lang="en-US" dirty="0" smtClean="0"/>
              <a:t>bject </a:t>
            </a:r>
            <a:r>
              <a:rPr lang="en-US" b="1" dirty="0" smtClean="0"/>
              <a:t>N</a:t>
            </a:r>
            <a:r>
              <a:rPr lang="en-US" dirty="0" smtClean="0"/>
              <a:t>otation</a:t>
            </a:r>
          </a:p>
          <a:p>
            <a:endParaRPr lang="en-US" dirty="0"/>
          </a:p>
          <a:p>
            <a:r>
              <a:rPr lang="en-US" dirty="0" smtClean="0"/>
              <a:t>Data </a:t>
            </a:r>
            <a:r>
              <a:rPr lang="en-US" dirty="0"/>
              <a:t>exchange </a:t>
            </a:r>
            <a:r>
              <a:rPr lang="en-US" dirty="0" smtClean="0"/>
              <a:t>format</a:t>
            </a:r>
          </a:p>
          <a:p>
            <a:endParaRPr lang="en-US" dirty="0"/>
          </a:p>
          <a:p>
            <a:r>
              <a:rPr lang="en-US" dirty="0" smtClean="0"/>
              <a:t>Based on JavaScript</a:t>
            </a:r>
          </a:p>
          <a:p>
            <a:endParaRPr lang="en-US" dirty="0"/>
          </a:p>
          <a:p>
            <a:r>
              <a:rPr lang="en-US" dirty="0"/>
              <a:t>independent of programming languages </a:t>
            </a:r>
          </a:p>
          <a:p>
            <a:endParaRPr lang="en-US" dirty="0"/>
          </a:p>
        </p:txBody>
      </p:sp>
      <p:sp>
        <p:nvSpPr>
          <p:cNvPr id="4" name="Title 3"/>
          <p:cNvSpPr>
            <a:spLocks noGrp="1"/>
          </p:cNvSpPr>
          <p:nvPr>
            <p:ph type="title"/>
          </p:nvPr>
        </p:nvSpPr>
        <p:spPr/>
        <p:txBody>
          <a:bodyPr/>
          <a:lstStyle/>
          <a:p>
            <a:r>
              <a:rPr lang="en-US" dirty="0" smtClean="0"/>
              <a:t>JSON</a:t>
            </a:r>
            <a:endParaRPr lang="en-US" dirty="0"/>
          </a:p>
        </p:txBody>
      </p:sp>
    </p:spTree>
    <p:extLst>
      <p:ext uri="{BB962C8B-B14F-4D97-AF65-F5344CB8AC3E}">
        <p14:creationId xmlns:p14="http://schemas.microsoft.com/office/powerpoint/2010/main" val="319970892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01CF334-2D5C-4859-84A6-CA7E6E43FAEB}" type="slidenum">
              <a:rPr lang="en-US" smtClean="0"/>
              <a:t>39</a:t>
            </a:fld>
            <a:endParaRPr lang="en-US" dirty="0"/>
          </a:p>
        </p:txBody>
      </p:sp>
      <p:sp>
        <p:nvSpPr>
          <p:cNvPr id="3" name="Content Placeholder 2"/>
          <p:cNvSpPr>
            <a:spLocks noGrp="1"/>
          </p:cNvSpPr>
          <p:nvPr>
            <p:ph idx="1"/>
          </p:nvPr>
        </p:nvSpPr>
        <p:spPr/>
        <p:txBody>
          <a:bodyPr/>
          <a:lstStyle/>
          <a:p>
            <a:r>
              <a:rPr lang="en-US" dirty="0"/>
              <a:t>Two structures:</a:t>
            </a:r>
          </a:p>
          <a:p>
            <a:pPr lvl="1">
              <a:buFont typeface="Arial" panose="020B0604020202020204" pitchFamily="34" charset="0"/>
              <a:buChar char="•"/>
            </a:pPr>
            <a:r>
              <a:rPr lang="en-US" dirty="0"/>
              <a:t>A collection of key / </a:t>
            </a:r>
            <a:r>
              <a:rPr lang="en-US" dirty="0" smtClean="0"/>
              <a:t>values → object</a:t>
            </a:r>
          </a:p>
          <a:p>
            <a:pPr lvl="1">
              <a:buFont typeface="Arial" panose="020B0604020202020204" pitchFamily="34" charset="0"/>
              <a:buChar char="•"/>
            </a:pPr>
            <a:r>
              <a:rPr lang="en-US" dirty="0" smtClean="0"/>
              <a:t>An </a:t>
            </a:r>
            <a:r>
              <a:rPr lang="en-US" dirty="0"/>
              <a:t>ordered collection of </a:t>
            </a:r>
            <a:r>
              <a:rPr lang="en-US" dirty="0" smtClean="0"/>
              <a:t>objects → array</a:t>
            </a:r>
            <a:endParaRPr lang="en-US" dirty="0"/>
          </a:p>
          <a:p>
            <a:pPr lvl="1">
              <a:buFont typeface="Arial" panose="020B0604020202020204" pitchFamily="34" charset="0"/>
              <a:buChar char="•"/>
            </a:pPr>
            <a:endParaRPr lang="en-US" dirty="0"/>
          </a:p>
        </p:txBody>
      </p:sp>
      <p:sp>
        <p:nvSpPr>
          <p:cNvPr id="4" name="Title 3"/>
          <p:cNvSpPr>
            <a:spLocks noGrp="1"/>
          </p:cNvSpPr>
          <p:nvPr>
            <p:ph type="title"/>
          </p:nvPr>
        </p:nvSpPr>
        <p:spPr/>
        <p:txBody>
          <a:bodyPr/>
          <a:lstStyle/>
          <a:p>
            <a:r>
              <a:rPr lang="en-US" dirty="0" smtClean="0"/>
              <a:t>JSON</a:t>
            </a:r>
            <a:endParaRPr lang="en-US" dirty="0"/>
          </a:p>
        </p:txBody>
      </p:sp>
    </p:spTree>
    <p:extLst>
      <p:ext uri="{BB962C8B-B14F-4D97-AF65-F5344CB8AC3E}">
        <p14:creationId xmlns:p14="http://schemas.microsoft.com/office/powerpoint/2010/main" val="28503213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Web Services</a:t>
            </a:r>
            <a:endParaRPr lang="fr-FR" dirty="0"/>
          </a:p>
        </p:txBody>
      </p:sp>
      <p:cxnSp>
        <p:nvCxnSpPr>
          <p:cNvPr id="6" name="Straight Connector 5"/>
          <p:cNvCxnSpPr/>
          <p:nvPr/>
        </p:nvCxnSpPr>
        <p:spPr>
          <a:xfrm flipH="1" flipV="1">
            <a:off x="7405352" y="4520484"/>
            <a:ext cx="19318" cy="489397"/>
          </a:xfrm>
          <a:prstGeom prst="line">
            <a:avLst/>
          </a:prstGeom>
        </p:spPr>
        <p:style>
          <a:lnRef idx="1">
            <a:schemeClr val="accent3"/>
          </a:lnRef>
          <a:fillRef idx="0">
            <a:schemeClr val="accent3"/>
          </a:fillRef>
          <a:effectRef idx="0">
            <a:schemeClr val="accent3"/>
          </a:effectRef>
          <a:fontRef idx="minor">
            <a:schemeClr val="tx1"/>
          </a:fontRef>
        </p:style>
      </p:cxnSp>
      <p:sp>
        <p:nvSpPr>
          <p:cNvPr id="7" name="Oval 6"/>
          <p:cNvSpPr/>
          <p:nvPr/>
        </p:nvSpPr>
        <p:spPr>
          <a:xfrm>
            <a:off x="7289442" y="4301543"/>
            <a:ext cx="257577" cy="244699"/>
          </a:xfrm>
          <a:prstGeom prst="ellipse">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3">
            <a:schemeClr val="lt1"/>
          </a:lnRef>
          <a:fillRef idx="1">
            <a:schemeClr val="accent3"/>
          </a:fillRef>
          <a:effectRef idx="1">
            <a:schemeClr val="accent3"/>
          </a:effectRef>
          <a:fontRef idx="minor">
            <a:schemeClr val="lt1"/>
          </a:fontRef>
        </p:style>
        <p:txBody>
          <a:bodyPr rtlCol="0" anchor="ctr"/>
          <a:lstStyle/>
          <a:p>
            <a:pPr algn="ctr"/>
            <a:endParaRPr lang="fr-FR" dirty="0"/>
          </a:p>
        </p:txBody>
      </p:sp>
      <p:sp>
        <p:nvSpPr>
          <p:cNvPr id="11" name="Arc 10"/>
          <p:cNvSpPr/>
          <p:nvPr/>
        </p:nvSpPr>
        <p:spPr>
          <a:xfrm>
            <a:off x="7043132" y="4165676"/>
            <a:ext cx="724437" cy="380566"/>
          </a:xfrm>
          <a:prstGeom prst="arc">
            <a:avLst>
              <a:gd name="adj1" fmla="val 10703697"/>
              <a:gd name="adj2" fmla="val 0"/>
            </a:avLst>
          </a:prstGeom>
        </p:spPr>
        <p:style>
          <a:lnRef idx="1">
            <a:schemeClr val="accent3"/>
          </a:lnRef>
          <a:fillRef idx="0">
            <a:schemeClr val="accent3"/>
          </a:fillRef>
          <a:effectRef idx="0">
            <a:schemeClr val="accent3"/>
          </a:effectRef>
          <a:fontRef idx="minor">
            <a:schemeClr val="tx1"/>
          </a:fontRef>
        </p:style>
        <p:txBody>
          <a:bodyPr rtlCol="0" anchor="ctr"/>
          <a:lstStyle/>
          <a:p>
            <a:pPr algn="ctr"/>
            <a:endParaRPr lang="fr-FR"/>
          </a:p>
        </p:txBody>
      </p:sp>
      <p:sp>
        <p:nvSpPr>
          <p:cNvPr id="12" name="Arc 11"/>
          <p:cNvSpPr/>
          <p:nvPr/>
        </p:nvSpPr>
        <p:spPr>
          <a:xfrm>
            <a:off x="6647774" y="3755838"/>
            <a:ext cx="1515149" cy="781728"/>
          </a:xfrm>
          <a:prstGeom prst="arc">
            <a:avLst>
              <a:gd name="adj1" fmla="val 10703697"/>
              <a:gd name="adj2" fmla="val 0"/>
            </a:avLst>
          </a:prstGeom>
        </p:spPr>
        <p:style>
          <a:lnRef idx="1">
            <a:schemeClr val="accent3"/>
          </a:lnRef>
          <a:fillRef idx="0">
            <a:schemeClr val="accent3"/>
          </a:fillRef>
          <a:effectRef idx="0">
            <a:schemeClr val="accent3"/>
          </a:effectRef>
          <a:fontRef idx="minor">
            <a:schemeClr val="tx1"/>
          </a:fontRef>
        </p:style>
        <p:txBody>
          <a:bodyPr rtlCol="0" anchor="ctr"/>
          <a:lstStyle/>
          <a:p>
            <a:pPr algn="ctr"/>
            <a:endParaRPr lang="fr-FR"/>
          </a:p>
        </p:txBody>
      </p:sp>
      <p:sp>
        <p:nvSpPr>
          <p:cNvPr id="13" name="Arc 12"/>
          <p:cNvSpPr/>
          <p:nvPr/>
        </p:nvSpPr>
        <p:spPr>
          <a:xfrm>
            <a:off x="6827678" y="3976694"/>
            <a:ext cx="1155343" cy="606587"/>
          </a:xfrm>
          <a:prstGeom prst="arc">
            <a:avLst>
              <a:gd name="adj1" fmla="val 10703697"/>
              <a:gd name="adj2" fmla="val 0"/>
            </a:avLst>
          </a:prstGeom>
        </p:spPr>
        <p:style>
          <a:lnRef idx="1">
            <a:schemeClr val="accent3"/>
          </a:lnRef>
          <a:fillRef idx="0">
            <a:schemeClr val="accent3"/>
          </a:fillRef>
          <a:effectRef idx="0">
            <a:schemeClr val="accent3"/>
          </a:effectRef>
          <a:fontRef idx="minor">
            <a:schemeClr val="tx1"/>
          </a:fontRef>
        </p:style>
        <p:txBody>
          <a:bodyPr rtlCol="0" anchor="ctr"/>
          <a:lstStyle/>
          <a:p>
            <a:pPr algn="ctr"/>
            <a:endParaRPr lang="fr-FR"/>
          </a:p>
        </p:txBody>
      </p:sp>
      <p:sp>
        <p:nvSpPr>
          <p:cNvPr id="15" name="TextBox 14"/>
          <p:cNvSpPr txBox="1"/>
          <p:nvPr/>
        </p:nvSpPr>
        <p:spPr>
          <a:xfrm>
            <a:off x="1229234" y="2733421"/>
            <a:ext cx="5215945" cy="769441"/>
          </a:xfrm>
          <a:prstGeom prst="rect">
            <a:avLst/>
          </a:prstGeom>
          <a:noFill/>
          <a:ln>
            <a:noFill/>
          </a:ln>
        </p:spPr>
        <p:txBody>
          <a:bodyPr wrap="square" rtlCol="0" anchor="ctr" anchorCtr="1">
            <a:spAutoFit/>
          </a:bodyPr>
          <a:lstStyle/>
          <a:p>
            <a:pPr marL="285750" indent="-285750">
              <a:buFont typeface="Arial" panose="020B0604020202020204" pitchFamily="34" charset="0"/>
              <a:buChar char="•"/>
            </a:pPr>
            <a:r>
              <a:rPr lang="en-US" sz="2200" dirty="0" smtClean="0"/>
              <a:t>Services exposed to the internet</a:t>
            </a:r>
          </a:p>
          <a:p>
            <a:pPr marL="285750" indent="-285750">
              <a:buFont typeface="Arial" panose="020B0604020202020204" pitchFamily="34" charset="0"/>
              <a:buChar char="•"/>
            </a:pPr>
            <a:r>
              <a:rPr lang="en-US" sz="2200" dirty="0" smtClean="0"/>
              <a:t>For a programmatic access</a:t>
            </a:r>
          </a:p>
        </p:txBody>
      </p:sp>
      <p:sp>
        <p:nvSpPr>
          <p:cNvPr id="16" name="TextBox 15"/>
          <p:cNvSpPr txBox="1"/>
          <p:nvPr/>
        </p:nvSpPr>
        <p:spPr>
          <a:xfrm>
            <a:off x="2285999" y="3946285"/>
            <a:ext cx="1885453" cy="461665"/>
          </a:xfrm>
          <a:prstGeom prst="rect">
            <a:avLst/>
          </a:prstGeom>
          <a:noFill/>
          <a:ln>
            <a:noFill/>
          </a:ln>
        </p:spPr>
        <p:txBody>
          <a:bodyPr wrap="none" rtlCol="0" anchor="ctr" anchorCtr="1">
            <a:spAutoFit/>
          </a:bodyPr>
          <a:lstStyle/>
          <a:p>
            <a:r>
              <a:rPr lang="fr-FR" sz="2000" b="1" dirty="0"/>
              <a:t>→</a:t>
            </a:r>
            <a:r>
              <a:rPr lang="fr-FR" sz="2400" b="1" dirty="0"/>
              <a:t>Online </a:t>
            </a:r>
            <a:r>
              <a:rPr lang="fr-FR" sz="2400" b="1" dirty="0" smtClean="0"/>
              <a:t>APIs</a:t>
            </a:r>
            <a:endParaRPr lang="fr-FR" b="1" dirty="0"/>
          </a:p>
        </p:txBody>
      </p:sp>
      <p:sp>
        <p:nvSpPr>
          <p:cNvPr id="17" name="Slide Number Placeholder 16"/>
          <p:cNvSpPr>
            <a:spLocks noGrp="1"/>
          </p:cNvSpPr>
          <p:nvPr>
            <p:ph type="sldNum" sz="quarter" idx="12"/>
          </p:nvPr>
        </p:nvSpPr>
        <p:spPr/>
        <p:txBody>
          <a:bodyPr/>
          <a:lstStyle/>
          <a:p>
            <a:fld id="{401CF334-2D5C-4859-84A6-CA7E6E43FAEB}" type="slidenum">
              <a:rPr lang="en-US" smtClean="0"/>
              <a:t>4</a:t>
            </a:fld>
            <a:endParaRPr lang="en-US" dirty="0"/>
          </a:p>
        </p:txBody>
      </p:sp>
      <p:sp>
        <p:nvSpPr>
          <p:cNvPr id="2" name="Rounded Rectangle 1"/>
          <p:cNvSpPr/>
          <p:nvPr/>
        </p:nvSpPr>
        <p:spPr>
          <a:xfrm>
            <a:off x="6329617" y="5009881"/>
            <a:ext cx="2190105" cy="1516687"/>
          </a:xfrm>
          <a:prstGeom prst="round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a:t>Web Service</a:t>
            </a:r>
            <a:endParaRPr lang="fr-FR" dirty="0"/>
          </a:p>
        </p:txBody>
      </p:sp>
    </p:spTree>
    <p:extLst>
      <p:ext uri="{BB962C8B-B14F-4D97-AF65-F5344CB8AC3E}">
        <p14:creationId xmlns:p14="http://schemas.microsoft.com/office/powerpoint/2010/main" val="2516623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grpId="0" nodeType="afterEffect">
                                  <p:stCondLst>
                                    <p:cond delay="1000"/>
                                  </p:stCondLst>
                                  <p:childTnLst>
                                    <p:set>
                                      <p:cBhvr>
                                        <p:cTn id="11" dur="1" fill="hold">
                                          <p:stCondLst>
                                            <p:cond delay="0"/>
                                          </p:stCondLst>
                                        </p:cTn>
                                        <p:tgtEl>
                                          <p:spTgt spid="13"/>
                                        </p:tgtEl>
                                        <p:attrNameLst>
                                          <p:attrName>style.visibility</p:attrName>
                                        </p:attrNameLst>
                                      </p:cBhvr>
                                      <p:to>
                                        <p:strVal val="visible"/>
                                      </p:to>
                                    </p:set>
                                  </p:childTnLst>
                                </p:cTn>
                              </p:par>
                            </p:childTnLst>
                          </p:cTn>
                        </p:par>
                        <p:par>
                          <p:cTn id="12" fill="hold">
                            <p:stCondLst>
                              <p:cond delay="1000"/>
                            </p:stCondLst>
                            <p:childTnLst>
                              <p:par>
                                <p:cTn id="13" presetID="1" presetClass="entr" presetSubtype="0" fill="hold" grpId="0" nodeType="afterEffect">
                                  <p:stCondLst>
                                    <p:cond delay="100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6"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01CF334-2D5C-4859-84A6-CA7E6E43FAEB}" type="slidenum">
              <a:rPr lang="en-US" smtClean="0"/>
              <a:t>40</a:t>
            </a:fld>
            <a:endParaRPr lang="en-US" dirty="0"/>
          </a:p>
        </p:txBody>
      </p:sp>
      <p:sp>
        <p:nvSpPr>
          <p:cNvPr id="3" name="Content Placeholder 2"/>
          <p:cNvSpPr>
            <a:spLocks noGrp="1"/>
          </p:cNvSpPr>
          <p:nvPr>
            <p:ph idx="1"/>
          </p:nvPr>
        </p:nvSpPr>
        <p:spPr>
          <a:xfrm>
            <a:off x="932330" y="2248348"/>
            <a:ext cx="10327340" cy="2587123"/>
          </a:xfrm>
        </p:spPr>
        <p:txBody>
          <a:bodyPr/>
          <a:lstStyle/>
          <a:p>
            <a:r>
              <a:rPr lang="en-US" dirty="0"/>
              <a:t>Starts with "{" </a:t>
            </a:r>
          </a:p>
          <a:p>
            <a:r>
              <a:rPr lang="en-US" dirty="0"/>
              <a:t>E</a:t>
            </a:r>
            <a:r>
              <a:rPr lang="en-US" dirty="0" smtClean="0"/>
              <a:t>nds </a:t>
            </a:r>
            <a:r>
              <a:rPr lang="en-US" dirty="0"/>
              <a:t>with "}" </a:t>
            </a:r>
            <a:endParaRPr lang="en-US" dirty="0" smtClean="0"/>
          </a:p>
          <a:p>
            <a:r>
              <a:rPr lang="en-US" dirty="0"/>
              <a:t>C</a:t>
            </a:r>
            <a:r>
              <a:rPr lang="en-US" dirty="0" smtClean="0"/>
              <a:t>omposed </a:t>
            </a:r>
            <a:r>
              <a:rPr lang="en-US" dirty="0"/>
              <a:t>of an unordered list of pair keys / values. </a:t>
            </a:r>
            <a:endParaRPr lang="en-US" dirty="0" smtClean="0"/>
          </a:p>
          <a:p>
            <a:r>
              <a:rPr lang="en-US" dirty="0" smtClean="0"/>
              <a:t>A </a:t>
            </a:r>
            <a:r>
              <a:rPr lang="en-US" dirty="0"/>
              <a:t>key is followed by ":" </a:t>
            </a:r>
            <a:endParaRPr lang="en-US" dirty="0" smtClean="0"/>
          </a:p>
          <a:p>
            <a:r>
              <a:rPr lang="en-US" dirty="0"/>
              <a:t>T</a:t>
            </a:r>
            <a:r>
              <a:rPr lang="en-US" dirty="0" smtClean="0"/>
              <a:t>he </a:t>
            </a:r>
            <a:r>
              <a:rPr lang="en-US" dirty="0"/>
              <a:t>key / value pairs are separated by ","</a:t>
            </a:r>
          </a:p>
        </p:txBody>
      </p:sp>
      <p:sp>
        <p:nvSpPr>
          <p:cNvPr id="4" name="Title 3"/>
          <p:cNvSpPr>
            <a:spLocks noGrp="1"/>
          </p:cNvSpPr>
          <p:nvPr>
            <p:ph type="title"/>
          </p:nvPr>
        </p:nvSpPr>
        <p:spPr/>
        <p:txBody>
          <a:bodyPr/>
          <a:lstStyle/>
          <a:p>
            <a:r>
              <a:rPr lang="en-US" dirty="0" smtClean="0"/>
              <a:t>JSON Object</a:t>
            </a:r>
            <a:endParaRPr lang="en-US"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19658" y="4952948"/>
            <a:ext cx="8327653" cy="1573620"/>
          </a:xfrm>
          <a:prstGeom prst="rect">
            <a:avLst/>
          </a:prstGeom>
        </p:spPr>
      </p:pic>
    </p:spTree>
    <p:extLst>
      <p:ext uri="{BB962C8B-B14F-4D97-AF65-F5344CB8AC3E}">
        <p14:creationId xmlns:p14="http://schemas.microsoft.com/office/powerpoint/2010/main" val="337110796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01CF334-2D5C-4859-84A6-CA7E6E43FAEB}" type="slidenum">
              <a:rPr lang="en-US" smtClean="0"/>
              <a:t>41</a:t>
            </a:fld>
            <a:endParaRPr lang="en-US" dirty="0"/>
          </a:p>
        </p:txBody>
      </p:sp>
      <p:sp>
        <p:nvSpPr>
          <p:cNvPr id="3" name="Content Placeholder 2"/>
          <p:cNvSpPr>
            <a:spLocks noGrp="1"/>
          </p:cNvSpPr>
          <p:nvPr>
            <p:ph idx="1"/>
          </p:nvPr>
        </p:nvSpPr>
        <p:spPr>
          <a:xfrm>
            <a:off x="932330" y="2248349"/>
            <a:ext cx="10327340" cy="2013686"/>
          </a:xfrm>
        </p:spPr>
        <p:txBody>
          <a:bodyPr/>
          <a:lstStyle/>
          <a:p>
            <a:r>
              <a:rPr lang="en-US" dirty="0"/>
              <a:t>Ordered list of objects </a:t>
            </a:r>
            <a:endParaRPr lang="en-US" dirty="0" smtClean="0"/>
          </a:p>
          <a:p>
            <a:r>
              <a:rPr lang="en-US" dirty="0"/>
              <a:t>B</a:t>
            </a:r>
            <a:r>
              <a:rPr lang="en-US" dirty="0" smtClean="0"/>
              <a:t>eginning </a:t>
            </a:r>
            <a:r>
              <a:rPr lang="en-US" dirty="0"/>
              <a:t>with "[" </a:t>
            </a:r>
            <a:endParaRPr lang="en-US" dirty="0" smtClean="0"/>
          </a:p>
          <a:p>
            <a:r>
              <a:rPr lang="en-US" dirty="0"/>
              <a:t>E</a:t>
            </a:r>
            <a:r>
              <a:rPr lang="en-US" dirty="0" smtClean="0"/>
              <a:t>nding </a:t>
            </a:r>
            <a:r>
              <a:rPr lang="en-US" dirty="0"/>
              <a:t>with </a:t>
            </a:r>
            <a:r>
              <a:rPr lang="en-US" dirty="0" smtClean="0"/>
              <a:t>"]“</a:t>
            </a:r>
          </a:p>
          <a:p>
            <a:r>
              <a:rPr lang="en-US" dirty="0"/>
              <a:t>T</a:t>
            </a:r>
            <a:r>
              <a:rPr lang="en-US" dirty="0" smtClean="0"/>
              <a:t>he </a:t>
            </a:r>
            <a:r>
              <a:rPr lang="en-US" dirty="0"/>
              <a:t>objects are separated from each other by </a:t>
            </a:r>
            <a:r>
              <a:rPr lang="en-US" dirty="0" smtClean="0"/>
              <a:t>“,".</a:t>
            </a:r>
            <a:endParaRPr lang="en-US" dirty="0"/>
          </a:p>
        </p:txBody>
      </p:sp>
      <p:sp>
        <p:nvSpPr>
          <p:cNvPr id="4" name="Title 3"/>
          <p:cNvSpPr>
            <a:spLocks noGrp="1"/>
          </p:cNvSpPr>
          <p:nvPr>
            <p:ph type="title"/>
          </p:nvPr>
        </p:nvSpPr>
        <p:spPr/>
        <p:txBody>
          <a:bodyPr/>
          <a:lstStyle/>
          <a:p>
            <a:r>
              <a:rPr lang="en-US" dirty="0" smtClean="0"/>
              <a:t>JSON Array</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586" y="4616347"/>
            <a:ext cx="9142827" cy="1727658"/>
          </a:xfrm>
          <a:prstGeom prst="rect">
            <a:avLst/>
          </a:prstGeom>
        </p:spPr>
      </p:pic>
    </p:spTree>
    <p:extLst>
      <p:ext uri="{BB962C8B-B14F-4D97-AF65-F5344CB8AC3E}">
        <p14:creationId xmlns:p14="http://schemas.microsoft.com/office/powerpoint/2010/main" val="343588472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01CF334-2D5C-4859-84A6-CA7E6E43FAEB}" type="slidenum">
              <a:rPr lang="en-US" smtClean="0"/>
              <a:t>42</a:t>
            </a:fld>
            <a:endParaRPr lang="en-US" dirty="0"/>
          </a:p>
        </p:txBody>
      </p:sp>
      <p:sp>
        <p:nvSpPr>
          <p:cNvPr id="3" name="Content Placeholder 2"/>
          <p:cNvSpPr>
            <a:spLocks noGrp="1"/>
          </p:cNvSpPr>
          <p:nvPr>
            <p:ph idx="1"/>
          </p:nvPr>
        </p:nvSpPr>
        <p:spPr>
          <a:xfrm>
            <a:off x="932330" y="2248349"/>
            <a:ext cx="4120117" cy="2742106"/>
          </a:xfrm>
        </p:spPr>
        <p:txBody>
          <a:bodyPr/>
          <a:lstStyle/>
          <a:p>
            <a:r>
              <a:rPr lang="en-US" dirty="0"/>
              <a:t>An object can be </a:t>
            </a:r>
            <a:endParaRPr lang="en-US" dirty="0" smtClean="0"/>
          </a:p>
          <a:p>
            <a:pPr lvl="1">
              <a:buFont typeface="Arial" panose="020B0604020202020204" pitchFamily="34" charset="0"/>
              <a:buChar char="•"/>
            </a:pPr>
            <a:r>
              <a:rPr lang="en-US" dirty="0"/>
              <a:t>S</a:t>
            </a:r>
            <a:r>
              <a:rPr lang="en-US" dirty="0" smtClean="0"/>
              <a:t>tring </a:t>
            </a:r>
            <a:r>
              <a:rPr lang="en-US" dirty="0"/>
              <a:t>between </a:t>
            </a:r>
            <a:r>
              <a:rPr lang="en-US" dirty="0" smtClean="0"/>
              <a:t>" " </a:t>
            </a:r>
          </a:p>
          <a:p>
            <a:pPr lvl="1">
              <a:buFont typeface="Arial" panose="020B0604020202020204" pitchFamily="34" charset="0"/>
              <a:buChar char="•"/>
            </a:pPr>
            <a:r>
              <a:rPr lang="en-US" dirty="0"/>
              <a:t>N</a:t>
            </a:r>
            <a:r>
              <a:rPr lang="en-US" dirty="0" smtClean="0"/>
              <a:t>umber </a:t>
            </a:r>
            <a:r>
              <a:rPr lang="en-US" dirty="0"/>
              <a:t>(integer, decimal) </a:t>
            </a:r>
            <a:endParaRPr lang="en-US" dirty="0" smtClean="0"/>
          </a:p>
          <a:p>
            <a:pPr lvl="1">
              <a:buFont typeface="Arial" panose="020B0604020202020204" pitchFamily="34" charset="0"/>
              <a:buChar char="•"/>
            </a:pPr>
            <a:r>
              <a:rPr lang="en-US" dirty="0" smtClean="0"/>
              <a:t>Boolean </a:t>
            </a:r>
            <a:r>
              <a:rPr lang="en-US" dirty="0"/>
              <a:t>(true, false) </a:t>
            </a:r>
            <a:endParaRPr lang="en-US" dirty="0" smtClean="0"/>
          </a:p>
          <a:p>
            <a:pPr lvl="1">
              <a:buFont typeface="Arial" panose="020B0604020202020204" pitchFamily="34" charset="0"/>
              <a:buChar char="•"/>
            </a:pPr>
            <a:r>
              <a:rPr lang="en-US" dirty="0"/>
              <a:t>N</a:t>
            </a:r>
            <a:r>
              <a:rPr lang="en-US" dirty="0" smtClean="0"/>
              <a:t>ull </a:t>
            </a:r>
          </a:p>
          <a:p>
            <a:pPr lvl="1">
              <a:buFont typeface="Arial" panose="020B0604020202020204" pitchFamily="34" charset="0"/>
              <a:buChar char="•"/>
            </a:pPr>
            <a:r>
              <a:rPr lang="en-US" dirty="0"/>
              <a:t>O</a:t>
            </a:r>
            <a:r>
              <a:rPr lang="en-US" dirty="0" smtClean="0"/>
              <a:t>bject</a:t>
            </a:r>
            <a:r>
              <a:rPr lang="en-US" dirty="0"/>
              <a:t>.</a:t>
            </a:r>
          </a:p>
        </p:txBody>
      </p:sp>
      <p:sp>
        <p:nvSpPr>
          <p:cNvPr id="4" name="Title 3"/>
          <p:cNvSpPr>
            <a:spLocks noGrp="1"/>
          </p:cNvSpPr>
          <p:nvPr>
            <p:ph type="title"/>
          </p:nvPr>
        </p:nvSpPr>
        <p:spPr/>
        <p:txBody>
          <a:bodyPr/>
          <a:lstStyle/>
          <a:p>
            <a:r>
              <a:rPr lang="en-US" dirty="0" smtClean="0"/>
              <a:t>JSON Value</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06342" y="3323015"/>
            <a:ext cx="7173591" cy="3334880"/>
          </a:xfrm>
          <a:prstGeom prst="rect">
            <a:avLst/>
          </a:prstGeom>
        </p:spPr>
      </p:pic>
    </p:spTree>
    <p:extLst>
      <p:ext uri="{BB962C8B-B14F-4D97-AF65-F5344CB8AC3E}">
        <p14:creationId xmlns:p14="http://schemas.microsoft.com/office/powerpoint/2010/main" val="293616352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01CF334-2D5C-4859-84A6-CA7E6E43FAEB}" type="slidenum">
              <a:rPr lang="en-US" smtClean="0"/>
              <a:t>43</a:t>
            </a:fld>
            <a:endParaRPr lang="en-US" dirty="0"/>
          </a:p>
        </p:txBody>
      </p:sp>
      <p:sp>
        <p:nvSpPr>
          <p:cNvPr id="3" name="Content Placeholder 2"/>
          <p:cNvSpPr>
            <a:spLocks noGrp="1"/>
          </p:cNvSpPr>
          <p:nvPr>
            <p:ph idx="1"/>
          </p:nvPr>
        </p:nvSpPr>
        <p:spPr>
          <a:xfrm>
            <a:off x="1348352" y="2743200"/>
            <a:ext cx="9911319" cy="3418243"/>
          </a:xfrm>
        </p:spPr>
        <p:txBody>
          <a:bodyPr>
            <a:normAutofit/>
          </a:bodyPr>
          <a:lstStyle/>
          <a:p>
            <a:pPr marL="0" indent="0">
              <a:buNone/>
            </a:pPr>
            <a:r>
              <a:rPr lang="en-US" sz="2200" dirty="0" smtClean="0"/>
              <a:t>This JSON syntax defines an employees object, with an array of 3 employees records</a:t>
            </a:r>
          </a:p>
          <a:p>
            <a:pPr marL="0" indent="0">
              <a:buNone/>
            </a:pPr>
            <a:endParaRPr lang="en-US" dirty="0"/>
          </a:p>
          <a:p>
            <a:pPr marL="0" indent="0">
              <a:buNone/>
            </a:pPr>
            <a:r>
              <a:rPr lang="en-US" dirty="0" smtClean="0"/>
              <a:t>{“employees”:[</a:t>
            </a:r>
          </a:p>
          <a:p>
            <a:pPr marL="0" indent="0">
              <a:buNone/>
            </a:pPr>
            <a:r>
              <a:rPr lang="en-US" dirty="0"/>
              <a:t>	</a:t>
            </a:r>
            <a:r>
              <a:rPr lang="en-US" dirty="0" smtClean="0"/>
              <a:t>{“firstName”:”John”, “lastName”:”Doe”},</a:t>
            </a:r>
          </a:p>
          <a:p>
            <a:pPr marL="0" indent="0">
              <a:buNone/>
            </a:pPr>
            <a:r>
              <a:rPr lang="en-US" dirty="0"/>
              <a:t>	</a:t>
            </a:r>
            <a:r>
              <a:rPr lang="en-US" dirty="0" smtClean="0"/>
              <a:t>{“</a:t>
            </a:r>
            <a:r>
              <a:rPr lang="en-US" dirty="0"/>
              <a:t>firstName</a:t>
            </a:r>
            <a:r>
              <a:rPr lang="en-US" dirty="0" smtClean="0"/>
              <a:t>”:”Anna”, </a:t>
            </a:r>
            <a:r>
              <a:rPr lang="en-US" dirty="0"/>
              <a:t>“lastName</a:t>
            </a:r>
            <a:r>
              <a:rPr lang="en-US" dirty="0" smtClean="0"/>
              <a:t>”:”Smith”},</a:t>
            </a:r>
          </a:p>
          <a:p>
            <a:pPr marL="0" indent="0">
              <a:buNone/>
            </a:pPr>
            <a:r>
              <a:rPr lang="en-US" dirty="0"/>
              <a:t>	</a:t>
            </a:r>
            <a:r>
              <a:rPr lang="en-US" dirty="0" smtClean="0"/>
              <a:t>{“</a:t>
            </a:r>
            <a:r>
              <a:rPr lang="en-US" dirty="0"/>
              <a:t>firstName</a:t>
            </a:r>
            <a:r>
              <a:rPr lang="en-US" dirty="0" smtClean="0"/>
              <a:t>”:”Peter”, </a:t>
            </a:r>
            <a:r>
              <a:rPr lang="en-US" dirty="0"/>
              <a:t>“lastName</a:t>
            </a:r>
            <a:r>
              <a:rPr lang="en-US" dirty="0" smtClean="0"/>
              <a:t>”:”Jones”}</a:t>
            </a:r>
          </a:p>
          <a:p>
            <a:pPr marL="0" indent="0">
              <a:buNone/>
            </a:pPr>
            <a:r>
              <a:rPr lang="en-US" dirty="0" smtClean="0"/>
              <a:t>]}</a:t>
            </a:r>
            <a:endParaRPr lang="en-US" dirty="0"/>
          </a:p>
        </p:txBody>
      </p:sp>
      <p:sp>
        <p:nvSpPr>
          <p:cNvPr id="4" name="Title 3"/>
          <p:cNvSpPr>
            <a:spLocks noGrp="1"/>
          </p:cNvSpPr>
          <p:nvPr>
            <p:ph type="title"/>
          </p:nvPr>
        </p:nvSpPr>
        <p:spPr/>
        <p:txBody>
          <a:bodyPr/>
          <a:lstStyle/>
          <a:p>
            <a:r>
              <a:rPr lang="en-US" dirty="0" smtClean="0"/>
              <a:t>JSON Example</a:t>
            </a:r>
            <a:endParaRPr lang="en-US" dirty="0"/>
          </a:p>
        </p:txBody>
      </p:sp>
    </p:spTree>
    <p:extLst>
      <p:ext uri="{BB962C8B-B14F-4D97-AF65-F5344CB8AC3E}">
        <p14:creationId xmlns:p14="http://schemas.microsoft.com/office/powerpoint/2010/main" val="71966351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01CF334-2D5C-4859-84A6-CA7E6E43FAEB}" type="slidenum">
              <a:rPr lang="en-US" smtClean="0"/>
              <a:t>44</a:t>
            </a:fld>
            <a:endParaRPr lang="en-US" dirty="0"/>
          </a:p>
        </p:txBody>
      </p:sp>
      <p:sp>
        <p:nvSpPr>
          <p:cNvPr id="4" name="Title 3"/>
          <p:cNvSpPr>
            <a:spLocks noGrp="1"/>
          </p:cNvSpPr>
          <p:nvPr>
            <p:ph type="title"/>
          </p:nvPr>
        </p:nvSpPr>
        <p:spPr/>
        <p:txBody>
          <a:bodyPr/>
          <a:lstStyle/>
          <a:p>
            <a:r>
              <a:rPr lang="en-US" dirty="0" smtClean="0"/>
              <a:t>JSON Example</a:t>
            </a:r>
            <a:endParaRPr lang="en-US" dirty="0"/>
          </a:p>
        </p:txBody>
      </p:sp>
      <p:sp>
        <p:nvSpPr>
          <p:cNvPr id="5" name="Content Placeholder 2"/>
          <p:cNvSpPr txBox="1">
            <a:spLocks/>
          </p:cNvSpPr>
          <p:nvPr/>
        </p:nvSpPr>
        <p:spPr>
          <a:xfrm>
            <a:off x="1456687" y="2523264"/>
            <a:ext cx="10425345" cy="4753190"/>
          </a:xfrm>
          <a:prstGeom prst="rect">
            <a:avLst/>
          </a:prstGeom>
        </p:spPr>
        <p:txBody>
          <a:bodyPr vert="horz" lIns="91440" tIns="45720" rIns="91440" bIns="45720" rtlCol="0">
            <a:noAutofit/>
          </a:bodyPr>
          <a:lstStyle>
            <a:lvl1pPr marL="365760" indent="-365760" algn="l" defTabSz="914400" rtl="0" eaLnBrk="1" latinLnBrk="0" hangingPunct="1">
              <a:spcBef>
                <a:spcPct val="20000"/>
              </a:spcBef>
              <a:buClr>
                <a:schemeClr val="accent1"/>
              </a:buClr>
              <a:buFont typeface="Wingdings" pitchFamily="2" charset="2"/>
              <a:buChar char=""/>
              <a:defRPr sz="2400" kern="1200">
                <a:solidFill>
                  <a:schemeClr val="tx1">
                    <a:lumMod val="85000"/>
                    <a:lumOff val="15000"/>
                  </a:schemeClr>
                </a:solidFill>
                <a:latin typeface="+mn-lt"/>
                <a:ea typeface="+mn-ea"/>
                <a:cs typeface="+mn-cs"/>
              </a:defRPr>
            </a:lvl1pPr>
            <a:lvl2pPr marL="777240" indent="-365760" algn="l" defTabSz="914400" rtl="0" eaLnBrk="1" latinLnBrk="0" hangingPunct="1">
              <a:spcBef>
                <a:spcPct val="20000"/>
              </a:spcBef>
              <a:buClr>
                <a:schemeClr val="accent1"/>
              </a:buClr>
              <a:buFont typeface="Wingdings" pitchFamily="2" charset="2"/>
              <a:buChar char=""/>
              <a:defRPr sz="2200" kern="1200">
                <a:solidFill>
                  <a:schemeClr val="tx1">
                    <a:lumMod val="85000"/>
                    <a:lumOff val="15000"/>
                  </a:schemeClr>
                </a:solidFill>
                <a:latin typeface="+mn-lt"/>
                <a:ea typeface="+mn-ea"/>
                <a:cs typeface="+mn-cs"/>
              </a:defRPr>
            </a:lvl2pPr>
            <a:lvl3pPr marL="1143000" indent="-365760" algn="l" defTabSz="914400" rtl="0" eaLnBrk="1" latinLnBrk="0" hangingPunct="1">
              <a:spcBef>
                <a:spcPct val="20000"/>
              </a:spcBef>
              <a:buClr>
                <a:schemeClr val="accent1"/>
              </a:buClr>
              <a:buFont typeface="Wingdings" pitchFamily="2" charset="2"/>
              <a:buChar char=""/>
              <a:defRPr sz="2000" kern="1200">
                <a:solidFill>
                  <a:schemeClr val="tx1">
                    <a:lumMod val="85000"/>
                    <a:lumOff val="15000"/>
                  </a:schemeClr>
                </a:solidFill>
                <a:latin typeface="+mn-lt"/>
                <a:ea typeface="+mn-ea"/>
                <a:cs typeface="+mn-cs"/>
              </a:defRPr>
            </a:lvl3pPr>
            <a:lvl4pPr marL="1508760" indent="-320040" algn="l" defTabSz="914400" rtl="0" eaLnBrk="1" latinLnBrk="0" hangingPunct="1">
              <a:spcBef>
                <a:spcPct val="20000"/>
              </a:spcBef>
              <a:buClr>
                <a:schemeClr val="accent1"/>
              </a:buClr>
              <a:buFont typeface="Wingdings" pitchFamily="2" charset="2"/>
              <a:buChar char=""/>
              <a:defRPr sz="1800" kern="1200">
                <a:solidFill>
                  <a:schemeClr val="tx1">
                    <a:lumMod val="85000"/>
                    <a:lumOff val="15000"/>
                  </a:schemeClr>
                </a:solidFill>
                <a:latin typeface="+mn-lt"/>
                <a:ea typeface="+mn-ea"/>
                <a:cs typeface="+mn-cs"/>
              </a:defRPr>
            </a:lvl4pPr>
            <a:lvl5pPr marL="1828800" indent="-320040" algn="l" defTabSz="914400" rtl="0" eaLnBrk="1" latinLnBrk="0" hangingPunct="1">
              <a:spcBef>
                <a:spcPct val="20000"/>
              </a:spcBef>
              <a:buClr>
                <a:schemeClr val="accent1"/>
              </a:buClr>
              <a:buFont typeface="Wingdings" pitchFamily="2" charset="2"/>
              <a:buChar char=""/>
              <a:defRPr sz="1600" kern="1200">
                <a:solidFill>
                  <a:schemeClr val="tx1">
                    <a:lumMod val="85000"/>
                    <a:lumOff val="15000"/>
                  </a:schemeClr>
                </a:solidFill>
                <a:latin typeface="+mn-lt"/>
                <a:ea typeface="+mn-ea"/>
                <a:cs typeface="+mn-cs"/>
              </a:defRPr>
            </a:lvl5pPr>
            <a:lvl6pPr marL="214884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6pPr>
            <a:lvl7pPr marL="246888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7pPr>
            <a:lvl8pPr marL="278892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8pPr>
            <a:lvl9pPr marL="310896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9pPr>
          </a:lstStyle>
          <a:p>
            <a:pPr marL="0" indent="0">
              <a:buNone/>
            </a:pPr>
            <a:r>
              <a:rPr lang="en-US" sz="2200" dirty="0" smtClean="0"/>
              <a:t>This XML syntax also defines an employees object with 3 employees records</a:t>
            </a:r>
            <a:endParaRPr lang="en-US" sz="1800" dirty="0"/>
          </a:p>
          <a:p>
            <a:pPr marL="0" indent="0">
              <a:buNone/>
            </a:pPr>
            <a:r>
              <a:rPr lang="en-US" sz="1800" dirty="0" smtClean="0"/>
              <a:t>&lt;employees&gt;</a:t>
            </a:r>
          </a:p>
          <a:p>
            <a:pPr marL="0" indent="0">
              <a:buNone/>
            </a:pPr>
            <a:r>
              <a:rPr lang="en-US" sz="1800" dirty="0"/>
              <a:t>	&lt;</a:t>
            </a:r>
            <a:r>
              <a:rPr lang="en-US" sz="1800" dirty="0" smtClean="0"/>
              <a:t>employee&gt;</a:t>
            </a:r>
          </a:p>
          <a:p>
            <a:pPr marL="0" indent="0">
              <a:buNone/>
            </a:pPr>
            <a:r>
              <a:rPr lang="en-US" sz="1800" dirty="0"/>
              <a:t>	</a:t>
            </a:r>
            <a:r>
              <a:rPr lang="en-US" sz="1800" dirty="0" smtClean="0"/>
              <a:t>	&lt;firstName&gt;John&lt;/firstName&gt;&lt;lastName&gt;Doe&lt;/lastName&gt;</a:t>
            </a:r>
            <a:endParaRPr lang="en-US" sz="1800" dirty="0"/>
          </a:p>
          <a:p>
            <a:pPr marL="0" indent="0">
              <a:buNone/>
            </a:pPr>
            <a:r>
              <a:rPr lang="en-US" sz="1800" dirty="0" smtClean="0"/>
              <a:t>	</a:t>
            </a:r>
            <a:r>
              <a:rPr lang="en-US" sz="1800" dirty="0"/>
              <a:t>&lt;/ </a:t>
            </a:r>
            <a:r>
              <a:rPr lang="en-US" sz="1800" dirty="0" smtClean="0"/>
              <a:t>employee&gt;</a:t>
            </a:r>
          </a:p>
          <a:p>
            <a:pPr marL="0" indent="0">
              <a:buNone/>
            </a:pPr>
            <a:r>
              <a:rPr lang="en-US" sz="1800" dirty="0" smtClean="0"/>
              <a:t>	&lt;</a:t>
            </a:r>
            <a:r>
              <a:rPr lang="en-US" sz="1800" dirty="0"/>
              <a:t>employee&gt;</a:t>
            </a:r>
          </a:p>
          <a:p>
            <a:pPr marL="0" indent="0">
              <a:buNone/>
            </a:pPr>
            <a:r>
              <a:rPr lang="en-US" sz="1800" dirty="0"/>
              <a:t>		&lt;</a:t>
            </a:r>
            <a:r>
              <a:rPr lang="en-US" sz="1800" dirty="0" smtClean="0"/>
              <a:t>firstName&gt;Anna&lt;/</a:t>
            </a:r>
            <a:r>
              <a:rPr lang="en-US" sz="1800" dirty="0"/>
              <a:t>firstName&gt;&lt;lastName&gt;Smith&lt;/lastName&gt;</a:t>
            </a:r>
          </a:p>
          <a:p>
            <a:pPr marL="0" indent="0">
              <a:buNone/>
            </a:pPr>
            <a:r>
              <a:rPr lang="en-US" sz="1800" dirty="0"/>
              <a:t>	&lt;/ employee&gt;</a:t>
            </a:r>
          </a:p>
          <a:p>
            <a:pPr marL="0" indent="0">
              <a:buNone/>
            </a:pPr>
            <a:r>
              <a:rPr lang="en-US" sz="1800" dirty="0" smtClean="0"/>
              <a:t>	&lt;</a:t>
            </a:r>
            <a:r>
              <a:rPr lang="en-US" sz="1800" dirty="0"/>
              <a:t>employee&gt;</a:t>
            </a:r>
          </a:p>
          <a:p>
            <a:pPr marL="0" indent="0">
              <a:buNone/>
            </a:pPr>
            <a:r>
              <a:rPr lang="en-US" sz="1800" dirty="0"/>
              <a:t>		&lt;</a:t>
            </a:r>
            <a:r>
              <a:rPr lang="en-US" sz="1800" dirty="0" smtClean="0"/>
              <a:t>firstName&gt;Peter&lt;/</a:t>
            </a:r>
            <a:r>
              <a:rPr lang="en-US" sz="1800" dirty="0"/>
              <a:t>firstName&gt;&lt;</a:t>
            </a:r>
            <a:r>
              <a:rPr lang="en-US" sz="1800" dirty="0" smtClean="0"/>
              <a:t>lastName&gt;Jones&lt;/</a:t>
            </a:r>
            <a:r>
              <a:rPr lang="en-US" sz="1800" dirty="0"/>
              <a:t>lastName&gt;</a:t>
            </a:r>
          </a:p>
          <a:p>
            <a:pPr marL="0" indent="0">
              <a:buNone/>
            </a:pPr>
            <a:r>
              <a:rPr lang="en-US" sz="1800" dirty="0"/>
              <a:t>	&lt;/ employee</a:t>
            </a:r>
            <a:r>
              <a:rPr lang="en-US" sz="1800" dirty="0" smtClean="0"/>
              <a:t>&gt;</a:t>
            </a:r>
          </a:p>
          <a:p>
            <a:pPr marL="0" indent="0">
              <a:buNone/>
            </a:pPr>
            <a:r>
              <a:rPr lang="en-US" sz="1800" dirty="0" smtClean="0"/>
              <a:t>&lt;/ employees&gt;</a:t>
            </a:r>
            <a:endParaRPr lang="en-US" sz="1800" dirty="0"/>
          </a:p>
        </p:txBody>
      </p:sp>
    </p:spTree>
    <p:extLst>
      <p:ext uri="{BB962C8B-B14F-4D97-AF65-F5344CB8AC3E}">
        <p14:creationId xmlns:p14="http://schemas.microsoft.com/office/powerpoint/2010/main" val="27637573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01CF334-2D5C-4859-84A6-CA7E6E43FAEB}" type="slidenum">
              <a:rPr lang="en-US" smtClean="0"/>
              <a:t>45</a:t>
            </a:fld>
            <a:endParaRPr lang="en-US" dirty="0"/>
          </a:p>
        </p:txBody>
      </p:sp>
      <p:sp>
        <p:nvSpPr>
          <p:cNvPr id="4" name="Title 3"/>
          <p:cNvSpPr>
            <a:spLocks noGrp="1"/>
          </p:cNvSpPr>
          <p:nvPr>
            <p:ph type="title"/>
          </p:nvPr>
        </p:nvSpPr>
        <p:spPr/>
        <p:txBody>
          <a:bodyPr/>
          <a:lstStyle/>
          <a:p>
            <a:r>
              <a:rPr lang="en-US" dirty="0" smtClean="0"/>
              <a:t>REST METHODS</a:t>
            </a:r>
            <a:endParaRPr lang="en-US" dirty="0"/>
          </a:p>
        </p:txBody>
      </p:sp>
    </p:spTree>
    <p:extLst>
      <p:ext uri="{BB962C8B-B14F-4D97-AF65-F5344CB8AC3E}">
        <p14:creationId xmlns:p14="http://schemas.microsoft.com/office/powerpoint/2010/main" val="168867298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01CF334-2D5C-4859-84A6-CA7E6E43FAEB}" type="slidenum">
              <a:rPr lang="en-US" smtClean="0"/>
              <a:t>46</a:t>
            </a:fld>
            <a:endParaRPr lang="en-US" dirty="0"/>
          </a:p>
        </p:txBody>
      </p:sp>
      <p:sp>
        <p:nvSpPr>
          <p:cNvPr id="4" name="Title 3"/>
          <p:cNvSpPr>
            <a:spLocks noGrp="1"/>
          </p:cNvSpPr>
          <p:nvPr>
            <p:ph type="title"/>
          </p:nvPr>
        </p:nvSpPr>
        <p:spPr/>
        <p:txBody>
          <a:bodyPr/>
          <a:lstStyle/>
          <a:p>
            <a:r>
              <a:rPr lang="fr-FR" dirty="0" smtClean="0"/>
              <a:t>REST </a:t>
            </a:r>
            <a:r>
              <a:rPr lang="fr-FR" dirty="0" err="1" smtClean="0"/>
              <a:t>Methods</a:t>
            </a:r>
            <a:endParaRPr lang="fr-FR" dirty="0"/>
          </a:p>
        </p:txBody>
      </p:sp>
      <p:sp>
        <p:nvSpPr>
          <p:cNvPr id="5" name="Rectangle 4"/>
          <p:cNvSpPr/>
          <p:nvPr/>
        </p:nvSpPr>
        <p:spPr>
          <a:xfrm>
            <a:off x="2029272" y="3466601"/>
            <a:ext cx="1855695" cy="1048871"/>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smtClean="0"/>
              <a:t>Client</a:t>
            </a:r>
            <a:endParaRPr lang="fr-FR" dirty="0"/>
          </a:p>
        </p:txBody>
      </p:sp>
      <p:sp>
        <p:nvSpPr>
          <p:cNvPr id="6" name="Rectangle 5"/>
          <p:cNvSpPr/>
          <p:nvPr/>
        </p:nvSpPr>
        <p:spPr>
          <a:xfrm>
            <a:off x="8286637" y="3466600"/>
            <a:ext cx="1855695" cy="1048871"/>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smtClean="0"/>
              <a:t>REST web service</a:t>
            </a:r>
            <a:endParaRPr lang="fr-FR" dirty="0"/>
          </a:p>
        </p:txBody>
      </p:sp>
      <p:sp>
        <p:nvSpPr>
          <p:cNvPr id="7" name="Right Arrow 6"/>
          <p:cNvSpPr/>
          <p:nvPr/>
        </p:nvSpPr>
        <p:spPr>
          <a:xfrm>
            <a:off x="6200947" y="3905870"/>
            <a:ext cx="1420905" cy="415517"/>
          </a:xfrm>
          <a:prstGeom prst="rightArrow">
            <a:avLst>
              <a:gd name="adj1" fmla="val 50000"/>
              <a:gd name="adj2" fmla="val 51444"/>
            </a:avLst>
          </a:prstGeom>
          <a:solidFill>
            <a:schemeClr val="accent1">
              <a:lumMod val="75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fr-FR" dirty="0"/>
          </a:p>
        </p:txBody>
      </p:sp>
      <p:sp>
        <p:nvSpPr>
          <p:cNvPr id="8" name="Right Arrow 7"/>
          <p:cNvSpPr/>
          <p:nvPr/>
        </p:nvSpPr>
        <p:spPr>
          <a:xfrm flipH="1">
            <a:off x="4418617" y="3922230"/>
            <a:ext cx="1564341" cy="382795"/>
          </a:xfrm>
          <a:prstGeom prst="rightArrow">
            <a:avLst>
              <a:gd name="adj1" fmla="val 50000"/>
              <a:gd name="adj2" fmla="val 69008"/>
            </a:avLst>
          </a:prstGeom>
          <a:solidFill>
            <a:schemeClr val="accent1">
              <a:lumMod val="75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fr-FR" dirty="0"/>
          </a:p>
        </p:txBody>
      </p:sp>
      <p:sp>
        <p:nvSpPr>
          <p:cNvPr id="9" name="TextBox 8"/>
          <p:cNvSpPr txBox="1"/>
          <p:nvPr/>
        </p:nvSpPr>
        <p:spPr>
          <a:xfrm>
            <a:off x="5363905" y="4227645"/>
            <a:ext cx="1443793" cy="923330"/>
          </a:xfrm>
          <a:prstGeom prst="rect">
            <a:avLst/>
          </a:prstGeom>
          <a:noFill/>
          <a:ln>
            <a:noFill/>
          </a:ln>
        </p:spPr>
        <p:txBody>
          <a:bodyPr wrap="none" rtlCol="0" anchor="ctr" anchorCtr="1">
            <a:spAutoFit/>
          </a:bodyPr>
          <a:lstStyle/>
          <a:p>
            <a:r>
              <a:rPr lang="en-US" dirty="0" smtClean="0"/>
              <a:t>HTTP request</a:t>
            </a:r>
          </a:p>
          <a:p>
            <a:endParaRPr lang="en-US" dirty="0"/>
          </a:p>
          <a:p>
            <a:pPr algn="ctr"/>
            <a:r>
              <a:rPr lang="en-US" b="1" dirty="0" smtClean="0"/>
              <a:t>(Method ?)</a:t>
            </a:r>
            <a:endParaRPr lang="fr-FR" b="1" dirty="0"/>
          </a:p>
        </p:txBody>
      </p:sp>
    </p:spTree>
    <p:extLst>
      <p:ext uri="{BB962C8B-B14F-4D97-AF65-F5344CB8AC3E}">
        <p14:creationId xmlns:p14="http://schemas.microsoft.com/office/powerpoint/2010/main" val="977937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barn(inVertical)">
                                      <p:cBhvr>
                                        <p:cTn id="13" dur="500"/>
                                        <p:tgtEl>
                                          <p:spTgt spid="8"/>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barn(inVertical)">
                                      <p:cBhvr>
                                        <p:cTn id="16" dur="500"/>
                                        <p:tgtEl>
                                          <p:spTgt spid="7"/>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barn(inVertical)">
                                      <p:cBhvr>
                                        <p:cTn id="1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01CF334-2D5C-4859-84A6-CA7E6E43FAEB}" type="slidenum">
              <a:rPr lang="en-US" smtClean="0"/>
              <a:t>47</a:t>
            </a:fld>
            <a:endParaRPr lang="en-US" dirty="0"/>
          </a:p>
        </p:txBody>
      </p:sp>
      <p:sp>
        <p:nvSpPr>
          <p:cNvPr id="3" name="Content Placeholder 2"/>
          <p:cNvSpPr>
            <a:spLocks noGrp="1"/>
          </p:cNvSpPr>
          <p:nvPr>
            <p:ph idx="1"/>
          </p:nvPr>
        </p:nvSpPr>
        <p:spPr/>
        <p:txBody>
          <a:bodyPr/>
          <a:lstStyle/>
          <a:p>
            <a:r>
              <a:rPr lang="en-US" dirty="0" smtClean="0"/>
              <a:t>4 bases operations </a:t>
            </a:r>
          </a:p>
          <a:p>
            <a:r>
              <a:rPr lang="en-US" dirty="0" smtClean="0"/>
              <a:t>Corresponding to the 4 types of HTTP requests</a:t>
            </a:r>
          </a:p>
          <a:p>
            <a:endParaRPr lang="en-US" dirty="0"/>
          </a:p>
          <a:p>
            <a:pPr lvl="3"/>
            <a:endParaRPr lang="fr-FR" dirty="0"/>
          </a:p>
        </p:txBody>
      </p:sp>
      <p:sp>
        <p:nvSpPr>
          <p:cNvPr id="4" name="Title 3"/>
          <p:cNvSpPr>
            <a:spLocks noGrp="1"/>
          </p:cNvSpPr>
          <p:nvPr>
            <p:ph type="title"/>
          </p:nvPr>
        </p:nvSpPr>
        <p:spPr/>
        <p:txBody>
          <a:bodyPr/>
          <a:lstStyle/>
          <a:p>
            <a:r>
              <a:rPr lang="en-US" dirty="0" smtClean="0"/>
              <a:t>Methods</a:t>
            </a:r>
            <a:endParaRPr lang="fr-FR" dirty="0"/>
          </a:p>
        </p:txBody>
      </p:sp>
      <p:sp>
        <p:nvSpPr>
          <p:cNvPr id="5" name="Right Arrow 4"/>
          <p:cNvSpPr/>
          <p:nvPr/>
        </p:nvSpPr>
        <p:spPr>
          <a:xfrm>
            <a:off x="2457451" y="3582033"/>
            <a:ext cx="697200" cy="351592"/>
          </a:xfrm>
          <a:prstGeom prst="rightArrow">
            <a:avLst>
              <a:gd name="adj1" fmla="val 50000"/>
              <a:gd name="adj2" fmla="val 51444"/>
            </a:avLst>
          </a:prstGeom>
          <a:solidFill>
            <a:schemeClr val="accent1">
              <a:lumMod val="75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fr-FR" dirty="0"/>
          </a:p>
        </p:txBody>
      </p:sp>
      <p:sp>
        <p:nvSpPr>
          <p:cNvPr id="11" name="Rectangle 10"/>
          <p:cNvSpPr/>
          <p:nvPr/>
        </p:nvSpPr>
        <p:spPr>
          <a:xfrm>
            <a:off x="3154651" y="3296164"/>
            <a:ext cx="553357" cy="923330"/>
          </a:xfrm>
          <a:prstGeom prst="rect">
            <a:avLst/>
          </a:prstGeom>
          <a:noFill/>
        </p:spPr>
        <p:txBody>
          <a:bodyPr wrap="none" lIns="91440" tIns="45720" rIns="91440" bIns="45720">
            <a:spAutoFit/>
            <a:scene3d>
              <a:camera prst="orthographicFront"/>
              <a:lightRig rig="threePt" dir="t"/>
            </a:scene3d>
            <a:sp3d extrusionH="57150">
              <a:bevelT w="38100" h="38100"/>
            </a:sp3d>
          </a:bodyPr>
          <a:lstStyle/>
          <a:p>
            <a:pPr algn="ctr"/>
            <a:r>
              <a:rPr lang="en-US" sz="5400" b="1" cap="none" spc="0" dirty="0" smtClean="0">
                <a:ln w="0"/>
                <a:solidFill>
                  <a:schemeClr val="accent1"/>
                </a:solidFill>
                <a:effectLst>
                  <a:outerShdw blurRad="38100" dist="25400" dir="5400000" algn="ctr" rotWithShape="0">
                    <a:srgbClr val="6E747A">
                      <a:alpha val="43000"/>
                    </a:srgbClr>
                  </a:outerShdw>
                </a:effectLst>
              </a:rPr>
              <a:t>C</a:t>
            </a:r>
            <a:endParaRPr lang="en-US" sz="5400" b="1" cap="none" spc="0" dirty="0">
              <a:ln w="0"/>
              <a:solidFill>
                <a:schemeClr val="accent1"/>
              </a:solidFill>
              <a:effectLst>
                <a:outerShdw blurRad="38100" dist="25400" dir="5400000" algn="ctr" rotWithShape="0">
                  <a:srgbClr val="6E747A">
                    <a:alpha val="43000"/>
                  </a:srgbClr>
                </a:outerShdw>
              </a:effectLst>
            </a:endParaRPr>
          </a:p>
        </p:txBody>
      </p:sp>
      <p:sp>
        <p:nvSpPr>
          <p:cNvPr id="12" name="Rectangle 11"/>
          <p:cNvSpPr/>
          <p:nvPr/>
        </p:nvSpPr>
        <p:spPr>
          <a:xfrm>
            <a:off x="3564753" y="3296164"/>
            <a:ext cx="574196" cy="923330"/>
          </a:xfrm>
          <a:prstGeom prst="rect">
            <a:avLst/>
          </a:prstGeom>
          <a:noFill/>
        </p:spPr>
        <p:txBody>
          <a:bodyPr wrap="none" lIns="91440" tIns="45720" rIns="91440" bIns="45720">
            <a:spAutoFit/>
            <a:scene3d>
              <a:camera prst="orthographicFront"/>
              <a:lightRig rig="threePt" dir="t"/>
            </a:scene3d>
            <a:sp3d extrusionH="57150">
              <a:bevelT w="38100" h="38100"/>
            </a:sp3d>
          </a:bodyPr>
          <a:lstStyle/>
          <a:p>
            <a:pPr algn="ctr"/>
            <a:r>
              <a:rPr lang="en-US" sz="5400" b="1" dirty="0" smtClean="0">
                <a:ln w="0"/>
                <a:solidFill>
                  <a:schemeClr val="accent1"/>
                </a:solidFill>
                <a:effectLst>
                  <a:outerShdw blurRad="38100" dist="25400" dir="5400000" algn="ctr" rotWithShape="0">
                    <a:srgbClr val="6E747A">
                      <a:alpha val="43000"/>
                    </a:srgbClr>
                  </a:outerShdw>
                </a:effectLst>
              </a:rPr>
              <a:t>R</a:t>
            </a:r>
            <a:endParaRPr lang="en-US" sz="5400" b="1" cap="none" spc="0" dirty="0">
              <a:ln w="0"/>
              <a:solidFill>
                <a:schemeClr val="accent1"/>
              </a:solidFill>
              <a:effectLst>
                <a:outerShdw blurRad="38100" dist="25400" dir="5400000" algn="ctr" rotWithShape="0">
                  <a:srgbClr val="6E747A">
                    <a:alpha val="43000"/>
                  </a:srgbClr>
                </a:outerShdw>
              </a:effectLst>
            </a:endParaRPr>
          </a:p>
        </p:txBody>
      </p:sp>
      <p:sp>
        <p:nvSpPr>
          <p:cNvPr id="13" name="Rectangle 12"/>
          <p:cNvSpPr/>
          <p:nvPr/>
        </p:nvSpPr>
        <p:spPr>
          <a:xfrm>
            <a:off x="4043059" y="3296164"/>
            <a:ext cx="636713" cy="923330"/>
          </a:xfrm>
          <a:prstGeom prst="rect">
            <a:avLst/>
          </a:prstGeom>
          <a:noFill/>
        </p:spPr>
        <p:txBody>
          <a:bodyPr wrap="none" lIns="91440" tIns="45720" rIns="91440" bIns="45720">
            <a:spAutoFit/>
            <a:scene3d>
              <a:camera prst="orthographicFront"/>
              <a:lightRig rig="threePt" dir="t"/>
            </a:scene3d>
            <a:sp3d extrusionH="57150">
              <a:bevelT w="38100" h="38100"/>
            </a:sp3d>
          </a:bodyPr>
          <a:lstStyle/>
          <a:p>
            <a:pPr algn="ctr"/>
            <a:r>
              <a:rPr lang="en-US" sz="5400" b="1" cap="none" spc="0" dirty="0" smtClean="0">
                <a:ln w="0"/>
                <a:solidFill>
                  <a:schemeClr val="accent1"/>
                </a:solidFill>
                <a:effectLst>
                  <a:outerShdw blurRad="38100" dist="25400" dir="5400000" algn="ctr" rotWithShape="0">
                    <a:srgbClr val="6E747A">
                      <a:alpha val="43000"/>
                    </a:srgbClr>
                  </a:outerShdw>
                </a:effectLst>
              </a:rPr>
              <a:t>U</a:t>
            </a:r>
            <a:endParaRPr lang="en-US" sz="5400" b="1" cap="none" spc="0" dirty="0">
              <a:ln w="0"/>
              <a:solidFill>
                <a:schemeClr val="accent1"/>
              </a:solidFill>
              <a:effectLst>
                <a:outerShdw blurRad="38100" dist="25400" dir="5400000" algn="ctr" rotWithShape="0">
                  <a:srgbClr val="6E747A">
                    <a:alpha val="43000"/>
                  </a:srgbClr>
                </a:outerShdw>
              </a:effectLst>
            </a:endParaRPr>
          </a:p>
        </p:txBody>
      </p:sp>
      <p:sp>
        <p:nvSpPr>
          <p:cNvPr id="14" name="Rectangle 13"/>
          <p:cNvSpPr/>
          <p:nvPr/>
        </p:nvSpPr>
        <p:spPr>
          <a:xfrm>
            <a:off x="4521492" y="3296164"/>
            <a:ext cx="620684" cy="923330"/>
          </a:xfrm>
          <a:prstGeom prst="rect">
            <a:avLst/>
          </a:prstGeom>
          <a:noFill/>
        </p:spPr>
        <p:txBody>
          <a:bodyPr wrap="none" lIns="91440" tIns="45720" rIns="91440" bIns="45720">
            <a:spAutoFit/>
            <a:scene3d>
              <a:camera prst="orthographicFront"/>
              <a:lightRig rig="threePt" dir="t"/>
            </a:scene3d>
            <a:sp3d extrusionH="57150">
              <a:bevelT w="38100" h="38100"/>
            </a:sp3d>
          </a:bodyPr>
          <a:lstStyle/>
          <a:p>
            <a:pPr algn="ctr"/>
            <a:r>
              <a:rPr lang="en-US" sz="5400" b="1" cap="none" spc="0" dirty="0" smtClean="0">
                <a:ln w="0"/>
                <a:solidFill>
                  <a:schemeClr val="accent1"/>
                </a:solidFill>
                <a:effectLst>
                  <a:outerShdw blurRad="38100" dist="25400" dir="5400000" algn="ctr" rotWithShape="0">
                    <a:srgbClr val="6E747A">
                      <a:alpha val="43000"/>
                    </a:srgbClr>
                  </a:outerShdw>
                </a:effectLst>
              </a:rPr>
              <a:t>D</a:t>
            </a:r>
            <a:endParaRPr lang="en-US" sz="5400" b="1" cap="none" spc="0" dirty="0">
              <a:ln w="0"/>
              <a:solidFill>
                <a:schemeClr val="accent1"/>
              </a:solidFill>
              <a:effectLst>
                <a:outerShdw blurRad="38100" dist="25400" dir="5400000" algn="ctr" rotWithShape="0">
                  <a:srgbClr val="6E747A">
                    <a:alpha val="43000"/>
                  </a:srgbClr>
                </a:outerShdw>
              </a:effectLst>
            </a:endParaRPr>
          </a:p>
        </p:txBody>
      </p:sp>
      <p:sp>
        <p:nvSpPr>
          <p:cNvPr id="15" name="Rectangle 14"/>
          <p:cNvSpPr/>
          <p:nvPr/>
        </p:nvSpPr>
        <p:spPr>
          <a:xfrm>
            <a:off x="505283" y="4358228"/>
            <a:ext cx="2283960" cy="923330"/>
          </a:xfrm>
          <a:prstGeom prst="rect">
            <a:avLst/>
          </a:prstGeom>
          <a:noFill/>
        </p:spPr>
        <p:txBody>
          <a:bodyPr wrap="none" lIns="91440" tIns="45720" rIns="91440" bIns="45720">
            <a:spAutoFit/>
          </a:bodyPr>
          <a:lstStyle/>
          <a:p>
            <a:pPr algn="ctr"/>
            <a:r>
              <a:rPr lang="en-US" sz="5400" b="0" cap="none" spc="0" dirty="0" smtClean="0">
                <a:ln w="0"/>
                <a:solidFill>
                  <a:schemeClr val="tx2">
                    <a:lumMod val="75000"/>
                  </a:schemeClr>
                </a:solidFill>
                <a:effectLst>
                  <a:outerShdw blurRad="38100" dist="25400" dir="5400000" algn="ctr" rotWithShape="0">
                    <a:srgbClr val="6E747A">
                      <a:alpha val="43000"/>
                    </a:srgbClr>
                  </a:outerShdw>
                </a:effectLst>
              </a:rPr>
              <a:t>CREATE</a:t>
            </a:r>
            <a:endParaRPr lang="en-US" sz="5400" b="0" cap="none" spc="0" dirty="0">
              <a:ln w="0"/>
              <a:solidFill>
                <a:schemeClr val="tx2">
                  <a:lumMod val="75000"/>
                </a:schemeClr>
              </a:solidFill>
              <a:effectLst>
                <a:outerShdw blurRad="38100" dist="25400" dir="5400000" algn="ctr" rotWithShape="0">
                  <a:srgbClr val="6E747A">
                    <a:alpha val="43000"/>
                  </a:srgbClr>
                </a:outerShdw>
              </a:effectLst>
            </a:endParaRPr>
          </a:p>
        </p:txBody>
      </p:sp>
      <p:sp>
        <p:nvSpPr>
          <p:cNvPr id="16" name="Rectangle 15"/>
          <p:cNvSpPr/>
          <p:nvPr/>
        </p:nvSpPr>
        <p:spPr>
          <a:xfrm>
            <a:off x="3092254" y="4358228"/>
            <a:ext cx="2858475" cy="923330"/>
          </a:xfrm>
          <a:prstGeom prst="rect">
            <a:avLst/>
          </a:prstGeom>
          <a:noFill/>
        </p:spPr>
        <p:txBody>
          <a:bodyPr wrap="none" lIns="91440" tIns="45720" rIns="91440" bIns="45720">
            <a:spAutoFit/>
          </a:bodyPr>
          <a:lstStyle/>
          <a:p>
            <a:pPr algn="ctr"/>
            <a:r>
              <a:rPr lang="en-US" sz="5400" b="0" cap="none" spc="0" dirty="0" smtClean="0">
                <a:ln w="0"/>
                <a:solidFill>
                  <a:schemeClr val="tx2">
                    <a:lumMod val="75000"/>
                  </a:schemeClr>
                </a:solidFill>
                <a:effectLst>
                  <a:outerShdw blurRad="38100" dist="25400" dir="5400000" algn="ctr" rotWithShape="0">
                    <a:srgbClr val="6E747A">
                      <a:alpha val="43000"/>
                    </a:srgbClr>
                  </a:outerShdw>
                </a:effectLst>
              </a:rPr>
              <a:t>RETRIEVE</a:t>
            </a:r>
            <a:endParaRPr lang="en-US" sz="5400" b="0" cap="none" spc="0" dirty="0">
              <a:ln w="0"/>
              <a:solidFill>
                <a:schemeClr val="tx2">
                  <a:lumMod val="75000"/>
                </a:schemeClr>
              </a:solidFill>
              <a:effectLst>
                <a:outerShdw blurRad="38100" dist="25400" dir="5400000" algn="ctr" rotWithShape="0">
                  <a:srgbClr val="6E747A">
                    <a:alpha val="43000"/>
                  </a:srgbClr>
                </a:outerShdw>
              </a:effectLst>
            </a:endParaRPr>
          </a:p>
        </p:txBody>
      </p:sp>
      <p:sp>
        <p:nvSpPr>
          <p:cNvPr id="17" name="Rectangle 16"/>
          <p:cNvSpPr/>
          <p:nvPr/>
        </p:nvSpPr>
        <p:spPr>
          <a:xfrm>
            <a:off x="8982287" y="4358228"/>
            <a:ext cx="2255746" cy="923330"/>
          </a:xfrm>
          <a:prstGeom prst="rect">
            <a:avLst/>
          </a:prstGeom>
          <a:noFill/>
        </p:spPr>
        <p:txBody>
          <a:bodyPr wrap="none" lIns="91440" tIns="45720" rIns="91440" bIns="45720">
            <a:spAutoFit/>
          </a:bodyPr>
          <a:lstStyle/>
          <a:p>
            <a:pPr algn="ctr"/>
            <a:r>
              <a:rPr lang="en-US" sz="5400" b="0" cap="none" spc="0" dirty="0" smtClean="0">
                <a:ln w="0"/>
                <a:solidFill>
                  <a:schemeClr val="tx2">
                    <a:lumMod val="75000"/>
                  </a:schemeClr>
                </a:solidFill>
                <a:effectLst>
                  <a:outerShdw blurRad="38100" dist="25400" dir="5400000" algn="ctr" rotWithShape="0">
                    <a:srgbClr val="6E747A">
                      <a:alpha val="43000"/>
                    </a:srgbClr>
                  </a:outerShdw>
                </a:effectLst>
              </a:rPr>
              <a:t>DELETE</a:t>
            </a:r>
            <a:endParaRPr lang="en-US" sz="5400" b="0" cap="none" spc="0" dirty="0">
              <a:ln w="0"/>
              <a:solidFill>
                <a:schemeClr val="tx2">
                  <a:lumMod val="75000"/>
                </a:schemeClr>
              </a:solidFill>
              <a:effectLst>
                <a:outerShdw blurRad="38100" dist="25400" dir="5400000" algn="ctr" rotWithShape="0">
                  <a:srgbClr val="6E747A">
                    <a:alpha val="43000"/>
                  </a:srgbClr>
                </a:outerShdw>
              </a:effectLst>
            </a:endParaRPr>
          </a:p>
        </p:txBody>
      </p:sp>
      <p:sp>
        <p:nvSpPr>
          <p:cNvPr id="18" name="Rectangle 17"/>
          <p:cNvSpPr/>
          <p:nvPr/>
        </p:nvSpPr>
        <p:spPr>
          <a:xfrm>
            <a:off x="6253740" y="4358228"/>
            <a:ext cx="2425536" cy="923330"/>
          </a:xfrm>
          <a:prstGeom prst="rect">
            <a:avLst/>
          </a:prstGeom>
          <a:noFill/>
        </p:spPr>
        <p:txBody>
          <a:bodyPr wrap="none" lIns="91440" tIns="45720" rIns="91440" bIns="45720">
            <a:spAutoFit/>
          </a:bodyPr>
          <a:lstStyle/>
          <a:p>
            <a:pPr algn="ctr"/>
            <a:r>
              <a:rPr lang="en-US" sz="5400" b="0" cap="none" spc="0" dirty="0" smtClean="0">
                <a:ln w="0"/>
                <a:solidFill>
                  <a:schemeClr val="tx2">
                    <a:lumMod val="75000"/>
                  </a:schemeClr>
                </a:solidFill>
                <a:effectLst>
                  <a:outerShdw blurRad="38100" dist="25400" dir="5400000" algn="ctr" rotWithShape="0">
                    <a:srgbClr val="6E747A">
                      <a:alpha val="43000"/>
                    </a:srgbClr>
                  </a:outerShdw>
                </a:effectLst>
              </a:rPr>
              <a:t>UPDATE</a:t>
            </a:r>
            <a:endParaRPr lang="en-US" sz="5400" b="0" cap="none" spc="0" dirty="0">
              <a:ln w="0"/>
              <a:solidFill>
                <a:schemeClr val="tx2">
                  <a:lumMod val="75000"/>
                </a:schemeClr>
              </a:solidFill>
              <a:effectLst>
                <a:outerShdw blurRad="38100" dist="25400" dir="5400000" algn="ctr" rotWithShape="0">
                  <a:srgbClr val="6E747A">
                    <a:alpha val="43000"/>
                  </a:srgbClr>
                </a:outerShdw>
              </a:effectLst>
            </a:endParaRPr>
          </a:p>
        </p:txBody>
      </p:sp>
      <p:sp>
        <p:nvSpPr>
          <p:cNvPr id="19" name="Right Arrow 18"/>
          <p:cNvSpPr/>
          <p:nvPr/>
        </p:nvSpPr>
        <p:spPr>
          <a:xfrm rot="5400000">
            <a:off x="1394136" y="5357984"/>
            <a:ext cx="506252" cy="229045"/>
          </a:xfrm>
          <a:prstGeom prst="rightArrow">
            <a:avLst>
              <a:gd name="adj1" fmla="val 50000"/>
              <a:gd name="adj2" fmla="val 51444"/>
            </a:avLst>
          </a:prstGeom>
          <a:solidFill>
            <a:schemeClr val="accent1">
              <a:lumMod val="40000"/>
              <a:lumOff val="60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fr-FR" dirty="0"/>
          </a:p>
        </p:txBody>
      </p:sp>
      <p:sp>
        <p:nvSpPr>
          <p:cNvPr id="20" name="Rectangle 19"/>
          <p:cNvSpPr/>
          <p:nvPr/>
        </p:nvSpPr>
        <p:spPr>
          <a:xfrm>
            <a:off x="903821" y="5681677"/>
            <a:ext cx="1486882" cy="830997"/>
          </a:xfrm>
          <a:prstGeom prst="rect">
            <a:avLst/>
          </a:prstGeom>
          <a:noFill/>
        </p:spPr>
        <p:txBody>
          <a:bodyPr wrap="none" lIns="91440" tIns="45720" rIns="91440" bIns="45720">
            <a:spAutoFit/>
          </a:bodyPr>
          <a:lstStyle/>
          <a:p>
            <a:pPr algn="ctr"/>
            <a:r>
              <a:rPr lang="en-US" sz="4800" b="0" cap="none" spc="0" dirty="0" smtClean="0">
                <a:ln w="0"/>
                <a:solidFill>
                  <a:schemeClr val="accent1"/>
                </a:solidFill>
                <a:effectLst>
                  <a:outerShdw blurRad="38100" dist="25400" dir="5400000" algn="ctr" rotWithShape="0">
                    <a:srgbClr val="6E747A">
                      <a:alpha val="43000"/>
                    </a:srgbClr>
                  </a:outerShdw>
                </a:effectLst>
              </a:rPr>
              <a:t>POST</a:t>
            </a:r>
            <a:endParaRPr lang="en-US" sz="4800" b="0" cap="none" spc="0" dirty="0">
              <a:ln w="0"/>
              <a:solidFill>
                <a:schemeClr val="accent1"/>
              </a:solidFill>
              <a:effectLst>
                <a:outerShdw blurRad="38100" dist="25400" dir="5400000" algn="ctr" rotWithShape="0">
                  <a:srgbClr val="6E747A">
                    <a:alpha val="43000"/>
                  </a:srgbClr>
                </a:outerShdw>
              </a:effectLst>
            </a:endParaRPr>
          </a:p>
        </p:txBody>
      </p:sp>
      <p:sp>
        <p:nvSpPr>
          <p:cNvPr id="21" name="Right Arrow 20"/>
          <p:cNvSpPr/>
          <p:nvPr/>
        </p:nvSpPr>
        <p:spPr>
          <a:xfrm rot="5400000">
            <a:off x="4145609" y="5357985"/>
            <a:ext cx="506252" cy="229045"/>
          </a:xfrm>
          <a:prstGeom prst="rightArrow">
            <a:avLst>
              <a:gd name="adj1" fmla="val 50000"/>
              <a:gd name="adj2" fmla="val 51444"/>
            </a:avLst>
          </a:prstGeom>
          <a:solidFill>
            <a:schemeClr val="accent1">
              <a:lumMod val="40000"/>
              <a:lumOff val="60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fr-FR" dirty="0"/>
          </a:p>
        </p:txBody>
      </p:sp>
      <p:sp>
        <p:nvSpPr>
          <p:cNvPr id="22" name="Rectangle 21"/>
          <p:cNvSpPr/>
          <p:nvPr/>
        </p:nvSpPr>
        <p:spPr>
          <a:xfrm>
            <a:off x="3811875" y="5681677"/>
            <a:ext cx="1173719" cy="830997"/>
          </a:xfrm>
          <a:prstGeom prst="rect">
            <a:avLst/>
          </a:prstGeom>
          <a:noFill/>
        </p:spPr>
        <p:txBody>
          <a:bodyPr wrap="none" lIns="91440" tIns="45720" rIns="91440" bIns="45720">
            <a:spAutoFit/>
          </a:bodyPr>
          <a:lstStyle/>
          <a:p>
            <a:pPr algn="ctr"/>
            <a:r>
              <a:rPr lang="en-US" sz="4800" b="0" cap="none" spc="0" dirty="0" smtClean="0">
                <a:ln w="0"/>
                <a:solidFill>
                  <a:schemeClr val="accent1"/>
                </a:solidFill>
                <a:effectLst>
                  <a:outerShdw blurRad="38100" dist="25400" dir="5400000" algn="ctr" rotWithShape="0">
                    <a:srgbClr val="6E747A">
                      <a:alpha val="43000"/>
                    </a:srgbClr>
                  </a:outerShdw>
                </a:effectLst>
              </a:rPr>
              <a:t>GET</a:t>
            </a:r>
            <a:endParaRPr lang="en-US" sz="4800" b="0" cap="none" spc="0" dirty="0">
              <a:ln w="0"/>
              <a:solidFill>
                <a:schemeClr val="accent1"/>
              </a:solidFill>
              <a:effectLst>
                <a:outerShdw blurRad="38100" dist="25400" dir="5400000" algn="ctr" rotWithShape="0">
                  <a:srgbClr val="6E747A">
                    <a:alpha val="43000"/>
                  </a:srgbClr>
                </a:outerShdw>
              </a:effectLst>
            </a:endParaRPr>
          </a:p>
        </p:txBody>
      </p:sp>
      <p:sp>
        <p:nvSpPr>
          <p:cNvPr id="23" name="Right Arrow 22"/>
          <p:cNvSpPr/>
          <p:nvPr/>
        </p:nvSpPr>
        <p:spPr>
          <a:xfrm rot="5400000">
            <a:off x="7254895" y="5349079"/>
            <a:ext cx="506252" cy="229045"/>
          </a:xfrm>
          <a:prstGeom prst="rightArrow">
            <a:avLst>
              <a:gd name="adj1" fmla="val 50000"/>
              <a:gd name="adj2" fmla="val 51444"/>
            </a:avLst>
          </a:prstGeom>
          <a:solidFill>
            <a:schemeClr val="accent1">
              <a:lumMod val="40000"/>
              <a:lumOff val="60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fr-FR" dirty="0"/>
          </a:p>
        </p:txBody>
      </p:sp>
      <p:sp>
        <p:nvSpPr>
          <p:cNvPr id="24" name="Rectangle 23"/>
          <p:cNvSpPr/>
          <p:nvPr/>
        </p:nvSpPr>
        <p:spPr>
          <a:xfrm>
            <a:off x="6909941" y="5672772"/>
            <a:ext cx="1196161" cy="830997"/>
          </a:xfrm>
          <a:prstGeom prst="rect">
            <a:avLst/>
          </a:prstGeom>
          <a:noFill/>
        </p:spPr>
        <p:txBody>
          <a:bodyPr wrap="none" lIns="91440" tIns="45720" rIns="91440" bIns="45720">
            <a:spAutoFit/>
          </a:bodyPr>
          <a:lstStyle/>
          <a:p>
            <a:pPr algn="ctr"/>
            <a:r>
              <a:rPr lang="en-US" sz="4800" b="0" cap="none" spc="0" dirty="0" smtClean="0">
                <a:ln w="0"/>
                <a:solidFill>
                  <a:schemeClr val="accent1"/>
                </a:solidFill>
                <a:effectLst>
                  <a:outerShdw blurRad="38100" dist="25400" dir="5400000" algn="ctr" rotWithShape="0">
                    <a:srgbClr val="6E747A">
                      <a:alpha val="43000"/>
                    </a:srgbClr>
                  </a:outerShdw>
                </a:effectLst>
              </a:rPr>
              <a:t>PUT</a:t>
            </a:r>
            <a:endParaRPr lang="en-US" sz="4800" b="0" cap="none" spc="0" dirty="0">
              <a:ln w="0"/>
              <a:solidFill>
                <a:schemeClr val="accent1"/>
              </a:solidFill>
              <a:effectLst>
                <a:outerShdw blurRad="38100" dist="25400" dir="5400000" algn="ctr" rotWithShape="0">
                  <a:srgbClr val="6E747A">
                    <a:alpha val="43000"/>
                  </a:srgbClr>
                </a:outerShdw>
              </a:effectLst>
            </a:endParaRPr>
          </a:p>
        </p:txBody>
      </p:sp>
      <p:sp>
        <p:nvSpPr>
          <p:cNvPr id="25" name="Right Arrow 24"/>
          <p:cNvSpPr/>
          <p:nvPr/>
        </p:nvSpPr>
        <p:spPr>
          <a:xfrm rot="5400000">
            <a:off x="9892787" y="5344627"/>
            <a:ext cx="506252" cy="229045"/>
          </a:xfrm>
          <a:prstGeom prst="rightArrow">
            <a:avLst>
              <a:gd name="adj1" fmla="val 50000"/>
              <a:gd name="adj2" fmla="val 51444"/>
            </a:avLst>
          </a:prstGeom>
          <a:solidFill>
            <a:schemeClr val="accent1">
              <a:lumMod val="40000"/>
              <a:lumOff val="60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fr-FR" dirty="0"/>
          </a:p>
        </p:txBody>
      </p:sp>
      <p:sp>
        <p:nvSpPr>
          <p:cNvPr id="26" name="Rectangle 25"/>
          <p:cNvSpPr/>
          <p:nvPr/>
        </p:nvSpPr>
        <p:spPr>
          <a:xfrm>
            <a:off x="9133456" y="5668320"/>
            <a:ext cx="2024914" cy="830997"/>
          </a:xfrm>
          <a:prstGeom prst="rect">
            <a:avLst/>
          </a:prstGeom>
          <a:noFill/>
        </p:spPr>
        <p:txBody>
          <a:bodyPr wrap="none" lIns="91440" tIns="45720" rIns="91440" bIns="45720">
            <a:spAutoFit/>
          </a:bodyPr>
          <a:lstStyle/>
          <a:p>
            <a:pPr algn="ctr"/>
            <a:r>
              <a:rPr lang="en-US" sz="4800" b="0" cap="none" spc="0" dirty="0" smtClean="0">
                <a:ln w="0"/>
                <a:solidFill>
                  <a:schemeClr val="accent1"/>
                </a:solidFill>
                <a:effectLst>
                  <a:outerShdw blurRad="38100" dist="25400" dir="5400000" algn="ctr" rotWithShape="0">
                    <a:srgbClr val="6E747A">
                      <a:alpha val="43000"/>
                    </a:srgbClr>
                  </a:outerShdw>
                </a:effectLst>
              </a:rPr>
              <a:t>DELETE</a:t>
            </a:r>
            <a:endParaRPr lang="en-US" sz="4800" b="0" cap="none" spc="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4284791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500"/>
                                        <p:tgtEl>
                                          <p:spTgt spid="13"/>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500"/>
                                        <p:tgtEl>
                                          <p:spTgt spid="14"/>
                                        </p:tgtEl>
                                      </p:cBhvr>
                                    </p:animEffect>
                                  </p:childTnLst>
                                </p:cTn>
                              </p:par>
                            </p:childTnLst>
                          </p:cTn>
                        </p:par>
                      </p:childTnLst>
                    </p:cTn>
                  </p:par>
                  <p:par>
                    <p:cTn id="22" fill="hold">
                      <p:stCondLst>
                        <p:cond delay="indefinite"/>
                      </p:stCondLst>
                      <p:childTnLst>
                        <p:par>
                          <p:cTn id="23" fill="hold">
                            <p:stCondLst>
                              <p:cond delay="0"/>
                            </p:stCondLst>
                            <p:childTnLst>
                              <p:par>
                                <p:cTn id="24" presetID="32" presetClass="emph" presetSubtype="0" fill="hold" grpId="1" nodeType="clickEffect">
                                  <p:stCondLst>
                                    <p:cond delay="0"/>
                                  </p:stCondLst>
                                  <p:childTnLst>
                                    <p:animRot by="120000">
                                      <p:cBhvr>
                                        <p:cTn id="25" dur="100" fill="hold">
                                          <p:stCondLst>
                                            <p:cond delay="0"/>
                                          </p:stCondLst>
                                        </p:cTn>
                                        <p:tgtEl>
                                          <p:spTgt spid="11"/>
                                        </p:tgtEl>
                                        <p:attrNameLst>
                                          <p:attrName>r</p:attrName>
                                        </p:attrNameLst>
                                      </p:cBhvr>
                                    </p:animRot>
                                    <p:animRot by="-240000">
                                      <p:cBhvr>
                                        <p:cTn id="26" dur="200" fill="hold">
                                          <p:stCondLst>
                                            <p:cond delay="200"/>
                                          </p:stCondLst>
                                        </p:cTn>
                                        <p:tgtEl>
                                          <p:spTgt spid="11"/>
                                        </p:tgtEl>
                                        <p:attrNameLst>
                                          <p:attrName>r</p:attrName>
                                        </p:attrNameLst>
                                      </p:cBhvr>
                                    </p:animRot>
                                    <p:animRot by="240000">
                                      <p:cBhvr>
                                        <p:cTn id="27" dur="200" fill="hold">
                                          <p:stCondLst>
                                            <p:cond delay="400"/>
                                          </p:stCondLst>
                                        </p:cTn>
                                        <p:tgtEl>
                                          <p:spTgt spid="11"/>
                                        </p:tgtEl>
                                        <p:attrNameLst>
                                          <p:attrName>r</p:attrName>
                                        </p:attrNameLst>
                                      </p:cBhvr>
                                    </p:animRot>
                                    <p:animRot by="-240000">
                                      <p:cBhvr>
                                        <p:cTn id="28" dur="200" fill="hold">
                                          <p:stCondLst>
                                            <p:cond delay="600"/>
                                          </p:stCondLst>
                                        </p:cTn>
                                        <p:tgtEl>
                                          <p:spTgt spid="11"/>
                                        </p:tgtEl>
                                        <p:attrNameLst>
                                          <p:attrName>r</p:attrName>
                                        </p:attrNameLst>
                                      </p:cBhvr>
                                    </p:animRot>
                                    <p:animRot by="120000">
                                      <p:cBhvr>
                                        <p:cTn id="29" dur="200" fill="hold">
                                          <p:stCondLst>
                                            <p:cond delay="800"/>
                                          </p:stCondLst>
                                        </p:cTn>
                                        <p:tgtEl>
                                          <p:spTgt spid="11"/>
                                        </p:tgtEl>
                                        <p:attrNameLst>
                                          <p:attrName>r</p:attrName>
                                        </p:attrNameLst>
                                      </p:cBhvr>
                                    </p:animRot>
                                  </p:childTnLst>
                                </p:cTn>
                              </p:par>
                              <p:par>
                                <p:cTn id="30" presetID="53" presetClass="entr" presetSubtype="16" fill="hold" grpId="0" nodeType="withEffect">
                                  <p:stCondLst>
                                    <p:cond delay="0"/>
                                  </p:stCondLst>
                                  <p:childTnLst>
                                    <p:set>
                                      <p:cBhvr>
                                        <p:cTn id="31" dur="1" fill="hold">
                                          <p:stCondLst>
                                            <p:cond delay="0"/>
                                          </p:stCondLst>
                                        </p:cTn>
                                        <p:tgtEl>
                                          <p:spTgt spid="15"/>
                                        </p:tgtEl>
                                        <p:attrNameLst>
                                          <p:attrName>style.visibility</p:attrName>
                                        </p:attrNameLst>
                                      </p:cBhvr>
                                      <p:to>
                                        <p:strVal val="visible"/>
                                      </p:to>
                                    </p:set>
                                    <p:anim calcmode="lin" valueType="num">
                                      <p:cBhvr>
                                        <p:cTn id="32" dur="500" fill="hold"/>
                                        <p:tgtEl>
                                          <p:spTgt spid="15"/>
                                        </p:tgtEl>
                                        <p:attrNameLst>
                                          <p:attrName>ppt_w</p:attrName>
                                        </p:attrNameLst>
                                      </p:cBhvr>
                                      <p:tavLst>
                                        <p:tav tm="0">
                                          <p:val>
                                            <p:fltVal val="0"/>
                                          </p:val>
                                        </p:tav>
                                        <p:tav tm="100000">
                                          <p:val>
                                            <p:strVal val="#ppt_w"/>
                                          </p:val>
                                        </p:tav>
                                      </p:tavLst>
                                    </p:anim>
                                    <p:anim calcmode="lin" valueType="num">
                                      <p:cBhvr>
                                        <p:cTn id="33" dur="500" fill="hold"/>
                                        <p:tgtEl>
                                          <p:spTgt spid="15"/>
                                        </p:tgtEl>
                                        <p:attrNameLst>
                                          <p:attrName>ppt_h</p:attrName>
                                        </p:attrNameLst>
                                      </p:cBhvr>
                                      <p:tavLst>
                                        <p:tav tm="0">
                                          <p:val>
                                            <p:fltVal val="0"/>
                                          </p:val>
                                        </p:tav>
                                        <p:tav tm="100000">
                                          <p:val>
                                            <p:strVal val="#ppt_h"/>
                                          </p:val>
                                        </p:tav>
                                      </p:tavLst>
                                    </p:anim>
                                    <p:animEffect transition="in" filter="fade">
                                      <p:cBhvr>
                                        <p:cTn id="34" dur="500"/>
                                        <p:tgtEl>
                                          <p:spTgt spid="15"/>
                                        </p:tgtEl>
                                      </p:cBhvr>
                                    </p:animEffect>
                                  </p:childTnLst>
                                </p:cTn>
                              </p:par>
                            </p:childTnLst>
                          </p:cTn>
                        </p:par>
                        <p:par>
                          <p:cTn id="35" fill="hold">
                            <p:stCondLst>
                              <p:cond delay="1000"/>
                            </p:stCondLst>
                            <p:childTnLst>
                              <p:par>
                                <p:cTn id="36" presetID="22" presetClass="entr" presetSubtype="1" fill="hold" grpId="0" nodeType="afterEffect">
                                  <p:stCondLst>
                                    <p:cond delay="0"/>
                                  </p:stCondLst>
                                  <p:childTnLst>
                                    <p:set>
                                      <p:cBhvr>
                                        <p:cTn id="37" dur="1" fill="hold">
                                          <p:stCondLst>
                                            <p:cond delay="0"/>
                                          </p:stCondLst>
                                        </p:cTn>
                                        <p:tgtEl>
                                          <p:spTgt spid="19"/>
                                        </p:tgtEl>
                                        <p:attrNameLst>
                                          <p:attrName>style.visibility</p:attrName>
                                        </p:attrNameLst>
                                      </p:cBhvr>
                                      <p:to>
                                        <p:strVal val="visible"/>
                                      </p:to>
                                    </p:set>
                                    <p:animEffect transition="in" filter="wipe(up)">
                                      <p:cBhvr>
                                        <p:cTn id="38" dur="500"/>
                                        <p:tgtEl>
                                          <p:spTgt spid="19"/>
                                        </p:tgtEl>
                                      </p:cBhvr>
                                    </p:animEffect>
                                  </p:childTnLst>
                                </p:cTn>
                              </p:par>
                            </p:childTnLst>
                          </p:cTn>
                        </p:par>
                        <p:par>
                          <p:cTn id="39" fill="hold">
                            <p:stCondLst>
                              <p:cond delay="1500"/>
                            </p:stCondLst>
                            <p:childTnLst>
                              <p:par>
                                <p:cTn id="40" presetID="1" presetClass="entr" presetSubtype="0" fill="hold" grpId="0" nodeType="afterEffect">
                                  <p:stCondLst>
                                    <p:cond delay="0"/>
                                  </p:stCondLst>
                                  <p:childTnLst>
                                    <p:set>
                                      <p:cBhvr>
                                        <p:cTn id="41" dur="1" fill="hold">
                                          <p:stCondLst>
                                            <p:cond delay="0"/>
                                          </p:stCondLst>
                                        </p:cTn>
                                        <p:tgtEl>
                                          <p:spTgt spid="20"/>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32" presetClass="emph" presetSubtype="0" fill="hold" grpId="1" nodeType="clickEffect">
                                  <p:stCondLst>
                                    <p:cond delay="0"/>
                                  </p:stCondLst>
                                  <p:childTnLst>
                                    <p:animRot by="120000">
                                      <p:cBhvr>
                                        <p:cTn id="45" dur="100" fill="hold">
                                          <p:stCondLst>
                                            <p:cond delay="0"/>
                                          </p:stCondLst>
                                        </p:cTn>
                                        <p:tgtEl>
                                          <p:spTgt spid="12"/>
                                        </p:tgtEl>
                                        <p:attrNameLst>
                                          <p:attrName>r</p:attrName>
                                        </p:attrNameLst>
                                      </p:cBhvr>
                                    </p:animRot>
                                    <p:animRot by="-240000">
                                      <p:cBhvr>
                                        <p:cTn id="46" dur="200" fill="hold">
                                          <p:stCondLst>
                                            <p:cond delay="200"/>
                                          </p:stCondLst>
                                        </p:cTn>
                                        <p:tgtEl>
                                          <p:spTgt spid="12"/>
                                        </p:tgtEl>
                                        <p:attrNameLst>
                                          <p:attrName>r</p:attrName>
                                        </p:attrNameLst>
                                      </p:cBhvr>
                                    </p:animRot>
                                    <p:animRot by="240000">
                                      <p:cBhvr>
                                        <p:cTn id="47" dur="200" fill="hold">
                                          <p:stCondLst>
                                            <p:cond delay="400"/>
                                          </p:stCondLst>
                                        </p:cTn>
                                        <p:tgtEl>
                                          <p:spTgt spid="12"/>
                                        </p:tgtEl>
                                        <p:attrNameLst>
                                          <p:attrName>r</p:attrName>
                                        </p:attrNameLst>
                                      </p:cBhvr>
                                    </p:animRot>
                                    <p:animRot by="-240000">
                                      <p:cBhvr>
                                        <p:cTn id="48" dur="200" fill="hold">
                                          <p:stCondLst>
                                            <p:cond delay="600"/>
                                          </p:stCondLst>
                                        </p:cTn>
                                        <p:tgtEl>
                                          <p:spTgt spid="12"/>
                                        </p:tgtEl>
                                        <p:attrNameLst>
                                          <p:attrName>r</p:attrName>
                                        </p:attrNameLst>
                                      </p:cBhvr>
                                    </p:animRot>
                                    <p:animRot by="120000">
                                      <p:cBhvr>
                                        <p:cTn id="49" dur="200" fill="hold">
                                          <p:stCondLst>
                                            <p:cond delay="800"/>
                                          </p:stCondLst>
                                        </p:cTn>
                                        <p:tgtEl>
                                          <p:spTgt spid="12"/>
                                        </p:tgtEl>
                                        <p:attrNameLst>
                                          <p:attrName>r</p:attrName>
                                        </p:attrNameLst>
                                      </p:cBhvr>
                                    </p:animRot>
                                  </p:childTnLst>
                                </p:cTn>
                              </p:par>
                              <p:par>
                                <p:cTn id="50" presetID="53" presetClass="entr" presetSubtype="16" fill="hold" grpId="0" nodeType="withEffect">
                                  <p:stCondLst>
                                    <p:cond delay="0"/>
                                  </p:stCondLst>
                                  <p:childTnLst>
                                    <p:set>
                                      <p:cBhvr>
                                        <p:cTn id="51" dur="1" fill="hold">
                                          <p:stCondLst>
                                            <p:cond delay="0"/>
                                          </p:stCondLst>
                                        </p:cTn>
                                        <p:tgtEl>
                                          <p:spTgt spid="16"/>
                                        </p:tgtEl>
                                        <p:attrNameLst>
                                          <p:attrName>style.visibility</p:attrName>
                                        </p:attrNameLst>
                                      </p:cBhvr>
                                      <p:to>
                                        <p:strVal val="visible"/>
                                      </p:to>
                                    </p:set>
                                    <p:anim calcmode="lin" valueType="num">
                                      <p:cBhvr>
                                        <p:cTn id="52" dur="500" fill="hold"/>
                                        <p:tgtEl>
                                          <p:spTgt spid="16"/>
                                        </p:tgtEl>
                                        <p:attrNameLst>
                                          <p:attrName>ppt_w</p:attrName>
                                        </p:attrNameLst>
                                      </p:cBhvr>
                                      <p:tavLst>
                                        <p:tav tm="0">
                                          <p:val>
                                            <p:fltVal val="0"/>
                                          </p:val>
                                        </p:tav>
                                        <p:tav tm="100000">
                                          <p:val>
                                            <p:strVal val="#ppt_w"/>
                                          </p:val>
                                        </p:tav>
                                      </p:tavLst>
                                    </p:anim>
                                    <p:anim calcmode="lin" valueType="num">
                                      <p:cBhvr>
                                        <p:cTn id="53" dur="500" fill="hold"/>
                                        <p:tgtEl>
                                          <p:spTgt spid="16"/>
                                        </p:tgtEl>
                                        <p:attrNameLst>
                                          <p:attrName>ppt_h</p:attrName>
                                        </p:attrNameLst>
                                      </p:cBhvr>
                                      <p:tavLst>
                                        <p:tav tm="0">
                                          <p:val>
                                            <p:fltVal val="0"/>
                                          </p:val>
                                        </p:tav>
                                        <p:tav tm="100000">
                                          <p:val>
                                            <p:strVal val="#ppt_h"/>
                                          </p:val>
                                        </p:tav>
                                      </p:tavLst>
                                    </p:anim>
                                    <p:animEffect transition="in" filter="fade">
                                      <p:cBhvr>
                                        <p:cTn id="54" dur="500"/>
                                        <p:tgtEl>
                                          <p:spTgt spid="16"/>
                                        </p:tgtEl>
                                      </p:cBhvr>
                                    </p:animEffect>
                                  </p:childTnLst>
                                </p:cTn>
                              </p:par>
                            </p:childTnLst>
                          </p:cTn>
                        </p:par>
                        <p:par>
                          <p:cTn id="55" fill="hold">
                            <p:stCondLst>
                              <p:cond delay="1000"/>
                            </p:stCondLst>
                            <p:childTnLst>
                              <p:par>
                                <p:cTn id="56" presetID="22" presetClass="entr" presetSubtype="1" fill="hold" grpId="0" nodeType="afterEffect">
                                  <p:stCondLst>
                                    <p:cond delay="0"/>
                                  </p:stCondLst>
                                  <p:childTnLst>
                                    <p:set>
                                      <p:cBhvr>
                                        <p:cTn id="57" dur="1" fill="hold">
                                          <p:stCondLst>
                                            <p:cond delay="0"/>
                                          </p:stCondLst>
                                        </p:cTn>
                                        <p:tgtEl>
                                          <p:spTgt spid="21"/>
                                        </p:tgtEl>
                                        <p:attrNameLst>
                                          <p:attrName>style.visibility</p:attrName>
                                        </p:attrNameLst>
                                      </p:cBhvr>
                                      <p:to>
                                        <p:strVal val="visible"/>
                                      </p:to>
                                    </p:set>
                                    <p:animEffect transition="in" filter="wipe(up)">
                                      <p:cBhvr>
                                        <p:cTn id="58" dur="500"/>
                                        <p:tgtEl>
                                          <p:spTgt spid="21"/>
                                        </p:tgtEl>
                                      </p:cBhvr>
                                    </p:animEffect>
                                  </p:childTnLst>
                                </p:cTn>
                              </p:par>
                            </p:childTnLst>
                          </p:cTn>
                        </p:par>
                        <p:par>
                          <p:cTn id="59" fill="hold">
                            <p:stCondLst>
                              <p:cond delay="1500"/>
                            </p:stCondLst>
                            <p:childTnLst>
                              <p:par>
                                <p:cTn id="60" presetID="1" presetClass="entr" presetSubtype="0" fill="hold" grpId="0" nodeType="afterEffect">
                                  <p:stCondLst>
                                    <p:cond delay="0"/>
                                  </p:stCondLst>
                                  <p:childTnLst>
                                    <p:set>
                                      <p:cBhvr>
                                        <p:cTn id="61" dur="1" fill="hold">
                                          <p:stCondLst>
                                            <p:cond delay="0"/>
                                          </p:stCondLst>
                                        </p:cTn>
                                        <p:tgtEl>
                                          <p:spTgt spid="22"/>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32" presetClass="emph" presetSubtype="0" fill="hold" grpId="1" nodeType="clickEffect">
                                  <p:stCondLst>
                                    <p:cond delay="0"/>
                                  </p:stCondLst>
                                  <p:childTnLst>
                                    <p:animRot by="120000">
                                      <p:cBhvr>
                                        <p:cTn id="65" dur="100" fill="hold">
                                          <p:stCondLst>
                                            <p:cond delay="0"/>
                                          </p:stCondLst>
                                        </p:cTn>
                                        <p:tgtEl>
                                          <p:spTgt spid="13"/>
                                        </p:tgtEl>
                                        <p:attrNameLst>
                                          <p:attrName>r</p:attrName>
                                        </p:attrNameLst>
                                      </p:cBhvr>
                                    </p:animRot>
                                    <p:animRot by="-240000">
                                      <p:cBhvr>
                                        <p:cTn id="66" dur="200" fill="hold">
                                          <p:stCondLst>
                                            <p:cond delay="200"/>
                                          </p:stCondLst>
                                        </p:cTn>
                                        <p:tgtEl>
                                          <p:spTgt spid="13"/>
                                        </p:tgtEl>
                                        <p:attrNameLst>
                                          <p:attrName>r</p:attrName>
                                        </p:attrNameLst>
                                      </p:cBhvr>
                                    </p:animRot>
                                    <p:animRot by="240000">
                                      <p:cBhvr>
                                        <p:cTn id="67" dur="200" fill="hold">
                                          <p:stCondLst>
                                            <p:cond delay="400"/>
                                          </p:stCondLst>
                                        </p:cTn>
                                        <p:tgtEl>
                                          <p:spTgt spid="13"/>
                                        </p:tgtEl>
                                        <p:attrNameLst>
                                          <p:attrName>r</p:attrName>
                                        </p:attrNameLst>
                                      </p:cBhvr>
                                    </p:animRot>
                                    <p:animRot by="-240000">
                                      <p:cBhvr>
                                        <p:cTn id="68" dur="200" fill="hold">
                                          <p:stCondLst>
                                            <p:cond delay="600"/>
                                          </p:stCondLst>
                                        </p:cTn>
                                        <p:tgtEl>
                                          <p:spTgt spid="13"/>
                                        </p:tgtEl>
                                        <p:attrNameLst>
                                          <p:attrName>r</p:attrName>
                                        </p:attrNameLst>
                                      </p:cBhvr>
                                    </p:animRot>
                                    <p:animRot by="120000">
                                      <p:cBhvr>
                                        <p:cTn id="69" dur="200" fill="hold">
                                          <p:stCondLst>
                                            <p:cond delay="800"/>
                                          </p:stCondLst>
                                        </p:cTn>
                                        <p:tgtEl>
                                          <p:spTgt spid="13"/>
                                        </p:tgtEl>
                                        <p:attrNameLst>
                                          <p:attrName>r</p:attrName>
                                        </p:attrNameLst>
                                      </p:cBhvr>
                                    </p:animRot>
                                  </p:childTnLst>
                                </p:cTn>
                              </p:par>
                              <p:par>
                                <p:cTn id="70" presetID="53" presetClass="entr" presetSubtype="16" fill="hold" grpId="0" nodeType="withEffect">
                                  <p:stCondLst>
                                    <p:cond delay="0"/>
                                  </p:stCondLst>
                                  <p:childTnLst>
                                    <p:set>
                                      <p:cBhvr>
                                        <p:cTn id="71" dur="1" fill="hold">
                                          <p:stCondLst>
                                            <p:cond delay="0"/>
                                          </p:stCondLst>
                                        </p:cTn>
                                        <p:tgtEl>
                                          <p:spTgt spid="18"/>
                                        </p:tgtEl>
                                        <p:attrNameLst>
                                          <p:attrName>style.visibility</p:attrName>
                                        </p:attrNameLst>
                                      </p:cBhvr>
                                      <p:to>
                                        <p:strVal val="visible"/>
                                      </p:to>
                                    </p:set>
                                    <p:anim calcmode="lin" valueType="num">
                                      <p:cBhvr>
                                        <p:cTn id="72" dur="500" fill="hold"/>
                                        <p:tgtEl>
                                          <p:spTgt spid="18"/>
                                        </p:tgtEl>
                                        <p:attrNameLst>
                                          <p:attrName>ppt_w</p:attrName>
                                        </p:attrNameLst>
                                      </p:cBhvr>
                                      <p:tavLst>
                                        <p:tav tm="0">
                                          <p:val>
                                            <p:fltVal val="0"/>
                                          </p:val>
                                        </p:tav>
                                        <p:tav tm="100000">
                                          <p:val>
                                            <p:strVal val="#ppt_w"/>
                                          </p:val>
                                        </p:tav>
                                      </p:tavLst>
                                    </p:anim>
                                    <p:anim calcmode="lin" valueType="num">
                                      <p:cBhvr>
                                        <p:cTn id="73" dur="500" fill="hold"/>
                                        <p:tgtEl>
                                          <p:spTgt spid="18"/>
                                        </p:tgtEl>
                                        <p:attrNameLst>
                                          <p:attrName>ppt_h</p:attrName>
                                        </p:attrNameLst>
                                      </p:cBhvr>
                                      <p:tavLst>
                                        <p:tav tm="0">
                                          <p:val>
                                            <p:fltVal val="0"/>
                                          </p:val>
                                        </p:tav>
                                        <p:tav tm="100000">
                                          <p:val>
                                            <p:strVal val="#ppt_h"/>
                                          </p:val>
                                        </p:tav>
                                      </p:tavLst>
                                    </p:anim>
                                    <p:animEffect transition="in" filter="fade">
                                      <p:cBhvr>
                                        <p:cTn id="74" dur="500"/>
                                        <p:tgtEl>
                                          <p:spTgt spid="18"/>
                                        </p:tgtEl>
                                      </p:cBhvr>
                                    </p:animEffect>
                                  </p:childTnLst>
                                </p:cTn>
                              </p:par>
                            </p:childTnLst>
                          </p:cTn>
                        </p:par>
                        <p:par>
                          <p:cTn id="75" fill="hold">
                            <p:stCondLst>
                              <p:cond delay="1000"/>
                            </p:stCondLst>
                            <p:childTnLst>
                              <p:par>
                                <p:cTn id="76" presetID="22" presetClass="entr" presetSubtype="1" fill="hold" grpId="0" nodeType="afterEffect">
                                  <p:stCondLst>
                                    <p:cond delay="0"/>
                                  </p:stCondLst>
                                  <p:childTnLst>
                                    <p:set>
                                      <p:cBhvr>
                                        <p:cTn id="77" dur="1" fill="hold">
                                          <p:stCondLst>
                                            <p:cond delay="0"/>
                                          </p:stCondLst>
                                        </p:cTn>
                                        <p:tgtEl>
                                          <p:spTgt spid="23"/>
                                        </p:tgtEl>
                                        <p:attrNameLst>
                                          <p:attrName>style.visibility</p:attrName>
                                        </p:attrNameLst>
                                      </p:cBhvr>
                                      <p:to>
                                        <p:strVal val="visible"/>
                                      </p:to>
                                    </p:set>
                                    <p:animEffect transition="in" filter="wipe(up)">
                                      <p:cBhvr>
                                        <p:cTn id="78" dur="500"/>
                                        <p:tgtEl>
                                          <p:spTgt spid="23"/>
                                        </p:tgtEl>
                                      </p:cBhvr>
                                    </p:animEffect>
                                  </p:childTnLst>
                                </p:cTn>
                              </p:par>
                            </p:childTnLst>
                          </p:cTn>
                        </p:par>
                        <p:par>
                          <p:cTn id="79" fill="hold">
                            <p:stCondLst>
                              <p:cond delay="1500"/>
                            </p:stCondLst>
                            <p:childTnLst>
                              <p:par>
                                <p:cTn id="80" presetID="1" presetClass="entr" presetSubtype="0" fill="hold" grpId="0" nodeType="afterEffect">
                                  <p:stCondLst>
                                    <p:cond delay="0"/>
                                  </p:stCondLst>
                                  <p:childTnLst>
                                    <p:set>
                                      <p:cBhvr>
                                        <p:cTn id="81" dur="1" fill="hold">
                                          <p:stCondLst>
                                            <p:cond delay="0"/>
                                          </p:stCondLst>
                                        </p:cTn>
                                        <p:tgtEl>
                                          <p:spTgt spid="24"/>
                                        </p:tgtEl>
                                        <p:attrNameLst>
                                          <p:attrName>style.visibility</p:attrName>
                                        </p:attrNameLst>
                                      </p:cBhvr>
                                      <p:to>
                                        <p:strVal val="visible"/>
                                      </p:to>
                                    </p:set>
                                  </p:childTnLst>
                                </p:cTn>
                              </p:par>
                            </p:childTnLst>
                          </p:cTn>
                        </p:par>
                      </p:childTnLst>
                    </p:cTn>
                  </p:par>
                  <p:par>
                    <p:cTn id="82" fill="hold">
                      <p:stCondLst>
                        <p:cond delay="indefinite"/>
                      </p:stCondLst>
                      <p:childTnLst>
                        <p:par>
                          <p:cTn id="83" fill="hold">
                            <p:stCondLst>
                              <p:cond delay="0"/>
                            </p:stCondLst>
                            <p:childTnLst>
                              <p:par>
                                <p:cTn id="84" presetID="32" presetClass="emph" presetSubtype="0" fill="hold" grpId="1" nodeType="clickEffect">
                                  <p:stCondLst>
                                    <p:cond delay="0"/>
                                  </p:stCondLst>
                                  <p:childTnLst>
                                    <p:animRot by="120000">
                                      <p:cBhvr>
                                        <p:cTn id="85" dur="100" fill="hold">
                                          <p:stCondLst>
                                            <p:cond delay="0"/>
                                          </p:stCondLst>
                                        </p:cTn>
                                        <p:tgtEl>
                                          <p:spTgt spid="14"/>
                                        </p:tgtEl>
                                        <p:attrNameLst>
                                          <p:attrName>r</p:attrName>
                                        </p:attrNameLst>
                                      </p:cBhvr>
                                    </p:animRot>
                                    <p:animRot by="-240000">
                                      <p:cBhvr>
                                        <p:cTn id="86" dur="200" fill="hold">
                                          <p:stCondLst>
                                            <p:cond delay="200"/>
                                          </p:stCondLst>
                                        </p:cTn>
                                        <p:tgtEl>
                                          <p:spTgt spid="14"/>
                                        </p:tgtEl>
                                        <p:attrNameLst>
                                          <p:attrName>r</p:attrName>
                                        </p:attrNameLst>
                                      </p:cBhvr>
                                    </p:animRot>
                                    <p:animRot by="240000">
                                      <p:cBhvr>
                                        <p:cTn id="87" dur="200" fill="hold">
                                          <p:stCondLst>
                                            <p:cond delay="400"/>
                                          </p:stCondLst>
                                        </p:cTn>
                                        <p:tgtEl>
                                          <p:spTgt spid="14"/>
                                        </p:tgtEl>
                                        <p:attrNameLst>
                                          <p:attrName>r</p:attrName>
                                        </p:attrNameLst>
                                      </p:cBhvr>
                                    </p:animRot>
                                    <p:animRot by="-240000">
                                      <p:cBhvr>
                                        <p:cTn id="88" dur="200" fill="hold">
                                          <p:stCondLst>
                                            <p:cond delay="600"/>
                                          </p:stCondLst>
                                        </p:cTn>
                                        <p:tgtEl>
                                          <p:spTgt spid="14"/>
                                        </p:tgtEl>
                                        <p:attrNameLst>
                                          <p:attrName>r</p:attrName>
                                        </p:attrNameLst>
                                      </p:cBhvr>
                                    </p:animRot>
                                    <p:animRot by="120000">
                                      <p:cBhvr>
                                        <p:cTn id="89" dur="200" fill="hold">
                                          <p:stCondLst>
                                            <p:cond delay="800"/>
                                          </p:stCondLst>
                                        </p:cTn>
                                        <p:tgtEl>
                                          <p:spTgt spid="14"/>
                                        </p:tgtEl>
                                        <p:attrNameLst>
                                          <p:attrName>r</p:attrName>
                                        </p:attrNameLst>
                                      </p:cBhvr>
                                    </p:animRot>
                                  </p:childTnLst>
                                </p:cTn>
                              </p:par>
                              <p:par>
                                <p:cTn id="90" presetID="53" presetClass="entr" presetSubtype="16" fill="hold" grpId="0" nodeType="withEffect">
                                  <p:stCondLst>
                                    <p:cond delay="0"/>
                                  </p:stCondLst>
                                  <p:childTnLst>
                                    <p:set>
                                      <p:cBhvr>
                                        <p:cTn id="91" dur="1" fill="hold">
                                          <p:stCondLst>
                                            <p:cond delay="0"/>
                                          </p:stCondLst>
                                        </p:cTn>
                                        <p:tgtEl>
                                          <p:spTgt spid="17"/>
                                        </p:tgtEl>
                                        <p:attrNameLst>
                                          <p:attrName>style.visibility</p:attrName>
                                        </p:attrNameLst>
                                      </p:cBhvr>
                                      <p:to>
                                        <p:strVal val="visible"/>
                                      </p:to>
                                    </p:set>
                                    <p:anim calcmode="lin" valueType="num">
                                      <p:cBhvr>
                                        <p:cTn id="92" dur="500" fill="hold"/>
                                        <p:tgtEl>
                                          <p:spTgt spid="17"/>
                                        </p:tgtEl>
                                        <p:attrNameLst>
                                          <p:attrName>ppt_w</p:attrName>
                                        </p:attrNameLst>
                                      </p:cBhvr>
                                      <p:tavLst>
                                        <p:tav tm="0">
                                          <p:val>
                                            <p:fltVal val="0"/>
                                          </p:val>
                                        </p:tav>
                                        <p:tav tm="100000">
                                          <p:val>
                                            <p:strVal val="#ppt_w"/>
                                          </p:val>
                                        </p:tav>
                                      </p:tavLst>
                                    </p:anim>
                                    <p:anim calcmode="lin" valueType="num">
                                      <p:cBhvr>
                                        <p:cTn id="93" dur="500" fill="hold"/>
                                        <p:tgtEl>
                                          <p:spTgt spid="17"/>
                                        </p:tgtEl>
                                        <p:attrNameLst>
                                          <p:attrName>ppt_h</p:attrName>
                                        </p:attrNameLst>
                                      </p:cBhvr>
                                      <p:tavLst>
                                        <p:tav tm="0">
                                          <p:val>
                                            <p:fltVal val="0"/>
                                          </p:val>
                                        </p:tav>
                                        <p:tav tm="100000">
                                          <p:val>
                                            <p:strVal val="#ppt_h"/>
                                          </p:val>
                                        </p:tav>
                                      </p:tavLst>
                                    </p:anim>
                                    <p:animEffect transition="in" filter="fade">
                                      <p:cBhvr>
                                        <p:cTn id="94" dur="500"/>
                                        <p:tgtEl>
                                          <p:spTgt spid="17"/>
                                        </p:tgtEl>
                                      </p:cBhvr>
                                    </p:animEffect>
                                  </p:childTnLst>
                                </p:cTn>
                              </p:par>
                            </p:childTnLst>
                          </p:cTn>
                        </p:par>
                        <p:par>
                          <p:cTn id="95" fill="hold">
                            <p:stCondLst>
                              <p:cond delay="1000"/>
                            </p:stCondLst>
                            <p:childTnLst>
                              <p:par>
                                <p:cTn id="96" presetID="22" presetClass="entr" presetSubtype="1" fill="hold" grpId="0" nodeType="afterEffect">
                                  <p:stCondLst>
                                    <p:cond delay="0"/>
                                  </p:stCondLst>
                                  <p:childTnLst>
                                    <p:set>
                                      <p:cBhvr>
                                        <p:cTn id="97" dur="1" fill="hold">
                                          <p:stCondLst>
                                            <p:cond delay="0"/>
                                          </p:stCondLst>
                                        </p:cTn>
                                        <p:tgtEl>
                                          <p:spTgt spid="25"/>
                                        </p:tgtEl>
                                        <p:attrNameLst>
                                          <p:attrName>style.visibility</p:attrName>
                                        </p:attrNameLst>
                                      </p:cBhvr>
                                      <p:to>
                                        <p:strVal val="visible"/>
                                      </p:to>
                                    </p:set>
                                    <p:animEffect transition="in" filter="wipe(up)">
                                      <p:cBhvr>
                                        <p:cTn id="98" dur="500"/>
                                        <p:tgtEl>
                                          <p:spTgt spid="25"/>
                                        </p:tgtEl>
                                      </p:cBhvr>
                                    </p:animEffect>
                                  </p:childTnLst>
                                </p:cTn>
                              </p:par>
                              <p:par>
                                <p:cTn id="99" presetID="1" presetClass="entr" presetSubtype="0" fill="hold" grpId="0" nodeType="withEffect">
                                  <p:stCondLst>
                                    <p:cond delay="0"/>
                                  </p:stCondLst>
                                  <p:childTnLst>
                                    <p:set>
                                      <p:cBhvr>
                                        <p:cTn id="100"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1" grpId="0"/>
      <p:bldP spid="11" grpId="1"/>
      <p:bldP spid="12" grpId="0"/>
      <p:bldP spid="12" grpId="1"/>
      <p:bldP spid="13" grpId="0"/>
      <p:bldP spid="13" grpId="1"/>
      <p:bldP spid="14" grpId="0"/>
      <p:bldP spid="14" grpId="1"/>
      <p:bldP spid="15" grpId="0"/>
      <p:bldP spid="16" grpId="0"/>
      <p:bldP spid="17" grpId="0"/>
      <p:bldP spid="18" grpId="0"/>
      <p:bldP spid="19" grpId="0" animBg="1"/>
      <p:bldP spid="20" grpId="0"/>
      <p:bldP spid="21" grpId="0" animBg="1"/>
      <p:bldP spid="22" grpId="0"/>
      <p:bldP spid="23" grpId="0" animBg="1"/>
      <p:bldP spid="24" grpId="0"/>
      <p:bldP spid="25" grpId="0" animBg="1"/>
      <p:bldP spid="26"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01CF334-2D5C-4859-84A6-CA7E6E43FAEB}" type="slidenum">
              <a:rPr lang="en-US" smtClean="0"/>
              <a:t>48</a:t>
            </a:fld>
            <a:endParaRPr lang="en-US" dirty="0"/>
          </a:p>
        </p:txBody>
      </p:sp>
      <p:sp>
        <p:nvSpPr>
          <p:cNvPr id="3" name="Content Placeholder 2"/>
          <p:cNvSpPr>
            <a:spLocks noGrp="1"/>
          </p:cNvSpPr>
          <p:nvPr>
            <p:ph idx="1"/>
          </p:nvPr>
        </p:nvSpPr>
        <p:spPr>
          <a:xfrm>
            <a:off x="932330" y="2248348"/>
            <a:ext cx="4836458" cy="857923"/>
          </a:xfrm>
        </p:spPr>
        <p:txBody>
          <a:bodyPr/>
          <a:lstStyle/>
          <a:p>
            <a:pPr marL="0" indent="0">
              <a:buNone/>
            </a:pPr>
            <a:r>
              <a:rPr lang="en-US" dirty="0" smtClean="0"/>
              <a:t>Create new resource on the server.</a:t>
            </a:r>
            <a:endParaRPr lang="fr-FR" dirty="0"/>
          </a:p>
        </p:txBody>
      </p:sp>
      <p:sp>
        <p:nvSpPr>
          <p:cNvPr id="4" name="Title 3"/>
          <p:cNvSpPr>
            <a:spLocks noGrp="1"/>
          </p:cNvSpPr>
          <p:nvPr>
            <p:ph type="title"/>
          </p:nvPr>
        </p:nvSpPr>
        <p:spPr/>
        <p:txBody>
          <a:bodyPr/>
          <a:lstStyle/>
          <a:p>
            <a:r>
              <a:rPr lang="en-US" dirty="0" smtClean="0"/>
              <a:t>POST Method</a:t>
            </a:r>
            <a:endParaRPr lang="fr-FR"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4353" y="3297219"/>
            <a:ext cx="2438400" cy="243840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30611" y="3297219"/>
            <a:ext cx="2438400" cy="2438400"/>
          </a:xfrm>
          <a:prstGeom prst="rect">
            <a:avLst/>
          </a:prstGeom>
        </p:spPr>
      </p:pic>
      <p:sp>
        <p:nvSpPr>
          <p:cNvPr id="7" name="Right Arrow 6"/>
          <p:cNvSpPr/>
          <p:nvPr/>
        </p:nvSpPr>
        <p:spPr>
          <a:xfrm>
            <a:off x="3795914" y="3757829"/>
            <a:ext cx="4911537" cy="257286"/>
          </a:xfrm>
          <a:prstGeom prst="rightArrow">
            <a:avLst>
              <a:gd name="adj1" fmla="val 50000"/>
              <a:gd name="adj2" fmla="val 51444"/>
            </a:avLst>
          </a:prstGeom>
          <a:solidFill>
            <a:schemeClr val="accent1">
              <a:lumMod val="75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fr-FR" dirty="0"/>
          </a:p>
        </p:txBody>
      </p:sp>
      <p:sp>
        <p:nvSpPr>
          <p:cNvPr id="8" name="TextBox 7"/>
          <p:cNvSpPr txBox="1"/>
          <p:nvPr/>
        </p:nvSpPr>
        <p:spPr>
          <a:xfrm>
            <a:off x="2987575" y="4992452"/>
            <a:ext cx="725968" cy="369332"/>
          </a:xfrm>
          <a:prstGeom prst="rect">
            <a:avLst/>
          </a:prstGeom>
          <a:noFill/>
          <a:ln>
            <a:noFill/>
          </a:ln>
        </p:spPr>
        <p:txBody>
          <a:bodyPr wrap="none" rtlCol="0" anchor="ctr" anchorCtr="1">
            <a:spAutoFit/>
          </a:bodyPr>
          <a:lstStyle/>
          <a:p>
            <a:r>
              <a:rPr lang="en-US" dirty="0" smtClean="0"/>
              <a:t>Client</a:t>
            </a:r>
            <a:endParaRPr lang="fr-FR" dirty="0"/>
          </a:p>
        </p:txBody>
      </p:sp>
      <p:sp>
        <p:nvSpPr>
          <p:cNvPr id="9" name="TextBox 8"/>
          <p:cNvSpPr txBox="1"/>
          <p:nvPr/>
        </p:nvSpPr>
        <p:spPr>
          <a:xfrm rot="21385081">
            <a:off x="8852352" y="4761620"/>
            <a:ext cx="987643" cy="461665"/>
          </a:xfrm>
          <a:prstGeom prst="rect">
            <a:avLst/>
          </a:prstGeom>
          <a:noFill/>
          <a:ln>
            <a:noFill/>
          </a:ln>
        </p:spPr>
        <p:txBody>
          <a:bodyPr wrap="none" rtlCol="0" anchor="ctr" anchorCtr="1">
            <a:spAutoFit/>
            <a:scene3d>
              <a:camera prst="perspectiveContrastingLeftFacing"/>
              <a:lightRig rig="threePt" dir="t"/>
            </a:scene3d>
          </a:bodyPr>
          <a:lstStyle/>
          <a:p>
            <a:r>
              <a:rPr lang="en-US" sz="2400" dirty="0" smtClean="0">
                <a:solidFill>
                  <a:schemeClr val="bg1"/>
                </a:solidFill>
              </a:rPr>
              <a:t>Server</a:t>
            </a:r>
            <a:endParaRPr lang="fr-FR" dirty="0">
              <a:solidFill>
                <a:schemeClr val="bg1"/>
              </a:solidFill>
            </a:endParaRPr>
          </a:p>
        </p:txBody>
      </p:sp>
      <p:sp>
        <p:nvSpPr>
          <p:cNvPr id="10" name="Right Arrow 9"/>
          <p:cNvSpPr/>
          <p:nvPr/>
        </p:nvSpPr>
        <p:spPr>
          <a:xfrm flipH="1">
            <a:off x="3795910" y="5033370"/>
            <a:ext cx="4834697" cy="290279"/>
          </a:xfrm>
          <a:prstGeom prst="rightArrow">
            <a:avLst>
              <a:gd name="adj1" fmla="val 50000"/>
              <a:gd name="adj2" fmla="val 51444"/>
            </a:avLst>
          </a:prstGeom>
          <a:solidFill>
            <a:schemeClr val="accent1">
              <a:lumMod val="75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fr-FR" dirty="0"/>
          </a:p>
        </p:txBody>
      </p:sp>
      <p:sp>
        <p:nvSpPr>
          <p:cNvPr id="11" name="TextBox 10"/>
          <p:cNvSpPr txBox="1"/>
          <p:nvPr/>
        </p:nvSpPr>
        <p:spPr>
          <a:xfrm>
            <a:off x="4078783" y="3499747"/>
            <a:ext cx="4668137" cy="369332"/>
          </a:xfrm>
          <a:prstGeom prst="rect">
            <a:avLst/>
          </a:prstGeom>
          <a:noFill/>
          <a:ln>
            <a:noFill/>
          </a:ln>
        </p:spPr>
        <p:txBody>
          <a:bodyPr wrap="none" rtlCol="0" anchor="ctr" anchorCtr="1">
            <a:spAutoFit/>
          </a:bodyPr>
          <a:lstStyle/>
          <a:p>
            <a:r>
              <a:rPr lang="en-US" b="1" dirty="0" smtClean="0"/>
              <a:t>POST:http://address/</a:t>
            </a:r>
            <a:r>
              <a:rPr lang="en-US" b="1" dirty="0" err="1" smtClean="0"/>
              <a:t>className</a:t>
            </a:r>
            <a:r>
              <a:rPr lang="en-US" b="1" dirty="0" smtClean="0"/>
              <a:t>/</a:t>
            </a:r>
            <a:r>
              <a:rPr lang="en-US" b="1" dirty="0" err="1" smtClean="0"/>
              <a:t>methodName</a:t>
            </a:r>
            <a:endParaRPr lang="fr-FR" b="1" dirty="0"/>
          </a:p>
        </p:txBody>
      </p:sp>
      <p:sp>
        <p:nvSpPr>
          <p:cNvPr id="13" name="TextBox 12"/>
          <p:cNvSpPr txBox="1"/>
          <p:nvPr/>
        </p:nvSpPr>
        <p:spPr>
          <a:xfrm>
            <a:off x="4135061" y="3965420"/>
            <a:ext cx="4156394" cy="307777"/>
          </a:xfrm>
          <a:prstGeom prst="rect">
            <a:avLst/>
          </a:prstGeom>
          <a:noFill/>
          <a:ln>
            <a:noFill/>
          </a:ln>
        </p:spPr>
        <p:txBody>
          <a:bodyPr wrap="none" rtlCol="0" anchor="ctr" anchorCtr="1">
            <a:spAutoFit/>
          </a:bodyPr>
          <a:lstStyle/>
          <a:p>
            <a:r>
              <a:rPr lang="en-US" sz="1400" dirty="0" smtClean="0"/>
              <a:t>The query core is a representation: XML, JSON, HTML..</a:t>
            </a:r>
            <a:endParaRPr lang="fr-FR" sz="1400" dirty="0"/>
          </a:p>
        </p:txBody>
      </p:sp>
      <p:sp>
        <p:nvSpPr>
          <p:cNvPr id="14" name="TextBox 13"/>
          <p:cNvSpPr txBox="1"/>
          <p:nvPr/>
        </p:nvSpPr>
        <p:spPr>
          <a:xfrm>
            <a:off x="5166583" y="5067456"/>
            <a:ext cx="2376228" cy="954107"/>
          </a:xfrm>
          <a:prstGeom prst="rect">
            <a:avLst/>
          </a:prstGeom>
          <a:noFill/>
          <a:ln>
            <a:noFill/>
          </a:ln>
        </p:spPr>
        <p:txBody>
          <a:bodyPr wrap="none" rtlCol="0" anchor="ctr" anchorCtr="1">
            <a:spAutoFit/>
          </a:bodyPr>
          <a:lstStyle/>
          <a:p>
            <a:endParaRPr lang="fr-FR" sz="1400" dirty="0"/>
          </a:p>
          <a:p>
            <a:r>
              <a:rPr lang="en-US" sz="1400" dirty="0" smtClean="0"/>
              <a:t>Status : 201, 204 </a:t>
            </a:r>
          </a:p>
          <a:p>
            <a:r>
              <a:rPr lang="en-US" sz="1400" dirty="0" smtClean="0"/>
              <a:t>Message : Create, No content </a:t>
            </a:r>
          </a:p>
          <a:p>
            <a:r>
              <a:rPr lang="en-US" sz="1400" dirty="0" smtClean="0"/>
              <a:t>header : ….. </a:t>
            </a:r>
            <a:endParaRPr lang="en-US" sz="1400" dirty="0"/>
          </a:p>
        </p:txBody>
      </p:sp>
    </p:spTree>
    <p:extLst>
      <p:ext uri="{BB962C8B-B14F-4D97-AF65-F5344CB8AC3E}">
        <p14:creationId xmlns:p14="http://schemas.microsoft.com/office/powerpoint/2010/main" val="1521989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wipe(left)">
                                      <p:cBhvr>
                                        <p:cTn id="14" dur="500"/>
                                        <p:tgtEl>
                                          <p:spTgt spid="11"/>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2"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right)">
                                      <p:cBhvr>
                                        <p:cTn id="19" dur="500"/>
                                        <p:tgtEl>
                                          <p:spTgt spid="10"/>
                                        </p:tgtEl>
                                      </p:cBhvr>
                                    </p:animEffect>
                                  </p:childTnLst>
                                </p:cTn>
                              </p:par>
                            </p:childTnLst>
                          </p:cTn>
                        </p:par>
                        <p:par>
                          <p:cTn id="20" fill="hold">
                            <p:stCondLst>
                              <p:cond delay="500"/>
                            </p:stCondLst>
                            <p:childTnLst>
                              <p:par>
                                <p:cTn id="21" presetID="22" presetClass="entr" presetSubtype="2" fill="hold" grpId="0" nodeType="after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wipe(right)">
                                      <p:cBhvr>
                                        <p:cTn id="2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P spid="11" grpId="0"/>
      <p:bldP spid="13" grpId="0"/>
      <p:bldP spid="14"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01CF334-2D5C-4859-84A6-CA7E6E43FAEB}" type="slidenum">
              <a:rPr lang="en-US" smtClean="0"/>
              <a:t>49</a:t>
            </a:fld>
            <a:endParaRPr lang="en-US" dirty="0"/>
          </a:p>
        </p:txBody>
      </p:sp>
      <p:sp>
        <p:nvSpPr>
          <p:cNvPr id="3" name="Content Placeholder 2"/>
          <p:cNvSpPr>
            <a:spLocks noGrp="1"/>
          </p:cNvSpPr>
          <p:nvPr>
            <p:ph idx="1"/>
          </p:nvPr>
        </p:nvSpPr>
        <p:spPr>
          <a:xfrm>
            <a:off x="932330" y="2248349"/>
            <a:ext cx="7232876" cy="649398"/>
          </a:xfrm>
        </p:spPr>
        <p:txBody>
          <a:bodyPr/>
          <a:lstStyle/>
          <a:p>
            <a:pPr marL="0" indent="0">
              <a:buNone/>
            </a:pPr>
            <a:r>
              <a:rPr lang="en-US" dirty="0" smtClean="0"/>
              <a:t>Send the resource representation existing on the server.</a:t>
            </a:r>
            <a:endParaRPr lang="en-US" dirty="0"/>
          </a:p>
        </p:txBody>
      </p:sp>
      <p:sp>
        <p:nvSpPr>
          <p:cNvPr id="4" name="Title 3"/>
          <p:cNvSpPr>
            <a:spLocks noGrp="1"/>
          </p:cNvSpPr>
          <p:nvPr>
            <p:ph type="title"/>
          </p:nvPr>
        </p:nvSpPr>
        <p:spPr/>
        <p:txBody>
          <a:bodyPr/>
          <a:lstStyle/>
          <a:p>
            <a:r>
              <a:rPr lang="en-US" dirty="0" smtClean="0"/>
              <a:t>GET Method</a:t>
            </a:r>
            <a:endParaRPr lang="fr-FR"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4353" y="3297219"/>
            <a:ext cx="2438400" cy="243840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0611" y="3297219"/>
            <a:ext cx="2438400" cy="2438400"/>
          </a:xfrm>
          <a:prstGeom prst="rect">
            <a:avLst/>
          </a:prstGeom>
        </p:spPr>
      </p:pic>
      <p:sp>
        <p:nvSpPr>
          <p:cNvPr id="7" name="Right Arrow 6"/>
          <p:cNvSpPr/>
          <p:nvPr/>
        </p:nvSpPr>
        <p:spPr>
          <a:xfrm>
            <a:off x="3795914" y="3757829"/>
            <a:ext cx="4911537" cy="257286"/>
          </a:xfrm>
          <a:prstGeom prst="rightArrow">
            <a:avLst>
              <a:gd name="adj1" fmla="val 50000"/>
              <a:gd name="adj2" fmla="val 51444"/>
            </a:avLst>
          </a:prstGeom>
          <a:solidFill>
            <a:schemeClr val="accent1">
              <a:lumMod val="75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fr-FR" dirty="0"/>
          </a:p>
        </p:txBody>
      </p:sp>
      <p:sp>
        <p:nvSpPr>
          <p:cNvPr id="8" name="TextBox 7"/>
          <p:cNvSpPr txBox="1"/>
          <p:nvPr/>
        </p:nvSpPr>
        <p:spPr>
          <a:xfrm>
            <a:off x="2987575" y="4992452"/>
            <a:ext cx="725968" cy="369332"/>
          </a:xfrm>
          <a:prstGeom prst="rect">
            <a:avLst/>
          </a:prstGeom>
          <a:noFill/>
          <a:ln>
            <a:noFill/>
          </a:ln>
        </p:spPr>
        <p:txBody>
          <a:bodyPr wrap="none" rtlCol="0" anchor="ctr" anchorCtr="1">
            <a:spAutoFit/>
          </a:bodyPr>
          <a:lstStyle/>
          <a:p>
            <a:r>
              <a:rPr lang="en-US" dirty="0" smtClean="0"/>
              <a:t>Client</a:t>
            </a:r>
            <a:endParaRPr lang="fr-FR" dirty="0"/>
          </a:p>
        </p:txBody>
      </p:sp>
      <p:sp>
        <p:nvSpPr>
          <p:cNvPr id="9" name="TextBox 8"/>
          <p:cNvSpPr txBox="1"/>
          <p:nvPr/>
        </p:nvSpPr>
        <p:spPr>
          <a:xfrm rot="21385081">
            <a:off x="8852352" y="4761620"/>
            <a:ext cx="987643" cy="461665"/>
          </a:xfrm>
          <a:prstGeom prst="rect">
            <a:avLst/>
          </a:prstGeom>
          <a:noFill/>
          <a:ln>
            <a:noFill/>
          </a:ln>
        </p:spPr>
        <p:txBody>
          <a:bodyPr wrap="none" rtlCol="0" anchor="ctr" anchorCtr="1">
            <a:spAutoFit/>
            <a:scene3d>
              <a:camera prst="perspectiveContrastingLeftFacing"/>
              <a:lightRig rig="threePt" dir="t"/>
            </a:scene3d>
          </a:bodyPr>
          <a:lstStyle/>
          <a:p>
            <a:r>
              <a:rPr lang="en-US" sz="2400" dirty="0" smtClean="0">
                <a:solidFill>
                  <a:schemeClr val="bg1"/>
                </a:solidFill>
              </a:rPr>
              <a:t>Server</a:t>
            </a:r>
            <a:endParaRPr lang="fr-FR" dirty="0">
              <a:solidFill>
                <a:schemeClr val="bg1"/>
              </a:solidFill>
            </a:endParaRPr>
          </a:p>
        </p:txBody>
      </p:sp>
      <p:sp>
        <p:nvSpPr>
          <p:cNvPr id="10" name="Right Arrow 9"/>
          <p:cNvSpPr/>
          <p:nvPr/>
        </p:nvSpPr>
        <p:spPr>
          <a:xfrm flipH="1">
            <a:off x="3795910" y="5033370"/>
            <a:ext cx="4834697" cy="290279"/>
          </a:xfrm>
          <a:prstGeom prst="rightArrow">
            <a:avLst>
              <a:gd name="adj1" fmla="val 50000"/>
              <a:gd name="adj2" fmla="val 51444"/>
            </a:avLst>
          </a:prstGeom>
          <a:solidFill>
            <a:schemeClr val="accent1">
              <a:lumMod val="75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fr-FR" dirty="0"/>
          </a:p>
        </p:txBody>
      </p:sp>
      <p:sp>
        <p:nvSpPr>
          <p:cNvPr id="11" name="TextBox 10"/>
          <p:cNvSpPr txBox="1"/>
          <p:nvPr/>
        </p:nvSpPr>
        <p:spPr>
          <a:xfrm>
            <a:off x="4078783" y="3499747"/>
            <a:ext cx="4542141" cy="369332"/>
          </a:xfrm>
          <a:prstGeom prst="rect">
            <a:avLst/>
          </a:prstGeom>
          <a:noFill/>
          <a:ln>
            <a:noFill/>
          </a:ln>
        </p:spPr>
        <p:txBody>
          <a:bodyPr wrap="none" rtlCol="0" anchor="ctr" anchorCtr="1">
            <a:spAutoFit/>
          </a:bodyPr>
          <a:lstStyle/>
          <a:p>
            <a:r>
              <a:rPr lang="en-US" b="1" dirty="0" smtClean="0"/>
              <a:t>GET:http://address/</a:t>
            </a:r>
            <a:r>
              <a:rPr lang="en-US" b="1" dirty="0" err="1" smtClean="0"/>
              <a:t>className</a:t>
            </a:r>
            <a:r>
              <a:rPr lang="en-US" b="1" dirty="0" smtClean="0"/>
              <a:t>/</a:t>
            </a:r>
            <a:r>
              <a:rPr lang="en-US" b="1" dirty="0" err="1" smtClean="0"/>
              <a:t>methodName</a:t>
            </a:r>
            <a:endParaRPr lang="fr-FR" b="1" dirty="0"/>
          </a:p>
        </p:txBody>
      </p:sp>
      <p:sp>
        <p:nvSpPr>
          <p:cNvPr id="12" name="TextBox 11"/>
          <p:cNvSpPr txBox="1"/>
          <p:nvPr/>
        </p:nvSpPr>
        <p:spPr>
          <a:xfrm>
            <a:off x="4135061" y="3965420"/>
            <a:ext cx="4156394" cy="307777"/>
          </a:xfrm>
          <a:prstGeom prst="rect">
            <a:avLst/>
          </a:prstGeom>
          <a:noFill/>
          <a:ln>
            <a:noFill/>
          </a:ln>
        </p:spPr>
        <p:txBody>
          <a:bodyPr wrap="none" rtlCol="0" anchor="ctr" anchorCtr="1">
            <a:spAutoFit/>
          </a:bodyPr>
          <a:lstStyle/>
          <a:p>
            <a:r>
              <a:rPr lang="en-US" sz="1400" dirty="0" smtClean="0"/>
              <a:t>The query core is a representation: XML, JSON, HTML..</a:t>
            </a:r>
            <a:endParaRPr lang="fr-FR" sz="1400" dirty="0"/>
          </a:p>
        </p:txBody>
      </p:sp>
      <p:sp>
        <p:nvSpPr>
          <p:cNvPr id="13" name="TextBox 12"/>
          <p:cNvSpPr txBox="1"/>
          <p:nvPr/>
        </p:nvSpPr>
        <p:spPr>
          <a:xfrm>
            <a:off x="5166583" y="4959734"/>
            <a:ext cx="2941767" cy="1169551"/>
          </a:xfrm>
          <a:prstGeom prst="rect">
            <a:avLst/>
          </a:prstGeom>
          <a:noFill/>
          <a:ln>
            <a:noFill/>
          </a:ln>
        </p:spPr>
        <p:txBody>
          <a:bodyPr wrap="none" rtlCol="0" anchor="ctr" anchorCtr="1">
            <a:spAutoFit/>
          </a:bodyPr>
          <a:lstStyle/>
          <a:p>
            <a:endParaRPr lang="fr-FR" sz="1400" dirty="0"/>
          </a:p>
          <a:p>
            <a:r>
              <a:rPr lang="en-US" sz="1400" dirty="0" smtClean="0"/>
              <a:t>Status : 200</a:t>
            </a:r>
          </a:p>
          <a:p>
            <a:r>
              <a:rPr lang="en-US" sz="1400" dirty="0" smtClean="0"/>
              <a:t>Message : OK</a:t>
            </a:r>
          </a:p>
          <a:p>
            <a:r>
              <a:rPr lang="en-US" sz="1400" dirty="0" smtClean="0"/>
              <a:t>header : …..</a:t>
            </a:r>
          </a:p>
          <a:p>
            <a:r>
              <a:rPr lang="en-US" sz="1400" dirty="0" smtClean="0"/>
              <a:t>Representation: XML, JSON, HTML,…. </a:t>
            </a:r>
            <a:endParaRPr lang="en-US" sz="1400" dirty="0"/>
          </a:p>
        </p:txBody>
      </p:sp>
    </p:spTree>
    <p:extLst>
      <p:ext uri="{BB962C8B-B14F-4D97-AF65-F5344CB8AC3E}">
        <p14:creationId xmlns:p14="http://schemas.microsoft.com/office/powerpoint/2010/main" val="3231867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left)">
                                      <p:cBhvr>
                                        <p:cTn id="11" dur="500"/>
                                        <p:tgtEl>
                                          <p:spTgt spid="11"/>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wipe(left)">
                                      <p:cBhvr>
                                        <p:cTn id="14" dur="500"/>
                                        <p:tgtEl>
                                          <p:spTgt spid="12"/>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2"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right)">
                                      <p:cBhvr>
                                        <p:cTn id="19" dur="500"/>
                                        <p:tgtEl>
                                          <p:spTgt spid="10"/>
                                        </p:tgtEl>
                                      </p:cBhvr>
                                    </p:animEffect>
                                  </p:childTnLst>
                                </p:cTn>
                              </p:par>
                            </p:childTnLst>
                          </p:cTn>
                        </p:par>
                        <p:par>
                          <p:cTn id="20" fill="hold">
                            <p:stCondLst>
                              <p:cond delay="500"/>
                            </p:stCondLst>
                            <p:childTnLst>
                              <p:par>
                                <p:cTn id="21" presetID="22" presetClass="entr" presetSubtype="2" fill="hold" grpId="0"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right)">
                                      <p:cBhvr>
                                        <p:cTn id="2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P spid="11" grpId="0"/>
      <p:bldP spid="12" grpId="0"/>
      <p:bldP spid="1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01CF334-2D5C-4859-84A6-CA7E6E43FAEB}" type="slidenum">
              <a:rPr lang="en-US" smtClean="0"/>
              <a:t>5</a:t>
            </a:fld>
            <a:endParaRPr lang="en-US" dirty="0"/>
          </a:p>
        </p:txBody>
      </p:sp>
      <p:sp>
        <p:nvSpPr>
          <p:cNvPr id="4" name="Title 3"/>
          <p:cNvSpPr>
            <a:spLocks noGrp="1"/>
          </p:cNvSpPr>
          <p:nvPr>
            <p:ph type="title"/>
          </p:nvPr>
        </p:nvSpPr>
        <p:spPr/>
        <p:txBody>
          <a:bodyPr/>
          <a:lstStyle/>
          <a:p>
            <a:endParaRPr lang="en-US" dirty="0"/>
          </a:p>
        </p:txBody>
      </p:sp>
      <p:sp>
        <p:nvSpPr>
          <p:cNvPr id="5" name="Rounded Rectangle 4"/>
          <p:cNvSpPr/>
          <p:nvPr/>
        </p:nvSpPr>
        <p:spPr>
          <a:xfrm>
            <a:off x="1239864" y="2712203"/>
            <a:ext cx="3905574" cy="2045777"/>
          </a:xfrm>
          <a:prstGeom prst="round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3">
            <a:schemeClr val="lt1"/>
          </a:lnRef>
          <a:fillRef idx="1">
            <a:schemeClr val="accent3"/>
          </a:fillRef>
          <a:effectRef idx="1">
            <a:schemeClr val="accent3"/>
          </a:effectRef>
          <a:fontRef idx="minor">
            <a:schemeClr val="lt1"/>
          </a:fontRef>
        </p:style>
        <p:txBody>
          <a:bodyPr rtlCol="0" anchor="ctr"/>
          <a:lstStyle/>
          <a:p>
            <a:pPr algn="ctr"/>
            <a:endParaRPr lang="en-US" dirty="0"/>
          </a:p>
        </p:txBody>
      </p:sp>
      <p:sp>
        <p:nvSpPr>
          <p:cNvPr id="6" name="Rounded Rectangle 5"/>
          <p:cNvSpPr/>
          <p:nvPr/>
        </p:nvSpPr>
        <p:spPr>
          <a:xfrm>
            <a:off x="2766448" y="2874807"/>
            <a:ext cx="2092272" cy="1038386"/>
          </a:xfrm>
          <a:prstGeom prst="roundRect">
            <a:avLst/>
          </a:prstGeom>
          <a:solidFill>
            <a:schemeClr val="accent2">
              <a:lumMod val="20000"/>
              <a:lumOff val="8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dirty="0" smtClean="0">
                <a:solidFill>
                  <a:schemeClr val="tx1"/>
                </a:solidFill>
              </a:rPr>
              <a:t>getProducts()</a:t>
            </a:r>
            <a:endParaRPr lang="en-US" sz="2400" dirty="0">
              <a:solidFill>
                <a:schemeClr val="tx1"/>
              </a:solidFill>
            </a:endParaRPr>
          </a:p>
        </p:txBody>
      </p:sp>
      <p:sp>
        <p:nvSpPr>
          <p:cNvPr id="7" name="Oval 6"/>
          <p:cNvSpPr/>
          <p:nvPr/>
        </p:nvSpPr>
        <p:spPr>
          <a:xfrm>
            <a:off x="3618698" y="4137853"/>
            <a:ext cx="1100380" cy="495945"/>
          </a:xfrm>
          <a:prstGeom prst="ellipse">
            <a:avLst/>
          </a:prstGeom>
          <a:solidFill>
            <a:schemeClr val="accent3">
              <a:lumMod val="20000"/>
              <a:lumOff val="80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smtClean="0">
                <a:solidFill>
                  <a:schemeClr val="tx1"/>
                </a:solidFill>
              </a:rPr>
              <a:t>MVC</a:t>
            </a:r>
            <a:endParaRPr lang="en-US" dirty="0">
              <a:solidFill>
                <a:schemeClr val="tx1"/>
              </a:solidFill>
            </a:endParaRPr>
          </a:p>
        </p:txBody>
      </p:sp>
      <p:sp>
        <p:nvSpPr>
          <p:cNvPr id="8" name="TextBox 7"/>
          <p:cNvSpPr txBox="1"/>
          <p:nvPr/>
        </p:nvSpPr>
        <p:spPr>
          <a:xfrm>
            <a:off x="1735810" y="2369865"/>
            <a:ext cx="1882888" cy="369332"/>
          </a:xfrm>
          <a:prstGeom prst="rect">
            <a:avLst/>
          </a:prstGeom>
          <a:noFill/>
          <a:ln>
            <a:solidFill>
              <a:schemeClr val="accent1"/>
            </a:solidFill>
          </a:ln>
        </p:spPr>
        <p:txBody>
          <a:bodyPr wrap="none" rtlCol="0" anchor="ctr" anchorCtr="1">
            <a:spAutoFit/>
          </a:bodyPr>
          <a:lstStyle/>
          <a:p>
            <a:r>
              <a:rPr lang="en-US" dirty="0" smtClean="0"/>
              <a:t>Application server</a:t>
            </a:r>
            <a:endParaRPr lang="en-US" dirty="0"/>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08243" y="5210433"/>
            <a:ext cx="2072238" cy="1381492"/>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sp>
        <p:nvSpPr>
          <p:cNvPr id="11" name="TextBox 10"/>
          <p:cNvSpPr txBox="1"/>
          <p:nvPr/>
        </p:nvSpPr>
        <p:spPr>
          <a:xfrm>
            <a:off x="540635" y="6214867"/>
            <a:ext cx="700320" cy="369332"/>
          </a:xfrm>
          <a:prstGeom prst="rect">
            <a:avLst/>
          </a:prstGeom>
          <a:noFill/>
          <a:ln>
            <a:solidFill>
              <a:schemeClr val="accent1"/>
            </a:solidFill>
          </a:ln>
        </p:spPr>
        <p:txBody>
          <a:bodyPr wrap="none" rtlCol="0" anchor="ctr" anchorCtr="1">
            <a:spAutoFit/>
          </a:bodyPr>
          <a:lstStyle/>
          <a:p>
            <a:r>
              <a:rPr lang="en-US" dirty="0" smtClean="0"/>
              <a:t>client</a:t>
            </a:r>
            <a:endParaRPr lang="en-US" dirty="0"/>
          </a:p>
        </p:txBody>
      </p:sp>
      <p:sp>
        <p:nvSpPr>
          <p:cNvPr id="12" name="TextBox 11"/>
          <p:cNvSpPr txBox="1"/>
          <p:nvPr/>
        </p:nvSpPr>
        <p:spPr>
          <a:xfrm>
            <a:off x="1689402" y="5100318"/>
            <a:ext cx="554960" cy="369332"/>
          </a:xfrm>
          <a:prstGeom prst="rect">
            <a:avLst/>
          </a:prstGeom>
          <a:noFill/>
          <a:ln>
            <a:noFill/>
          </a:ln>
        </p:spPr>
        <p:txBody>
          <a:bodyPr wrap="none" rtlCol="0" anchor="ctr" anchorCtr="1">
            <a:spAutoFit/>
          </a:bodyPr>
          <a:lstStyle/>
          <a:p>
            <a:r>
              <a:rPr lang="en-US" dirty="0" smtClean="0"/>
              <a:t>URL</a:t>
            </a:r>
            <a:endParaRPr lang="en-US" dirty="0"/>
          </a:p>
        </p:txBody>
      </p:sp>
      <p:cxnSp>
        <p:nvCxnSpPr>
          <p:cNvPr id="14" name="Straight Arrow Connector 13"/>
          <p:cNvCxnSpPr>
            <a:stCxn id="12" idx="3"/>
            <a:endCxn id="7" idx="3"/>
          </p:cNvCxnSpPr>
          <p:nvPr/>
        </p:nvCxnSpPr>
        <p:spPr>
          <a:xfrm flipV="1">
            <a:off x="2244362" y="4561169"/>
            <a:ext cx="1535483" cy="72381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6" name="Straight Arrow Connector 15"/>
          <p:cNvCxnSpPr>
            <a:stCxn id="7" idx="0"/>
            <a:endCxn id="6" idx="2"/>
          </p:cNvCxnSpPr>
          <p:nvPr/>
        </p:nvCxnSpPr>
        <p:spPr>
          <a:xfrm flipH="1" flipV="1">
            <a:off x="3812584" y="3913193"/>
            <a:ext cx="356304" cy="22466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3" name="Rectangle 22"/>
          <p:cNvSpPr/>
          <p:nvPr/>
        </p:nvSpPr>
        <p:spPr>
          <a:xfrm rot="20675276">
            <a:off x="2753427" y="5311876"/>
            <a:ext cx="3224536" cy="646331"/>
          </a:xfrm>
          <a:prstGeom prst="rect">
            <a:avLst/>
          </a:prstGeom>
          <a:noFill/>
        </p:spPr>
        <p:txBody>
          <a:bodyPr wrap="none" lIns="91440" tIns="45720" rIns="91440" bIns="45720">
            <a:spAutoFit/>
          </a:bodyPr>
          <a:lstStyle/>
          <a:p>
            <a:pPr algn="ctr"/>
            <a:r>
              <a:rPr lang="en-US" sz="3600" b="0" cap="none" spc="0" dirty="0" smtClean="0">
                <a:ln w="0"/>
                <a:solidFill>
                  <a:schemeClr val="accent1"/>
                </a:solidFill>
                <a:effectLst>
                  <a:outerShdw blurRad="38100" dist="25400" dir="5400000" algn="ctr" rotWithShape="0">
                    <a:srgbClr val="6E747A">
                      <a:alpha val="43000"/>
                    </a:srgbClr>
                  </a:outerShdw>
                </a:effectLst>
              </a:rPr>
              <a:t>Web application</a:t>
            </a:r>
            <a:endParaRPr lang="en-US" sz="3600" b="0" cap="none" spc="0" dirty="0">
              <a:ln w="0"/>
              <a:solidFill>
                <a:schemeClr val="accent1"/>
              </a:solidFill>
              <a:effectLst>
                <a:outerShdw blurRad="38100" dist="25400" dir="5400000" algn="ctr" rotWithShape="0">
                  <a:srgbClr val="6E747A">
                    <a:alpha val="43000"/>
                  </a:srgbClr>
                </a:outerShdw>
              </a:effectLst>
            </a:endParaRPr>
          </a:p>
        </p:txBody>
      </p:sp>
      <p:cxnSp>
        <p:nvCxnSpPr>
          <p:cNvPr id="24" name="Straight Arrow Connector 23"/>
          <p:cNvCxnSpPr>
            <a:stCxn id="7" idx="4"/>
          </p:cNvCxnSpPr>
          <p:nvPr/>
        </p:nvCxnSpPr>
        <p:spPr>
          <a:xfrm flipH="1">
            <a:off x="3192338" y="4633798"/>
            <a:ext cx="976550" cy="57663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7" name="TextBox 26"/>
          <p:cNvSpPr txBox="1"/>
          <p:nvPr/>
        </p:nvSpPr>
        <p:spPr>
          <a:xfrm>
            <a:off x="1239349" y="5430565"/>
            <a:ext cx="1152367" cy="923330"/>
          </a:xfrm>
          <a:prstGeom prst="rect">
            <a:avLst/>
          </a:prstGeom>
          <a:noFill/>
          <a:ln>
            <a:noFill/>
          </a:ln>
        </p:spPr>
        <p:txBody>
          <a:bodyPr wrap="none" rtlCol="0" anchor="ctr" anchorCtr="1">
            <a:spAutoFit/>
          </a:bodyPr>
          <a:lstStyle/>
          <a:p>
            <a:r>
              <a:rPr lang="en-US" dirty="0" smtClean="0"/>
              <a:t>Product1..</a:t>
            </a:r>
          </a:p>
          <a:p>
            <a:r>
              <a:rPr lang="en-US" dirty="0" smtClean="0"/>
              <a:t>Product2..</a:t>
            </a:r>
          </a:p>
          <a:p>
            <a:r>
              <a:rPr lang="en-US" dirty="0" smtClean="0"/>
              <a:t>….</a:t>
            </a:r>
            <a:endParaRPr lang="en-US" dirty="0"/>
          </a:p>
        </p:txBody>
      </p:sp>
      <p:sp>
        <p:nvSpPr>
          <p:cNvPr id="28" name="Rounded Rectangle 27"/>
          <p:cNvSpPr/>
          <p:nvPr/>
        </p:nvSpPr>
        <p:spPr>
          <a:xfrm>
            <a:off x="8578590" y="2739197"/>
            <a:ext cx="2727702" cy="2018783"/>
          </a:xfrm>
          <a:prstGeom prst="round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3">
            <a:schemeClr val="lt1"/>
          </a:lnRef>
          <a:fillRef idx="1">
            <a:schemeClr val="accent3"/>
          </a:fillRef>
          <a:effectRef idx="1">
            <a:schemeClr val="accent3"/>
          </a:effectRef>
          <a:fontRef idx="minor">
            <a:schemeClr val="lt1"/>
          </a:fontRef>
        </p:style>
        <p:txBody>
          <a:bodyPr rtlCol="0" anchor="ctr"/>
          <a:lstStyle/>
          <a:p>
            <a:pPr algn="ctr"/>
            <a:endParaRPr lang="en-US" dirty="0"/>
          </a:p>
        </p:txBody>
      </p:sp>
      <p:sp>
        <p:nvSpPr>
          <p:cNvPr id="29" name="TextBox 28"/>
          <p:cNvSpPr txBox="1"/>
          <p:nvPr/>
        </p:nvSpPr>
        <p:spPr>
          <a:xfrm>
            <a:off x="8847192" y="2389799"/>
            <a:ext cx="1882888" cy="369332"/>
          </a:xfrm>
          <a:prstGeom prst="rect">
            <a:avLst/>
          </a:prstGeom>
          <a:noFill/>
          <a:ln>
            <a:solidFill>
              <a:schemeClr val="accent1"/>
            </a:solidFill>
          </a:ln>
        </p:spPr>
        <p:txBody>
          <a:bodyPr wrap="none" rtlCol="0" anchor="ctr" anchorCtr="1">
            <a:spAutoFit/>
          </a:bodyPr>
          <a:lstStyle/>
          <a:p>
            <a:r>
              <a:rPr lang="en-US" dirty="0" smtClean="0"/>
              <a:t>Application server</a:t>
            </a:r>
            <a:endParaRPr lang="en-US" dirty="0"/>
          </a:p>
        </p:txBody>
      </p:sp>
      <p:sp>
        <p:nvSpPr>
          <p:cNvPr id="30" name="TextBox 29"/>
          <p:cNvSpPr txBox="1"/>
          <p:nvPr/>
        </p:nvSpPr>
        <p:spPr>
          <a:xfrm>
            <a:off x="4656008" y="2350203"/>
            <a:ext cx="644728" cy="1862048"/>
          </a:xfrm>
          <a:prstGeom prst="rect">
            <a:avLst/>
          </a:prstGeom>
          <a:noFill/>
          <a:ln>
            <a:noFill/>
          </a:ln>
        </p:spPr>
        <p:txBody>
          <a:bodyPr wrap="none" rtlCol="0" anchor="ctr" anchorCtr="1">
            <a:spAutoFit/>
          </a:bodyPr>
          <a:lstStyle/>
          <a:p>
            <a:r>
              <a:rPr lang="en-US" sz="11500" dirty="0" smtClean="0">
                <a:solidFill>
                  <a:schemeClr val="tx1">
                    <a:lumMod val="75000"/>
                    <a:lumOff val="25000"/>
                  </a:schemeClr>
                </a:solidFill>
              </a:rPr>
              <a:t>)</a:t>
            </a:r>
            <a:endParaRPr lang="en-US" sz="11500" dirty="0">
              <a:solidFill>
                <a:schemeClr val="tx1">
                  <a:lumMod val="75000"/>
                  <a:lumOff val="25000"/>
                </a:schemeClr>
              </a:solidFill>
            </a:endParaRPr>
          </a:p>
        </p:txBody>
      </p:sp>
      <p:sp>
        <p:nvSpPr>
          <p:cNvPr id="31" name="TextBox 30"/>
          <p:cNvSpPr txBox="1"/>
          <p:nvPr/>
        </p:nvSpPr>
        <p:spPr>
          <a:xfrm>
            <a:off x="5145438" y="3049141"/>
            <a:ext cx="636713" cy="584775"/>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none" rtlCol="0" anchor="ctr" anchorCtr="1">
            <a:spAutoFit/>
          </a:bodyPr>
          <a:lstStyle/>
          <a:p>
            <a:r>
              <a:rPr lang="en-US" sz="3200" b="1" dirty="0" smtClean="0"/>
              <a:t>jar</a:t>
            </a:r>
            <a:endParaRPr lang="en-US" sz="3200" b="1" dirty="0"/>
          </a:p>
        </p:txBody>
      </p:sp>
      <p:cxnSp>
        <p:nvCxnSpPr>
          <p:cNvPr id="33" name="Straight Arrow Connector 32"/>
          <p:cNvCxnSpPr>
            <a:stCxn id="31" idx="3"/>
          </p:cNvCxnSpPr>
          <p:nvPr/>
        </p:nvCxnSpPr>
        <p:spPr>
          <a:xfrm flipV="1">
            <a:off x="5782151" y="3341528"/>
            <a:ext cx="2796439"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5" name="Rounded Rectangle 34"/>
          <p:cNvSpPr/>
          <p:nvPr/>
        </p:nvSpPr>
        <p:spPr>
          <a:xfrm>
            <a:off x="8847192" y="3913193"/>
            <a:ext cx="1412686" cy="647976"/>
          </a:xfrm>
          <a:prstGeom prst="roundRect">
            <a:avLst/>
          </a:prstGeom>
          <a:solidFill>
            <a:schemeClr val="accent3">
              <a:lumMod val="40000"/>
              <a:lumOff val="6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smtClean="0">
                <a:solidFill>
                  <a:schemeClr val="tx1">
                    <a:lumMod val="75000"/>
                    <a:lumOff val="25000"/>
                  </a:schemeClr>
                </a:solidFill>
              </a:rPr>
              <a:t>Jar file</a:t>
            </a:r>
          </a:p>
          <a:p>
            <a:pPr algn="ctr"/>
            <a:r>
              <a:rPr lang="en-US" dirty="0" smtClean="0">
                <a:solidFill>
                  <a:schemeClr val="tx1">
                    <a:lumMod val="75000"/>
                    <a:lumOff val="25000"/>
                  </a:schemeClr>
                </a:solidFill>
              </a:rPr>
              <a:t>getProducts</a:t>
            </a:r>
            <a:endParaRPr lang="en-US" dirty="0">
              <a:solidFill>
                <a:schemeClr val="tx1">
                  <a:lumMod val="75000"/>
                  <a:lumOff val="25000"/>
                </a:schemeClr>
              </a:solidFill>
            </a:endParaRPr>
          </a:p>
        </p:txBody>
      </p:sp>
      <p:sp>
        <p:nvSpPr>
          <p:cNvPr id="36" name="Rounded Rectangle 35"/>
          <p:cNvSpPr/>
          <p:nvPr/>
        </p:nvSpPr>
        <p:spPr>
          <a:xfrm>
            <a:off x="9608949" y="2905607"/>
            <a:ext cx="1431098" cy="733050"/>
          </a:xfrm>
          <a:prstGeom prst="roundRect">
            <a:avLst/>
          </a:prstGeom>
          <a:solidFill>
            <a:schemeClr val="accent3">
              <a:lumMod val="40000"/>
              <a:lumOff val="6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smtClean="0">
                <a:solidFill>
                  <a:schemeClr val="tx1">
                    <a:lumMod val="75000"/>
                    <a:lumOff val="25000"/>
                  </a:schemeClr>
                </a:solidFill>
              </a:rPr>
              <a:t>application</a:t>
            </a:r>
            <a:endParaRPr lang="en-US" dirty="0">
              <a:solidFill>
                <a:schemeClr val="tx1">
                  <a:lumMod val="75000"/>
                  <a:lumOff val="25000"/>
                </a:schemeClr>
              </a:solidFill>
            </a:endParaRPr>
          </a:p>
        </p:txBody>
      </p:sp>
      <p:cxnSp>
        <p:nvCxnSpPr>
          <p:cNvPr id="38" name="Elbow Connector 37"/>
          <p:cNvCxnSpPr/>
          <p:nvPr/>
        </p:nvCxnSpPr>
        <p:spPr>
          <a:xfrm rot="5400000">
            <a:off x="9132645" y="3436885"/>
            <a:ext cx="558966" cy="393650"/>
          </a:xfrm>
          <a:prstGeom prst="bentConnector3">
            <a:avLst>
              <a:gd name="adj1" fmla="val 92"/>
            </a:avLst>
          </a:prstGeom>
          <a:ln>
            <a:tailEnd type="triangle"/>
          </a:ln>
        </p:spPr>
        <p:style>
          <a:lnRef idx="3">
            <a:schemeClr val="dk1"/>
          </a:lnRef>
          <a:fillRef idx="0">
            <a:schemeClr val="dk1"/>
          </a:fillRef>
          <a:effectRef idx="2">
            <a:schemeClr val="dk1"/>
          </a:effectRef>
          <a:fontRef idx="minor">
            <a:schemeClr val="tx1"/>
          </a:fontRef>
        </p:style>
      </p:cxnSp>
      <p:sp>
        <p:nvSpPr>
          <p:cNvPr id="42" name="Can 41"/>
          <p:cNvSpPr/>
          <p:nvPr/>
        </p:nvSpPr>
        <p:spPr>
          <a:xfrm>
            <a:off x="5300736" y="3781586"/>
            <a:ext cx="836593" cy="976394"/>
          </a:xfrm>
          <a:prstGeom prst="can">
            <a:avLst/>
          </a:prstGeom>
          <a:solidFill>
            <a:schemeClr val="tx1">
              <a:lumMod val="65000"/>
              <a:lumOff val="3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p:spPr>
        <p:style>
          <a:lnRef idx="3">
            <a:schemeClr val="lt1"/>
          </a:lnRef>
          <a:fillRef idx="1">
            <a:schemeClr val="accent3"/>
          </a:fillRef>
          <a:effectRef idx="1">
            <a:schemeClr val="accent3"/>
          </a:effectRef>
          <a:fontRef idx="minor">
            <a:schemeClr val="lt1"/>
          </a:fontRef>
        </p:style>
        <p:txBody>
          <a:bodyPr rtlCol="0" anchor="ctr"/>
          <a:lstStyle/>
          <a:p>
            <a:pPr algn="ctr"/>
            <a:endParaRPr lang="en-US" dirty="0"/>
          </a:p>
        </p:txBody>
      </p:sp>
      <p:sp>
        <p:nvSpPr>
          <p:cNvPr id="43" name="Can 42"/>
          <p:cNvSpPr/>
          <p:nvPr/>
        </p:nvSpPr>
        <p:spPr>
          <a:xfrm>
            <a:off x="10887995" y="4909123"/>
            <a:ext cx="836593" cy="976394"/>
          </a:xfrm>
          <a:prstGeom prst="can">
            <a:avLst/>
          </a:prstGeom>
          <a:solidFill>
            <a:schemeClr val="accent2">
              <a:lumMod val="5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p:spPr>
        <p:style>
          <a:lnRef idx="3">
            <a:schemeClr val="lt1"/>
          </a:lnRef>
          <a:fillRef idx="1">
            <a:schemeClr val="accent3"/>
          </a:fillRef>
          <a:effectRef idx="1">
            <a:schemeClr val="accent3"/>
          </a:effectRef>
          <a:fontRef idx="minor">
            <a:schemeClr val="lt1"/>
          </a:fontRef>
        </p:style>
        <p:txBody>
          <a:bodyPr rtlCol="0" anchor="ctr"/>
          <a:lstStyle/>
          <a:p>
            <a:pPr algn="ctr"/>
            <a:endParaRPr lang="en-US" dirty="0"/>
          </a:p>
        </p:txBody>
      </p:sp>
      <p:pic>
        <p:nvPicPr>
          <p:cNvPr id="44" name="Picture 4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23080" y="4298459"/>
            <a:ext cx="2328372" cy="2328372"/>
          </a:xfrm>
          <a:prstGeom prst="rect">
            <a:avLst/>
          </a:prstGeom>
        </p:spPr>
      </p:pic>
    </p:spTree>
    <p:extLst>
      <p:ext uri="{BB962C8B-B14F-4D97-AF65-F5344CB8AC3E}">
        <p14:creationId xmlns:p14="http://schemas.microsoft.com/office/powerpoint/2010/main" val="3178000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par>
                          <p:cTn id="27" fill="hold">
                            <p:stCondLst>
                              <p:cond delay="0"/>
                            </p:stCondLst>
                            <p:childTnLst>
                              <p:par>
                                <p:cTn id="28" presetID="22" presetClass="entr" presetSubtype="4" fill="hold" nodeType="after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wipe(down)">
                                      <p:cBhvr>
                                        <p:cTn id="30" dur="500"/>
                                        <p:tgtEl>
                                          <p:spTgt spid="14"/>
                                        </p:tgtEl>
                                      </p:cBhvr>
                                    </p:animEffect>
                                  </p:childTnLst>
                                </p:cTn>
                              </p:par>
                            </p:childTnLst>
                          </p:cTn>
                        </p:par>
                        <p:par>
                          <p:cTn id="31" fill="hold">
                            <p:stCondLst>
                              <p:cond delay="500"/>
                            </p:stCondLst>
                            <p:childTnLst>
                              <p:par>
                                <p:cTn id="32" presetID="22" presetClass="entr" presetSubtype="4" fill="hold" nodeType="after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wipe(down)">
                                      <p:cBhvr>
                                        <p:cTn id="34" dur="500"/>
                                        <p:tgtEl>
                                          <p:spTgt spid="16"/>
                                        </p:tgtEl>
                                      </p:cBhvr>
                                    </p:animEffect>
                                  </p:childTnLst>
                                </p:cTn>
                              </p:par>
                            </p:childTnLst>
                          </p:cTn>
                        </p:par>
                        <p:par>
                          <p:cTn id="35" fill="hold">
                            <p:stCondLst>
                              <p:cond delay="1000"/>
                            </p:stCondLst>
                            <p:childTnLst>
                              <p:par>
                                <p:cTn id="36" presetID="22" presetClass="entr" presetSubtype="1" fill="hold" nodeType="afterEffect">
                                  <p:stCondLst>
                                    <p:cond delay="0"/>
                                  </p:stCondLst>
                                  <p:childTnLst>
                                    <p:set>
                                      <p:cBhvr>
                                        <p:cTn id="37" dur="1" fill="hold">
                                          <p:stCondLst>
                                            <p:cond delay="0"/>
                                          </p:stCondLst>
                                        </p:cTn>
                                        <p:tgtEl>
                                          <p:spTgt spid="24"/>
                                        </p:tgtEl>
                                        <p:attrNameLst>
                                          <p:attrName>style.visibility</p:attrName>
                                        </p:attrNameLst>
                                      </p:cBhvr>
                                      <p:to>
                                        <p:strVal val="visible"/>
                                      </p:to>
                                    </p:set>
                                    <p:animEffect transition="in" filter="wipe(up)">
                                      <p:cBhvr>
                                        <p:cTn id="38" dur="500"/>
                                        <p:tgtEl>
                                          <p:spTgt spid="24"/>
                                        </p:tgtEl>
                                      </p:cBhvr>
                                    </p:animEffect>
                                  </p:childTnLst>
                                </p:cTn>
                              </p:par>
                            </p:childTnLst>
                          </p:cTn>
                        </p:par>
                        <p:par>
                          <p:cTn id="39" fill="hold">
                            <p:stCondLst>
                              <p:cond delay="1500"/>
                            </p:stCondLst>
                            <p:childTnLst>
                              <p:par>
                                <p:cTn id="40" presetID="1" presetClass="entr" presetSubtype="0" fill="hold" grpId="0" nodeType="afterEffect">
                                  <p:stCondLst>
                                    <p:cond delay="0"/>
                                  </p:stCondLst>
                                  <p:childTnLst>
                                    <p:set>
                                      <p:cBhvr>
                                        <p:cTn id="41" dur="1" fill="hold">
                                          <p:stCondLst>
                                            <p:cond delay="0"/>
                                          </p:stCondLst>
                                        </p:cTn>
                                        <p:tgtEl>
                                          <p:spTgt spid="27"/>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53" presetClass="entr" presetSubtype="16" fill="hold" grpId="0" nodeType="clickEffect">
                                  <p:stCondLst>
                                    <p:cond delay="0"/>
                                  </p:stCondLst>
                                  <p:childTnLst>
                                    <p:set>
                                      <p:cBhvr>
                                        <p:cTn id="45" dur="1" fill="hold">
                                          <p:stCondLst>
                                            <p:cond delay="0"/>
                                          </p:stCondLst>
                                        </p:cTn>
                                        <p:tgtEl>
                                          <p:spTgt spid="23"/>
                                        </p:tgtEl>
                                        <p:attrNameLst>
                                          <p:attrName>style.visibility</p:attrName>
                                        </p:attrNameLst>
                                      </p:cBhvr>
                                      <p:to>
                                        <p:strVal val="visible"/>
                                      </p:to>
                                    </p:set>
                                    <p:anim calcmode="lin" valueType="num">
                                      <p:cBhvr>
                                        <p:cTn id="46" dur="500" fill="hold"/>
                                        <p:tgtEl>
                                          <p:spTgt spid="23"/>
                                        </p:tgtEl>
                                        <p:attrNameLst>
                                          <p:attrName>ppt_w</p:attrName>
                                        </p:attrNameLst>
                                      </p:cBhvr>
                                      <p:tavLst>
                                        <p:tav tm="0">
                                          <p:val>
                                            <p:fltVal val="0"/>
                                          </p:val>
                                        </p:tav>
                                        <p:tav tm="100000">
                                          <p:val>
                                            <p:strVal val="#ppt_w"/>
                                          </p:val>
                                        </p:tav>
                                      </p:tavLst>
                                    </p:anim>
                                    <p:anim calcmode="lin" valueType="num">
                                      <p:cBhvr>
                                        <p:cTn id="47" dur="500" fill="hold"/>
                                        <p:tgtEl>
                                          <p:spTgt spid="23"/>
                                        </p:tgtEl>
                                        <p:attrNameLst>
                                          <p:attrName>ppt_h</p:attrName>
                                        </p:attrNameLst>
                                      </p:cBhvr>
                                      <p:tavLst>
                                        <p:tav tm="0">
                                          <p:val>
                                            <p:fltVal val="0"/>
                                          </p:val>
                                        </p:tav>
                                        <p:tav tm="100000">
                                          <p:val>
                                            <p:strVal val="#ppt_h"/>
                                          </p:val>
                                        </p:tav>
                                      </p:tavLst>
                                    </p:anim>
                                    <p:animEffect transition="in" filter="fade">
                                      <p:cBhvr>
                                        <p:cTn id="48" dur="500"/>
                                        <p:tgtEl>
                                          <p:spTgt spid="23"/>
                                        </p:tgtEl>
                                      </p:cBhvr>
                                    </p:animEffect>
                                  </p:childTnLst>
                                </p:cTn>
                              </p:par>
                            </p:childTnLst>
                          </p:cTn>
                        </p:par>
                      </p:childTnLst>
                    </p:cTn>
                  </p:par>
                  <p:par>
                    <p:cTn id="49" fill="hold">
                      <p:stCondLst>
                        <p:cond delay="indefinite"/>
                      </p:stCondLst>
                      <p:childTnLst>
                        <p:par>
                          <p:cTn id="50" fill="hold">
                            <p:stCondLst>
                              <p:cond delay="0"/>
                            </p:stCondLst>
                            <p:childTnLst>
                              <p:par>
                                <p:cTn id="51" presetID="2" presetClass="entr" presetSubtype="2" fill="hold" grpId="0" nodeType="clickEffect">
                                  <p:stCondLst>
                                    <p:cond delay="0"/>
                                  </p:stCondLst>
                                  <p:childTnLst>
                                    <p:set>
                                      <p:cBhvr>
                                        <p:cTn id="52" dur="1" fill="hold">
                                          <p:stCondLst>
                                            <p:cond delay="0"/>
                                          </p:stCondLst>
                                        </p:cTn>
                                        <p:tgtEl>
                                          <p:spTgt spid="28"/>
                                        </p:tgtEl>
                                        <p:attrNameLst>
                                          <p:attrName>style.visibility</p:attrName>
                                        </p:attrNameLst>
                                      </p:cBhvr>
                                      <p:to>
                                        <p:strVal val="visible"/>
                                      </p:to>
                                    </p:set>
                                    <p:anim calcmode="lin" valueType="num">
                                      <p:cBhvr additive="base">
                                        <p:cTn id="53" dur="500" fill="hold"/>
                                        <p:tgtEl>
                                          <p:spTgt spid="28"/>
                                        </p:tgtEl>
                                        <p:attrNameLst>
                                          <p:attrName>ppt_x</p:attrName>
                                        </p:attrNameLst>
                                      </p:cBhvr>
                                      <p:tavLst>
                                        <p:tav tm="0">
                                          <p:val>
                                            <p:strVal val="1+#ppt_w/2"/>
                                          </p:val>
                                        </p:tav>
                                        <p:tav tm="100000">
                                          <p:val>
                                            <p:strVal val="#ppt_x"/>
                                          </p:val>
                                        </p:tav>
                                      </p:tavLst>
                                    </p:anim>
                                    <p:anim calcmode="lin" valueType="num">
                                      <p:cBhvr additive="base">
                                        <p:cTn id="54" dur="500" fill="hold"/>
                                        <p:tgtEl>
                                          <p:spTgt spid="28"/>
                                        </p:tgtEl>
                                        <p:attrNameLst>
                                          <p:attrName>ppt_y</p:attrName>
                                        </p:attrNameLst>
                                      </p:cBhvr>
                                      <p:tavLst>
                                        <p:tav tm="0">
                                          <p:val>
                                            <p:strVal val="#ppt_y"/>
                                          </p:val>
                                        </p:tav>
                                        <p:tav tm="100000">
                                          <p:val>
                                            <p:strVal val="#ppt_y"/>
                                          </p:val>
                                        </p:tav>
                                      </p:tavLst>
                                    </p:anim>
                                  </p:childTnLst>
                                </p:cTn>
                              </p:par>
                              <p:par>
                                <p:cTn id="55" presetID="2" presetClass="entr" presetSubtype="2" fill="hold" grpId="0" nodeType="withEffect">
                                  <p:stCondLst>
                                    <p:cond delay="0"/>
                                  </p:stCondLst>
                                  <p:childTnLst>
                                    <p:set>
                                      <p:cBhvr>
                                        <p:cTn id="56" dur="1" fill="hold">
                                          <p:stCondLst>
                                            <p:cond delay="0"/>
                                          </p:stCondLst>
                                        </p:cTn>
                                        <p:tgtEl>
                                          <p:spTgt spid="36"/>
                                        </p:tgtEl>
                                        <p:attrNameLst>
                                          <p:attrName>style.visibility</p:attrName>
                                        </p:attrNameLst>
                                      </p:cBhvr>
                                      <p:to>
                                        <p:strVal val="visible"/>
                                      </p:to>
                                    </p:set>
                                    <p:anim calcmode="lin" valueType="num">
                                      <p:cBhvr additive="base">
                                        <p:cTn id="57" dur="500" fill="hold"/>
                                        <p:tgtEl>
                                          <p:spTgt spid="36"/>
                                        </p:tgtEl>
                                        <p:attrNameLst>
                                          <p:attrName>ppt_x</p:attrName>
                                        </p:attrNameLst>
                                      </p:cBhvr>
                                      <p:tavLst>
                                        <p:tav tm="0">
                                          <p:val>
                                            <p:strVal val="1+#ppt_w/2"/>
                                          </p:val>
                                        </p:tav>
                                        <p:tav tm="100000">
                                          <p:val>
                                            <p:strVal val="#ppt_x"/>
                                          </p:val>
                                        </p:tav>
                                      </p:tavLst>
                                    </p:anim>
                                    <p:anim calcmode="lin" valueType="num">
                                      <p:cBhvr additive="base">
                                        <p:cTn id="58" dur="500" fill="hold"/>
                                        <p:tgtEl>
                                          <p:spTgt spid="36"/>
                                        </p:tgtEl>
                                        <p:attrNameLst>
                                          <p:attrName>ppt_y</p:attrName>
                                        </p:attrNameLst>
                                      </p:cBhvr>
                                      <p:tavLst>
                                        <p:tav tm="0">
                                          <p:val>
                                            <p:strVal val="#ppt_y"/>
                                          </p:val>
                                        </p:tav>
                                        <p:tav tm="100000">
                                          <p:val>
                                            <p:strVal val="#ppt_y"/>
                                          </p:val>
                                        </p:tav>
                                      </p:tavLst>
                                    </p:anim>
                                  </p:childTnLst>
                                </p:cTn>
                              </p:par>
                              <p:par>
                                <p:cTn id="59" presetID="2" presetClass="entr" presetSubtype="2" fill="hold" grpId="0" nodeType="withEffect">
                                  <p:stCondLst>
                                    <p:cond delay="0"/>
                                  </p:stCondLst>
                                  <p:childTnLst>
                                    <p:set>
                                      <p:cBhvr>
                                        <p:cTn id="60" dur="1" fill="hold">
                                          <p:stCondLst>
                                            <p:cond delay="0"/>
                                          </p:stCondLst>
                                        </p:cTn>
                                        <p:tgtEl>
                                          <p:spTgt spid="29"/>
                                        </p:tgtEl>
                                        <p:attrNameLst>
                                          <p:attrName>style.visibility</p:attrName>
                                        </p:attrNameLst>
                                      </p:cBhvr>
                                      <p:to>
                                        <p:strVal val="visible"/>
                                      </p:to>
                                    </p:set>
                                    <p:anim calcmode="lin" valueType="num">
                                      <p:cBhvr additive="base">
                                        <p:cTn id="61" dur="500" fill="hold"/>
                                        <p:tgtEl>
                                          <p:spTgt spid="29"/>
                                        </p:tgtEl>
                                        <p:attrNameLst>
                                          <p:attrName>ppt_x</p:attrName>
                                        </p:attrNameLst>
                                      </p:cBhvr>
                                      <p:tavLst>
                                        <p:tav tm="0">
                                          <p:val>
                                            <p:strVal val="1+#ppt_w/2"/>
                                          </p:val>
                                        </p:tav>
                                        <p:tav tm="100000">
                                          <p:val>
                                            <p:strVal val="#ppt_x"/>
                                          </p:val>
                                        </p:tav>
                                      </p:tavLst>
                                    </p:anim>
                                    <p:anim calcmode="lin" valueType="num">
                                      <p:cBhvr additive="base">
                                        <p:cTn id="62" dur="500" fill="hold"/>
                                        <p:tgtEl>
                                          <p:spTgt spid="29"/>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16" presetClass="entr" presetSubtype="21" fill="hold" grpId="0" nodeType="clickEffect">
                                  <p:stCondLst>
                                    <p:cond delay="0"/>
                                  </p:stCondLst>
                                  <p:childTnLst>
                                    <p:set>
                                      <p:cBhvr>
                                        <p:cTn id="66" dur="1" fill="hold">
                                          <p:stCondLst>
                                            <p:cond delay="0"/>
                                          </p:stCondLst>
                                        </p:cTn>
                                        <p:tgtEl>
                                          <p:spTgt spid="30"/>
                                        </p:tgtEl>
                                        <p:attrNameLst>
                                          <p:attrName>style.visibility</p:attrName>
                                        </p:attrNameLst>
                                      </p:cBhvr>
                                      <p:to>
                                        <p:strVal val="visible"/>
                                      </p:to>
                                    </p:set>
                                    <p:animEffect transition="in" filter="barn(inVertical)">
                                      <p:cBhvr>
                                        <p:cTn id="67" dur="500"/>
                                        <p:tgtEl>
                                          <p:spTgt spid="30"/>
                                        </p:tgtEl>
                                      </p:cBhvr>
                                    </p:animEffect>
                                  </p:childTnLst>
                                </p:cTn>
                              </p:par>
                              <p:par>
                                <p:cTn id="68" presetID="16" presetClass="entr" presetSubtype="21" fill="hold" grpId="0" nodeType="withEffect">
                                  <p:stCondLst>
                                    <p:cond delay="0"/>
                                  </p:stCondLst>
                                  <p:childTnLst>
                                    <p:set>
                                      <p:cBhvr>
                                        <p:cTn id="69" dur="1" fill="hold">
                                          <p:stCondLst>
                                            <p:cond delay="0"/>
                                          </p:stCondLst>
                                        </p:cTn>
                                        <p:tgtEl>
                                          <p:spTgt spid="31"/>
                                        </p:tgtEl>
                                        <p:attrNameLst>
                                          <p:attrName>style.visibility</p:attrName>
                                        </p:attrNameLst>
                                      </p:cBhvr>
                                      <p:to>
                                        <p:strVal val="visible"/>
                                      </p:to>
                                    </p:set>
                                    <p:animEffect transition="in" filter="barn(inVertical)">
                                      <p:cBhvr>
                                        <p:cTn id="70" dur="500"/>
                                        <p:tgtEl>
                                          <p:spTgt spid="31"/>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nodeType="clickEffect">
                                  <p:stCondLst>
                                    <p:cond delay="0"/>
                                  </p:stCondLst>
                                  <p:childTnLst>
                                    <p:set>
                                      <p:cBhvr>
                                        <p:cTn id="74" dur="1" fill="hold">
                                          <p:stCondLst>
                                            <p:cond delay="0"/>
                                          </p:stCondLst>
                                        </p:cTn>
                                        <p:tgtEl>
                                          <p:spTgt spid="33"/>
                                        </p:tgtEl>
                                        <p:attrNameLst>
                                          <p:attrName>style.visibility</p:attrName>
                                        </p:attrNameLst>
                                      </p:cBhvr>
                                      <p:to>
                                        <p:strVal val="visible"/>
                                      </p:to>
                                    </p:set>
                                    <p:animEffect transition="in" filter="wipe(left)">
                                      <p:cBhvr>
                                        <p:cTn id="75" dur="500"/>
                                        <p:tgtEl>
                                          <p:spTgt spid="33"/>
                                        </p:tgtEl>
                                      </p:cBhvr>
                                    </p:animEffect>
                                  </p:childTnLst>
                                </p:cTn>
                              </p:par>
                            </p:childTnLst>
                          </p:cTn>
                        </p:par>
                        <p:par>
                          <p:cTn id="76" fill="hold">
                            <p:stCondLst>
                              <p:cond delay="500"/>
                            </p:stCondLst>
                            <p:childTnLst>
                              <p:par>
                                <p:cTn id="77" presetID="1" presetClass="entr" presetSubtype="0" fill="hold" grpId="0" nodeType="afterEffect">
                                  <p:stCondLst>
                                    <p:cond delay="0"/>
                                  </p:stCondLst>
                                  <p:childTnLst>
                                    <p:set>
                                      <p:cBhvr>
                                        <p:cTn id="78" dur="1" fill="hold">
                                          <p:stCondLst>
                                            <p:cond delay="0"/>
                                          </p:stCondLst>
                                        </p:cTn>
                                        <p:tgtEl>
                                          <p:spTgt spid="35"/>
                                        </p:tgtEl>
                                        <p:attrNameLst>
                                          <p:attrName>style.visibility</p:attrName>
                                        </p:attrNameLst>
                                      </p:cBhvr>
                                      <p:to>
                                        <p:strVal val="visible"/>
                                      </p:to>
                                    </p:set>
                                  </p:childTnLst>
                                </p:cTn>
                              </p:par>
                            </p:childTnLst>
                          </p:cTn>
                        </p:par>
                        <p:par>
                          <p:cTn id="79" fill="hold">
                            <p:stCondLst>
                              <p:cond delay="500"/>
                            </p:stCondLst>
                            <p:childTnLst>
                              <p:par>
                                <p:cTn id="80" presetID="22" presetClass="entr" presetSubtype="1" fill="hold" nodeType="afterEffect">
                                  <p:stCondLst>
                                    <p:cond delay="0"/>
                                  </p:stCondLst>
                                  <p:childTnLst>
                                    <p:set>
                                      <p:cBhvr>
                                        <p:cTn id="81" dur="1" fill="hold">
                                          <p:stCondLst>
                                            <p:cond delay="0"/>
                                          </p:stCondLst>
                                        </p:cTn>
                                        <p:tgtEl>
                                          <p:spTgt spid="38"/>
                                        </p:tgtEl>
                                        <p:attrNameLst>
                                          <p:attrName>style.visibility</p:attrName>
                                        </p:attrNameLst>
                                      </p:cBhvr>
                                      <p:to>
                                        <p:strVal val="visible"/>
                                      </p:to>
                                    </p:set>
                                    <p:animEffect transition="in" filter="wipe(up)">
                                      <p:cBhvr>
                                        <p:cTn id="82" dur="500"/>
                                        <p:tgtEl>
                                          <p:spTgt spid="38"/>
                                        </p:tgtEl>
                                      </p:cBhvr>
                                    </p:animEffect>
                                  </p:childTnLst>
                                </p:cTn>
                              </p:par>
                            </p:childTnLst>
                          </p:cTn>
                        </p:par>
                      </p:childTnLst>
                    </p:cTn>
                  </p:par>
                  <p:par>
                    <p:cTn id="83" fill="hold">
                      <p:stCondLst>
                        <p:cond delay="indefinite"/>
                      </p:stCondLst>
                      <p:childTnLst>
                        <p:par>
                          <p:cTn id="84" fill="hold">
                            <p:stCondLst>
                              <p:cond delay="0"/>
                            </p:stCondLst>
                            <p:childTnLst>
                              <p:par>
                                <p:cTn id="85" presetID="16" presetClass="entr" presetSubtype="21" fill="hold" grpId="0" nodeType="clickEffect">
                                  <p:stCondLst>
                                    <p:cond delay="0"/>
                                  </p:stCondLst>
                                  <p:childTnLst>
                                    <p:set>
                                      <p:cBhvr>
                                        <p:cTn id="86" dur="1" fill="hold">
                                          <p:stCondLst>
                                            <p:cond delay="0"/>
                                          </p:stCondLst>
                                        </p:cTn>
                                        <p:tgtEl>
                                          <p:spTgt spid="42"/>
                                        </p:tgtEl>
                                        <p:attrNameLst>
                                          <p:attrName>style.visibility</p:attrName>
                                        </p:attrNameLst>
                                      </p:cBhvr>
                                      <p:to>
                                        <p:strVal val="visible"/>
                                      </p:to>
                                    </p:set>
                                    <p:animEffect transition="in" filter="barn(inVertical)">
                                      <p:cBhvr>
                                        <p:cTn id="87" dur="500"/>
                                        <p:tgtEl>
                                          <p:spTgt spid="42"/>
                                        </p:tgtEl>
                                      </p:cBhvr>
                                    </p:animEffect>
                                  </p:childTnLst>
                                </p:cTn>
                              </p:par>
                              <p:par>
                                <p:cTn id="88" presetID="16" presetClass="entr" presetSubtype="21" fill="hold" grpId="0" nodeType="withEffect">
                                  <p:stCondLst>
                                    <p:cond delay="0"/>
                                  </p:stCondLst>
                                  <p:childTnLst>
                                    <p:set>
                                      <p:cBhvr>
                                        <p:cTn id="89" dur="1" fill="hold">
                                          <p:stCondLst>
                                            <p:cond delay="0"/>
                                          </p:stCondLst>
                                        </p:cTn>
                                        <p:tgtEl>
                                          <p:spTgt spid="43"/>
                                        </p:tgtEl>
                                        <p:attrNameLst>
                                          <p:attrName>style.visibility</p:attrName>
                                        </p:attrNameLst>
                                      </p:cBhvr>
                                      <p:to>
                                        <p:strVal val="visible"/>
                                      </p:to>
                                    </p:set>
                                    <p:animEffect transition="in" filter="barn(inVertical)">
                                      <p:cBhvr>
                                        <p:cTn id="90" dur="500"/>
                                        <p:tgtEl>
                                          <p:spTgt spid="43"/>
                                        </p:tgtEl>
                                      </p:cBhvr>
                                    </p:animEffect>
                                  </p:childTnLst>
                                </p:cTn>
                              </p:par>
                            </p:childTnLst>
                          </p:cTn>
                        </p:par>
                      </p:childTnLst>
                    </p:cTn>
                  </p:par>
                  <p:par>
                    <p:cTn id="91" fill="hold">
                      <p:stCondLst>
                        <p:cond delay="indefinite"/>
                      </p:stCondLst>
                      <p:childTnLst>
                        <p:par>
                          <p:cTn id="92" fill="hold">
                            <p:stCondLst>
                              <p:cond delay="0"/>
                            </p:stCondLst>
                            <p:childTnLst>
                              <p:par>
                                <p:cTn id="93" presetID="53" presetClass="entr" presetSubtype="16" fill="hold" nodeType="clickEffect">
                                  <p:stCondLst>
                                    <p:cond delay="0"/>
                                  </p:stCondLst>
                                  <p:childTnLst>
                                    <p:set>
                                      <p:cBhvr>
                                        <p:cTn id="94" dur="1" fill="hold">
                                          <p:stCondLst>
                                            <p:cond delay="0"/>
                                          </p:stCondLst>
                                        </p:cTn>
                                        <p:tgtEl>
                                          <p:spTgt spid="44"/>
                                        </p:tgtEl>
                                        <p:attrNameLst>
                                          <p:attrName>style.visibility</p:attrName>
                                        </p:attrNameLst>
                                      </p:cBhvr>
                                      <p:to>
                                        <p:strVal val="visible"/>
                                      </p:to>
                                    </p:set>
                                    <p:anim calcmode="lin" valueType="num">
                                      <p:cBhvr>
                                        <p:cTn id="95" dur="500" fill="hold"/>
                                        <p:tgtEl>
                                          <p:spTgt spid="44"/>
                                        </p:tgtEl>
                                        <p:attrNameLst>
                                          <p:attrName>ppt_w</p:attrName>
                                        </p:attrNameLst>
                                      </p:cBhvr>
                                      <p:tavLst>
                                        <p:tav tm="0">
                                          <p:val>
                                            <p:fltVal val="0"/>
                                          </p:val>
                                        </p:tav>
                                        <p:tav tm="100000">
                                          <p:val>
                                            <p:strVal val="#ppt_w"/>
                                          </p:val>
                                        </p:tav>
                                      </p:tavLst>
                                    </p:anim>
                                    <p:anim calcmode="lin" valueType="num">
                                      <p:cBhvr>
                                        <p:cTn id="96" dur="500" fill="hold"/>
                                        <p:tgtEl>
                                          <p:spTgt spid="44"/>
                                        </p:tgtEl>
                                        <p:attrNameLst>
                                          <p:attrName>ppt_h</p:attrName>
                                        </p:attrNameLst>
                                      </p:cBhvr>
                                      <p:tavLst>
                                        <p:tav tm="0">
                                          <p:val>
                                            <p:fltVal val="0"/>
                                          </p:val>
                                        </p:tav>
                                        <p:tav tm="100000">
                                          <p:val>
                                            <p:strVal val="#ppt_h"/>
                                          </p:val>
                                        </p:tav>
                                      </p:tavLst>
                                    </p:anim>
                                    <p:animEffect transition="in" filter="fade">
                                      <p:cBhvr>
                                        <p:cTn id="97"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11" grpId="0" animBg="1"/>
      <p:bldP spid="12" grpId="0"/>
      <p:bldP spid="23" grpId="0"/>
      <p:bldP spid="27" grpId="0"/>
      <p:bldP spid="28" grpId="0" animBg="1"/>
      <p:bldP spid="29" grpId="0" animBg="1"/>
      <p:bldP spid="30" grpId="0"/>
      <p:bldP spid="31" grpId="0"/>
      <p:bldP spid="35" grpId="0" animBg="1"/>
      <p:bldP spid="36" grpId="0" animBg="1"/>
      <p:bldP spid="42" grpId="0" animBg="1"/>
      <p:bldP spid="43"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01CF334-2D5C-4859-84A6-CA7E6E43FAEB}" type="slidenum">
              <a:rPr lang="en-US" smtClean="0"/>
              <a:t>50</a:t>
            </a:fld>
            <a:endParaRPr lang="en-US" dirty="0"/>
          </a:p>
        </p:txBody>
      </p:sp>
      <p:sp>
        <p:nvSpPr>
          <p:cNvPr id="3" name="Content Placeholder 2"/>
          <p:cNvSpPr>
            <a:spLocks noGrp="1"/>
          </p:cNvSpPr>
          <p:nvPr>
            <p:ph idx="1"/>
          </p:nvPr>
        </p:nvSpPr>
        <p:spPr/>
        <p:txBody>
          <a:bodyPr/>
          <a:lstStyle/>
          <a:p>
            <a:pPr marL="0" indent="0">
              <a:buNone/>
            </a:pPr>
            <a:r>
              <a:rPr lang="en-US" dirty="0" smtClean="0"/>
              <a:t>Update a resource on the server.</a:t>
            </a:r>
          </a:p>
        </p:txBody>
      </p:sp>
      <p:sp>
        <p:nvSpPr>
          <p:cNvPr id="4" name="Title 3"/>
          <p:cNvSpPr>
            <a:spLocks noGrp="1"/>
          </p:cNvSpPr>
          <p:nvPr>
            <p:ph type="title"/>
          </p:nvPr>
        </p:nvSpPr>
        <p:spPr/>
        <p:txBody>
          <a:bodyPr/>
          <a:lstStyle/>
          <a:p>
            <a:r>
              <a:rPr lang="en-US" dirty="0" smtClean="0"/>
              <a:t>PUT Method</a:t>
            </a:r>
            <a:endParaRPr lang="fr-FR"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4353" y="3297219"/>
            <a:ext cx="2438400" cy="243840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0611" y="3297219"/>
            <a:ext cx="2438400" cy="2438400"/>
          </a:xfrm>
          <a:prstGeom prst="rect">
            <a:avLst/>
          </a:prstGeom>
        </p:spPr>
      </p:pic>
      <p:sp>
        <p:nvSpPr>
          <p:cNvPr id="7" name="Right Arrow 6"/>
          <p:cNvSpPr/>
          <p:nvPr/>
        </p:nvSpPr>
        <p:spPr>
          <a:xfrm>
            <a:off x="3795914" y="3757829"/>
            <a:ext cx="4911537" cy="257286"/>
          </a:xfrm>
          <a:prstGeom prst="rightArrow">
            <a:avLst>
              <a:gd name="adj1" fmla="val 50000"/>
              <a:gd name="adj2" fmla="val 51444"/>
            </a:avLst>
          </a:prstGeom>
          <a:solidFill>
            <a:schemeClr val="accent1">
              <a:lumMod val="75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fr-FR" dirty="0"/>
          </a:p>
        </p:txBody>
      </p:sp>
      <p:sp>
        <p:nvSpPr>
          <p:cNvPr id="8" name="TextBox 7"/>
          <p:cNvSpPr txBox="1"/>
          <p:nvPr/>
        </p:nvSpPr>
        <p:spPr>
          <a:xfrm>
            <a:off x="2987575" y="4992452"/>
            <a:ext cx="725968" cy="369332"/>
          </a:xfrm>
          <a:prstGeom prst="rect">
            <a:avLst/>
          </a:prstGeom>
          <a:noFill/>
          <a:ln>
            <a:noFill/>
          </a:ln>
        </p:spPr>
        <p:txBody>
          <a:bodyPr wrap="none" rtlCol="0" anchor="ctr" anchorCtr="1">
            <a:spAutoFit/>
          </a:bodyPr>
          <a:lstStyle/>
          <a:p>
            <a:r>
              <a:rPr lang="en-US" dirty="0" smtClean="0"/>
              <a:t>Client</a:t>
            </a:r>
            <a:endParaRPr lang="fr-FR" dirty="0"/>
          </a:p>
        </p:txBody>
      </p:sp>
      <p:sp>
        <p:nvSpPr>
          <p:cNvPr id="9" name="TextBox 8"/>
          <p:cNvSpPr txBox="1"/>
          <p:nvPr/>
        </p:nvSpPr>
        <p:spPr>
          <a:xfrm rot="21385081">
            <a:off x="8852352" y="4761620"/>
            <a:ext cx="987643" cy="461665"/>
          </a:xfrm>
          <a:prstGeom prst="rect">
            <a:avLst/>
          </a:prstGeom>
          <a:noFill/>
          <a:ln>
            <a:noFill/>
          </a:ln>
        </p:spPr>
        <p:txBody>
          <a:bodyPr wrap="none" rtlCol="0" anchor="ctr" anchorCtr="1">
            <a:spAutoFit/>
            <a:scene3d>
              <a:camera prst="perspectiveContrastingLeftFacing"/>
              <a:lightRig rig="threePt" dir="t"/>
            </a:scene3d>
          </a:bodyPr>
          <a:lstStyle/>
          <a:p>
            <a:r>
              <a:rPr lang="en-US" sz="2400" dirty="0" smtClean="0">
                <a:solidFill>
                  <a:schemeClr val="bg1"/>
                </a:solidFill>
              </a:rPr>
              <a:t>Server</a:t>
            </a:r>
            <a:endParaRPr lang="fr-FR" dirty="0">
              <a:solidFill>
                <a:schemeClr val="bg1"/>
              </a:solidFill>
            </a:endParaRPr>
          </a:p>
        </p:txBody>
      </p:sp>
      <p:sp>
        <p:nvSpPr>
          <p:cNvPr id="10" name="Right Arrow 9"/>
          <p:cNvSpPr/>
          <p:nvPr/>
        </p:nvSpPr>
        <p:spPr>
          <a:xfrm flipH="1">
            <a:off x="3795910" y="5033370"/>
            <a:ext cx="4834697" cy="290279"/>
          </a:xfrm>
          <a:prstGeom prst="rightArrow">
            <a:avLst>
              <a:gd name="adj1" fmla="val 50000"/>
              <a:gd name="adj2" fmla="val 51444"/>
            </a:avLst>
          </a:prstGeom>
          <a:solidFill>
            <a:schemeClr val="accent1">
              <a:lumMod val="75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fr-FR" dirty="0"/>
          </a:p>
        </p:txBody>
      </p:sp>
      <p:sp>
        <p:nvSpPr>
          <p:cNvPr id="11" name="TextBox 10"/>
          <p:cNvSpPr txBox="1"/>
          <p:nvPr/>
        </p:nvSpPr>
        <p:spPr>
          <a:xfrm>
            <a:off x="3452932" y="3460221"/>
            <a:ext cx="6396879" cy="369332"/>
          </a:xfrm>
          <a:prstGeom prst="rect">
            <a:avLst/>
          </a:prstGeom>
          <a:noFill/>
          <a:ln>
            <a:noFill/>
          </a:ln>
        </p:spPr>
        <p:txBody>
          <a:bodyPr wrap="none" rtlCol="0" anchor="ctr" anchorCtr="1">
            <a:spAutoFit/>
          </a:bodyPr>
          <a:lstStyle/>
          <a:p>
            <a:r>
              <a:rPr lang="en-US" b="1" dirty="0" smtClean="0"/>
              <a:t>GET:http://address/</a:t>
            </a:r>
            <a:r>
              <a:rPr lang="en-US" b="1" dirty="0" err="1" smtClean="0"/>
              <a:t>className</a:t>
            </a:r>
            <a:r>
              <a:rPr lang="en-US" b="1" dirty="0" smtClean="0"/>
              <a:t>/</a:t>
            </a:r>
            <a:r>
              <a:rPr lang="en-US" b="1" dirty="0" err="1" smtClean="0"/>
              <a:t>methodName</a:t>
            </a:r>
            <a:r>
              <a:rPr lang="en-US" b="1" dirty="0" smtClean="0"/>
              <a:t>/resource identifier</a:t>
            </a:r>
            <a:endParaRPr lang="fr-FR" b="1" dirty="0"/>
          </a:p>
        </p:txBody>
      </p:sp>
      <p:sp>
        <p:nvSpPr>
          <p:cNvPr id="12" name="TextBox 11"/>
          <p:cNvSpPr txBox="1"/>
          <p:nvPr/>
        </p:nvSpPr>
        <p:spPr>
          <a:xfrm>
            <a:off x="5245485" y="3870621"/>
            <a:ext cx="1977657" cy="523220"/>
          </a:xfrm>
          <a:prstGeom prst="rect">
            <a:avLst/>
          </a:prstGeom>
          <a:noFill/>
          <a:ln>
            <a:noFill/>
          </a:ln>
        </p:spPr>
        <p:txBody>
          <a:bodyPr wrap="none" rtlCol="0" anchor="ctr" anchorCtr="1">
            <a:spAutoFit/>
          </a:bodyPr>
          <a:lstStyle/>
          <a:p>
            <a:r>
              <a:rPr lang="en-US" sz="1400" dirty="0" smtClean="0"/>
              <a:t>Header: …</a:t>
            </a:r>
          </a:p>
          <a:p>
            <a:r>
              <a:rPr lang="en-US" sz="1400" dirty="0" smtClean="0"/>
              <a:t>core: XML, JSON, HTML..</a:t>
            </a:r>
            <a:endParaRPr lang="fr-FR" sz="1400" dirty="0"/>
          </a:p>
        </p:txBody>
      </p:sp>
      <p:sp>
        <p:nvSpPr>
          <p:cNvPr id="13" name="TextBox 12"/>
          <p:cNvSpPr txBox="1"/>
          <p:nvPr/>
        </p:nvSpPr>
        <p:spPr>
          <a:xfrm>
            <a:off x="5280222" y="5041426"/>
            <a:ext cx="1169038" cy="954107"/>
          </a:xfrm>
          <a:prstGeom prst="rect">
            <a:avLst/>
          </a:prstGeom>
          <a:noFill/>
          <a:ln>
            <a:noFill/>
          </a:ln>
        </p:spPr>
        <p:txBody>
          <a:bodyPr wrap="none" rtlCol="0" anchor="ctr" anchorCtr="1">
            <a:spAutoFit/>
          </a:bodyPr>
          <a:lstStyle/>
          <a:p>
            <a:endParaRPr lang="fr-FR" sz="1400" dirty="0"/>
          </a:p>
          <a:p>
            <a:r>
              <a:rPr lang="en-US" sz="1400" dirty="0" smtClean="0"/>
              <a:t>Status : 200</a:t>
            </a:r>
          </a:p>
          <a:p>
            <a:r>
              <a:rPr lang="en-US" sz="1400" dirty="0" smtClean="0"/>
              <a:t>Message : OK</a:t>
            </a:r>
          </a:p>
          <a:p>
            <a:r>
              <a:rPr lang="en-US" sz="1400" dirty="0" smtClean="0"/>
              <a:t>header : …..</a:t>
            </a:r>
            <a:endParaRPr lang="en-US" sz="1400" dirty="0"/>
          </a:p>
        </p:txBody>
      </p:sp>
    </p:spTree>
    <p:extLst>
      <p:ext uri="{BB962C8B-B14F-4D97-AF65-F5344CB8AC3E}">
        <p14:creationId xmlns:p14="http://schemas.microsoft.com/office/powerpoint/2010/main" val="364946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left)">
                                      <p:cBhvr>
                                        <p:cTn id="11" dur="500"/>
                                        <p:tgtEl>
                                          <p:spTgt spid="11"/>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wipe(left)">
                                      <p:cBhvr>
                                        <p:cTn id="14" dur="500"/>
                                        <p:tgtEl>
                                          <p:spTgt spid="12"/>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2"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right)">
                                      <p:cBhvr>
                                        <p:cTn id="19" dur="500"/>
                                        <p:tgtEl>
                                          <p:spTgt spid="10"/>
                                        </p:tgtEl>
                                      </p:cBhvr>
                                    </p:animEffect>
                                  </p:childTnLst>
                                </p:cTn>
                              </p:par>
                            </p:childTnLst>
                          </p:cTn>
                        </p:par>
                        <p:par>
                          <p:cTn id="20" fill="hold">
                            <p:stCondLst>
                              <p:cond delay="500"/>
                            </p:stCondLst>
                            <p:childTnLst>
                              <p:par>
                                <p:cTn id="21" presetID="22" presetClass="entr" presetSubtype="2" fill="hold" grpId="0"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right)">
                                      <p:cBhvr>
                                        <p:cTn id="2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P spid="11" grpId="0"/>
      <p:bldP spid="12" grpId="0"/>
      <p:bldP spid="13"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01CF334-2D5C-4859-84A6-CA7E6E43FAEB}" type="slidenum">
              <a:rPr lang="en-US" smtClean="0"/>
              <a:t>51</a:t>
            </a:fld>
            <a:endParaRPr lang="en-US" dirty="0"/>
          </a:p>
        </p:txBody>
      </p:sp>
      <p:sp>
        <p:nvSpPr>
          <p:cNvPr id="3" name="Content Placeholder 2"/>
          <p:cNvSpPr>
            <a:spLocks noGrp="1"/>
          </p:cNvSpPr>
          <p:nvPr>
            <p:ph idx="1"/>
          </p:nvPr>
        </p:nvSpPr>
        <p:spPr>
          <a:xfrm>
            <a:off x="932330" y="2248349"/>
            <a:ext cx="4682859" cy="675156"/>
          </a:xfrm>
        </p:spPr>
        <p:txBody>
          <a:bodyPr/>
          <a:lstStyle/>
          <a:p>
            <a:pPr marL="0" indent="0">
              <a:buNone/>
            </a:pPr>
            <a:r>
              <a:rPr lang="en-US" dirty="0" smtClean="0"/>
              <a:t>Delete a resource on the server. </a:t>
            </a:r>
            <a:endParaRPr lang="en-US" dirty="0"/>
          </a:p>
        </p:txBody>
      </p:sp>
      <p:sp>
        <p:nvSpPr>
          <p:cNvPr id="4" name="Title 3"/>
          <p:cNvSpPr>
            <a:spLocks noGrp="1"/>
          </p:cNvSpPr>
          <p:nvPr>
            <p:ph type="title"/>
          </p:nvPr>
        </p:nvSpPr>
        <p:spPr/>
        <p:txBody>
          <a:bodyPr/>
          <a:lstStyle/>
          <a:p>
            <a:r>
              <a:rPr lang="en-US" dirty="0" smtClean="0"/>
              <a:t>DELETE Method</a:t>
            </a:r>
            <a:endParaRPr lang="fr-FR" dirty="0"/>
          </a:p>
        </p:txBody>
      </p:sp>
      <p:sp>
        <p:nvSpPr>
          <p:cNvPr id="5" name="Slide Number Placeholder 1"/>
          <p:cNvSpPr txBox="1">
            <a:spLocks/>
          </p:cNvSpPr>
          <p:nvPr/>
        </p:nvSpPr>
        <p:spPr>
          <a:xfrm>
            <a:off x="8852352" y="6161443"/>
            <a:ext cx="2844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01CF334-2D5C-4859-84A6-CA7E6E43FAEB}" type="slidenum">
              <a:rPr lang="en-US" smtClean="0"/>
              <a:pPr/>
              <a:t>51</a:t>
            </a:fld>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4353" y="3297219"/>
            <a:ext cx="2438400" cy="2438400"/>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0611" y="3297219"/>
            <a:ext cx="2438400" cy="2438400"/>
          </a:xfrm>
          <a:prstGeom prst="rect">
            <a:avLst/>
          </a:prstGeom>
        </p:spPr>
      </p:pic>
      <p:sp>
        <p:nvSpPr>
          <p:cNvPr id="8" name="Right Arrow 7"/>
          <p:cNvSpPr/>
          <p:nvPr/>
        </p:nvSpPr>
        <p:spPr>
          <a:xfrm>
            <a:off x="3795914" y="3757829"/>
            <a:ext cx="4911537" cy="257286"/>
          </a:xfrm>
          <a:prstGeom prst="rightArrow">
            <a:avLst>
              <a:gd name="adj1" fmla="val 50000"/>
              <a:gd name="adj2" fmla="val 51444"/>
            </a:avLst>
          </a:prstGeom>
          <a:solidFill>
            <a:schemeClr val="accent1">
              <a:lumMod val="75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fr-FR" dirty="0"/>
          </a:p>
        </p:txBody>
      </p:sp>
      <p:sp>
        <p:nvSpPr>
          <p:cNvPr id="9" name="TextBox 8"/>
          <p:cNvSpPr txBox="1"/>
          <p:nvPr/>
        </p:nvSpPr>
        <p:spPr>
          <a:xfrm>
            <a:off x="2987575" y="4992452"/>
            <a:ext cx="725968" cy="369332"/>
          </a:xfrm>
          <a:prstGeom prst="rect">
            <a:avLst/>
          </a:prstGeom>
          <a:noFill/>
          <a:ln>
            <a:noFill/>
          </a:ln>
        </p:spPr>
        <p:txBody>
          <a:bodyPr wrap="none" rtlCol="0" anchor="ctr" anchorCtr="1">
            <a:spAutoFit/>
          </a:bodyPr>
          <a:lstStyle/>
          <a:p>
            <a:r>
              <a:rPr lang="en-US" dirty="0" smtClean="0"/>
              <a:t>Client</a:t>
            </a:r>
            <a:endParaRPr lang="fr-FR" dirty="0"/>
          </a:p>
        </p:txBody>
      </p:sp>
      <p:sp>
        <p:nvSpPr>
          <p:cNvPr id="10" name="TextBox 9"/>
          <p:cNvSpPr txBox="1"/>
          <p:nvPr/>
        </p:nvSpPr>
        <p:spPr>
          <a:xfrm rot="21385081">
            <a:off x="8852352" y="4761620"/>
            <a:ext cx="987643" cy="461665"/>
          </a:xfrm>
          <a:prstGeom prst="rect">
            <a:avLst/>
          </a:prstGeom>
          <a:noFill/>
          <a:ln>
            <a:noFill/>
          </a:ln>
        </p:spPr>
        <p:txBody>
          <a:bodyPr wrap="none" rtlCol="0" anchor="ctr" anchorCtr="1">
            <a:spAutoFit/>
            <a:scene3d>
              <a:camera prst="perspectiveContrastingLeftFacing"/>
              <a:lightRig rig="threePt" dir="t"/>
            </a:scene3d>
          </a:bodyPr>
          <a:lstStyle/>
          <a:p>
            <a:r>
              <a:rPr lang="en-US" sz="2400" dirty="0" smtClean="0">
                <a:solidFill>
                  <a:schemeClr val="bg1"/>
                </a:solidFill>
              </a:rPr>
              <a:t>Server</a:t>
            </a:r>
            <a:endParaRPr lang="fr-FR" dirty="0">
              <a:solidFill>
                <a:schemeClr val="bg1"/>
              </a:solidFill>
            </a:endParaRPr>
          </a:p>
        </p:txBody>
      </p:sp>
      <p:sp>
        <p:nvSpPr>
          <p:cNvPr id="11" name="Right Arrow 10"/>
          <p:cNvSpPr/>
          <p:nvPr/>
        </p:nvSpPr>
        <p:spPr>
          <a:xfrm flipH="1">
            <a:off x="3795910" y="5033370"/>
            <a:ext cx="4834697" cy="290279"/>
          </a:xfrm>
          <a:prstGeom prst="rightArrow">
            <a:avLst>
              <a:gd name="adj1" fmla="val 50000"/>
              <a:gd name="adj2" fmla="val 51444"/>
            </a:avLst>
          </a:prstGeom>
          <a:solidFill>
            <a:schemeClr val="accent1">
              <a:lumMod val="75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fr-FR" dirty="0"/>
          </a:p>
        </p:txBody>
      </p:sp>
      <p:sp>
        <p:nvSpPr>
          <p:cNvPr id="12" name="TextBox 11"/>
          <p:cNvSpPr txBox="1"/>
          <p:nvPr/>
        </p:nvSpPr>
        <p:spPr>
          <a:xfrm>
            <a:off x="3452932" y="3460221"/>
            <a:ext cx="6396879" cy="369332"/>
          </a:xfrm>
          <a:prstGeom prst="rect">
            <a:avLst/>
          </a:prstGeom>
          <a:noFill/>
          <a:ln>
            <a:noFill/>
          </a:ln>
        </p:spPr>
        <p:txBody>
          <a:bodyPr wrap="none" rtlCol="0" anchor="ctr" anchorCtr="1">
            <a:spAutoFit/>
          </a:bodyPr>
          <a:lstStyle/>
          <a:p>
            <a:r>
              <a:rPr lang="en-US" b="1" dirty="0" smtClean="0"/>
              <a:t>GET:http://address/</a:t>
            </a:r>
            <a:r>
              <a:rPr lang="en-US" b="1" dirty="0" err="1" smtClean="0"/>
              <a:t>className</a:t>
            </a:r>
            <a:r>
              <a:rPr lang="en-US" b="1" dirty="0" smtClean="0"/>
              <a:t>/</a:t>
            </a:r>
            <a:r>
              <a:rPr lang="en-US" b="1" dirty="0" err="1" smtClean="0"/>
              <a:t>methodName</a:t>
            </a:r>
            <a:r>
              <a:rPr lang="en-US" b="1" dirty="0" smtClean="0"/>
              <a:t>/resource identifier</a:t>
            </a:r>
            <a:endParaRPr lang="fr-FR" b="1" dirty="0"/>
          </a:p>
        </p:txBody>
      </p:sp>
      <p:sp>
        <p:nvSpPr>
          <p:cNvPr id="14" name="TextBox 13"/>
          <p:cNvSpPr txBox="1"/>
          <p:nvPr/>
        </p:nvSpPr>
        <p:spPr>
          <a:xfrm>
            <a:off x="5280222" y="5041426"/>
            <a:ext cx="1169038" cy="954107"/>
          </a:xfrm>
          <a:prstGeom prst="rect">
            <a:avLst/>
          </a:prstGeom>
          <a:noFill/>
          <a:ln>
            <a:noFill/>
          </a:ln>
        </p:spPr>
        <p:txBody>
          <a:bodyPr wrap="none" rtlCol="0" anchor="ctr" anchorCtr="1">
            <a:spAutoFit/>
          </a:bodyPr>
          <a:lstStyle/>
          <a:p>
            <a:endParaRPr lang="fr-FR" sz="1400" dirty="0"/>
          </a:p>
          <a:p>
            <a:r>
              <a:rPr lang="en-US" sz="1400" dirty="0" smtClean="0"/>
              <a:t>Status : 200</a:t>
            </a:r>
          </a:p>
          <a:p>
            <a:r>
              <a:rPr lang="en-US" sz="1400" dirty="0" smtClean="0"/>
              <a:t>Message : OK</a:t>
            </a:r>
          </a:p>
          <a:p>
            <a:r>
              <a:rPr lang="en-US" sz="1400" dirty="0" smtClean="0"/>
              <a:t>header : …..</a:t>
            </a:r>
            <a:endParaRPr lang="en-US" sz="1400" dirty="0"/>
          </a:p>
        </p:txBody>
      </p:sp>
    </p:spTree>
    <p:extLst>
      <p:ext uri="{BB962C8B-B14F-4D97-AF65-F5344CB8AC3E}">
        <p14:creationId xmlns:p14="http://schemas.microsoft.com/office/powerpoint/2010/main" val="3782147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wipe(left)">
                                      <p:cBhvr>
                                        <p:cTn id="11" dur="500"/>
                                        <p:tgtEl>
                                          <p:spTgt spid="12"/>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2" fill="hold" grpId="0" nodeType="click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wipe(right)">
                                      <p:cBhvr>
                                        <p:cTn id="16" dur="500"/>
                                        <p:tgtEl>
                                          <p:spTgt spid="11"/>
                                        </p:tgtEl>
                                      </p:cBhvr>
                                    </p:animEffect>
                                  </p:childTnLst>
                                </p:cTn>
                              </p:par>
                            </p:childTnLst>
                          </p:cTn>
                        </p:par>
                        <p:par>
                          <p:cTn id="17" fill="hold">
                            <p:stCondLst>
                              <p:cond delay="500"/>
                            </p:stCondLst>
                            <p:childTnLst>
                              <p:par>
                                <p:cTn id="18" presetID="22" presetClass="entr" presetSubtype="2" fill="hold" grpId="0" nodeType="after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wipe(right)">
                                      <p:cBhvr>
                                        <p:cTn id="2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P spid="12" grpId="0"/>
      <p:bldP spid="14"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01CF334-2D5C-4859-84A6-CA7E6E43FAEB}" type="slidenum">
              <a:rPr lang="en-US" smtClean="0"/>
              <a:t>52</a:t>
            </a:fld>
            <a:endParaRPr lang="en-US" dirty="0"/>
          </a:p>
        </p:txBody>
      </p:sp>
      <p:sp>
        <p:nvSpPr>
          <p:cNvPr id="3" name="Content Placeholder 2"/>
          <p:cNvSpPr>
            <a:spLocks noGrp="1"/>
          </p:cNvSpPr>
          <p:nvPr>
            <p:ph idx="1"/>
          </p:nvPr>
        </p:nvSpPr>
        <p:spPr>
          <a:xfrm>
            <a:off x="932330" y="2248349"/>
            <a:ext cx="2864755" cy="603340"/>
          </a:xfrm>
        </p:spPr>
        <p:txBody>
          <a:bodyPr/>
          <a:lstStyle/>
          <a:p>
            <a:r>
              <a:rPr lang="en-US" dirty="0" smtClean="0"/>
              <a:t>Safely repeatable </a:t>
            </a:r>
            <a:endParaRPr lang="en-US" dirty="0"/>
          </a:p>
        </p:txBody>
      </p:sp>
      <p:sp>
        <p:nvSpPr>
          <p:cNvPr id="4" name="Title 3"/>
          <p:cNvSpPr>
            <a:spLocks noGrp="1"/>
          </p:cNvSpPr>
          <p:nvPr>
            <p:ph type="title"/>
          </p:nvPr>
        </p:nvSpPr>
        <p:spPr/>
        <p:txBody>
          <a:bodyPr/>
          <a:lstStyle/>
          <a:p>
            <a:r>
              <a:rPr lang="en-US" dirty="0" smtClean="0"/>
              <a:t>Idempotent methods</a:t>
            </a:r>
            <a:endParaRPr lang="en-US" dirty="0"/>
          </a:p>
        </p:txBody>
      </p:sp>
      <p:sp>
        <p:nvSpPr>
          <p:cNvPr id="5" name="Rectangle 4"/>
          <p:cNvSpPr/>
          <p:nvPr/>
        </p:nvSpPr>
        <p:spPr>
          <a:xfrm>
            <a:off x="1777847" y="5002750"/>
            <a:ext cx="1486882" cy="830997"/>
          </a:xfrm>
          <a:prstGeom prst="rect">
            <a:avLst/>
          </a:prstGeom>
          <a:noFill/>
        </p:spPr>
        <p:txBody>
          <a:bodyPr wrap="none" lIns="91440" tIns="45720" rIns="91440" bIns="45720">
            <a:spAutoFit/>
          </a:bodyPr>
          <a:lstStyle/>
          <a:p>
            <a:pPr algn="ctr"/>
            <a:r>
              <a:rPr lang="en-US" sz="4800" b="0" cap="none" spc="0" dirty="0" smtClean="0">
                <a:ln w="0"/>
                <a:solidFill>
                  <a:schemeClr val="accent1"/>
                </a:solidFill>
                <a:effectLst>
                  <a:outerShdw blurRad="38100" dist="25400" dir="5400000" algn="ctr" rotWithShape="0">
                    <a:srgbClr val="6E747A">
                      <a:alpha val="43000"/>
                    </a:srgbClr>
                  </a:outerShdw>
                </a:effectLst>
              </a:rPr>
              <a:t>POST</a:t>
            </a:r>
            <a:endParaRPr lang="en-US" sz="4800" b="0" cap="none" spc="0" dirty="0">
              <a:ln w="0"/>
              <a:solidFill>
                <a:schemeClr val="accent1"/>
              </a:solidFill>
              <a:effectLst>
                <a:outerShdw blurRad="38100" dist="25400" dir="5400000" algn="ctr" rotWithShape="0">
                  <a:srgbClr val="6E747A">
                    <a:alpha val="43000"/>
                  </a:srgbClr>
                </a:outerShdw>
              </a:effectLst>
            </a:endParaRPr>
          </a:p>
        </p:txBody>
      </p:sp>
      <p:sp>
        <p:nvSpPr>
          <p:cNvPr id="6" name="Rectangle 5"/>
          <p:cNvSpPr/>
          <p:nvPr/>
        </p:nvSpPr>
        <p:spPr>
          <a:xfrm>
            <a:off x="1777847" y="3031862"/>
            <a:ext cx="1173719" cy="830997"/>
          </a:xfrm>
          <a:prstGeom prst="rect">
            <a:avLst/>
          </a:prstGeom>
          <a:noFill/>
        </p:spPr>
        <p:txBody>
          <a:bodyPr wrap="none" lIns="91440" tIns="45720" rIns="91440" bIns="45720">
            <a:spAutoFit/>
          </a:bodyPr>
          <a:lstStyle/>
          <a:p>
            <a:pPr algn="ctr"/>
            <a:r>
              <a:rPr lang="en-US" sz="4800" b="0" cap="none" spc="0" dirty="0" smtClean="0">
                <a:ln w="0"/>
                <a:solidFill>
                  <a:schemeClr val="accent1"/>
                </a:solidFill>
                <a:effectLst>
                  <a:outerShdw blurRad="38100" dist="25400" dir="5400000" algn="ctr" rotWithShape="0">
                    <a:srgbClr val="6E747A">
                      <a:alpha val="43000"/>
                    </a:srgbClr>
                  </a:outerShdw>
                </a:effectLst>
              </a:rPr>
              <a:t>GET</a:t>
            </a:r>
            <a:endParaRPr lang="en-US" sz="4800" b="0" cap="none" spc="0" dirty="0">
              <a:ln w="0"/>
              <a:solidFill>
                <a:schemeClr val="accent1"/>
              </a:solidFill>
              <a:effectLst>
                <a:outerShdw blurRad="38100" dist="25400" dir="5400000" algn="ctr" rotWithShape="0">
                  <a:srgbClr val="6E747A">
                    <a:alpha val="43000"/>
                  </a:srgbClr>
                </a:outerShdw>
              </a:effectLst>
            </a:endParaRPr>
          </a:p>
        </p:txBody>
      </p:sp>
      <p:sp>
        <p:nvSpPr>
          <p:cNvPr id="7" name="Rectangle 6"/>
          <p:cNvSpPr/>
          <p:nvPr/>
        </p:nvSpPr>
        <p:spPr>
          <a:xfrm>
            <a:off x="4538700" y="3031862"/>
            <a:ext cx="1196161" cy="830997"/>
          </a:xfrm>
          <a:prstGeom prst="rect">
            <a:avLst/>
          </a:prstGeom>
          <a:noFill/>
        </p:spPr>
        <p:txBody>
          <a:bodyPr wrap="none" lIns="91440" tIns="45720" rIns="91440" bIns="45720">
            <a:spAutoFit/>
          </a:bodyPr>
          <a:lstStyle/>
          <a:p>
            <a:pPr algn="ctr"/>
            <a:r>
              <a:rPr lang="en-US" sz="4800" b="0" cap="none" spc="0" dirty="0" smtClean="0">
                <a:ln w="0"/>
                <a:solidFill>
                  <a:schemeClr val="accent1"/>
                </a:solidFill>
                <a:effectLst>
                  <a:outerShdw blurRad="38100" dist="25400" dir="5400000" algn="ctr" rotWithShape="0">
                    <a:srgbClr val="6E747A">
                      <a:alpha val="43000"/>
                    </a:srgbClr>
                  </a:outerShdw>
                </a:effectLst>
              </a:rPr>
              <a:t>PUT</a:t>
            </a:r>
            <a:endParaRPr lang="en-US" sz="4800" b="0" cap="none" spc="0" dirty="0">
              <a:ln w="0"/>
              <a:solidFill>
                <a:schemeClr val="accent1"/>
              </a:solidFill>
              <a:effectLst>
                <a:outerShdw blurRad="38100" dist="25400" dir="5400000" algn="ctr" rotWithShape="0">
                  <a:srgbClr val="6E747A">
                    <a:alpha val="43000"/>
                  </a:srgbClr>
                </a:outerShdw>
              </a:effectLst>
            </a:endParaRPr>
          </a:p>
        </p:txBody>
      </p:sp>
      <p:sp>
        <p:nvSpPr>
          <p:cNvPr id="8" name="Rectangle 7"/>
          <p:cNvSpPr/>
          <p:nvPr/>
        </p:nvSpPr>
        <p:spPr>
          <a:xfrm>
            <a:off x="6827438" y="3031862"/>
            <a:ext cx="2024914" cy="830997"/>
          </a:xfrm>
          <a:prstGeom prst="rect">
            <a:avLst/>
          </a:prstGeom>
          <a:noFill/>
        </p:spPr>
        <p:txBody>
          <a:bodyPr wrap="none" lIns="91440" tIns="45720" rIns="91440" bIns="45720">
            <a:spAutoFit/>
          </a:bodyPr>
          <a:lstStyle/>
          <a:p>
            <a:pPr algn="ctr"/>
            <a:r>
              <a:rPr lang="en-US" sz="4800" b="0" cap="none" spc="0" dirty="0" smtClean="0">
                <a:ln w="0"/>
                <a:solidFill>
                  <a:schemeClr val="accent1"/>
                </a:solidFill>
                <a:effectLst>
                  <a:outerShdw blurRad="38100" dist="25400" dir="5400000" algn="ctr" rotWithShape="0">
                    <a:srgbClr val="6E747A">
                      <a:alpha val="43000"/>
                    </a:srgbClr>
                  </a:outerShdw>
                </a:effectLst>
              </a:rPr>
              <a:t>DELETE</a:t>
            </a:r>
            <a:endParaRPr lang="en-US" sz="4800" b="0" cap="none" spc="0" dirty="0">
              <a:ln w="0"/>
              <a:solidFill>
                <a:schemeClr val="accent1"/>
              </a:solidFill>
              <a:effectLst>
                <a:outerShdw blurRad="38100" dist="25400" dir="5400000" algn="ctr" rotWithShape="0">
                  <a:srgbClr val="6E747A">
                    <a:alpha val="43000"/>
                  </a:srgbClr>
                </a:outerShdw>
              </a:effectLst>
            </a:endParaRPr>
          </a:p>
        </p:txBody>
      </p:sp>
      <p:sp>
        <p:nvSpPr>
          <p:cNvPr id="9" name="Content Placeholder 2"/>
          <p:cNvSpPr txBox="1">
            <a:spLocks/>
          </p:cNvSpPr>
          <p:nvPr/>
        </p:nvSpPr>
        <p:spPr>
          <a:xfrm>
            <a:off x="917987" y="4208461"/>
            <a:ext cx="5622298" cy="603340"/>
          </a:xfrm>
          <a:prstGeom prst="rect">
            <a:avLst/>
          </a:prstGeom>
        </p:spPr>
        <p:txBody>
          <a:bodyPr vert="horz" lIns="91440" tIns="45720" rIns="91440" bIns="45720" rtlCol="0">
            <a:normAutofit fontScale="92500"/>
          </a:bodyPr>
          <a:lstStyle>
            <a:lvl1pPr marL="365760" indent="-365760" algn="l" defTabSz="914400" rtl="0" eaLnBrk="1" latinLnBrk="0" hangingPunct="1">
              <a:spcBef>
                <a:spcPct val="20000"/>
              </a:spcBef>
              <a:buClr>
                <a:schemeClr val="accent1"/>
              </a:buClr>
              <a:buFont typeface="Wingdings" pitchFamily="2" charset="2"/>
              <a:buChar char=""/>
              <a:defRPr sz="2400" kern="1200">
                <a:solidFill>
                  <a:schemeClr val="tx1">
                    <a:lumMod val="85000"/>
                    <a:lumOff val="15000"/>
                  </a:schemeClr>
                </a:solidFill>
                <a:latin typeface="+mn-lt"/>
                <a:ea typeface="+mn-ea"/>
                <a:cs typeface="+mn-cs"/>
              </a:defRPr>
            </a:lvl1pPr>
            <a:lvl2pPr marL="777240" indent="-365760" algn="l" defTabSz="914400" rtl="0" eaLnBrk="1" latinLnBrk="0" hangingPunct="1">
              <a:spcBef>
                <a:spcPct val="20000"/>
              </a:spcBef>
              <a:buClr>
                <a:schemeClr val="accent1"/>
              </a:buClr>
              <a:buFont typeface="Wingdings" pitchFamily="2" charset="2"/>
              <a:buChar char=""/>
              <a:defRPr sz="2200" kern="1200">
                <a:solidFill>
                  <a:schemeClr val="tx1">
                    <a:lumMod val="85000"/>
                    <a:lumOff val="15000"/>
                  </a:schemeClr>
                </a:solidFill>
                <a:latin typeface="+mn-lt"/>
                <a:ea typeface="+mn-ea"/>
                <a:cs typeface="+mn-cs"/>
              </a:defRPr>
            </a:lvl2pPr>
            <a:lvl3pPr marL="1143000" indent="-365760" algn="l" defTabSz="914400" rtl="0" eaLnBrk="1" latinLnBrk="0" hangingPunct="1">
              <a:spcBef>
                <a:spcPct val="20000"/>
              </a:spcBef>
              <a:buClr>
                <a:schemeClr val="accent1"/>
              </a:buClr>
              <a:buFont typeface="Wingdings" pitchFamily="2" charset="2"/>
              <a:buChar char=""/>
              <a:defRPr sz="2000" kern="1200">
                <a:solidFill>
                  <a:schemeClr val="tx1">
                    <a:lumMod val="85000"/>
                    <a:lumOff val="15000"/>
                  </a:schemeClr>
                </a:solidFill>
                <a:latin typeface="+mn-lt"/>
                <a:ea typeface="+mn-ea"/>
                <a:cs typeface="+mn-cs"/>
              </a:defRPr>
            </a:lvl3pPr>
            <a:lvl4pPr marL="1508760" indent="-320040" algn="l" defTabSz="914400" rtl="0" eaLnBrk="1" latinLnBrk="0" hangingPunct="1">
              <a:spcBef>
                <a:spcPct val="20000"/>
              </a:spcBef>
              <a:buClr>
                <a:schemeClr val="accent1"/>
              </a:buClr>
              <a:buFont typeface="Wingdings" pitchFamily="2" charset="2"/>
              <a:buChar char=""/>
              <a:defRPr sz="1800" kern="1200">
                <a:solidFill>
                  <a:schemeClr val="tx1">
                    <a:lumMod val="85000"/>
                    <a:lumOff val="15000"/>
                  </a:schemeClr>
                </a:solidFill>
                <a:latin typeface="+mn-lt"/>
                <a:ea typeface="+mn-ea"/>
                <a:cs typeface="+mn-cs"/>
              </a:defRPr>
            </a:lvl4pPr>
            <a:lvl5pPr marL="1828800" indent="-320040" algn="l" defTabSz="914400" rtl="0" eaLnBrk="1" latinLnBrk="0" hangingPunct="1">
              <a:spcBef>
                <a:spcPct val="20000"/>
              </a:spcBef>
              <a:buClr>
                <a:schemeClr val="accent1"/>
              </a:buClr>
              <a:buFont typeface="Wingdings" pitchFamily="2" charset="2"/>
              <a:buChar char=""/>
              <a:defRPr sz="1600" kern="1200">
                <a:solidFill>
                  <a:schemeClr val="tx1">
                    <a:lumMod val="85000"/>
                    <a:lumOff val="15000"/>
                  </a:schemeClr>
                </a:solidFill>
                <a:latin typeface="+mn-lt"/>
                <a:ea typeface="+mn-ea"/>
                <a:cs typeface="+mn-cs"/>
              </a:defRPr>
            </a:lvl5pPr>
            <a:lvl6pPr marL="214884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6pPr>
            <a:lvl7pPr marL="246888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7pPr>
            <a:lvl8pPr marL="278892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8pPr>
            <a:lvl9pPr marL="310896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9pPr>
          </a:lstStyle>
          <a:p>
            <a:r>
              <a:rPr lang="en-US" dirty="0" smtClean="0"/>
              <a:t>Non idempotent: cannot be repeated safely</a:t>
            </a:r>
            <a:endParaRPr lang="en-US" dirty="0"/>
          </a:p>
        </p:txBody>
      </p:sp>
    </p:spTree>
    <p:extLst>
      <p:ext uri="{BB962C8B-B14F-4D97-AF65-F5344CB8AC3E}">
        <p14:creationId xmlns:p14="http://schemas.microsoft.com/office/powerpoint/2010/main" val="3321209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0-#ppt_w/2"/>
                                          </p:val>
                                        </p:tav>
                                        <p:tav tm="100000">
                                          <p:val>
                                            <p:strVal val="#ppt_x"/>
                                          </p:val>
                                        </p:tav>
                                      </p:tavLst>
                                    </p:anim>
                                    <p:anim calcmode="lin" valueType="num">
                                      <p:cBhvr additive="base">
                                        <p:cTn id="14"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0-#ppt_w/2"/>
                                          </p:val>
                                        </p:tav>
                                        <p:tav tm="100000">
                                          <p:val>
                                            <p:strVal val="#ppt_x"/>
                                          </p:val>
                                        </p:tav>
                                      </p:tavLst>
                                    </p:anim>
                                    <p:anim calcmode="lin" valueType="num">
                                      <p:cBhvr additive="base">
                                        <p:cTn id="20"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2" fill="hold" grpId="0" nodeType="clickEffect">
                                  <p:stCondLst>
                                    <p:cond delay="0"/>
                                  </p:stCondLst>
                                  <p:childTnLst>
                                    <p:set>
                                      <p:cBhvr>
                                        <p:cTn id="28" dur="1" fill="hold">
                                          <p:stCondLst>
                                            <p:cond delay="0"/>
                                          </p:stCondLst>
                                        </p:cTn>
                                        <p:tgtEl>
                                          <p:spTgt spid="5"/>
                                        </p:tgtEl>
                                        <p:attrNameLst>
                                          <p:attrName>style.visibility</p:attrName>
                                        </p:attrNameLst>
                                      </p:cBhvr>
                                      <p:to>
                                        <p:strVal val="visible"/>
                                      </p:to>
                                    </p:set>
                                    <p:anim calcmode="lin" valueType="num">
                                      <p:cBhvr additive="base">
                                        <p:cTn id="29" dur="500" fill="hold"/>
                                        <p:tgtEl>
                                          <p:spTgt spid="5"/>
                                        </p:tgtEl>
                                        <p:attrNameLst>
                                          <p:attrName>ppt_x</p:attrName>
                                        </p:attrNameLst>
                                      </p:cBhvr>
                                      <p:tavLst>
                                        <p:tav tm="0">
                                          <p:val>
                                            <p:strVal val="1+#ppt_w/2"/>
                                          </p:val>
                                        </p:tav>
                                        <p:tav tm="100000">
                                          <p:val>
                                            <p:strVal val="#ppt_x"/>
                                          </p:val>
                                        </p:tav>
                                      </p:tavLst>
                                    </p:anim>
                                    <p:anim calcmode="lin" valueType="num">
                                      <p:cBhvr additive="base">
                                        <p:cTn id="30"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01CF334-2D5C-4859-84A6-CA7E6E43FAEB}" type="slidenum">
              <a:rPr lang="en-US" smtClean="0"/>
              <a:t>53</a:t>
            </a:fld>
            <a:endParaRPr lang="en-US" dirty="0"/>
          </a:p>
        </p:txBody>
      </p:sp>
      <p:sp>
        <p:nvSpPr>
          <p:cNvPr id="3" name="Content Placeholder 2"/>
          <p:cNvSpPr>
            <a:spLocks noGrp="1"/>
          </p:cNvSpPr>
          <p:nvPr>
            <p:ph idx="1"/>
          </p:nvPr>
        </p:nvSpPr>
        <p:spPr>
          <a:xfrm>
            <a:off x="932330" y="2248349"/>
            <a:ext cx="9715006" cy="3913094"/>
          </a:xfrm>
        </p:spPr>
        <p:txBody>
          <a:bodyPr/>
          <a:lstStyle/>
          <a:p>
            <a:pPr marL="0" indent="0">
              <a:buNone/>
            </a:pPr>
            <a:r>
              <a:rPr lang="en-US" dirty="0" smtClean="0"/>
              <a:t>‘Idempotence is </a:t>
            </a:r>
            <a:r>
              <a:rPr lang="en-US" dirty="0"/>
              <a:t>the property of certain operations in mathematics and computer science, that can be applied multiple times without changing the result beyond the initial </a:t>
            </a:r>
            <a:r>
              <a:rPr lang="en-US" dirty="0" smtClean="0"/>
              <a:t>application.’</a:t>
            </a:r>
          </a:p>
          <a:p>
            <a:pPr marL="0" indent="0">
              <a:buNone/>
            </a:pPr>
            <a:r>
              <a:rPr lang="en-US" dirty="0"/>
              <a:t>	</a:t>
            </a:r>
            <a:r>
              <a:rPr lang="en-US" dirty="0" smtClean="0"/>
              <a:t>								</a:t>
            </a:r>
            <a:endParaRPr lang="en-US" dirty="0"/>
          </a:p>
        </p:txBody>
      </p:sp>
      <p:sp>
        <p:nvSpPr>
          <p:cNvPr id="4" name="Title 3"/>
          <p:cNvSpPr>
            <a:spLocks noGrp="1"/>
          </p:cNvSpPr>
          <p:nvPr>
            <p:ph type="title"/>
          </p:nvPr>
        </p:nvSpPr>
        <p:spPr/>
        <p:txBody>
          <a:bodyPr/>
          <a:lstStyle/>
          <a:p>
            <a:r>
              <a:rPr lang="en-US" dirty="0" smtClean="0"/>
              <a:t>Wikipedia definition for Idempotence</a:t>
            </a:r>
            <a:endParaRPr lang="en-US" dirty="0"/>
          </a:p>
        </p:txBody>
      </p:sp>
      <p:sp>
        <p:nvSpPr>
          <p:cNvPr id="10" name="Right Arrow 9"/>
          <p:cNvSpPr/>
          <p:nvPr/>
        </p:nvSpPr>
        <p:spPr>
          <a:xfrm>
            <a:off x="1634247" y="4958359"/>
            <a:ext cx="1027221" cy="351592"/>
          </a:xfrm>
          <a:prstGeom prst="rightArrow">
            <a:avLst>
              <a:gd name="adj1" fmla="val 50000"/>
              <a:gd name="adj2" fmla="val 51444"/>
            </a:avLst>
          </a:prstGeom>
          <a:solidFill>
            <a:schemeClr val="accent1">
              <a:lumMod val="75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fr-FR" dirty="0"/>
          </a:p>
        </p:txBody>
      </p:sp>
      <p:sp>
        <p:nvSpPr>
          <p:cNvPr id="11" name="Content Placeholder 2"/>
          <p:cNvSpPr txBox="1">
            <a:spLocks/>
          </p:cNvSpPr>
          <p:nvPr/>
        </p:nvSpPr>
        <p:spPr>
          <a:xfrm>
            <a:off x="2773870" y="4958359"/>
            <a:ext cx="7761064" cy="603340"/>
          </a:xfrm>
          <a:prstGeom prst="rect">
            <a:avLst/>
          </a:prstGeom>
        </p:spPr>
        <p:txBody>
          <a:bodyPr vert="horz" lIns="91440" tIns="45720" rIns="91440" bIns="45720" rtlCol="0">
            <a:normAutofit fontScale="92500"/>
          </a:bodyPr>
          <a:lstStyle>
            <a:lvl1pPr marL="365760" indent="-365760" algn="l" defTabSz="914400" rtl="0" eaLnBrk="1" latinLnBrk="0" hangingPunct="1">
              <a:spcBef>
                <a:spcPct val="20000"/>
              </a:spcBef>
              <a:buClr>
                <a:schemeClr val="accent1"/>
              </a:buClr>
              <a:buFont typeface="Wingdings" pitchFamily="2" charset="2"/>
              <a:buChar char=""/>
              <a:defRPr sz="2400" kern="1200">
                <a:solidFill>
                  <a:schemeClr val="tx1">
                    <a:lumMod val="85000"/>
                    <a:lumOff val="15000"/>
                  </a:schemeClr>
                </a:solidFill>
                <a:latin typeface="+mn-lt"/>
                <a:ea typeface="+mn-ea"/>
                <a:cs typeface="+mn-cs"/>
              </a:defRPr>
            </a:lvl1pPr>
            <a:lvl2pPr marL="777240" indent="-365760" algn="l" defTabSz="914400" rtl="0" eaLnBrk="1" latinLnBrk="0" hangingPunct="1">
              <a:spcBef>
                <a:spcPct val="20000"/>
              </a:spcBef>
              <a:buClr>
                <a:schemeClr val="accent1"/>
              </a:buClr>
              <a:buFont typeface="Wingdings" pitchFamily="2" charset="2"/>
              <a:buChar char=""/>
              <a:defRPr sz="2200" kern="1200">
                <a:solidFill>
                  <a:schemeClr val="tx1">
                    <a:lumMod val="85000"/>
                    <a:lumOff val="15000"/>
                  </a:schemeClr>
                </a:solidFill>
                <a:latin typeface="+mn-lt"/>
                <a:ea typeface="+mn-ea"/>
                <a:cs typeface="+mn-cs"/>
              </a:defRPr>
            </a:lvl2pPr>
            <a:lvl3pPr marL="1143000" indent="-365760" algn="l" defTabSz="914400" rtl="0" eaLnBrk="1" latinLnBrk="0" hangingPunct="1">
              <a:spcBef>
                <a:spcPct val="20000"/>
              </a:spcBef>
              <a:buClr>
                <a:schemeClr val="accent1"/>
              </a:buClr>
              <a:buFont typeface="Wingdings" pitchFamily="2" charset="2"/>
              <a:buChar char=""/>
              <a:defRPr sz="2000" kern="1200">
                <a:solidFill>
                  <a:schemeClr val="tx1">
                    <a:lumMod val="85000"/>
                    <a:lumOff val="15000"/>
                  </a:schemeClr>
                </a:solidFill>
                <a:latin typeface="+mn-lt"/>
                <a:ea typeface="+mn-ea"/>
                <a:cs typeface="+mn-cs"/>
              </a:defRPr>
            </a:lvl3pPr>
            <a:lvl4pPr marL="1508760" indent="-320040" algn="l" defTabSz="914400" rtl="0" eaLnBrk="1" latinLnBrk="0" hangingPunct="1">
              <a:spcBef>
                <a:spcPct val="20000"/>
              </a:spcBef>
              <a:buClr>
                <a:schemeClr val="accent1"/>
              </a:buClr>
              <a:buFont typeface="Wingdings" pitchFamily="2" charset="2"/>
              <a:buChar char=""/>
              <a:defRPr sz="1800" kern="1200">
                <a:solidFill>
                  <a:schemeClr val="tx1">
                    <a:lumMod val="85000"/>
                    <a:lumOff val="15000"/>
                  </a:schemeClr>
                </a:solidFill>
                <a:latin typeface="+mn-lt"/>
                <a:ea typeface="+mn-ea"/>
                <a:cs typeface="+mn-cs"/>
              </a:defRPr>
            </a:lvl4pPr>
            <a:lvl5pPr marL="1828800" indent="-320040" algn="l" defTabSz="914400" rtl="0" eaLnBrk="1" latinLnBrk="0" hangingPunct="1">
              <a:spcBef>
                <a:spcPct val="20000"/>
              </a:spcBef>
              <a:buClr>
                <a:schemeClr val="accent1"/>
              </a:buClr>
              <a:buFont typeface="Wingdings" pitchFamily="2" charset="2"/>
              <a:buChar char=""/>
              <a:defRPr sz="1600" kern="1200">
                <a:solidFill>
                  <a:schemeClr val="tx1">
                    <a:lumMod val="85000"/>
                    <a:lumOff val="15000"/>
                  </a:schemeClr>
                </a:solidFill>
                <a:latin typeface="+mn-lt"/>
                <a:ea typeface="+mn-ea"/>
                <a:cs typeface="+mn-cs"/>
              </a:defRPr>
            </a:lvl5pPr>
            <a:lvl6pPr marL="214884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6pPr>
            <a:lvl7pPr marL="246888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7pPr>
            <a:lvl8pPr marL="278892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8pPr>
            <a:lvl9pPr marL="310896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9pPr>
          </a:lstStyle>
          <a:p>
            <a:pPr marL="0" indent="0">
              <a:buNone/>
            </a:pPr>
            <a:r>
              <a:rPr lang="en-US" dirty="0" smtClean="0"/>
              <a:t>HTTP requires that: GET, PUT and DELETE to be always idempotent</a:t>
            </a:r>
            <a:endParaRPr lang="en-US" dirty="0"/>
          </a:p>
        </p:txBody>
      </p:sp>
    </p:spTree>
    <p:extLst>
      <p:ext uri="{BB962C8B-B14F-4D97-AF65-F5344CB8AC3E}">
        <p14:creationId xmlns:p14="http://schemas.microsoft.com/office/powerpoint/2010/main" val="1129277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50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left)">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01CF334-2D5C-4859-84A6-CA7E6E43FAEB}" type="slidenum">
              <a:rPr lang="en-US" smtClean="0"/>
              <a:t>54</a:t>
            </a:fld>
            <a:endParaRPr lang="en-US" dirty="0"/>
          </a:p>
        </p:txBody>
      </p:sp>
      <p:sp>
        <p:nvSpPr>
          <p:cNvPr id="3" name="Content Placeholder 2"/>
          <p:cNvSpPr>
            <a:spLocks noGrp="1"/>
          </p:cNvSpPr>
          <p:nvPr>
            <p:ph idx="1"/>
          </p:nvPr>
        </p:nvSpPr>
        <p:spPr/>
        <p:txBody>
          <a:bodyPr>
            <a:normAutofit/>
          </a:bodyPr>
          <a:lstStyle/>
          <a:p>
            <a:r>
              <a:rPr lang="en-US" dirty="0"/>
              <a:t>A resource is an identifiable object on the </a:t>
            </a:r>
            <a:r>
              <a:rPr lang="en-US" dirty="0" smtClean="0"/>
              <a:t>system.</a:t>
            </a:r>
          </a:p>
          <a:p>
            <a:endParaRPr lang="en-US" dirty="0"/>
          </a:p>
          <a:p>
            <a:r>
              <a:rPr lang="en-US" dirty="0" smtClean="0"/>
              <a:t>Identified with an URI</a:t>
            </a:r>
          </a:p>
          <a:p>
            <a:endParaRPr lang="en-US" dirty="0"/>
          </a:p>
          <a:p>
            <a:r>
              <a:rPr lang="en-US" dirty="0" smtClean="0"/>
              <a:t>Contains nouns NOT verbs!</a:t>
            </a:r>
          </a:p>
          <a:p>
            <a:endParaRPr lang="en-US" dirty="0" smtClean="0"/>
          </a:p>
          <a:p>
            <a:r>
              <a:rPr lang="en-US" dirty="0" smtClean="0"/>
              <a:t>Nouns are the resource names</a:t>
            </a:r>
          </a:p>
        </p:txBody>
      </p:sp>
      <p:sp>
        <p:nvSpPr>
          <p:cNvPr id="4" name="Title 3"/>
          <p:cNvSpPr>
            <a:spLocks noGrp="1"/>
          </p:cNvSpPr>
          <p:nvPr>
            <p:ph type="title"/>
          </p:nvPr>
        </p:nvSpPr>
        <p:spPr/>
        <p:txBody>
          <a:bodyPr/>
          <a:lstStyle/>
          <a:p>
            <a:r>
              <a:rPr lang="en-US" dirty="0" smtClean="0"/>
              <a:t>Resources</a:t>
            </a:r>
            <a:endParaRPr lang="fr-FR" dirty="0"/>
          </a:p>
        </p:txBody>
      </p:sp>
      <p:sp>
        <p:nvSpPr>
          <p:cNvPr id="5" name="TextBox 4"/>
          <p:cNvSpPr txBox="1"/>
          <p:nvPr/>
        </p:nvSpPr>
        <p:spPr>
          <a:xfrm>
            <a:off x="2270236" y="5801399"/>
            <a:ext cx="8348696" cy="523220"/>
          </a:xfrm>
          <a:prstGeom prst="rect">
            <a:avLst/>
          </a:prstGeom>
          <a:noFill/>
          <a:ln>
            <a:solidFill>
              <a:schemeClr val="accent1"/>
            </a:solidFill>
          </a:ln>
        </p:spPr>
        <p:txBody>
          <a:bodyPr wrap="none" rtlCol="0" anchor="ctr" anchorCtr="1">
            <a:spAutoFit/>
          </a:bodyPr>
          <a:lstStyle/>
          <a:p>
            <a:r>
              <a:rPr lang="en-US" sz="2800" dirty="0" smtClean="0"/>
              <a:t>http://serverAddress:8484/applicationContext/resource</a:t>
            </a:r>
            <a:endParaRPr lang="en-US" sz="2800" dirty="0"/>
          </a:p>
        </p:txBody>
      </p:sp>
    </p:spTree>
    <p:extLst>
      <p:ext uri="{BB962C8B-B14F-4D97-AF65-F5344CB8AC3E}">
        <p14:creationId xmlns:p14="http://schemas.microsoft.com/office/powerpoint/2010/main" val="78230191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01CF334-2D5C-4859-84A6-CA7E6E43FAEB}" type="slidenum">
              <a:rPr lang="en-US" smtClean="0"/>
              <a:t>55</a:t>
            </a:fld>
            <a:endParaRPr lang="en-US" dirty="0"/>
          </a:p>
        </p:txBody>
      </p:sp>
      <p:sp>
        <p:nvSpPr>
          <p:cNvPr id="3" name="Content Placeholder 2"/>
          <p:cNvSpPr>
            <a:spLocks noGrp="1"/>
          </p:cNvSpPr>
          <p:nvPr>
            <p:ph idx="1"/>
          </p:nvPr>
        </p:nvSpPr>
        <p:spPr>
          <a:xfrm>
            <a:off x="3264283" y="3972983"/>
            <a:ext cx="5034517" cy="572344"/>
          </a:xfrm>
        </p:spPr>
        <p:txBody>
          <a:bodyPr>
            <a:normAutofit/>
          </a:bodyPr>
          <a:lstStyle/>
          <a:p>
            <a:pPr marL="0" indent="0">
              <a:buNone/>
            </a:pPr>
            <a:r>
              <a:rPr lang="en-US" dirty="0"/>
              <a:t>http://</a:t>
            </a:r>
            <a:r>
              <a:rPr lang="en-US" dirty="0" smtClean="0"/>
              <a:t>ntdp.miage.fr/bookstore/books </a:t>
            </a:r>
            <a:endParaRPr lang="en-US" dirty="0"/>
          </a:p>
        </p:txBody>
      </p:sp>
      <p:sp>
        <p:nvSpPr>
          <p:cNvPr id="4" name="Title 3"/>
          <p:cNvSpPr>
            <a:spLocks noGrp="1"/>
          </p:cNvSpPr>
          <p:nvPr>
            <p:ph type="title"/>
          </p:nvPr>
        </p:nvSpPr>
        <p:spPr/>
        <p:txBody>
          <a:bodyPr/>
          <a:lstStyle/>
          <a:p>
            <a:r>
              <a:rPr lang="en-US" dirty="0" smtClean="0"/>
              <a:t>Resources Example</a:t>
            </a:r>
            <a:endParaRPr lang="fr-FR" dirty="0"/>
          </a:p>
        </p:txBody>
      </p:sp>
      <p:sp>
        <p:nvSpPr>
          <p:cNvPr id="5" name="TextBox 4"/>
          <p:cNvSpPr txBox="1"/>
          <p:nvPr/>
        </p:nvSpPr>
        <p:spPr>
          <a:xfrm>
            <a:off x="3264283" y="2970213"/>
            <a:ext cx="5588068" cy="461665"/>
          </a:xfrm>
          <a:prstGeom prst="rect">
            <a:avLst/>
          </a:prstGeom>
          <a:noFill/>
          <a:ln>
            <a:noFill/>
          </a:ln>
        </p:spPr>
        <p:txBody>
          <a:bodyPr wrap="none" rtlCol="0" anchor="ctr" anchorCtr="1">
            <a:spAutoFit/>
          </a:bodyPr>
          <a:lstStyle/>
          <a:p>
            <a:r>
              <a:rPr lang="en-US" sz="2400" dirty="0"/>
              <a:t>http://</a:t>
            </a:r>
            <a:r>
              <a:rPr lang="en-US" sz="2400" dirty="0" smtClean="0"/>
              <a:t>ntdp.miage.fr/bookstore/fetchBooks</a:t>
            </a:r>
            <a:endParaRPr lang="en-US" sz="2400" dirty="0"/>
          </a:p>
        </p:txBody>
      </p:sp>
      <p:sp>
        <p:nvSpPr>
          <p:cNvPr id="6" name="Content Placeholder 2"/>
          <p:cNvSpPr txBox="1">
            <a:spLocks/>
          </p:cNvSpPr>
          <p:nvPr/>
        </p:nvSpPr>
        <p:spPr>
          <a:xfrm>
            <a:off x="3239551" y="5125474"/>
            <a:ext cx="6019201" cy="876833"/>
          </a:xfrm>
          <a:prstGeom prst="rect">
            <a:avLst/>
          </a:prstGeom>
        </p:spPr>
        <p:txBody>
          <a:bodyPr vert="horz" lIns="91440" tIns="45720" rIns="91440" bIns="45720" rtlCol="0">
            <a:noAutofit/>
          </a:bodyPr>
          <a:lstStyle>
            <a:lvl1pPr marL="365760" indent="-365760" algn="l" defTabSz="914400" rtl="0" eaLnBrk="1" latinLnBrk="0" hangingPunct="1">
              <a:spcBef>
                <a:spcPct val="20000"/>
              </a:spcBef>
              <a:buClr>
                <a:schemeClr val="accent1"/>
              </a:buClr>
              <a:buFont typeface="Wingdings" pitchFamily="2" charset="2"/>
              <a:buChar char=""/>
              <a:defRPr sz="2400" kern="1200">
                <a:solidFill>
                  <a:schemeClr val="tx1">
                    <a:lumMod val="85000"/>
                    <a:lumOff val="15000"/>
                  </a:schemeClr>
                </a:solidFill>
                <a:latin typeface="+mn-lt"/>
                <a:ea typeface="+mn-ea"/>
                <a:cs typeface="+mn-cs"/>
              </a:defRPr>
            </a:lvl1pPr>
            <a:lvl2pPr marL="777240" indent="-365760" algn="l" defTabSz="914400" rtl="0" eaLnBrk="1" latinLnBrk="0" hangingPunct="1">
              <a:spcBef>
                <a:spcPct val="20000"/>
              </a:spcBef>
              <a:buClr>
                <a:schemeClr val="accent1"/>
              </a:buClr>
              <a:buFont typeface="Wingdings" pitchFamily="2" charset="2"/>
              <a:buChar char=""/>
              <a:defRPr sz="2200" kern="1200">
                <a:solidFill>
                  <a:schemeClr val="tx1">
                    <a:lumMod val="85000"/>
                    <a:lumOff val="15000"/>
                  </a:schemeClr>
                </a:solidFill>
                <a:latin typeface="+mn-lt"/>
                <a:ea typeface="+mn-ea"/>
                <a:cs typeface="+mn-cs"/>
              </a:defRPr>
            </a:lvl2pPr>
            <a:lvl3pPr marL="1143000" indent="-365760" algn="l" defTabSz="914400" rtl="0" eaLnBrk="1" latinLnBrk="0" hangingPunct="1">
              <a:spcBef>
                <a:spcPct val="20000"/>
              </a:spcBef>
              <a:buClr>
                <a:schemeClr val="accent1"/>
              </a:buClr>
              <a:buFont typeface="Wingdings" pitchFamily="2" charset="2"/>
              <a:buChar char=""/>
              <a:defRPr sz="2000" kern="1200">
                <a:solidFill>
                  <a:schemeClr val="tx1">
                    <a:lumMod val="85000"/>
                    <a:lumOff val="15000"/>
                  </a:schemeClr>
                </a:solidFill>
                <a:latin typeface="+mn-lt"/>
                <a:ea typeface="+mn-ea"/>
                <a:cs typeface="+mn-cs"/>
              </a:defRPr>
            </a:lvl3pPr>
            <a:lvl4pPr marL="1508760" indent="-320040" algn="l" defTabSz="914400" rtl="0" eaLnBrk="1" latinLnBrk="0" hangingPunct="1">
              <a:spcBef>
                <a:spcPct val="20000"/>
              </a:spcBef>
              <a:buClr>
                <a:schemeClr val="accent1"/>
              </a:buClr>
              <a:buFont typeface="Wingdings" pitchFamily="2" charset="2"/>
              <a:buChar char=""/>
              <a:defRPr sz="1800" kern="1200">
                <a:solidFill>
                  <a:schemeClr val="tx1">
                    <a:lumMod val="85000"/>
                    <a:lumOff val="15000"/>
                  </a:schemeClr>
                </a:solidFill>
                <a:latin typeface="+mn-lt"/>
                <a:ea typeface="+mn-ea"/>
                <a:cs typeface="+mn-cs"/>
              </a:defRPr>
            </a:lvl4pPr>
            <a:lvl5pPr marL="1828800" indent="-320040" algn="l" defTabSz="914400" rtl="0" eaLnBrk="1" latinLnBrk="0" hangingPunct="1">
              <a:spcBef>
                <a:spcPct val="20000"/>
              </a:spcBef>
              <a:buClr>
                <a:schemeClr val="accent1"/>
              </a:buClr>
              <a:buFont typeface="Wingdings" pitchFamily="2" charset="2"/>
              <a:buChar char=""/>
              <a:defRPr sz="1600" kern="1200">
                <a:solidFill>
                  <a:schemeClr val="tx1">
                    <a:lumMod val="85000"/>
                    <a:lumOff val="15000"/>
                  </a:schemeClr>
                </a:solidFill>
                <a:latin typeface="+mn-lt"/>
                <a:ea typeface="+mn-ea"/>
                <a:cs typeface="+mn-cs"/>
              </a:defRPr>
            </a:lvl5pPr>
            <a:lvl6pPr marL="214884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6pPr>
            <a:lvl7pPr marL="246888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7pPr>
            <a:lvl8pPr marL="278892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8pPr>
            <a:lvl9pPr marL="310896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9pPr>
          </a:lstStyle>
          <a:p>
            <a:pPr marL="0" indent="0">
              <a:buFont typeface="Wingdings" pitchFamily="2" charset="2"/>
              <a:buNone/>
            </a:pPr>
            <a:r>
              <a:rPr lang="en-US" dirty="0" smtClean="0"/>
              <a:t>http://ntdp.miage.fr/bookstore/books/book/1</a:t>
            </a:r>
            <a:endParaRPr lang="en-US" dirty="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72485" y="3664625"/>
            <a:ext cx="776441" cy="776441"/>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52351" y="2838183"/>
            <a:ext cx="705324" cy="705324"/>
          </a:xfrm>
          <a:prstGeom prst="rect">
            <a:avLst/>
          </a:prstGeom>
        </p:spPr>
      </p:pic>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21543" y="4737253"/>
            <a:ext cx="776441" cy="776441"/>
          </a:xfrm>
          <a:prstGeom prst="rect">
            <a:avLst/>
          </a:prstGeom>
        </p:spPr>
      </p:pic>
    </p:spTree>
    <p:extLst>
      <p:ext uri="{BB962C8B-B14F-4D97-AF65-F5344CB8AC3E}">
        <p14:creationId xmlns:p14="http://schemas.microsoft.com/office/powerpoint/2010/main" val="963932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53" presetClass="entr" presetSubtype="16" fill="hold" nodeType="after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p:cTn id="12" dur="500" fill="hold"/>
                                        <p:tgtEl>
                                          <p:spTgt spid="9"/>
                                        </p:tgtEl>
                                        <p:attrNameLst>
                                          <p:attrName>ppt_w</p:attrName>
                                        </p:attrNameLst>
                                      </p:cBhvr>
                                      <p:tavLst>
                                        <p:tav tm="0">
                                          <p:val>
                                            <p:fltVal val="0"/>
                                          </p:val>
                                        </p:tav>
                                        <p:tav tm="100000">
                                          <p:val>
                                            <p:strVal val="#ppt_w"/>
                                          </p:val>
                                        </p:tav>
                                      </p:tavLst>
                                    </p:anim>
                                    <p:anim calcmode="lin" valueType="num">
                                      <p:cBhvr>
                                        <p:cTn id="13" dur="500" fill="hold"/>
                                        <p:tgtEl>
                                          <p:spTgt spid="9"/>
                                        </p:tgtEl>
                                        <p:attrNameLst>
                                          <p:attrName>ppt_h</p:attrName>
                                        </p:attrNameLst>
                                      </p:cBhvr>
                                      <p:tavLst>
                                        <p:tav tm="0">
                                          <p:val>
                                            <p:fltVal val="0"/>
                                          </p:val>
                                        </p:tav>
                                        <p:tav tm="100000">
                                          <p:val>
                                            <p:strVal val="#ppt_h"/>
                                          </p:val>
                                        </p:tav>
                                      </p:tavLst>
                                    </p:anim>
                                    <p:animEffect transition="in" filter="fade">
                                      <p:cBhvr>
                                        <p:cTn id="14" dur="500"/>
                                        <p:tgtEl>
                                          <p:spTgt spid="9"/>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 calcmode="lin" valueType="num">
                                      <p:cBhvr additive="base">
                                        <p:cTn id="19"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21" fill="hold">
                            <p:stCondLst>
                              <p:cond delay="500"/>
                            </p:stCondLst>
                            <p:childTnLst>
                              <p:par>
                                <p:cTn id="22" presetID="53" presetClass="entr" presetSubtype="16" fill="hold" nodeType="afterEffect">
                                  <p:stCondLst>
                                    <p:cond delay="0"/>
                                  </p:stCondLst>
                                  <p:childTnLst>
                                    <p:set>
                                      <p:cBhvr>
                                        <p:cTn id="23" dur="1" fill="hold">
                                          <p:stCondLst>
                                            <p:cond delay="0"/>
                                          </p:stCondLst>
                                        </p:cTn>
                                        <p:tgtEl>
                                          <p:spTgt spid="8"/>
                                        </p:tgtEl>
                                        <p:attrNameLst>
                                          <p:attrName>style.visibility</p:attrName>
                                        </p:attrNameLst>
                                      </p:cBhvr>
                                      <p:to>
                                        <p:strVal val="visible"/>
                                      </p:to>
                                    </p:set>
                                    <p:anim calcmode="lin" valueType="num">
                                      <p:cBhvr>
                                        <p:cTn id="24" dur="500" fill="hold"/>
                                        <p:tgtEl>
                                          <p:spTgt spid="8"/>
                                        </p:tgtEl>
                                        <p:attrNameLst>
                                          <p:attrName>ppt_w</p:attrName>
                                        </p:attrNameLst>
                                      </p:cBhvr>
                                      <p:tavLst>
                                        <p:tav tm="0">
                                          <p:val>
                                            <p:fltVal val="0"/>
                                          </p:val>
                                        </p:tav>
                                        <p:tav tm="100000">
                                          <p:val>
                                            <p:strVal val="#ppt_w"/>
                                          </p:val>
                                        </p:tav>
                                      </p:tavLst>
                                    </p:anim>
                                    <p:anim calcmode="lin" valueType="num">
                                      <p:cBhvr>
                                        <p:cTn id="25" dur="500" fill="hold"/>
                                        <p:tgtEl>
                                          <p:spTgt spid="8"/>
                                        </p:tgtEl>
                                        <p:attrNameLst>
                                          <p:attrName>ppt_h</p:attrName>
                                        </p:attrNameLst>
                                      </p:cBhvr>
                                      <p:tavLst>
                                        <p:tav tm="0">
                                          <p:val>
                                            <p:fltVal val="0"/>
                                          </p:val>
                                        </p:tav>
                                        <p:tav tm="100000">
                                          <p:val>
                                            <p:strVal val="#ppt_h"/>
                                          </p:val>
                                        </p:tav>
                                      </p:tavLst>
                                    </p:anim>
                                    <p:animEffect transition="in" filter="fade">
                                      <p:cBhvr>
                                        <p:cTn id="26" dur="500"/>
                                        <p:tgtEl>
                                          <p:spTgt spid="8"/>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500" fill="hold"/>
                                        <p:tgtEl>
                                          <p:spTgt spid="6"/>
                                        </p:tgtEl>
                                        <p:attrNameLst>
                                          <p:attrName>ppt_x</p:attrName>
                                        </p:attrNameLst>
                                      </p:cBhvr>
                                      <p:tavLst>
                                        <p:tav tm="0">
                                          <p:val>
                                            <p:strVal val="#ppt_x"/>
                                          </p:val>
                                        </p:tav>
                                        <p:tav tm="100000">
                                          <p:val>
                                            <p:strVal val="#ppt_x"/>
                                          </p:val>
                                        </p:tav>
                                      </p:tavLst>
                                    </p:anim>
                                    <p:anim calcmode="lin" valueType="num">
                                      <p:cBhvr additive="base">
                                        <p:cTn id="32" dur="500" fill="hold"/>
                                        <p:tgtEl>
                                          <p:spTgt spid="6"/>
                                        </p:tgtEl>
                                        <p:attrNameLst>
                                          <p:attrName>ppt_y</p:attrName>
                                        </p:attrNameLst>
                                      </p:cBhvr>
                                      <p:tavLst>
                                        <p:tav tm="0">
                                          <p:val>
                                            <p:strVal val="1+#ppt_h/2"/>
                                          </p:val>
                                        </p:tav>
                                        <p:tav tm="100000">
                                          <p:val>
                                            <p:strVal val="#ppt_y"/>
                                          </p:val>
                                        </p:tav>
                                      </p:tavLst>
                                    </p:anim>
                                  </p:childTnLst>
                                </p:cTn>
                              </p:par>
                            </p:childTnLst>
                          </p:cTn>
                        </p:par>
                        <p:par>
                          <p:cTn id="33" fill="hold">
                            <p:stCondLst>
                              <p:cond delay="500"/>
                            </p:stCondLst>
                            <p:childTnLst>
                              <p:par>
                                <p:cTn id="34" presetID="53" presetClass="entr" presetSubtype="16" fill="hold" nodeType="afterEffect">
                                  <p:stCondLst>
                                    <p:cond delay="0"/>
                                  </p:stCondLst>
                                  <p:childTnLst>
                                    <p:set>
                                      <p:cBhvr>
                                        <p:cTn id="35" dur="1" fill="hold">
                                          <p:stCondLst>
                                            <p:cond delay="0"/>
                                          </p:stCondLst>
                                        </p:cTn>
                                        <p:tgtEl>
                                          <p:spTgt spid="10"/>
                                        </p:tgtEl>
                                        <p:attrNameLst>
                                          <p:attrName>style.visibility</p:attrName>
                                        </p:attrNameLst>
                                      </p:cBhvr>
                                      <p:to>
                                        <p:strVal val="visible"/>
                                      </p:to>
                                    </p:set>
                                    <p:anim calcmode="lin" valueType="num">
                                      <p:cBhvr>
                                        <p:cTn id="36" dur="500" fill="hold"/>
                                        <p:tgtEl>
                                          <p:spTgt spid="10"/>
                                        </p:tgtEl>
                                        <p:attrNameLst>
                                          <p:attrName>ppt_w</p:attrName>
                                        </p:attrNameLst>
                                      </p:cBhvr>
                                      <p:tavLst>
                                        <p:tav tm="0">
                                          <p:val>
                                            <p:fltVal val="0"/>
                                          </p:val>
                                        </p:tav>
                                        <p:tav tm="100000">
                                          <p:val>
                                            <p:strVal val="#ppt_w"/>
                                          </p:val>
                                        </p:tav>
                                      </p:tavLst>
                                    </p:anim>
                                    <p:anim calcmode="lin" valueType="num">
                                      <p:cBhvr>
                                        <p:cTn id="37" dur="500" fill="hold"/>
                                        <p:tgtEl>
                                          <p:spTgt spid="10"/>
                                        </p:tgtEl>
                                        <p:attrNameLst>
                                          <p:attrName>ppt_h</p:attrName>
                                        </p:attrNameLst>
                                      </p:cBhvr>
                                      <p:tavLst>
                                        <p:tav tm="0">
                                          <p:val>
                                            <p:fltVal val="0"/>
                                          </p:val>
                                        </p:tav>
                                        <p:tav tm="100000">
                                          <p:val>
                                            <p:strVal val="#ppt_h"/>
                                          </p:val>
                                        </p:tav>
                                      </p:tavLst>
                                    </p:anim>
                                    <p:animEffect transition="in" filter="fade">
                                      <p:cBhvr>
                                        <p:cTn id="3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P spid="6"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01CF334-2D5C-4859-84A6-CA7E6E43FAEB}" type="slidenum">
              <a:rPr lang="en-US" smtClean="0"/>
              <a:t>56</a:t>
            </a:fld>
            <a:endParaRPr lang="en-US" dirty="0"/>
          </a:p>
        </p:txBody>
      </p:sp>
      <p:sp>
        <p:nvSpPr>
          <p:cNvPr id="4" name="Title 3"/>
          <p:cNvSpPr>
            <a:spLocks noGrp="1"/>
          </p:cNvSpPr>
          <p:nvPr>
            <p:ph type="title"/>
          </p:nvPr>
        </p:nvSpPr>
        <p:spPr/>
        <p:txBody>
          <a:bodyPr/>
          <a:lstStyle/>
          <a:p>
            <a:r>
              <a:rPr lang="en-US" dirty="0" smtClean="0"/>
              <a:t>Web Service Definition</a:t>
            </a:r>
            <a:endParaRPr lang="fr-FR"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12460" y="2922757"/>
            <a:ext cx="3603811" cy="3603811"/>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sp>
        <p:nvSpPr>
          <p:cNvPr id="7" name="TextBox 6"/>
          <p:cNvSpPr txBox="1"/>
          <p:nvPr/>
        </p:nvSpPr>
        <p:spPr>
          <a:xfrm>
            <a:off x="1317812" y="2705147"/>
            <a:ext cx="4059637" cy="2308324"/>
          </a:xfrm>
          <a:prstGeom prst="rect">
            <a:avLst/>
          </a:prstGeom>
          <a:noFill/>
          <a:ln>
            <a:noFill/>
          </a:ln>
        </p:spPr>
        <p:txBody>
          <a:bodyPr wrap="none" rtlCol="0" anchor="ctr" anchorCtr="1">
            <a:spAutoFit/>
          </a:bodyPr>
          <a:lstStyle/>
          <a:p>
            <a:pPr marL="342900" indent="-342900">
              <a:buFont typeface="Arial" panose="020B0604020202020204" pitchFamily="34" charset="0"/>
              <a:buChar char="•"/>
            </a:pPr>
            <a:r>
              <a:rPr lang="en-US" sz="2400" dirty="0" smtClean="0"/>
              <a:t>What the web service does?</a:t>
            </a:r>
          </a:p>
          <a:p>
            <a:pPr marL="342900" indent="-342900">
              <a:buFont typeface="Arial" panose="020B0604020202020204" pitchFamily="34" charset="0"/>
              <a:buChar char="•"/>
            </a:pPr>
            <a:r>
              <a:rPr lang="en-US" sz="2400" dirty="0" smtClean="0"/>
              <a:t>What are the operations?</a:t>
            </a:r>
          </a:p>
          <a:p>
            <a:pPr marL="342900" indent="-342900">
              <a:buFont typeface="Arial" panose="020B0604020202020204" pitchFamily="34" charset="0"/>
              <a:buChar char="•"/>
            </a:pPr>
            <a:r>
              <a:rPr lang="en-US" sz="2400" dirty="0" smtClean="0"/>
              <a:t>Input arguments?</a:t>
            </a:r>
          </a:p>
          <a:p>
            <a:pPr marL="342900" indent="-342900">
              <a:buFont typeface="Arial" panose="020B0604020202020204" pitchFamily="34" charset="0"/>
              <a:buChar char="•"/>
            </a:pPr>
            <a:r>
              <a:rPr lang="en-US" sz="2400" dirty="0" smtClean="0"/>
              <a:t>Arguments types?</a:t>
            </a:r>
          </a:p>
          <a:p>
            <a:pPr marL="342900" indent="-342900">
              <a:buFont typeface="Arial" panose="020B0604020202020204" pitchFamily="34" charset="0"/>
              <a:buChar char="•"/>
            </a:pPr>
            <a:r>
              <a:rPr lang="en-US" sz="2400" dirty="0" smtClean="0"/>
              <a:t>Outputs?</a:t>
            </a:r>
          </a:p>
          <a:p>
            <a:pPr marL="342900" indent="-342900">
              <a:buFont typeface="Arial" panose="020B0604020202020204" pitchFamily="34" charset="0"/>
              <a:buChar char="•"/>
            </a:pPr>
            <a:r>
              <a:rPr lang="en-US" sz="2400" dirty="0" smtClean="0"/>
              <a:t>…..</a:t>
            </a:r>
            <a:endParaRPr lang="fr-FR" sz="2400" dirty="0"/>
          </a:p>
        </p:txBody>
      </p:sp>
    </p:spTree>
    <p:extLst>
      <p:ext uri="{BB962C8B-B14F-4D97-AF65-F5344CB8AC3E}">
        <p14:creationId xmlns:p14="http://schemas.microsoft.com/office/powerpoint/2010/main" val="318104662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83473" y="3141561"/>
            <a:ext cx="2810803" cy="2791551"/>
          </a:xfrm>
          <a:prstGeom prst="rect">
            <a:avLst/>
          </a:prstGeom>
        </p:spPr>
      </p:pic>
      <p:sp>
        <p:nvSpPr>
          <p:cNvPr id="2" name="Slide Number Placeholder 1"/>
          <p:cNvSpPr>
            <a:spLocks noGrp="1"/>
          </p:cNvSpPr>
          <p:nvPr>
            <p:ph type="sldNum" sz="quarter" idx="12"/>
          </p:nvPr>
        </p:nvSpPr>
        <p:spPr/>
        <p:txBody>
          <a:bodyPr/>
          <a:lstStyle/>
          <a:p>
            <a:fld id="{401CF334-2D5C-4859-84A6-CA7E6E43FAEB}" type="slidenum">
              <a:rPr lang="en-US" smtClean="0"/>
              <a:t>57</a:t>
            </a:fld>
            <a:endParaRPr lang="en-US" dirty="0"/>
          </a:p>
        </p:txBody>
      </p:sp>
      <p:sp>
        <p:nvSpPr>
          <p:cNvPr id="4" name="Title 3"/>
          <p:cNvSpPr>
            <a:spLocks noGrp="1"/>
          </p:cNvSpPr>
          <p:nvPr>
            <p:ph type="title"/>
          </p:nvPr>
        </p:nvSpPr>
        <p:spPr/>
        <p:txBody>
          <a:bodyPr/>
          <a:lstStyle/>
          <a:p>
            <a:r>
              <a:rPr lang="en-US" dirty="0" smtClean="0"/>
              <a:t>SOAP Web Service Definition</a:t>
            </a:r>
            <a:endParaRPr lang="fr-FR" dirty="0"/>
          </a:p>
        </p:txBody>
      </p:sp>
      <p:sp>
        <p:nvSpPr>
          <p:cNvPr id="5" name="Right Arrow 4"/>
          <p:cNvSpPr/>
          <p:nvPr/>
        </p:nvSpPr>
        <p:spPr>
          <a:xfrm>
            <a:off x="4369336" y="3318523"/>
            <a:ext cx="1420905" cy="415517"/>
          </a:xfrm>
          <a:prstGeom prst="rightArrow">
            <a:avLst>
              <a:gd name="adj1" fmla="val 50000"/>
              <a:gd name="adj2" fmla="val 51444"/>
            </a:avLst>
          </a:prstGeom>
          <a:solidFill>
            <a:schemeClr val="accent1">
              <a:lumMod val="75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fr-FR" dirty="0"/>
          </a:p>
        </p:txBody>
      </p:sp>
      <p:sp>
        <p:nvSpPr>
          <p:cNvPr id="6" name="TextBox 5"/>
          <p:cNvSpPr txBox="1"/>
          <p:nvPr/>
        </p:nvSpPr>
        <p:spPr>
          <a:xfrm>
            <a:off x="5929393" y="3141561"/>
            <a:ext cx="1554080" cy="769441"/>
          </a:xfrm>
          <a:prstGeom prst="rect">
            <a:avLst/>
          </a:prstGeom>
          <a:noFill/>
          <a:ln>
            <a:noFill/>
          </a:ln>
        </p:spPr>
        <p:txBody>
          <a:bodyPr wrap="none" rtlCol="0" anchor="ctr" anchorCtr="1">
            <a:spAutoFit/>
          </a:bodyPr>
          <a:lstStyle/>
          <a:p>
            <a:r>
              <a:rPr lang="en-US" sz="4400" b="1" dirty="0" smtClean="0">
                <a:solidFill>
                  <a:schemeClr val="accent3">
                    <a:lumMod val="50000"/>
                  </a:schemeClr>
                </a:solidFill>
              </a:rPr>
              <a:t>WSDL</a:t>
            </a:r>
            <a:endParaRPr lang="fr-FR" sz="4400" b="1" dirty="0">
              <a:solidFill>
                <a:schemeClr val="accent3">
                  <a:lumMod val="50000"/>
                </a:schemeClr>
              </a:solidFill>
            </a:endParaRPr>
          </a:p>
        </p:txBody>
      </p:sp>
      <p:sp>
        <p:nvSpPr>
          <p:cNvPr id="7" name="TextBox 6"/>
          <p:cNvSpPr txBox="1"/>
          <p:nvPr/>
        </p:nvSpPr>
        <p:spPr>
          <a:xfrm>
            <a:off x="1387549" y="2495931"/>
            <a:ext cx="4989764" cy="461665"/>
          </a:xfrm>
          <a:prstGeom prst="rect">
            <a:avLst/>
          </a:prstGeom>
          <a:noFill/>
          <a:ln>
            <a:noFill/>
          </a:ln>
        </p:spPr>
        <p:txBody>
          <a:bodyPr wrap="none" rtlCol="0" anchor="ctr" anchorCtr="1">
            <a:spAutoFit/>
          </a:bodyPr>
          <a:lstStyle/>
          <a:p>
            <a:r>
              <a:rPr lang="en-US" sz="2400" dirty="0" smtClean="0"/>
              <a:t>All the details of the SOAP web service</a:t>
            </a:r>
            <a:endParaRPr lang="fr-FR" sz="2400" dirty="0"/>
          </a:p>
        </p:txBody>
      </p:sp>
      <p:sp>
        <p:nvSpPr>
          <p:cNvPr id="9" name="Rectangle 8"/>
          <p:cNvSpPr/>
          <p:nvPr/>
        </p:nvSpPr>
        <p:spPr>
          <a:xfrm>
            <a:off x="8493396" y="5143676"/>
            <a:ext cx="2810803" cy="1200329"/>
          </a:xfrm>
          <a:prstGeom prst="rect">
            <a:avLst/>
          </a:prstGeom>
          <a:noFill/>
        </p:spPr>
        <p:txBody>
          <a:bodyPr wrap="square" lIns="91440" tIns="45720" rIns="91440" bIns="45720">
            <a:spAutoFit/>
            <a:scene3d>
              <a:camera prst="perspectiveContrastingRightFacing"/>
              <a:lightRig rig="threePt" dir="t"/>
            </a:scene3d>
            <a:sp3d extrusionH="57150">
              <a:bevelT w="38100" h="38100"/>
            </a:sp3d>
          </a:bodyPr>
          <a:lstStyle/>
          <a:p>
            <a:pPr algn="ctr"/>
            <a:r>
              <a:rPr lang="en-US" sz="7200" b="1" cap="none" spc="0" dirty="0" smtClean="0">
                <a:ln w="0"/>
                <a:solidFill>
                  <a:srgbClr val="FF0000"/>
                </a:solidFill>
                <a:effectLst>
                  <a:outerShdw blurRad="60007" dist="310007" dir="7680000" sy="30000" kx="1300200" algn="ctr" rotWithShape="0">
                    <a:prstClr val="black">
                      <a:alpha val="32000"/>
                    </a:prstClr>
                  </a:outerShdw>
                  <a:reflection blurRad="6350" stA="55000" endA="300" endPos="45500" dir="5400000" sy="-100000" algn="bl" rotWithShape="0"/>
                </a:effectLst>
              </a:rPr>
              <a:t>WSDL</a:t>
            </a:r>
            <a:endParaRPr lang="en-US" sz="7200" b="1" cap="none" spc="0" dirty="0">
              <a:ln w="0"/>
              <a:solidFill>
                <a:srgbClr val="FF0000"/>
              </a:solidFill>
              <a:effectLst>
                <a:outerShdw blurRad="60007" dist="310007" dir="7680000" sy="30000" kx="1300200" algn="ctr" rotWithShape="0">
                  <a:prstClr val="black">
                    <a:alpha val="32000"/>
                  </a:prstClr>
                </a:outerShdw>
                <a:reflection blurRad="6350" stA="55000" endA="300" endPos="45500" dir="5400000" sy="-100000" algn="bl" rotWithShape="0"/>
              </a:effectLst>
            </a:endParaRPr>
          </a:p>
        </p:txBody>
      </p:sp>
    </p:spTree>
    <p:extLst>
      <p:ext uri="{BB962C8B-B14F-4D97-AF65-F5344CB8AC3E}">
        <p14:creationId xmlns:p14="http://schemas.microsoft.com/office/powerpoint/2010/main" val="3774098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9"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83473" y="3141561"/>
            <a:ext cx="2810803" cy="2791551"/>
          </a:xfrm>
          <a:prstGeom prst="rect">
            <a:avLst/>
          </a:prstGeom>
        </p:spPr>
      </p:pic>
      <p:sp>
        <p:nvSpPr>
          <p:cNvPr id="2" name="Slide Number Placeholder 1"/>
          <p:cNvSpPr>
            <a:spLocks noGrp="1"/>
          </p:cNvSpPr>
          <p:nvPr>
            <p:ph type="sldNum" sz="quarter" idx="12"/>
          </p:nvPr>
        </p:nvSpPr>
        <p:spPr/>
        <p:txBody>
          <a:bodyPr/>
          <a:lstStyle/>
          <a:p>
            <a:fld id="{401CF334-2D5C-4859-84A6-CA7E6E43FAEB}" type="slidenum">
              <a:rPr lang="en-US" smtClean="0"/>
              <a:t>58</a:t>
            </a:fld>
            <a:endParaRPr lang="en-US" dirty="0"/>
          </a:p>
        </p:txBody>
      </p:sp>
      <p:sp>
        <p:nvSpPr>
          <p:cNvPr id="4" name="Title 3"/>
          <p:cNvSpPr>
            <a:spLocks noGrp="1"/>
          </p:cNvSpPr>
          <p:nvPr>
            <p:ph type="title"/>
          </p:nvPr>
        </p:nvSpPr>
        <p:spPr/>
        <p:txBody>
          <a:bodyPr/>
          <a:lstStyle/>
          <a:p>
            <a:r>
              <a:rPr lang="en-US" dirty="0" smtClean="0"/>
              <a:t>REST Web Service Definition</a:t>
            </a:r>
            <a:endParaRPr lang="fr-FR" dirty="0"/>
          </a:p>
        </p:txBody>
      </p:sp>
      <p:sp>
        <p:nvSpPr>
          <p:cNvPr id="5" name="Right Arrow 4"/>
          <p:cNvSpPr/>
          <p:nvPr/>
        </p:nvSpPr>
        <p:spPr>
          <a:xfrm>
            <a:off x="4369336" y="3318523"/>
            <a:ext cx="1420905" cy="415517"/>
          </a:xfrm>
          <a:prstGeom prst="rightArrow">
            <a:avLst>
              <a:gd name="adj1" fmla="val 50000"/>
              <a:gd name="adj2" fmla="val 51444"/>
            </a:avLst>
          </a:prstGeom>
          <a:solidFill>
            <a:schemeClr val="accent1">
              <a:lumMod val="75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fr-FR" dirty="0"/>
          </a:p>
        </p:txBody>
      </p:sp>
      <p:sp>
        <p:nvSpPr>
          <p:cNvPr id="6" name="TextBox 5"/>
          <p:cNvSpPr txBox="1"/>
          <p:nvPr/>
        </p:nvSpPr>
        <p:spPr>
          <a:xfrm>
            <a:off x="5929393" y="3141561"/>
            <a:ext cx="1605696" cy="769441"/>
          </a:xfrm>
          <a:prstGeom prst="rect">
            <a:avLst/>
          </a:prstGeom>
          <a:noFill/>
          <a:ln>
            <a:noFill/>
          </a:ln>
        </p:spPr>
        <p:txBody>
          <a:bodyPr wrap="none" rtlCol="0" anchor="ctr" anchorCtr="1">
            <a:spAutoFit/>
          </a:bodyPr>
          <a:lstStyle/>
          <a:p>
            <a:r>
              <a:rPr lang="en-US" sz="4400" b="1" dirty="0" smtClean="0">
                <a:solidFill>
                  <a:schemeClr val="accent3">
                    <a:lumMod val="50000"/>
                  </a:schemeClr>
                </a:solidFill>
              </a:rPr>
              <a:t>WADL</a:t>
            </a:r>
            <a:endParaRPr lang="fr-FR" sz="4400" b="1" dirty="0">
              <a:solidFill>
                <a:schemeClr val="accent3">
                  <a:lumMod val="50000"/>
                </a:schemeClr>
              </a:solidFill>
            </a:endParaRPr>
          </a:p>
        </p:txBody>
      </p:sp>
      <p:sp>
        <p:nvSpPr>
          <p:cNvPr id="7" name="TextBox 6"/>
          <p:cNvSpPr txBox="1"/>
          <p:nvPr/>
        </p:nvSpPr>
        <p:spPr>
          <a:xfrm>
            <a:off x="1387549" y="2495931"/>
            <a:ext cx="4989764" cy="461665"/>
          </a:xfrm>
          <a:prstGeom prst="rect">
            <a:avLst/>
          </a:prstGeom>
          <a:noFill/>
          <a:ln>
            <a:noFill/>
          </a:ln>
        </p:spPr>
        <p:txBody>
          <a:bodyPr wrap="none" rtlCol="0" anchor="ctr" anchorCtr="1">
            <a:spAutoFit/>
          </a:bodyPr>
          <a:lstStyle/>
          <a:p>
            <a:r>
              <a:rPr lang="en-US" sz="2400" dirty="0" smtClean="0"/>
              <a:t>All the details of the SOAP web service</a:t>
            </a:r>
            <a:endParaRPr lang="fr-FR" sz="2400" dirty="0"/>
          </a:p>
        </p:txBody>
      </p:sp>
      <p:sp>
        <p:nvSpPr>
          <p:cNvPr id="9" name="Rectangle 8"/>
          <p:cNvSpPr/>
          <p:nvPr/>
        </p:nvSpPr>
        <p:spPr>
          <a:xfrm>
            <a:off x="8493396" y="5143676"/>
            <a:ext cx="2810803" cy="1200329"/>
          </a:xfrm>
          <a:prstGeom prst="rect">
            <a:avLst/>
          </a:prstGeom>
          <a:noFill/>
        </p:spPr>
        <p:txBody>
          <a:bodyPr wrap="square" lIns="91440" tIns="45720" rIns="91440" bIns="45720">
            <a:spAutoFit/>
            <a:scene3d>
              <a:camera prst="perspectiveContrastingRightFacing"/>
              <a:lightRig rig="threePt" dir="t"/>
            </a:scene3d>
            <a:sp3d extrusionH="57150">
              <a:bevelT w="38100" h="38100"/>
            </a:sp3d>
          </a:bodyPr>
          <a:lstStyle/>
          <a:p>
            <a:pPr algn="ctr"/>
            <a:r>
              <a:rPr lang="en-US" sz="7200" b="1" cap="none" spc="0" dirty="0" smtClean="0">
                <a:ln w="0"/>
                <a:solidFill>
                  <a:srgbClr val="FF0000"/>
                </a:solidFill>
                <a:effectLst>
                  <a:outerShdw blurRad="60007" dist="310007" dir="7680000" sy="30000" kx="1300200" algn="ctr" rotWithShape="0">
                    <a:prstClr val="black">
                      <a:alpha val="32000"/>
                    </a:prstClr>
                  </a:outerShdw>
                  <a:reflection blurRad="6350" stA="55000" endA="300" endPos="45500" dir="5400000" sy="-100000" algn="bl" rotWithShape="0"/>
                </a:effectLst>
              </a:rPr>
              <a:t>WADL</a:t>
            </a:r>
            <a:endParaRPr lang="en-US" sz="7200" b="1" cap="none" spc="0" dirty="0">
              <a:ln w="0"/>
              <a:solidFill>
                <a:srgbClr val="FF0000"/>
              </a:solidFill>
              <a:effectLst>
                <a:outerShdw blurRad="60007" dist="310007" dir="7680000" sy="30000" kx="1300200" algn="ctr" rotWithShape="0">
                  <a:prstClr val="black">
                    <a:alpha val="32000"/>
                  </a:prstClr>
                </a:outerShdw>
                <a:reflection blurRad="6350" stA="55000" endA="300" endPos="45500" dir="5400000" sy="-100000" algn="bl" rotWithShape="0"/>
              </a:effectLst>
            </a:endParaRPr>
          </a:p>
        </p:txBody>
      </p:sp>
      <p:sp>
        <p:nvSpPr>
          <p:cNvPr id="3" name="TextBox 2"/>
          <p:cNvSpPr txBox="1"/>
          <p:nvPr/>
        </p:nvSpPr>
        <p:spPr>
          <a:xfrm>
            <a:off x="1875399" y="4443494"/>
            <a:ext cx="5608074" cy="523220"/>
          </a:xfrm>
          <a:prstGeom prst="rect">
            <a:avLst/>
          </a:prstGeom>
          <a:noFill/>
          <a:ln>
            <a:noFill/>
          </a:ln>
        </p:spPr>
        <p:txBody>
          <a:bodyPr wrap="none" rtlCol="0" anchor="ctr" anchorCtr="1">
            <a:spAutoFit/>
          </a:bodyPr>
          <a:lstStyle/>
          <a:p>
            <a:r>
              <a:rPr lang="en-US" sz="2800" b="1" dirty="0" smtClean="0">
                <a:solidFill>
                  <a:schemeClr val="tx1">
                    <a:lumMod val="95000"/>
                    <a:lumOff val="5000"/>
                  </a:schemeClr>
                </a:solidFill>
              </a:rPr>
              <a:t>W</a:t>
            </a:r>
            <a:r>
              <a:rPr lang="en-US" sz="2800" dirty="0" smtClean="0">
                <a:solidFill>
                  <a:schemeClr val="tx1">
                    <a:lumMod val="75000"/>
                    <a:lumOff val="25000"/>
                  </a:schemeClr>
                </a:solidFill>
              </a:rPr>
              <a:t>eb</a:t>
            </a:r>
            <a:r>
              <a:rPr lang="en-US" sz="2800" dirty="0" smtClean="0"/>
              <a:t> </a:t>
            </a:r>
            <a:r>
              <a:rPr lang="en-US" sz="2800" b="1" dirty="0" smtClean="0">
                <a:solidFill>
                  <a:schemeClr val="tx1">
                    <a:lumMod val="95000"/>
                    <a:lumOff val="5000"/>
                  </a:schemeClr>
                </a:solidFill>
              </a:rPr>
              <a:t>A</a:t>
            </a:r>
            <a:r>
              <a:rPr lang="en-US" sz="2800" dirty="0" smtClean="0">
                <a:solidFill>
                  <a:schemeClr val="tx1">
                    <a:lumMod val="75000"/>
                    <a:lumOff val="25000"/>
                  </a:schemeClr>
                </a:solidFill>
              </a:rPr>
              <a:t>pplication</a:t>
            </a:r>
            <a:r>
              <a:rPr lang="en-US" sz="2800" dirty="0" smtClean="0"/>
              <a:t> </a:t>
            </a:r>
            <a:r>
              <a:rPr lang="en-US" sz="2800" b="1" dirty="0" smtClean="0">
                <a:solidFill>
                  <a:schemeClr val="tx1">
                    <a:lumMod val="95000"/>
                    <a:lumOff val="5000"/>
                  </a:schemeClr>
                </a:solidFill>
              </a:rPr>
              <a:t>D</a:t>
            </a:r>
            <a:r>
              <a:rPr lang="en-US" sz="2800" dirty="0" smtClean="0">
                <a:solidFill>
                  <a:schemeClr val="tx1">
                    <a:lumMod val="75000"/>
                    <a:lumOff val="25000"/>
                  </a:schemeClr>
                </a:solidFill>
              </a:rPr>
              <a:t>efinition</a:t>
            </a:r>
            <a:r>
              <a:rPr lang="en-US" sz="2800" dirty="0" smtClean="0"/>
              <a:t> </a:t>
            </a:r>
            <a:r>
              <a:rPr lang="en-US" sz="2800" b="1" dirty="0" smtClean="0">
                <a:solidFill>
                  <a:schemeClr val="tx1">
                    <a:lumMod val="95000"/>
                    <a:lumOff val="5000"/>
                  </a:schemeClr>
                </a:solidFill>
              </a:rPr>
              <a:t>L</a:t>
            </a:r>
            <a:r>
              <a:rPr lang="en-US" sz="2800" dirty="0" smtClean="0">
                <a:solidFill>
                  <a:schemeClr val="tx1">
                    <a:lumMod val="75000"/>
                    <a:lumOff val="25000"/>
                  </a:schemeClr>
                </a:solidFill>
              </a:rPr>
              <a:t>anguage</a:t>
            </a:r>
            <a:endParaRPr lang="en-US" sz="2800" dirty="0">
              <a:solidFill>
                <a:schemeClr val="tx1">
                  <a:lumMod val="75000"/>
                  <a:lumOff val="25000"/>
                </a:schemeClr>
              </a:solidFill>
            </a:endParaRPr>
          </a:p>
        </p:txBody>
      </p:sp>
      <p:sp>
        <p:nvSpPr>
          <p:cNvPr id="10" name="TextBox 9"/>
          <p:cNvSpPr txBox="1"/>
          <p:nvPr/>
        </p:nvSpPr>
        <p:spPr>
          <a:xfrm>
            <a:off x="2361521" y="5117504"/>
            <a:ext cx="5173568" cy="1631216"/>
          </a:xfrm>
          <a:prstGeom prst="rect">
            <a:avLst/>
          </a:prstGeom>
          <a:noFill/>
          <a:ln>
            <a:noFill/>
          </a:ln>
        </p:spPr>
        <p:txBody>
          <a:bodyPr wrap="square" rtlCol="0" anchor="ctr" anchorCtr="1">
            <a:spAutoFit/>
          </a:bodyPr>
          <a:lstStyle/>
          <a:p>
            <a:pPr marL="285750" indent="-285750">
              <a:buFont typeface="Arial" panose="020B0604020202020204" pitchFamily="34" charset="0"/>
              <a:buChar char="•"/>
            </a:pPr>
            <a:r>
              <a:rPr lang="en-US" sz="2000" dirty="0" smtClean="0"/>
              <a:t>Describes the REST service in a XML format.</a:t>
            </a:r>
          </a:p>
          <a:p>
            <a:pPr marL="285750" indent="-285750">
              <a:buFont typeface="Arial" panose="020B0604020202020204" pitchFamily="34" charset="0"/>
              <a:buChar char="•"/>
            </a:pPr>
            <a:r>
              <a:rPr lang="en-US" sz="2000" dirty="0" smtClean="0"/>
              <a:t>provides service informations that allow building</a:t>
            </a:r>
          </a:p>
          <a:p>
            <a:r>
              <a:rPr lang="en-US" sz="2000" dirty="0" smtClean="0"/>
              <a:t>     client applications using REST services.</a:t>
            </a:r>
          </a:p>
          <a:p>
            <a:pPr marL="285750" indent="-285750">
              <a:buFont typeface="Arial" panose="020B0604020202020204" pitchFamily="34" charset="0"/>
              <a:buChar char="•"/>
            </a:pPr>
            <a:r>
              <a:rPr lang="en-US" sz="2000" dirty="0"/>
              <a:t>automatically generated by the API</a:t>
            </a:r>
          </a:p>
        </p:txBody>
      </p:sp>
    </p:spTree>
    <p:extLst>
      <p:ext uri="{BB962C8B-B14F-4D97-AF65-F5344CB8AC3E}">
        <p14:creationId xmlns:p14="http://schemas.microsoft.com/office/powerpoint/2010/main" val="2273831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p:cTn id="17" dur="500" fill="hold"/>
                                        <p:tgtEl>
                                          <p:spTgt spid="3"/>
                                        </p:tgtEl>
                                        <p:attrNameLst>
                                          <p:attrName>ppt_w</p:attrName>
                                        </p:attrNameLst>
                                      </p:cBhvr>
                                      <p:tavLst>
                                        <p:tav tm="0">
                                          <p:val>
                                            <p:fltVal val="0"/>
                                          </p:val>
                                        </p:tav>
                                        <p:tav tm="100000">
                                          <p:val>
                                            <p:strVal val="#ppt_w"/>
                                          </p:val>
                                        </p:tav>
                                      </p:tavLst>
                                    </p:anim>
                                    <p:anim calcmode="lin" valueType="num">
                                      <p:cBhvr>
                                        <p:cTn id="18" dur="500" fill="hold"/>
                                        <p:tgtEl>
                                          <p:spTgt spid="3"/>
                                        </p:tgtEl>
                                        <p:attrNameLst>
                                          <p:attrName>ppt_h</p:attrName>
                                        </p:attrNameLst>
                                      </p:cBhvr>
                                      <p:tavLst>
                                        <p:tav tm="0">
                                          <p:val>
                                            <p:fltVal val="0"/>
                                          </p:val>
                                        </p:tav>
                                        <p:tav tm="100000">
                                          <p:val>
                                            <p:strVal val="#ppt_h"/>
                                          </p:val>
                                        </p:tav>
                                      </p:tavLst>
                                    </p:anim>
                                    <p:animEffect transition="in" filter="fade">
                                      <p:cBhvr>
                                        <p:cTn id="19" dur="500"/>
                                        <p:tgtEl>
                                          <p:spTgt spid="3"/>
                                        </p:tgtEl>
                                      </p:cBhvr>
                                    </p:animEffect>
                                  </p:childTnLst>
                                </p:cTn>
                              </p:par>
                            </p:childTnLst>
                          </p:cTn>
                        </p:par>
                      </p:childTnLst>
                    </p:cTn>
                  </p:par>
                  <p:par>
                    <p:cTn id="20" fill="hold">
                      <p:stCondLst>
                        <p:cond delay="indefinite"/>
                      </p:stCondLst>
                      <p:childTnLst>
                        <p:par>
                          <p:cTn id="21" fill="hold">
                            <p:stCondLst>
                              <p:cond delay="0"/>
                            </p:stCondLst>
                            <p:childTnLst>
                              <p:par>
                                <p:cTn id="22" presetID="6" presetClass="entr" presetSubtype="16" fill="hold" grpId="0" nodeType="click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circle(in)">
                                      <p:cBhvr>
                                        <p:cTn id="24"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9" grpId="0"/>
      <p:bldP spid="3" grpId="0"/>
      <p:bldP spid="10"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01CF334-2D5C-4859-84A6-CA7E6E43FAEB}" type="slidenum">
              <a:rPr lang="en-US" smtClean="0"/>
              <a:t>59</a:t>
            </a:fld>
            <a:endParaRPr lang="en-US" dirty="0"/>
          </a:p>
        </p:txBody>
      </p:sp>
      <p:sp>
        <p:nvSpPr>
          <p:cNvPr id="3" name="Text Placeholder 2"/>
          <p:cNvSpPr>
            <a:spLocks noGrp="1"/>
          </p:cNvSpPr>
          <p:nvPr>
            <p:ph type="body" idx="1"/>
          </p:nvPr>
        </p:nvSpPr>
        <p:spPr/>
        <p:txBody>
          <a:bodyPr/>
          <a:lstStyle/>
          <a:p>
            <a:r>
              <a:rPr lang="en-US" dirty="0" smtClean="0"/>
              <a:t>REST specification</a:t>
            </a:r>
            <a:endParaRPr lang="en-US" dirty="0"/>
          </a:p>
        </p:txBody>
      </p:sp>
      <p:sp>
        <p:nvSpPr>
          <p:cNvPr id="4" name="Title 3"/>
          <p:cNvSpPr>
            <a:spLocks noGrp="1"/>
          </p:cNvSpPr>
          <p:nvPr>
            <p:ph type="title"/>
          </p:nvPr>
        </p:nvSpPr>
        <p:spPr/>
        <p:txBody>
          <a:bodyPr/>
          <a:lstStyle/>
          <a:p>
            <a:r>
              <a:rPr lang="en-US" dirty="0" smtClean="0"/>
              <a:t>JAX-RS</a:t>
            </a:r>
            <a:endParaRPr lang="en-US" dirty="0"/>
          </a:p>
        </p:txBody>
      </p:sp>
    </p:spTree>
    <p:extLst>
      <p:ext uri="{BB962C8B-B14F-4D97-AF65-F5344CB8AC3E}">
        <p14:creationId xmlns:p14="http://schemas.microsoft.com/office/powerpoint/2010/main" val="22834984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01CF334-2D5C-4859-84A6-CA7E6E43FAEB}" type="slidenum">
              <a:rPr lang="en-US" smtClean="0"/>
              <a:t>6</a:t>
            </a:fld>
            <a:endParaRPr lang="en-US" dirty="0"/>
          </a:p>
        </p:txBody>
      </p:sp>
      <p:sp>
        <p:nvSpPr>
          <p:cNvPr id="4" name="Title 3"/>
          <p:cNvSpPr>
            <a:spLocks noGrp="1"/>
          </p:cNvSpPr>
          <p:nvPr>
            <p:ph type="title"/>
          </p:nvPr>
        </p:nvSpPr>
        <p:spPr/>
        <p:txBody>
          <a:bodyPr/>
          <a:lstStyle/>
          <a:p>
            <a:endParaRPr lang="en-US" dirty="0"/>
          </a:p>
        </p:txBody>
      </p:sp>
      <p:sp>
        <p:nvSpPr>
          <p:cNvPr id="5" name="Rounded Rectangle 4"/>
          <p:cNvSpPr/>
          <p:nvPr/>
        </p:nvSpPr>
        <p:spPr>
          <a:xfrm>
            <a:off x="1239864" y="2712203"/>
            <a:ext cx="3905574" cy="2045777"/>
          </a:xfrm>
          <a:prstGeom prst="round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3">
            <a:schemeClr val="lt1"/>
          </a:lnRef>
          <a:fillRef idx="1">
            <a:schemeClr val="accent3"/>
          </a:fillRef>
          <a:effectRef idx="1">
            <a:schemeClr val="accent3"/>
          </a:effectRef>
          <a:fontRef idx="minor">
            <a:schemeClr val="lt1"/>
          </a:fontRef>
        </p:style>
        <p:txBody>
          <a:bodyPr rtlCol="0" anchor="ctr"/>
          <a:lstStyle/>
          <a:p>
            <a:pPr algn="ctr"/>
            <a:endParaRPr lang="en-US" dirty="0"/>
          </a:p>
        </p:txBody>
      </p:sp>
      <p:sp>
        <p:nvSpPr>
          <p:cNvPr id="6" name="Rounded Rectangle 5"/>
          <p:cNvSpPr/>
          <p:nvPr/>
        </p:nvSpPr>
        <p:spPr>
          <a:xfrm>
            <a:off x="2766448" y="2874807"/>
            <a:ext cx="2092272" cy="1038386"/>
          </a:xfrm>
          <a:prstGeom prst="roundRect">
            <a:avLst/>
          </a:prstGeom>
          <a:solidFill>
            <a:schemeClr val="accent2">
              <a:lumMod val="20000"/>
              <a:lumOff val="8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dirty="0" smtClean="0">
                <a:solidFill>
                  <a:schemeClr val="tx1"/>
                </a:solidFill>
              </a:rPr>
              <a:t>getProducts()</a:t>
            </a:r>
            <a:endParaRPr lang="en-US" sz="2400" dirty="0">
              <a:solidFill>
                <a:schemeClr val="tx1"/>
              </a:solidFill>
            </a:endParaRPr>
          </a:p>
        </p:txBody>
      </p:sp>
      <p:sp>
        <p:nvSpPr>
          <p:cNvPr id="7" name="Oval 6"/>
          <p:cNvSpPr/>
          <p:nvPr/>
        </p:nvSpPr>
        <p:spPr>
          <a:xfrm>
            <a:off x="3618698" y="4137853"/>
            <a:ext cx="1100380" cy="495945"/>
          </a:xfrm>
          <a:prstGeom prst="ellipse">
            <a:avLst/>
          </a:prstGeom>
          <a:solidFill>
            <a:schemeClr val="accent3">
              <a:lumMod val="20000"/>
              <a:lumOff val="80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smtClean="0">
                <a:solidFill>
                  <a:schemeClr val="tx1"/>
                </a:solidFill>
              </a:rPr>
              <a:t>MVC</a:t>
            </a:r>
            <a:endParaRPr lang="en-US" dirty="0">
              <a:solidFill>
                <a:schemeClr val="tx1"/>
              </a:solidFill>
            </a:endParaRPr>
          </a:p>
        </p:txBody>
      </p:sp>
      <p:sp>
        <p:nvSpPr>
          <p:cNvPr id="8" name="TextBox 7"/>
          <p:cNvSpPr txBox="1"/>
          <p:nvPr/>
        </p:nvSpPr>
        <p:spPr>
          <a:xfrm>
            <a:off x="1735810" y="2369865"/>
            <a:ext cx="1882888" cy="369332"/>
          </a:xfrm>
          <a:prstGeom prst="rect">
            <a:avLst/>
          </a:prstGeom>
          <a:noFill/>
          <a:ln>
            <a:solidFill>
              <a:schemeClr val="accent1"/>
            </a:solidFill>
          </a:ln>
        </p:spPr>
        <p:txBody>
          <a:bodyPr wrap="none" rtlCol="0" anchor="ctr" anchorCtr="1">
            <a:spAutoFit/>
          </a:bodyPr>
          <a:lstStyle/>
          <a:p>
            <a:r>
              <a:rPr lang="en-US" dirty="0" smtClean="0"/>
              <a:t>Application server</a:t>
            </a:r>
            <a:endParaRPr lang="en-US" dirty="0"/>
          </a:p>
        </p:txBody>
      </p:sp>
      <p:cxnSp>
        <p:nvCxnSpPr>
          <p:cNvPr id="16" name="Straight Arrow Connector 15"/>
          <p:cNvCxnSpPr>
            <a:stCxn id="7" idx="0"/>
            <a:endCxn id="6" idx="2"/>
          </p:cNvCxnSpPr>
          <p:nvPr/>
        </p:nvCxnSpPr>
        <p:spPr>
          <a:xfrm flipH="1" flipV="1">
            <a:off x="3812584" y="3913193"/>
            <a:ext cx="356304" cy="22466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8" name="Rounded Rectangle 27"/>
          <p:cNvSpPr/>
          <p:nvPr/>
        </p:nvSpPr>
        <p:spPr>
          <a:xfrm>
            <a:off x="8653616" y="2739197"/>
            <a:ext cx="2727702" cy="2018783"/>
          </a:xfrm>
          <a:prstGeom prst="round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3">
            <a:schemeClr val="lt1"/>
          </a:lnRef>
          <a:fillRef idx="1">
            <a:schemeClr val="accent3"/>
          </a:fillRef>
          <a:effectRef idx="1">
            <a:schemeClr val="accent3"/>
          </a:effectRef>
          <a:fontRef idx="minor">
            <a:schemeClr val="lt1"/>
          </a:fontRef>
        </p:style>
        <p:txBody>
          <a:bodyPr rtlCol="0" anchor="ctr"/>
          <a:lstStyle/>
          <a:p>
            <a:pPr algn="ctr"/>
            <a:endParaRPr lang="en-US" dirty="0"/>
          </a:p>
        </p:txBody>
      </p:sp>
      <p:sp>
        <p:nvSpPr>
          <p:cNvPr id="29" name="TextBox 28"/>
          <p:cNvSpPr txBox="1"/>
          <p:nvPr/>
        </p:nvSpPr>
        <p:spPr>
          <a:xfrm>
            <a:off x="8847192" y="2389799"/>
            <a:ext cx="1882888" cy="369332"/>
          </a:xfrm>
          <a:prstGeom prst="rect">
            <a:avLst/>
          </a:prstGeom>
          <a:noFill/>
          <a:ln>
            <a:solidFill>
              <a:schemeClr val="accent1"/>
            </a:solidFill>
          </a:ln>
        </p:spPr>
        <p:txBody>
          <a:bodyPr wrap="none" rtlCol="0" anchor="ctr" anchorCtr="1">
            <a:spAutoFit/>
          </a:bodyPr>
          <a:lstStyle/>
          <a:p>
            <a:r>
              <a:rPr lang="en-US" dirty="0" smtClean="0"/>
              <a:t>Application server</a:t>
            </a:r>
            <a:endParaRPr lang="en-US" dirty="0"/>
          </a:p>
        </p:txBody>
      </p:sp>
      <p:sp>
        <p:nvSpPr>
          <p:cNvPr id="36" name="Rounded Rectangle 35"/>
          <p:cNvSpPr/>
          <p:nvPr/>
        </p:nvSpPr>
        <p:spPr>
          <a:xfrm>
            <a:off x="9559203" y="3002041"/>
            <a:ext cx="1431098" cy="733050"/>
          </a:xfrm>
          <a:prstGeom prst="roundRect">
            <a:avLst/>
          </a:prstGeom>
          <a:solidFill>
            <a:schemeClr val="accent3">
              <a:lumMod val="40000"/>
              <a:lumOff val="6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smtClean="0">
                <a:solidFill>
                  <a:schemeClr val="tx1">
                    <a:lumMod val="75000"/>
                    <a:lumOff val="25000"/>
                  </a:schemeClr>
                </a:solidFill>
              </a:rPr>
              <a:t>application</a:t>
            </a:r>
            <a:endParaRPr lang="en-US" dirty="0">
              <a:solidFill>
                <a:schemeClr val="tx1">
                  <a:lumMod val="75000"/>
                  <a:lumOff val="25000"/>
                </a:schemeClr>
              </a:solidFill>
            </a:endParaRPr>
          </a:p>
        </p:txBody>
      </p:sp>
      <p:cxnSp>
        <p:nvCxnSpPr>
          <p:cNvPr id="32" name="Straight Arrow Connector 31"/>
          <p:cNvCxnSpPr>
            <a:stCxn id="36" idx="1"/>
            <a:endCxn id="6" idx="3"/>
          </p:cNvCxnSpPr>
          <p:nvPr/>
        </p:nvCxnSpPr>
        <p:spPr>
          <a:xfrm flipH="1">
            <a:off x="4858720" y="3368566"/>
            <a:ext cx="4700483" cy="2543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4" name="Rectangle 33"/>
          <p:cNvSpPr/>
          <p:nvPr/>
        </p:nvSpPr>
        <p:spPr>
          <a:xfrm rot="20675276">
            <a:off x="5507841" y="3814687"/>
            <a:ext cx="2467535" cy="646331"/>
          </a:xfrm>
          <a:prstGeom prst="rect">
            <a:avLst/>
          </a:prstGeom>
          <a:noFill/>
        </p:spPr>
        <p:txBody>
          <a:bodyPr wrap="none" lIns="91440" tIns="45720" rIns="91440" bIns="45720">
            <a:spAutoFit/>
          </a:bodyPr>
          <a:lstStyle/>
          <a:p>
            <a:pPr algn="ctr"/>
            <a:r>
              <a:rPr lang="en-US" sz="3600" b="0" cap="none" spc="0" dirty="0" smtClean="0">
                <a:ln w="0"/>
                <a:solidFill>
                  <a:schemeClr val="accent1"/>
                </a:solidFill>
                <a:effectLst>
                  <a:outerShdw blurRad="38100" dist="25400" dir="5400000" algn="ctr" rotWithShape="0">
                    <a:srgbClr val="6E747A">
                      <a:alpha val="43000"/>
                    </a:srgbClr>
                  </a:outerShdw>
                </a:effectLst>
              </a:rPr>
              <a:t>Web service</a:t>
            </a:r>
            <a:endParaRPr lang="en-US" sz="3600" b="0" cap="none" spc="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456263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fill="hold"/>
                                        <p:tgtEl>
                                          <p:spTgt spid="28"/>
                                        </p:tgtEl>
                                        <p:attrNameLst>
                                          <p:attrName>ppt_x</p:attrName>
                                        </p:attrNameLst>
                                      </p:cBhvr>
                                      <p:tavLst>
                                        <p:tav tm="0">
                                          <p:val>
                                            <p:strVal val="1+#ppt_w/2"/>
                                          </p:val>
                                        </p:tav>
                                        <p:tav tm="100000">
                                          <p:val>
                                            <p:strVal val="#ppt_x"/>
                                          </p:val>
                                        </p:tav>
                                      </p:tavLst>
                                    </p:anim>
                                    <p:anim calcmode="lin" valueType="num">
                                      <p:cBhvr additive="base">
                                        <p:cTn id="8" dur="500" fill="hold"/>
                                        <p:tgtEl>
                                          <p:spTgt spid="28"/>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36"/>
                                        </p:tgtEl>
                                        <p:attrNameLst>
                                          <p:attrName>style.visibility</p:attrName>
                                        </p:attrNameLst>
                                      </p:cBhvr>
                                      <p:to>
                                        <p:strVal val="visible"/>
                                      </p:to>
                                    </p:set>
                                    <p:anim calcmode="lin" valueType="num">
                                      <p:cBhvr additive="base">
                                        <p:cTn id="11" dur="500" fill="hold"/>
                                        <p:tgtEl>
                                          <p:spTgt spid="36"/>
                                        </p:tgtEl>
                                        <p:attrNameLst>
                                          <p:attrName>ppt_x</p:attrName>
                                        </p:attrNameLst>
                                      </p:cBhvr>
                                      <p:tavLst>
                                        <p:tav tm="0">
                                          <p:val>
                                            <p:strVal val="1+#ppt_w/2"/>
                                          </p:val>
                                        </p:tav>
                                        <p:tav tm="100000">
                                          <p:val>
                                            <p:strVal val="#ppt_x"/>
                                          </p:val>
                                        </p:tav>
                                      </p:tavLst>
                                    </p:anim>
                                    <p:anim calcmode="lin" valueType="num">
                                      <p:cBhvr additive="base">
                                        <p:cTn id="12" dur="500" fill="hold"/>
                                        <p:tgtEl>
                                          <p:spTgt spid="36"/>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29"/>
                                        </p:tgtEl>
                                        <p:attrNameLst>
                                          <p:attrName>style.visibility</p:attrName>
                                        </p:attrNameLst>
                                      </p:cBhvr>
                                      <p:to>
                                        <p:strVal val="visible"/>
                                      </p:to>
                                    </p:set>
                                    <p:anim calcmode="lin" valueType="num">
                                      <p:cBhvr additive="base">
                                        <p:cTn id="15" dur="500" fill="hold"/>
                                        <p:tgtEl>
                                          <p:spTgt spid="29"/>
                                        </p:tgtEl>
                                        <p:attrNameLst>
                                          <p:attrName>ppt_x</p:attrName>
                                        </p:attrNameLst>
                                      </p:cBhvr>
                                      <p:tavLst>
                                        <p:tav tm="0">
                                          <p:val>
                                            <p:strVal val="1+#ppt_w/2"/>
                                          </p:val>
                                        </p:tav>
                                        <p:tav tm="100000">
                                          <p:val>
                                            <p:strVal val="#ppt_x"/>
                                          </p:val>
                                        </p:tav>
                                      </p:tavLst>
                                    </p:anim>
                                    <p:anim calcmode="lin" valueType="num">
                                      <p:cBhvr additive="base">
                                        <p:cTn id="16" dur="500" fill="hold"/>
                                        <p:tgtEl>
                                          <p:spTgt spid="29"/>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2" presetClass="entr" presetSubtype="2" fill="hold" nodeType="clickEffect">
                                  <p:stCondLst>
                                    <p:cond delay="0"/>
                                  </p:stCondLst>
                                  <p:childTnLst>
                                    <p:set>
                                      <p:cBhvr>
                                        <p:cTn id="20" dur="1" fill="hold">
                                          <p:stCondLst>
                                            <p:cond delay="0"/>
                                          </p:stCondLst>
                                        </p:cTn>
                                        <p:tgtEl>
                                          <p:spTgt spid="32"/>
                                        </p:tgtEl>
                                        <p:attrNameLst>
                                          <p:attrName>style.visibility</p:attrName>
                                        </p:attrNameLst>
                                      </p:cBhvr>
                                      <p:to>
                                        <p:strVal val="visible"/>
                                      </p:to>
                                    </p:set>
                                    <p:animEffect transition="in" filter="wipe(right)">
                                      <p:cBhvr>
                                        <p:cTn id="21" dur="500"/>
                                        <p:tgtEl>
                                          <p:spTgt spid="32"/>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grpId="0" nodeType="clickEffect">
                                  <p:stCondLst>
                                    <p:cond delay="0"/>
                                  </p:stCondLst>
                                  <p:childTnLst>
                                    <p:set>
                                      <p:cBhvr>
                                        <p:cTn id="25" dur="1" fill="hold">
                                          <p:stCondLst>
                                            <p:cond delay="0"/>
                                          </p:stCondLst>
                                        </p:cTn>
                                        <p:tgtEl>
                                          <p:spTgt spid="34"/>
                                        </p:tgtEl>
                                        <p:attrNameLst>
                                          <p:attrName>style.visibility</p:attrName>
                                        </p:attrNameLst>
                                      </p:cBhvr>
                                      <p:to>
                                        <p:strVal val="visible"/>
                                      </p:to>
                                    </p:set>
                                    <p:anim calcmode="lin" valueType="num">
                                      <p:cBhvr>
                                        <p:cTn id="26" dur="500" fill="hold"/>
                                        <p:tgtEl>
                                          <p:spTgt spid="34"/>
                                        </p:tgtEl>
                                        <p:attrNameLst>
                                          <p:attrName>ppt_w</p:attrName>
                                        </p:attrNameLst>
                                      </p:cBhvr>
                                      <p:tavLst>
                                        <p:tav tm="0">
                                          <p:val>
                                            <p:fltVal val="0"/>
                                          </p:val>
                                        </p:tav>
                                        <p:tav tm="100000">
                                          <p:val>
                                            <p:strVal val="#ppt_w"/>
                                          </p:val>
                                        </p:tav>
                                      </p:tavLst>
                                    </p:anim>
                                    <p:anim calcmode="lin" valueType="num">
                                      <p:cBhvr>
                                        <p:cTn id="27" dur="500" fill="hold"/>
                                        <p:tgtEl>
                                          <p:spTgt spid="34"/>
                                        </p:tgtEl>
                                        <p:attrNameLst>
                                          <p:attrName>ppt_h</p:attrName>
                                        </p:attrNameLst>
                                      </p:cBhvr>
                                      <p:tavLst>
                                        <p:tav tm="0">
                                          <p:val>
                                            <p:fltVal val="0"/>
                                          </p:val>
                                        </p:tav>
                                        <p:tav tm="100000">
                                          <p:val>
                                            <p:strVal val="#ppt_h"/>
                                          </p:val>
                                        </p:tav>
                                      </p:tavLst>
                                    </p:anim>
                                    <p:animEffect transition="in" filter="fade">
                                      <p:cBhvr>
                                        <p:cTn id="28"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animBg="1"/>
      <p:bldP spid="36" grpId="0" animBg="1"/>
      <p:bldP spid="34"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01CF334-2D5C-4859-84A6-CA7E6E43FAEB}" type="slidenum">
              <a:rPr lang="en-US" smtClean="0"/>
              <a:t>60</a:t>
            </a:fld>
            <a:endParaRPr lang="en-US" dirty="0"/>
          </a:p>
        </p:txBody>
      </p:sp>
      <p:sp>
        <p:nvSpPr>
          <p:cNvPr id="3" name="Content Placeholder 2"/>
          <p:cNvSpPr>
            <a:spLocks noGrp="1"/>
          </p:cNvSpPr>
          <p:nvPr>
            <p:ph idx="1"/>
          </p:nvPr>
        </p:nvSpPr>
        <p:spPr/>
        <p:txBody>
          <a:bodyPr/>
          <a:lstStyle/>
          <a:p>
            <a:r>
              <a:rPr lang="en-US" dirty="0" smtClean="0"/>
              <a:t>JAX-WS</a:t>
            </a:r>
          </a:p>
          <a:p>
            <a:endParaRPr lang="en-US" dirty="0" smtClean="0"/>
          </a:p>
          <a:p>
            <a:r>
              <a:rPr lang="fr-FR" dirty="0"/>
              <a:t>Java API for XML Web </a:t>
            </a:r>
            <a:r>
              <a:rPr lang="fr-FR" dirty="0" smtClean="0"/>
              <a:t>Services</a:t>
            </a:r>
          </a:p>
          <a:p>
            <a:endParaRPr lang="fr-FR" dirty="0" smtClean="0"/>
          </a:p>
          <a:p>
            <a:r>
              <a:rPr lang="en-US" dirty="0" smtClean="0"/>
              <a:t>represents </a:t>
            </a:r>
            <a:r>
              <a:rPr lang="en-US" dirty="0"/>
              <a:t>remote procedure calls or messages using XML-based protocols </a:t>
            </a:r>
          </a:p>
        </p:txBody>
      </p:sp>
      <p:sp>
        <p:nvSpPr>
          <p:cNvPr id="4" name="Title 3"/>
          <p:cNvSpPr>
            <a:spLocks noGrp="1"/>
          </p:cNvSpPr>
          <p:nvPr>
            <p:ph type="title"/>
          </p:nvPr>
        </p:nvSpPr>
        <p:spPr/>
        <p:txBody>
          <a:bodyPr/>
          <a:lstStyle/>
          <a:p>
            <a:r>
              <a:rPr lang="en-US" dirty="0" smtClean="0"/>
              <a:t>SOAP specification</a:t>
            </a:r>
            <a:endParaRPr lang="en-US" dirty="0"/>
          </a:p>
        </p:txBody>
      </p:sp>
    </p:spTree>
    <p:extLst>
      <p:ext uri="{BB962C8B-B14F-4D97-AF65-F5344CB8AC3E}">
        <p14:creationId xmlns:p14="http://schemas.microsoft.com/office/powerpoint/2010/main" val="404518293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01CF334-2D5C-4859-84A6-CA7E6E43FAEB}" type="slidenum">
              <a:rPr lang="en-US" smtClean="0"/>
              <a:t>61</a:t>
            </a:fld>
            <a:endParaRPr lang="en-US" dirty="0"/>
          </a:p>
        </p:txBody>
      </p:sp>
      <p:sp>
        <p:nvSpPr>
          <p:cNvPr id="3" name="Content Placeholder 2"/>
          <p:cNvSpPr>
            <a:spLocks noGrp="1"/>
          </p:cNvSpPr>
          <p:nvPr>
            <p:ph idx="1"/>
          </p:nvPr>
        </p:nvSpPr>
        <p:spPr>
          <a:xfrm>
            <a:off x="1150404" y="2374116"/>
            <a:ext cx="10546748" cy="4152452"/>
          </a:xfrm>
        </p:spPr>
        <p:txBody>
          <a:bodyPr>
            <a:normAutofit lnSpcReduction="10000"/>
          </a:bodyPr>
          <a:lstStyle/>
          <a:p>
            <a:r>
              <a:rPr lang="en-US" dirty="0" smtClean="0"/>
              <a:t>Acronym for RESTFul web services’ Java API.</a:t>
            </a:r>
          </a:p>
          <a:p>
            <a:endParaRPr lang="en-US" dirty="0"/>
          </a:p>
          <a:p>
            <a:r>
              <a:rPr lang="en-US" dirty="0"/>
              <a:t>Based on POJO (Plain Old Java Object) </a:t>
            </a:r>
            <a:r>
              <a:rPr lang="en-US" dirty="0" smtClean="0"/>
              <a:t>using specific JAX-RS annotations</a:t>
            </a:r>
          </a:p>
          <a:p>
            <a:pPr marL="0" indent="0">
              <a:buNone/>
            </a:pPr>
            <a:endParaRPr lang="en-US" dirty="0" smtClean="0"/>
          </a:p>
          <a:p>
            <a:r>
              <a:rPr lang="en-US" dirty="0" smtClean="0"/>
              <a:t>forms </a:t>
            </a:r>
            <a:r>
              <a:rPr lang="en-US" dirty="0"/>
              <a:t>an integral part of </a:t>
            </a:r>
            <a:r>
              <a:rPr lang="en-US" dirty="0" smtClean="0"/>
              <a:t>Java </a:t>
            </a:r>
            <a:r>
              <a:rPr lang="en-US" dirty="0"/>
              <a:t>EE </a:t>
            </a:r>
            <a:r>
              <a:rPr lang="en-US" dirty="0" smtClean="0"/>
              <a:t>specification.</a:t>
            </a:r>
          </a:p>
          <a:p>
            <a:endParaRPr lang="en-US" dirty="0" smtClean="0"/>
          </a:p>
          <a:p>
            <a:r>
              <a:rPr lang="en-US" dirty="0"/>
              <a:t>Describes the implementation of client </a:t>
            </a:r>
            <a:r>
              <a:rPr lang="en-US" dirty="0" smtClean="0"/>
              <a:t>side of REST web services.</a:t>
            </a:r>
          </a:p>
          <a:p>
            <a:endParaRPr lang="en-US" dirty="0" smtClean="0"/>
          </a:p>
          <a:p>
            <a:r>
              <a:rPr lang="en-US" dirty="0"/>
              <a:t>Its architecture is based on the use of classes and annotations to develop web </a:t>
            </a:r>
            <a:r>
              <a:rPr lang="en-US" dirty="0" smtClean="0"/>
              <a:t>services.</a:t>
            </a:r>
            <a:endParaRPr lang="en-US" dirty="0"/>
          </a:p>
        </p:txBody>
      </p:sp>
      <p:sp>
        <p:nvSpPr>
          <p:cNvPr id="4" name="Title 3"/>
          <p:cNvSpPr>
            <a:spLocks noGrp="1"/>
          </p:cNvSpPr>
          <p:nvPr>
            <p:ph type="title"/>
          </p:nvPr>
        </p:nvSpPr>
        <p:spPr/>
        <p:txBody>
          <a:bodyPr/>
          <a:lstStyle/>
          <a:p>
            <a:r>
              <a:rPr lang="en-US" dirty="0"/>
              <a:t>JAX-RS</a:t>
            </a:r>
          </a:p>
        </p:txBody>
      </p:sp>
    </p:spTree>
    <p:extLst>
      <p:ext uri="{BB962C8B-B14F-4D97-AF65-F5344CB8AC3E}">
        <p14:creationId xmlns:p14="http://schemas.microsoft.com/office/powerpoint/2010/main" val="168426547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01CF334-2D5C-4859-84A6-CA7E6E43FAEB}" type="slidenum">
              <a:rPr lang="en-US" smtClean="0"/>
              <a:t>62</a:t>
            </a:fld>
            <a:endParaRPr lang="en-US" dirty="0"/>
          </a:p>
        </p:txBody>
      </p:sp>
      <p:sp>
        <p:nvSpPr>
          <p:cNvPr id="3" name="Content Placeholder 2"/>
          <p:cNvSpPr>
            <a:spLocks noGrp="1"/>
          </p:cNvSpPr>
          <p:nvPr>
            <p:ph idx="1"/>
          </p:nvPr>
        </p:nvSpPr>
        <p:spPr/>
        <p:txBody>
          <a:bodyPr>
            <a:normAutofit/>
          </a:bodyPr>
          <a:lstStyle/>
          <a:p>
            <a:r>
              <a:rPr lang="en-US" dirty="0"/>
              <a:t>JAX-RS is a </a:t>
            </a:r>
            <a:r>
              <a:rPr lang="en-US" dirty="0" smtClean="0"/>
              <a:t>specification</a:t>
            </a:r>
          </a:p>
          <a:p>
            <a:endParaRPr lang="en-US" dirty="0" smtClean="0"/>
          </a:p>
          <a:p>
            <a:r>
              <a:rPr lang="en-US" dirty="0" smtClean="0"/>
              <a:t>around </a:t>
            </a:r>
            <a:r>
              <a:rPr lang="en-US" dirty="0"/>
              <a:t>this specification are developed several </a:t>
            </a:r>
            <a:r>
              <a:rPr lang="en-US" dirty="0" smtClean="0"/>
              <a:t>implementations:</a:t>
            </a:r>
          </a:p>
          <a:p>
            <a:pPr lvl="1">
              <a:buFont typeface="Arial" panose="020B0604020202020204" pitchFamily="34" charset="0"/>
              <a:buChar char="•"/>
            </a:pPr>
            <a:r>
              <a:rPr lang="fr-FR" dirty="0" smtClean="0"/>
              <a:t>JERSEY </a:t>
            </a:r>
            <a:r>
              <a:rPr lang="fr-FR" dirty="0"/>
              <a:t>: </a:t>
            </a:r>
            <a:r>
              <a:rPr lang="en-US" dirty="0"/>
              <a:t>reference implementation provided by Oracle</a:t>
            </a:r>
            <a:r>
              <a:rPr lang="fr-FR" dirty="0" smtClean="0"/>
              <a:t>( </a:t>
            </a:r>
            <a:r>
              <a:rPr lang="fr-FR" dirty="0"/>
              <a:t>http://jersey.java.net ) </a:t>
            </a:r>
          </a:p>
          <a:p>
            <a:pPr lvl="1">
              <a:buFont typeface="Arial" panose="020B0604020202020204" pitchFamily="34" charset="0"/>
              <a:buChar char="•"/>
            </a:pPr>
            <a:r>
              <a:rPr lang="fr-FR" dirty="0" smtClean="0"/>
              <a:t>CXF </a:t>
            </a:r>
            <a:r>
              <a:rPr lang="fr-FR" dirty="0"/>
              <a:t>: </a:t>
            </a:r>
            <a:r>
              <a:rPr lang="fr-FR" dirty="0" smtClean="0"/>
              <a:t>provided by </a:t>
            </a:r>
            <a:r>
              <a:rPr lang="fr-FR" dirty="0"/>
              <a:t>Apache ( http://cfx.apache.org ) </a:t>
            </a:r>
          </a:p>
          <a:p>
            <a:pPr lvl="1">
              <a:buFont typeface="Arial" panose="020B0604020202020204" pitchFamily="34" charset="0"/>
              <a:buChar char="•"/>
            </a:pPr>
            <a:r>
              <a:rPr lang="en-US" dirty="0" smtClean="0"/>
              <a:t>RESTEasy </a:t>
            </a:r>
            <a:r>
              <a:rPr lang="en-US" dirty="0"/>
              <a:t>: </a:t>
            </a:r>
            <a:r>
              <a:rPr lang="en-US" dirty="0" smtClean="0"/>
              <a:t>provided by JBOSS </a:t>
            </a:r>
            <a:endParaRPr lang="en-US" dirty="0"/>
          </a:p>
          <a:p>
            <a:pPr lvl="1">
              <a:buFont typeface="Arial" panose="020B0604020202020204" pitchFamily="34" charset="0"/>
              <a:buChar char="•"/>
            </a:pPr>
            <a:r>
              <a:rPr lang="fr-FR" dirty="0" smtClean="0"/>
              <a:t>RESTLET :</a:t>
            </a:r>
            <a:r>
              <a:rPr lang="en-US" dirty="0"/>
              <a:t> One of the first implementing REST framework for Java</a:t>
            </a:r>
            <a:endParaRPr lang="fr-FR" dirty="0"/>
          </a:p>
          <a:p>
            <a:pPr lvl="1">
              <a:buFont typeface="Arial" panose="020B0604020202020204" pitchFamily="34" charset="0"/>
              <a:buChar char="•"/>
            </a:pPr>
            <a:endParaRPr lang="en-US" dirty="0"/>
          </a:p>
        </p:txBody>
      </p:sp>
      <p:sp>
        <p:nvSpPr>
          <p:cNvPr id="4" name="Title 3"/>
          <p:cNvSpPr>
            <a:spLocks noGrp="1"/>
          </p:cNvSpPr>
          <p:nvPr>
            <p:ph type="title"/>
          </p:nvPr>
        </p:nvSpPr>
        <p:spPr/>
        <p:txBody>
          <a:bodyPr/>
          <a:lstStyle/>
          <a:p>
            <a:r>
              <a:rPr lang="en-US" dirty="0"/>
              <a:t>JAX-RS</a:t>
            </a:r>
          </a:p>
        </p:txBody>
      </p:sp>
    </p:spTree>
    <p:extLst>
      <p:ext uri="{BB962C8B-B14F-4D97-AF65-F5344CB8AC3E}">
        <p14:creationId xmlns:p14="http://schemas.microsoft.com/office/powerpoint/2010/main" val="3081747345"/>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5693902" y="2490169"/>
            <a:ext cx="4596317" cy="1612004"/>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1">
            <a:schemeClr val="dk1"/>
          </a:lnRef>
          <a:fillRef idx="3">
            <a:schemeClr val="dk1"/>
          </a:fillRef>
          <a:effectRef idx="2">
            <a:schemeClr val="dk1"/>
          </a:effectRef>
          <a:fontRef idx="minor">
            <a:schemeClr val="lt1"/>
          </a:fontRef>
        </p:style>
        <p:txBody>
          <a:bodyPr rtlCol="0" anchor="ctr"/>
          <a:lstStyle/>
          <a:p>
            <a:endParaRPr lang="en-US" dirty="0" smtClean="0"/>
          </a:p>
        </p:txBody>
      </p:sp>
      <p:sp>
        <p:nvSpPr>
          <p:cNvPr id="12" name="Rectangle 11"/>
          <p:cNvSpPr/>
          <p:nvPr/>
        </p:nvSpPr>
        <p:spPr>
          <a:xfrm>
            <a:off x="5678435" y="4549439"/>
            <a:ext cx="4596317" cy="1612004"/>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1">
            <a:schemeClr val="dk1"/>
          </a:lnRef>
          <a:fillRef idx="3">
            <a:schemeClr val="dk1"/>
          </a:fillRef>
          <a:effectRef idx="2">
            <a:schemeClr val="dk1"/>
          </a:effectRef>
          <a:fontRef idx="minor">
            <a:schemeClr val="lt1"/>
          </a:fontRef>
        </p:style>
        <p:txBody>
          <a:bodyPr rtlCol="0" anchor="ctr"/>
          <a:lstStyle/>
          <a:p>
            <a:endParaRPr lang="en-US" dirty="0" smtClean="0"/>
          </a:p>
        </p:txBody>
      </p:sp>
      <p:sp>
        <p:nvSpPr>
          <p:cNvPr id="2" name="Slide Number Placeholder 1"/>
          <p:cNvSpPr>
            <a:spLocks noGrp="1"/>
          </p:cNvSpPr>
          <p:nvPr>
            <p:ph type="sldNum" sz="quarter" idx="12"/>
          </p:nvPr>
        </p:nvSpPr>
        <p:spPr/>
        <p:txBody>
          <a:bodyPr/>
          <a:lstStyle/>
          <a:p>
            <a:fld id="{401CF334-2D5C-4859-84A6-CA7E6E43FAEB}" type="slidenum">
              <a:rPr lang="en-US" smtClean="0"/>
              <a:t>63</a:t>
            </a:fld>
            <a:endParaRPr lang="en-US" dirty="0"/>
          </a:p>
        </p:txBody>
      </p:sp>
      <p:sp>
        <p:nvSpPr>
          <p:cNvPr id="4" name="Title 3"/>
          <p:cNvSpPr>
            <a:spLocks noGrp="1"/>
          </p:cNvSpPr>
          <p:nvPr>
            <p:ph type="title"/>
          </p:nvPr>
        </p:nvSpPr>
        <p:spPr/>
        <p:txBody>
          <a:bodyPr/>
          <a:lstStyle/>
          <a:p>
            <a:r>
              <a:rPr lang="en-US" dirty="0" smtClean="0"/>
              <a:t>JAX-RS</a:t>
            </a:r>
            <a:endParaRPr lang="en-US" dirty="0"/>
          </a:p>
        </p:txBody>
      </p:sp>
      <p:sp>
        <p:nvSpPr>
          <p:cNvPr id="5" name="Rectangle 4"/>
          <p:cNvSpPr/>
          <p:nvPr/>
        </p:nvSpPr>
        <p:spPr>
          <a:xfrm>
            <a:off x="917987" y="3168204"/>
            <a:ext cx="2623703" cy="2253802"/>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1">
            <a:schemeClr val="dk1"/>
          </a:lnRef>
          <a:fillRef idx="3">
            <a:schemeClr val="dk1"/>
          </a:fillRef>
          <a:effectRef idx="2">
            <a:schemeClr val="dk1"/>
          </a:effectRef>
          <a:fontRef idx="minor">
            <a:schemeClr val="lt1"/>
          </a:fontRef>
        </p:style>
        <p:txBody>
          <a:bodyPr rtlCol="0" anchor="ctr"/>
          <a:lstStyle/>
          <a:p>
            <a:endParaRPr lang="en-US" dirty="0" smtClean="0"/>
          </a:p>
          <a:p>
            <a:endParaRPr lang="en-US" dirty="0"/>
          </a:p>
          <a:p>
            <a:endParaRPr lang="en-US" dirty="0" smtClean="0"/>
          </a:p>
          <a:p>
            <a:pPr algn="ctr"/>
            <a:r>
              <a:rPr lang="en-US" dirty="0" smtClean="0"/>
              <a:t>(javax.ws.rs.*)</a:t>
            </a:r>
          </a:p>
        </p:txBody>
      </p:sp>
      <p:sp>
        <p:nvSpPr>
          <p:cNvPr id="6" name="Rounded Rectangle 5"/>
          <p:cNvSpPr/>
          <p:nvPr/>
        </p:nvSpPr>
        <p:spPr>
          <a:xfrm>
            <a:off x="1452461" y="3381768"/>
            <a:ext cx="1532330" cy="1126900"/>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smtClean="0"/>
              <a:t>JAX-RS</a:t>
            </a:r>
          </a:p>
          <a:p>
            <a:pPr algn="ctr"/>
            <a:r>
              <a:rPr lang="en-US" dirty="0" smtClean="0"/>
              <a:t>Interfaces and</a:t>
            </a:r>
          </a:p>
          <a:p>
            <a:pPr algn="ctr"/>
            <a:r>
              <a:rPr lang="en-US" dirty="0" smtClean="0"/>
              <a:t>annotations</a:t>
            </a:r>
            <a:endParaRPr lang="en-US" dirty="0"/>
          </a:p>
        </p:txBody>
      </p:sp>
      <p:sp>
        <p:nvSpPr>
          <p:cNvPr id="7" name="TextBox 6"/>
          <p:cNvSpPr txBox="1"/>
          <p:nvPr/>
        </p:nvSpPr>
        <p:spPr>
          <a:xfrm>
            <a:off x="1750003" y="2798872"/>
            <a:ext cx="937246" cy="369332"/>
          </a:xfrm>
          <a:prstGeom prst="rect">
            <a:avLst/>
          </a:prstGeom>
          <a:noFill/>
          <a:ln>
            <a:solidFill>
              <a:schemeClr val="tx1"/>
            </a:solidFill>
          </a:ln>
        </p:spPr>
        <p:txBody>
          <a:bodyPr wrap="square" rtlCol="0" anchor="ctr" anchorCtr="1">
            <a:spAutoFit/>
          </a:bodyPr>
          <a:lstStyle/>
          <a:p>
            <a:r>
              <a:rPr lang="en-US" dirty="0" smtClean="0"/>
              <a:t>JAX-RS</a:t>
            </a:r>
            <a:endParaRPr lang="en-US" dirty="0"/>
          </a:p>
        </p:txBody>
      </p:sp>
      <p:sp>
        <p:nvSpPr>
          <p:cNvPr id="10" name="TextBox 9"/>
          <p:cNvSpPr txBox="1"/>
          <p:nvPr/>
        </p:nvSpPr>
        <p:spPr>
          <a:xfrm>
            <a:off x="6181859" y="2120836"/>
            <a:ext cx="1281305" cy="369332"/>
          </a:xfrm>
          <a:prstGeom prst="rect">
            <a:avLst/>
          </a:prstGeom>
          <a:noFill/>
          <a:ln>
            <a:solidFill>
              <a:schemeClr val="tx1"/>
            </a:solidFill>
          </a:ln>
        </p:spPr>
        <p:txBody>
          <a:bodyPr wrap="square" rtlCol="0" anchor="ctr" anchorCtr="1">
            <a:spAutoFit/>
          </a:bodyPr>
          <a:lstStyle/>
          <a:p>
            <a:r>
              <a:rPr lang="en-US" dirty="0" smtClean="0"/>
              <a:t>Jersey</a:t>
            </a:r>
            <a:endParaRPr lang="en-US" dirty="0"/>
          </a:p>
        </p:txBody>
      </p:sp>
      <p:sp>
        <p:nvSpPr>
          <p:cNvPr id="11" name="Rounded Rectangle 10"/>
          <p:cNvSpPr/>
          <p:nvPr/>
        </p:nvSpPr>
        <p:spPr>
          <a:xfrm>
            <a:off x="8218143" y="2703732"/>
            <a:ext cx="1769262" cy="845708"/>
          </a:xfrm>
          <a:prstGeom prst="round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smtClean="0"/>
              <a:t>Implementation classes</a:t>
            </a:r>
            <a:endParaRPr lang="en-US" dirty="0"/>
          </a:p>
        </p:txBody>
      </p:sp>
      <p:sp>
        <p:nvSpPr>
          <p:cNvPr id="14" name="TextBox 13"/>
          <p:cNvSpPr txBox="1"/>
          <p:nvPr/>
        </p:nvSpPr>
        <p:spPr>
          <a:xfrm>
            <a:off x="6181859" y="4180106"/>
            <a:ext cx="1281305" cy="369332"/>
          </a:xfrm>
          <a:prstGeom prst="rect">
            <a:avLst/>
          </a:prstGeom>
          <a:noFill/>
          <a:ln>
            <a:solidFill>
              <a:schemeClr val="tx1"/>
            </a:solidFill>
          </a:ln>
        </p:spPr>
        <p:txBody>
          <a:bodyPr wrap="square" rtlCol="0" anchor="ctr" anchorCtr="1">
            <a:spAutoFit/>
          </a:bodyPr>
          <a:lstStyle/>
          <a:p>
            <a:r>
              <a:rPr lang="en-US" dirty="0" smtClean="0"/>
              <a:t>RESTEasy</a:t>
            </a:r>
            <a:endParaRPr lang="en-US" dirty="0"/>
          </a:p>
        </p:txBody>
      </p:sp>
      <p:sp>
        <p:nvSpPr>
          <p:cNvPr id="15" name="Rounded Rectangle 14"/>
          <p:cNvSpPr/>
          <p:nvPr/>
        </p:nvSpPr>
        <p:spPr>
          <a:xfrm>
            <a:off x="8218143" y="4763002"/>
            <a:ext cx="1769262" cy="845708"/>
          </a:xfrm>
          <a:prstGeom prst="round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smtClean="0"/>
              <a:t>Implementation classes</a:t>
            </a:r>
            <a:endParaRPr lang="en-US" dirty="0"/>
          </a:p>
        </p:txBody>
      </p:sp>
      <p:sp>
        <p:nvSpPr>
          <p:cNvPr id="16" name="Right Arrow 15"/>
          <p:cNvSpPr/>
          <p:nvPr/>
        </p:nvSpPr>
        <p:spPr>
          <a:xfrm>
            <a:off x="3927996" y="4090454"/>
            <a:ext cx="1027221" cy="351592"/>
          </a:xfrm>
          <a:prstGeom prst="rightArrow">
            <a:avLst>
              <a:gd name="adj1" fmla="val 50000"/>
              <a:gd name="adj2" fmla="val 51444"/>
            </a:avLst>
          </a:prstGeom>
          <a:solidFill>
            <a:schemeClr val="accent1">
              <a:lumMod val="75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fr-FR" dirty="0"/>
          </a:p>
        </p:txBody>
      </p:sp>
      <p:sp>
        <p:nvSpPr>
          <p:cNvPr id="17" name="Rounded Rectangle 16"/>
          <p:cNvSpPr/>
          <p:nvPr/>
        </p:nvSpPr>
        <p:spPr>
          <a:xfrm>
            <a:off x="1452461" y="3371912"/>
            <a:ext cx="1532330" cy="1126900"/>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smtClean="0"/>
              <a:t>JAX-RS</a:t>
            </a:r>
          </a:p>
          <a:p>
            <a:pPr algn="ctr"/>
            <a:r>
              <a:rPr lang="en-US" dirty="0" smtClean="0"/>
              <a:t>Interfaces and</a:t>
            </a:r>
          </a:p>
          <a:p>
            <a:pPr algn="ctr"/>
            <a:r>
              <a:rPr lang="en-US" dirty="0" smtClean="0"/>
              <a:t>annotations</a:t>
            </a:r>
            <a:endParaRPr lang="en-US" dirty="0"/>
          </a:p>
        </p:txBody>
      </p:sp>
      <p:sp>
        <p:nvSpPr>
          <p:cNvPr id="18" name="Rounded Rectangle 17"/>
          <p:cNvSpPr/>
          <p:nvPr/>
        </p:nvSpPr>
        <p:spPr>
          <a:xfrm>
            <a:off x="1463673" y="3346226"/>
            <a:ext cx="1532330" cy="1126900"/>
          </a:xfrm>
          <a:prstGeom prst="round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smtClean="0"/>
              <a:t>JAX-RS</a:t>
            </a:r>
          </a:p>
          <a:p>
            <a:pPr algn="ctr"/>
            <a:r>
              <a:rPr lang="en-US" dirty="0" smtClean="0"/>
              <a:t>Interfaces and</a:t>
            </a:r>
          </a:p>
          <a:p>
            <a:pPr algn="ctr"/>
            <a:r>
              <a:rPr lang="en-US" dirty="0" smtClean="0"/>
              <a:t>annotations</a:t>
            </a:r>
            <a:endParaRPr lang="en-US" dirty="0"/>
          </a:p>
        </p:txBody>
      </p:sp>
    </p:spTree>
    <p:extLst>
      <p:ext uri="{BB962C8B-B14F-4D97-AF65-F5344CB8AC3E}">
        <p14:creationId xmlns:p14="http://schemas.microsoft.com/office/powerpoint/2010/main" val="1826569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ppt_x"/>
                                          </p:val>
                                        </p:tav>
                                        <p:tav tm="100000">
                                          <p:val>
                                            <p:strVal val="#ppt_x"/>
                                          </p:val>
                                        </p:tav>
                                      </p:tavLst>
                                    </p:anim>
                                    <p:anim calcmode="lin" valueType="num">
                                      <p:cBhvr additive="base">
                                        <p:cTn id="12" dur="500" fill="hold"/>
                                        <p:tgtEl>
                                          <p:spTgt spid="11"/>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500" fill="hold"/>
                                        <p:tgtEl>
                                          <p:spTgt spid="12"/>
                                        </p:tgtEl>
                                        <p:attrNameLst>
                                          <p:attrName>ppt_x</p:attrName>
                                        </p:attrNameLst>
                                      </p:cBhvr>
                                      <p:tavLst>
                                        <p:tav tm="0">
                                          <p:val>
                                            <p:strVal val="#ppt_x"/>
                                          </p:val>
                                        </p:tav>
                                        <p:tav tm="100000">
                                          <p:val>
                                            <p:strVal val="#ppt_x"/>
                                          </p:val>
                                        </p:tav>
                                      </p:tavLst>
                                    </p:anim>
                                    <p:anim calcmode="lin" valueType="num">
                                      <p:cBhvr additive="base">
                                        <p:cTn id="16" dur="500" fill="hold"/>
                                        <p:tgtEl>
                                          <p:spTgt spid="12"/>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ppt_x"/>
                                          </p:val>
                                        </p:tav>
                                        <p:tav tm="100000">
                                          <p:val>
                                            <p:strVal val="#ppt_x"/>
                                          </p:val>
                                        </p:tav>
                                      </p:tavLst>
                                    </p:anim>
                                    <p:anim calcmode="lin" valueType="num">
                                      <p:cBhvr additive="base">
                                        <p:cTn id="20" dur="500" fill="hold"/>
                                        <p:tgtEl>
                                          <p:spTgt spid="15"/>
                                        </p:tgtEl>
                                        <p:attrNameLst>
                                          <p:attrName>ppt_y</p:attrName>
                                        </p:attrNameLst>
                                      </p:cBhvr>
                                      <p:tavLst>
                                        <p:tav tm="0">
                                          <p:val>
                                            <p:strVal val="1+#ppt_h/2"/>
                                          </p:val>
                                        </p:tav>
                                        <p:tav tm="100000">
                                          <p:val>
                                            <p:strVal val="#ppt_y"/>
                                          </p:val>
                                        </p:tav>
                                      </p:tavLst>
                                    </p:anim>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par>
                          <p:cTn id="25" fill="hold">
                            <p:stCondLst>
                              <p:cond delay="500"/>
                            </p:stCondLst>
                            <p:childTnLst>
                              <p:par>
                                <p:cTn id="26" presetID="22" presetClass="entr" presetSubtype="8" fill="hold" grpId="0" nodeType="afterEffect">
                                  <p:stCondLst>
                                    <p:cond delay="500"/>
                                  </p:stCondLst>
                                  <p:childTnLst>
                                    <p:set>
                                      <p:cBhvr>
                                        <p:cTn id="27" dur="1" fill="hold">
                                          <p:stCondLst>
                                            <p:cond delay="0"/>
                                          </p:stCondLst>
                                        </p:cTn>
                                        <p:tgtEl>
                                          <p:spTgt spid="16"/>
                                        </p:tgtEl>
                                        <p:attrNameLst>
                                          <p:attrName>style.visibility</p:attrName>
                                        </p:attrNameLst>
                                      </p:cBhvr>
                                      <p:to>
                                        <p:strVal val="visible"/>
                                      </p:to>
                                    </p:set>
                                    <p:animEffect transition="in" filter="wipe(left)">
                                      <p:cBhvr>
                                        <p:cTn id="28" dur="500"/>
                                        <p:tgtEl>
                                          <p:spTgt spid="16"/>
                                        </p:tgtEl>
                                      </p:cBhvr>
                                    </p:animEffect>
                                  </p:childTnLst>
                                </p:cTn>
                              </p:par>
                              <p:par>
                                <p:cTn id="29" presetID="49" presetClass="path" presetSubtype="0" accel="50000" decel="50000" fill="hold" grpId="1" nodeType="withEffect">
                                  <p:stCondLst>
                                    <p:cond delay="0"/>
                                  </p:stCondLst>
                                  <p:childTnLst>
                                    <p:animMotion origin="layout" path="M -1.04167E-6 -1.48148E-6 L 0.38542 0.20046 " pathEditMode="relative" rAng="0" ptsTypes="AA">
                                      <p:cBhvr>
                                        <p:cTn id="30" dur="2000" fill="hold"/>
                                        <p:tgtEl>
                                          <p:spTgt spid="6"/>
                                        </p:tgtEl>
                                        <p:attrNameLst>
                                          <p:attrName>ppt_x</p:attrName>
                                          <p:attrName>ppt_y</p:attrName>
                                        </p:attrNameLst>
                                      </p:cBhvr>
                                      <p:rCtr x="19271" y="10023"/>
                                    </p:animMotion>
                                  </p:childTnLst>
                                </p:cTn>
                              </p:par>
                              <p:par>
                                <p:cTn id="31" presetID="56" presetClass="path" presetSubtype="0" accel="50000" decel="50000" fill="hold" grpId="0" nodeType="withEffect">
                                  <p:stCondLst>
                                    <p:cond delay="0"/>
                                  </p:stCondLst>
                                  <p:childTnLst>
                                    <p:animMotion origin="layout" path="M -1.04167E-6 -2.59259E-6 L 0.38112 -0.11203 " pathEditMode="relative" rAng="0" ptsTypes="AA">
                                      <p:cBhvr>
                                        <p:cTn id="32" dur="2000" fill="hold"/>
                                        <p:tgtEl>
                                          <p:spTgt spid="17"/>
                                        </p:tgtEl>
                                        <p:attrNameLst>
                                          <p:attrName>ppt_x</p:attrName>
                                          <p:attrName>ppt_y</p:attrName>
                                        </p:attrNameLst>
                                      </p:cBhvr>
                                      <p:rCtr x="19049" y="-560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animBg="1"/>
      <p:bldP spid="6" grpId="1" animBg="1"/>
      <p:bldP spid="10" grpId="0" animBg="1"/>
      <p:bldP spid="11" grpId="0" animBg="1"/>
      <p:bldP spid="14" grpId="0" animBg="1"/>
      <p:bldP spid="15" grpId="0" animBg="1"/>
      <p:bldP spid="16" grpId="0" animBg="1"/>
      <p:bldP spid="17"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01CF334-2D5C-4859-84A6-CA7E6E43FAEB}" type="slidenum">
              <a:rPr lang="en-US" smtClean="0"/>
              <a:t>64</a:t>
            </a:fld>
            <a:endParaRPr lang="en-US" dirty="0"/>
          </a:p>
        </p:txBody>
      </p:sp>
      <p:sp>
        <p:nvSpPr>
          <p:cNvPr id="4" name="Title 3"/>
          <p:cNvSpPr>
            <a:spLocks noGrp="1"/>
          </p:cNvSpPr>
          <p:nvPr>
            <p:ph type="title"/>
          </p:nvPr>
        </p:nvSpPr>
        <p:spPr/>
        <p:txBody>
          <a:bodyPr/>
          <a:lstStyle/>
          <a:p>
            <a:r>
              <a:rPr lang="en-US" dirty="0" smtClean="0"/>
              <a:t>JAX-RS</a:t>
            </a:r>
            <a:endParaRPr lang="en-US" dirty="0"/>
          </a:p>
        </p:txBody>
      </p:sp>
      <p:sp>
        <p:nvSpPr>
          <p:cNvPr id="5" name="Rectangle 4"/>
          <p:cNvSpPr/>
          <p:nvPr/>
        </p:nvSpPr>
        <p:spPr>
          <a:xfrm>
            <a:off x="917987" y="3026535"/>
            <a:ext cx="10341684" cy="3134907"/>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1">
            <a:schemeClr val="dk1"/>
          </a:lnRef>
          <a:fillRef idx="3">
            <a:schemeClr val="dk1"/>
          </a:fillRef>
          <a:effectRef idx="2">
            <a:schemeClr val="dk1"/>
          </a:effectRef>
          <a:fontRef idx="minor">
            <a:schemeClr val="lt1"/>
          </a:fontRef>
        </p:style>
        <p:txBody>
          <a:bodyPr rtlCol="0" anchor="ctr"/>
          <a:lstStyle/>
          <a:p>
            <a:endParaRPr lang="en-US" dirty="0" smtClean="0"/>
          </a:p>
        </p:txBody>
      </p:sp>
      <p:sp>
        <p:nvSpPr>
          <p:cNvPr id="7" name="TextBox 6"/>
          <p:cNvSpPr txBox="1"/>
          <p:nvPr/>
        </p:nvSpPr>
        <p:spPr>
          <a:xfrm>
            <a:off x="917987" y="3026534"/>
            <a:ext cx="2089162" cy="369332"/>
          </a:xfrm>
          <a:prstGeom prst="rect">
            <a:avLst/>
          </a:prstGeom>
          <a:noFill/>
          <a:ln>
            <a:solidFill>
              <a:schemeClr val="accent1"/>
            </a:solidFill>
          </a:ln>
        </p:spPr>
        <p:txBody>
          <a:bodyPr wrap="none" rtlCol="0" anchor="ctr" anchorCtr="1">
            <a:spAutoFit/>
          </a:bodyPr>
          <a:lstStyle/>
          <a:p>
            <a:r>
              <a:rPr lang="en-US" dirty="0" smtClean="0">
                <a:solidFill>
                  <a:schemeClr val="bg1"/>
                </a:solidFill>
              </a:rPr>
              <a:t>REST API application</a:t>
            </a:r>
            <a:endParaRPr lang="en-US" dirty="0">
              <a:solidFill>
                <a:schemeClr val="bg1"/>
              </a:solidFill>
            </a:endParaRPr>
          </a:p>
        </p:txBody>
      </p:sp>
      <p:sp>
        <p:nvSpPr>
          <p:cNvPr id="9" name="Rounded Rectangle 8"/>
          <p:cNvSpPr/>
          <p:nvPr/>
        </p:nvSpPr>
        <p:spPr>
          <a:xfrm>
            <a:off x="1804585" y="3801551"/>
            <a:ext cx="1532330" cy="1126900"/>
          </a:xfrm>
          <a:prstGeom prst="round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smtClean="0"/>
              <a:t>Application code</a:t>
            </a:r>
            <a:endParaRPr lang="en-US" dirty="0"/>
          </a:p>
        </p:txBody>
      </p:sp>
      <p:sp>
        <p:nvSpPr>
          <p:cNvPr id="10" name="Rectangle 9"/>
          <p:cNvSpPr/>
          <p:nvPr/>
        </p:nvSpPr>
        <p:spPr>
          <a:xfrm>
            <a:off x="5796934" y="1918901"/>
            <a:ext cx="4596317" cy="1612004"/>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1">
            <a:schemeClr val="accent2"/>
          </a:lnRef>
          <a:fillRef idx="2">
            <a:schemeClr val="accent2"/>
          </a:fillRef>
          <a:effectRef idx="1">
            <a:schemeClr val="accent2"/>
          </a:effectRef>
          <a:fontRef idx="minor">
            <a:schemeClr val="dk1"/>
          </a:fontRef>
        </p:style>
        <p:txBody>
          <a:bodyPr rtlCol="0" anchor="ctr"/>
          <a:lstStyle/>
          <a:p>
            <a:endParaRPr lang="en-US" dirty="0" smtClean="0"/>
          </a:p>
        </p:txBody>
      </p:sp>
      <p:sp>
        <p:nvSpPr>
          <p:cNvPr id="11" name="TextBox 10"/>
          <p:cNvSpPr txBox="1"/>
          <p:nvPr/>
        </p:nvSpPr>
        <p:spPr>
          <a:xfrm>
            <a:off x="6284891" y="1549568"/>
            <a:ext cx="1281305" cy="369332"/>
          </a:xfrm>
          <a:prstGeom prst="rect">
            <a:avLst/>
          </a:prstGeom>
          <a:solidFill>
            <a:schemeClr val="accent2">
              <a:lumMod val="40000"/>
              <a:lumOff val="60000"/>
            </a:schemeClr>
          </a:solidFill>
          <a:ln>
            <a:noFill/>
          </a:ln>
        </p:spPr>
        <p:txBody>
          <a:bodyPr wrap="square" rtlCol="0" anchor="ctr" anchorCtr="1">
            <a:spAutoFit/>
          </a:bodyPr>
          <a:lstStyle/>
          <a:p>
            <a:r>
              <a:rPr lang="en-US" dirty="0" smtClean="0"/>
              <a:t>Jersey</a:t>
            </a:r>
            <a:endParaRPr lang="en-US" dirty="0"/>
          </a:p>
        </p:txBody>
      </p:sp>
      <p:sp>
        <p:nvSpPr>
          <p:cNvPr id="12" name="Rounded Rectangle 11"/>
          <p:cNvSpPr/>
          <p:nvPr/>
        </p:nvSpPr>
        <p:spPr>
          <a:xfrm>
            <a:off x="8321175" y="2132464"/>
            <a:ext cx="1769262" cy="845708"/>
          </a:xfrm>
          <a:prstGeom prst="round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smtClean="0"/>
              <a:t>Implementation classes</a:t>
            </a:r>
            <a:endParaRPr lang="en-US" dirty="0"/>
          </a:p>
        </p:txBody>
      </p:sp>
      <p:sp>
        <p:nvSpPr>
          <p:cNvPr id="14" name="Rounded Rectangle 13"/>
          <p:cNvSpPr/>
          <p:nvPr/>
        </p:nvSpPr>
        <p:spPr>
          <a:xfrm>
            <a:off x="6213344" y="2045427"/>
            <a:ext cx="1603877" cy="932745"/>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smtClean="0"/>
              <a:t>JAX-RS</a:t>
            </a:r>
          </a:p>
          <a:p>
            <a:pPr algn="ctr"/>
            <a:r>
              <a:rPr lang="en-US" dirty="0" smtClean="0"/>
              <a:t>Interfaces and</a:t>
            </a:r>
          </a:p>
          <a:p>
            <a:pPr algn="ctr"/>
            <a:r>
              <a:rPr lang="en-US" dirty="0" smtClean="0"/>
              <a:t>annotations</a:t>
            </a:r>
            <a:endParaRPr lang="en-US" dirty="0"/>
          </a:p>
        </p:txBody>
      </p:sp>
      <p:sp>
        <p:nvSpPr>
          <p:cNvPr id="15" name="TextBox 14"/>
          <p:cNvSpPr txBox="1"/>
          <p:nvPr/>
        </p:nvSpPr>
        <p:spPr>
          <a:xfrm>
            <a:off x="6314822" y="2888035"/>
            <a:ext cx="1502399" cy="646331"/>
          </a:xfrm>
          <a:prstGeom prst="rect">
            <a:avLst/>
          </a:prstGeom>
          <a:noFill/>
          <a:ln>
            <a:noFill/>
          </a:ln>
        </p:spPr>
        <p:txBody>
          <a:bodyPr wrap="none" rtlCol="0" anchor="ctr" anchorCtr="1">
            <a:spAutoFit/>
          </a:bodyPr>
          <a:lstStyle/>
          <a:p>
            <a:r>
              <a:rPr lang="en-US" dirty="0"/>
              <a:t>(javax.ws.rs.*)</a:t>
            </a:r>
          </a:p>
          <a:p>
            <a:endParaRPr lang="en-US" dirty="0"/>
          </a:p>
        </p:txBody>
      </p:sp>
    </p:spTree>
    <p:extLst>
      <p:ext uri="{BB962C8B-B14F-4D97-AF65-F5344CB8AC3E}">
        <p14:creationId xmlns:p14="http://schemas.microsoft.com/office/powerpoint/2010/main" val="1147327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0 0 L 0 0.25 E" pathEditMode="relative" ptsTypes="">
                                      <p:cBhvr>
                                        <p:cTn id="6" dur="2000" fill="hold"/>
                                        <p:tgtEl>
                                          <p:spTgt spid="10"/>
                                        </p:tgtEl>
                                        <p:attrNameLst>
                                          <p:attrName>ppt_x</p:attrName>
                                          <p:attrName>ppt_y</p:attrName>
                                        </p:attrNameLst>
                                      </p:cBhvr>
                                    </p:animMotion>
                                  </p:childTnLst>
                                </p:cTn>
                              </p:par>
                              <p:par>
                                <p:cTn id="7" presetID="42" presetClass="path" presetSubtype="0" accel="50000" decel="50000" fill="hold" grpId="0" nodeType="withEffect">
                                  <p:stCondLst>
                                    <p:cond delay="0"/>
                                  </p:stCondLst>
                                  <p:childTnLst>
                                    <p:animMotion origin="layout" path="M 0 0 L 0 0.25 E" pathEditMode="relative" ptsTypes="">
                                      <p:cBhvr>
                                        <p:cTn id="8" dur="2000" fill="hold"/>
                                        <p:tgtEl>
                                          <p:spTgt spid="12"/>
                                        </p:tgtEl>
                                        <p:attrNameLst>
                                          <p:attrName>ppt_x</p:attrName>
                                          <p:attrName>ppt_y</p:attrName>
                                        </p:attrNameLst>
                                      </p:cBhvr>
                                    </p:animMotion>
                                  </p:childTnLst>
                                </p:cTn>
                              </p:par>
                              <p:par>
                                <p:cTn id="9" presetID="42" presetClass="path" presetSubtype="0" accel="50000" decel="50000" fill="hold" grpId="0" nodeType="withEffect">
                                  <p:stCondLst>
                                    <p:cond delay="0"/>
                                  </p:stCondLst>
                                  <p:childTnLst>
                                    <p:animMotion origin="layout" path="M 0 0 L 0 0.25 E" pathEditMode="relative" ptsTypes="">
                                      <p:cBhvr>
                                        <p:cTn id="10" dur="2000" fill="hold"/>
                                        <p:tgtEl>
                                          <p:spTgt spid="11"/>
                                        </p:tgtEl>
                                        <p:attrNameLst>
                                          <p:attrName>ppt_x</p:attrName>
                                          <p:attrName>ppt_y</p:attrName>
                                        </p:attrNameLst>
                                      </p:cBhvr>
                                    </p:animMotion>
                                  </p:childTnLst>
                                </p:cTn>
                              </p:par>
                              <p:par>
                                <p:cTn id="11" presetID="42" presetClass="path" presetSubtype="0" accel="50000" decel="50000" fill="hold" grpId="0" nodeType="withEffect">
                                  <p:stCondLst>
                                    <p:cond delay="0"/>
                                  </p:stCondLst>
                                  <p:childTnLst>
                                    <p:animMotion origin="layout" path="M 0 0 L 0 0.25 E" pathEditMode="relative" ptsTypes="">
                                      <p:cBhvr>
                                        <p:cTn id="12" dur="2000" fill="hold"/>
                                        <p:tgtEl>
                                          <p:spTgt spid="14"/>
                                        </p:tgtEl>
                                        <p:attrNameLst>
                                          <p:attrName>ppt_x</p:attrName>
                                          <p:attrName>ppt_y</p:attrName>
                                        </p:attrNameLst>
                                      </p:cBhvr>
                                    </p:animMotion>
                                  </p:childTnLst>
                                </p:cTn>
                              </p:par>
                              <p:par>
                                <p:cTn id="13" presetID="42" presetClass="path" presetSubtype="0" accel="50000" decel="50000" fill="hold" grpId="0" nodeType="withEffect">
                                  <p:stCondLst>
                                    <p:cond delay="0"/>
                                  </p:stCondLst>
                                  <p:childTnLst>
                                    <p:animMotion origin="layout" path="M 0 0 L 0 0.25 E" pathEditMode="relative" ptsTypes="">
                                      <p:cBhvr>
                                        <p:cTn id="14" dur="2000" fill="hold"/>
                                        <p:tgtEl>
                                          <p:spTgt spid="15"/>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4" grpId="0" animBg="1"/>
      <p:bldP spid="15"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01CF334-2D5C-4859-84A6-CA7E6E43FAEB}" type="slidenum">
              <a:rPr lang="en-US" smtClean="0"/>
              <a:t>65</a:t>
            </a:fld>
            <a:endParaRPr lang="en-US" dirty="0"/>
          </a:p>
        </p:txBody>
      </p:sp>
      <p:sp>
        <p:nvSpPr>
          <p:cNvPr id="3" name="Content Placeholder 2"/>
          <p:cNvSpPr>
            <a:spLocks noGrp="1"/>
          </p:cNvSpPr>
          <p:nvPr>
            <p:ph idx="1"/>
          </p:nvPr>
        </p:nvSpPr>
        <p:spPr/>
        <p:txBody>
          <a:bodyPr>
            <a:normAutofit/>
          </a:bodyPr>
          <a:lstStyle/>
          <a:p>
            <a:r>
              <a:rPr lang="en-US" dirty="0" smtClean="0"/>
              <a:t>to </a:t>
            </a:r>
            <a:r>
              <a:rPr lang="en-US" dirty="0"/>
              <a:t>expose a Java class as a web </a:t>
            </a:r>
            <a:r>
              <a:rPr lang="en-US" dirty="0" smtClean="0"/>
              <a:t>service.</a:t>
            </a:r>
          </a:p>
          <a:p>
            <a:endParaRPr lang="en-US" dirty="0"/>
          </a:p>
          <a:p>
            <a:r>
              <a:rPr lang="en-US" dirty="0"/>
              <a:t>JAX-RS has an annotation </a:t>
            </a:r>
            <a:r>
              <a:rPr lang="en-US" dirty="0" smtClean="0"/>
              <a:t>set:</a:t>
            </a:r>
            <a:endParaRPr lang="en-US" dirty="0"/>
          </a:p>
          <a:p>
            <a:pPr lvl="1">
              <a:buFont typeface="Arial" panose="020B0604020202020204" pitchFamily="34" charset="0"/>
              <a:buChar char="•"/>
            </a:pPr>
            <a:r>
              <a:rPr lang="en-US" dirty="0"/>
              <a:t>@Path </a:t>
            </a:r>
          </a:p>
          <a:p>
            <a:pPr lvl="1">
              <a:buFont typeface="Arial" panose="020B0604020202020204" pitchFamily="34" charset="0"/>
              <a:buChar char="•"/>
            </a:pPr>
            <a:r>
              <a:rPr lang="en-US" dirty="0" smtClean="0"/>
              <a:t>@</a:t>
            </a:r>
            <a:r>
              <a:rPr lang="en-US" dirty="0"/>
              <a:t>GET, @POST, @PUT, @DELETE </a:t>
            </a:r>
          </a:p>
          <a:p>
            <a:pPr lvl="1">
              <a:buFont typeface="Arial" panose="020B0604020202020204" pitchFamily="34" charset="0"/>
              <a:buChar char="•"/>
            </a:pPr>
            <a:r>
              <a:rPr lang="en-US" dirty="0" smtClean="0"/>
              <a:t>@</a:t>
            </a:r>
            <a:r>
              <a:rPr lang="en-US" dirty="0"/>
              <a:t>Produces, @</a:t>
            </a:r>
            <a:r>
              <a:rPr lang="en-US" dirty="0" smtClean="0"/>
              <a:t>Consumes</a:t>
            </a:r>
          </a:p>
          <a:p>
            <a:endParaRPr lang="en-US" dirty="0"/>
          </a:p>
          <a:p>
            <a:endParaRPr lang="en-US" dirty="0"/>
          </a:p>
        </p:txBody>
      </p:sp>
      <p:sp>
        <p:nvSpPr>
          <p:cNvPr id="4" name="Title 3"/>
          <p:cNvSpPr>
            <a:spLocks noGrp="1"/>
          </p:cNvSpPr>
          <p:nvPr>
            <p:ph type="title"/>
          </p:nvPr>
        </p:nvSpPr>
        <p:spPr/>
        <p:txBody>
          <a:bodyPr/>
          <a:lstStyle/>
          <a:p>
            <a:r>
              <a:rPr lang="en-US" dirty="0" smtClean="0"/>
              <a:t>JAX-RS Annotations</a:t>
            </a:r>
            <a:endParaRPr lang="en-US" dirty="0"/>
          </a:p>
        </p:txBody>
      </p:sp>
    </p:spTree>
    <p:extLst>
      <p:ext uri="{BB962C8B-B14F-4D97-AF65-F5344CB8AC3E}">
        <p14:creationId xmlns:p14="http://schemas.microsoft.com/office/powerpoint/2010/main" val="3446047228"/>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01CF334-2D5C-4859-84A6-CA7E6E43FAEB}" type="slidenum">
              <a:rPr lang="en-US" smtClean="0"/>
              <a:t>66</a:t>
            </a:fld>
            <a:endParaRPr lang="en-US" dirty="0"/>
          </a:p>
        </p:txBody>
      </p:sp>
      <p:sp>
        <p:nvSpPr>
          <p:cNvPr id="3" name="Content Placeholder 2"/>
          <p:cNvSpPr>
            <a:spLocks noGrp="1"/>
          </p:cNvSpPr>
          <p:nvPr>
            <p:ph idx="1"/>
          </p:nvPr>
        </p:nvSpPr>
        <p:spPr/>
        <p:txBody>
          <a:bodyPr/>
          <a:lstStyle/>
          <a:p>
            <a:r>
              <a:rPr lang="en-US" dirty="0" smtClean="0"/>
              <a:t>Make the class accessible via an HTTP request.</a:t>
            </a:r>
          </a:p>
          <a:p>
            <a:endParaRPr lang="en-US" dirty="0" smtClean="0"/>
          </a:p>
          <a:p>
            <a:r>
              <a:rPr lang="en-US" dirty="0" smtClean="0"/>
              <a:t>Defines the resources’ root.</a:t>
            </a:r>
          </a:p>
          <a:p>
            <a:endParaRPr lang="en-US" dirty="0" smtClean="0"/>
          </a:p>
          <a:p>
            <a:r>
              <a:rPr lang="en-US" dirty="0"/>
              <a:t>The data value is the relative URL of the resource</a:t>
            </a:r>
            <a:endParaRPr lang="en-US" dirty="0" smtClean="0"/>
          </a:p>
          <a:p>
            <a:endParaRPr lang="en-US" dirty="0"/>
          </a:p>
        </p:txBody>
      </p:sp>
      <p:sp>
        <p:nvSpPr>
          <p:cNvPr id="4" name="Title 3"/>
          <p:cNvSpPr>
            <a:spLocks noGrp="1"/>
          </p:cNvSpPr>
          <p:nvPr>
            <p:ph type="title"/>
          </p:nvPr>
        </p:nvSpPr>
        <p:spPr/>
        <p:txBody>
          <a:bodyPr/>
          <a:lstStyle/>
          <a:p>
            <a:r>
              <a:rPr lang="en-US" dirty="0" smtClean="0"/>
              <a:t>JAX-RS: @PATH</a:t>
            </a:r>
            <a:endParaRPr lang="en-US" dirty="0"/>
          </a:p>
        </p:txBody>
      </p:sp>
      <p:sp>
        <p:nvSpPr>
          <p:cNvPr id="5" name="TextBox 4"/>
          <p:cNvSpPr txBox="1"/>
          <p:nvPr/>
        </p:nvSpPr>
        <p:spPr>
          <a:xfrm>
            <a:off x="697422" y="4406277"/>
            <a:ext cx="2898183" cy="2215991"/>
          </a:xfrm>
          <a:prstGeom prst="rect">
            <a:avLst/>
          </a:prstGeom>
          <a:noFill/>
          <a:ln>
            <a:noFill/>
          </a:ln>
        </p:spPr>
        <p:txBody>
          <a:bodyPr wrap="square" rtlCol="0" anchor="ctr" anchorCtr="1">
            <a:spAutoFit/>
          </a:bodyPr>
          <a:lstStyle/>
          <a:p>
            <a:endParaRPr lang="en-US" dirty="0"/>
          </a:p>
          <a:p>
            <a:r>
              <a:rPr lang="en-US" sz="2400" dirty="0"/>
              <a:t>@Path</a:t>
            </a:r>
            <a:r>
              <a:rPr lang="en-US" sz="2400" b="1" dirty="0" smtClean="0"/>
              <a:t>(</a:t>
            </a:r>
            <a:r>
              <a:rPr lang="en-US" sz="2400" dirty="0" smtClean="0"/>
              <a:t>“category"</a:t>
            </a:r>
            <a:r>
              <a:rPr lang="en-US" sz="2400" b="1" dirty="0" smtClean="0"/>
              <a:t>) </a:t>
            </a:r>
            <a:endParaRPr lang="en-US" sz="2400" dirty="0"/>
          </a:p>
          <a:p>
            <a:r>
              <a:rPr lang="en-US" sz="2400" dirty="0"/>
              <a:t>public class </a:t>
            </a:r>
            <a:r>
              <a:rPr lang="en-US" sz="2400" dirty="0" smtClean="0"/>
              <a:t>Category </a:t>
            </a:r>
            <a:r>
              <a:rPr lang="en-US" sz="2400" b="1" dirty="0"/>
              <a:t>{ </a:t>
            </a:r>
            <a:endParaRPr lang="en-US" sz="2400" dirty="0"/>
          </a:p>
          <a:p>
            <a:r>
              <a:rPr lang="en-US" sz="2400" b="1" dirty="0"/>
              <a:t>…… </a:t>
            </a:r>
            <a:endParaRPr lang="en-US" sz="2400" dirty="0"/>
          </a:p>
          <a:p>
            <a:r>
              <a:rPr lang="en-US" sz="2400" b="1" dirty="0"/>
              <a:t>} </a:t>
            </a:r>
            <a:endParaRPr lang="en-US" sz="2400" dirty="0"/>
          </a:p>
        </p:txBody>
      </p:sp>
      <p:sp>
        <p:nvSpPr>
          <p:cNvPr id="6" name="Right Arrow 5"/>
          <p:cNvSpPr/>
          <p:nvPr/>
        </p:nvSpPr>
        <p:spPr>
          <a:xfrm>
            <a:off x="3461674" y="5321959"/>
            <a:ext cx="600095" cy="384625"/>
          </a:xfrm>
          <a:prstGeom prst="rightArrow">
            <a:avLst>
              <a:gd name="adj1" fmla="val 50000"/>
              <a:gd name="adj2" fmla="val 51444"/>
            </a:avLst>
          </a:prstGeom>
          <a:solidFill>
            <a:schemeClr val="accent1">
              <a:lumMod val="75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fr-FR" dirty="0"/>
          </a:p>
        </p:txBody>
      </p:sp>
      <p:sp>
        <p:nvSpPr>
          <p:cNvPr id="7" name="TextBox 6"/>
          <p:cNvSpPr txBox="1"/>
          <p:nvPr/>
        </p:nvSpPr>
        <p:spPr>
          <a:xfrm>
            <a:off x="3830513" y="5187739"/>
            <a:ext cx="8361487" cy="461665"/>
          </a:xfrm>
          <a:prstGeom prst="rect">
            <a:avLst/>
          </a:prstGeom>
          <a:noFill/>
          <a:ln>
            <a:noFill/>
          </a:ln>
        </p:spPr>
        <p:txBody>
          <a:bodyPr wrap="square" rtlCol="0" anchor="ctr" anchorCtr="1">
            <a:spAutoFit/>
          </a:bodyPr>
          <a:lstStyle/>
          <a:p>
            <a:r>
              <a:rPr lang="en-US" sz="2400" dirty="0" smtClean="0"/>
              <a:t>http</a:t>
            </a:r>
            <a:r>
              <a:rPr lang="en-US" sz="2400" dirty="0"/>
              <a:t>://</a:t>
            </a:r>
            <a:r>
              <a:rPr lang="en-US" sz="2400" dirty="0" smtClean="0"/>
              <a:t>localhost:8080/Bibliotheque/webresources/category </a:t>
            </a:r>
            <a:endParaRPr lang="en-US" sz="2400" dirty="0"/>
          </a:p>
        </p:txBody>
      </p:sp>
    </p:spTree>
    <p:extLst>
      <p:ext uri="{BB962C8B-B14F-4D97-AF65-F5344CB8AC3E}">
        <p14:creationId xmlns:p14="http://schemas.microsoft.com/office/powerpoint/2010/main" val="1383188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7"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01CF334-2D5C-4859-84A6-CA7E6E43FAEB}" type="slidenum">
              <a:rPr lang="en-US" smtClean="0"/>
              <a:t>67</a:t>
            </a:fld>
            <a:endParaRPr lang="en-US" dirty="0"/>
          </a:p>
        </p:txBody>
      </p:sp>
      <p:sp>
        <p:nvSpPr>
          <p:cNvPr id="3" name="Content Placeholder 2"/>
          <p:cNvSpPr>
            <a:spLocks noGrp="1"/>
          </p:cNvSpPr>
          <p:nvPr>
            <p:ph idx="1"/>
          </p:nvPr>
        </p:nvSpPr>
        <p:spPr/>
        <p:txBody>
          <a:bodyPr>
            <a:normAutofit fontScale="92500" lnSpcReduction="10000"/>
          </a:bodyPr>
          <a:lstStyle/>
          <a:p>
            <a:r>
              <a:rPr lang="en-US" dirty="0"/>
              <a:t>The annotation can be used to note a </a:t>
            </a:r>
            <a:r>
              <a:rPr lang="en-US" dirty="0" smtClean="0"/>
              <a:t>method </a:t>
            </a:r>
          </a:p>
          <a:p>
            <a:endParaRPr lang="en-US" dirty="0"/>
          </a:p>
          <a:p>
            <a:r>
              <a:rPr lang="en-US" dirty="0" smtClean="0"/>
              <a:t>resulting </a:t>
            </a:r>
            <a:r>
              <a:rPr lang="en-US" dirty="0"/>
              <a:t>URI is the concatenation </a:t>
            </a:r>
            <a:r>
              <a:rPr lang="en-US" dirty="0" smtClean="0"/>
              <a:t>between the Path value of the class and the path value of the method</a:t>
            </a:r>
          </a:p>
          <a:p>
            <a:endParaRPr lang="en-US" dirty="0"/>
          </a:p>
          <a:p>
            <a:r>
              <a:rPr lang="en-US" dirty="0"/>
              <a:t>The value set in </a:t>
            </a:r>
            <a:r>
              <a:rPr lang="en-US" dirty="0" smtClean="0"/>
              <a:t>the</a:t>
            </a:r>
            <a:r>
              <a:rPr lang="en-US" dirty="0"/>
              <a:t> Path </a:t>
            </a:r>
            <a:r>
              <a:rPr lang="en-US" dirty="0" smtClean="0"/>
              <a:t> annotation is not </a:t>
            </a:r>
            <a:r>
              <a:rPr lang="en-US" dirty="0"/>
              <a:t>necessarily a constant, it can vary</a:t>
            </a:r>
            <a:r>
              <a:rPr lang="en-US" dirty="0" smtClean="0"/>
              <a:t>.</a:t>
            </a:r>
          </a:p>
          <a:p>
            <a:endParaRPr lang="en-US" dirty="0"/>
          </a:p>
          <a:p>
            <a:r>
              <a:rPr lang="en-US" dirty="0"/>
              <a:t>Ability to define more complex expressions, called Template </a:t>
            </a:r>
            <a:r>
              <a:rPr lang="en-US" dirty="0" smtClean="0"/>
              <a:t>Parameters</a:t>
            </a:r>
          </a:p>
          <a:p>
            <a:endParaRPr lang="en-US" dirty="0"/>
          </a:p>
          <a:p>
            <a:r>
              <a:rPr lang="en-US" dirty="0"/>
              <a:t>The complex contents are delimited by </a:t>
            </a:r>
            <a:r>
              <a:rPr lang="en-US" dirty="0" smtClean="0"/>
              <a:t>"{}"</a:t>
            </a:r>
            <a:endParaRPr lang="en-US" dirty="0"/>
          </a:p>
        </p:txBody>
      </p:sp>
      <p:sp>
        <p:nvSpPr>
          <p:cNvPr id="4" name="Title 3"/>
          <p:cNvSpPr>
            <a:spLocks noGrp="1"/>
          </p:cNvSpPr>
          <p:nvPr>
            <p:ph type="title"/>
          </p:nvPr>
        </p:nvSpPr>
        <p:spPr/>
        <p:txBody>
          <a:bodyPr/>
          <a:lstStyle/>
          <a:p>
            <a:r>
              <a:rPr lang="en-US" dirty="0"/>
              <a:t>JAX-RS: @PATH</a:t>
            </a:r>
          </a:p>
        </p:txBody>
      </p:sp>
    </p:spTree>
    <p:extLst>
      <p:ext uri="{BB962C8B-B14F-4D97-AF65-F5344CB8AC3E}">
        <p14:creationId xmlns:p14="http://schemas.microsoft.com/office/powerpoint/2010/main" val="880074021"/>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01CF334-2D5C-4859-84A6-CA7E6E43FAEB}" type="slidenum">
              <a:rPr lang="en-US" smtClean="0"/>
              <a:t>68</a:t>
            </a:fld>
            <a:endParaRPr lang="en-US" dirty="0"/>
          </a:p>
        </p:txBody>
      </p:sp>
      <p:sp>
        <p:nvSpPr>
          <p:cNvPr id="3" name="Content Placeholder 2"/>
          <p:cNvSpPr>
            <a:spLocks noGrp="1"/>
          </p:cNvSpPr>
          <p:nvPr>
            <p:ph idx="1"/>
          </p:nvPr>
        </p:nvSpPr>
        <p:spPr/>
        <p:txBody>
          <a:bodyPr/>
          <a:lstStyle/>
          <a:p>
            <a:r>
              <a:rPr lang="en-US" dirty="0"/>
              <a:t>for mapping a</a:t>
            </a:r>
            <a:r>
              <a:rPr lang="en-US" dirty="0" smtClean="0"/>
              <a:t> </a:t>
            </a:r>
            <a:r>
              <a:rPr lang="en-US" dirty="0"/>
              <a:t>method </a:t>
            </a:r>
            <a:r>
              <a:rPr lang="en-US" dirty="0" smtClean="0"/>
              <a:t>accessible via HTTP request</a:t>
            </a:r>
          </a:p>
          <a:p>
            <a:endParaRPr lang="en-US" dirty="0"/>
          </a:p>
          <a:p>
            <a:r>
              <a:rPr lang="en-US" dirty="0" smtClean="0"/>
              <a:t>used only for methods</a:t>
            </a:r>
          </a:p>
          <a:p>
            <a:endParaRPr lang="en-US" dirty="0"/>
          </a:p>
          <a:p>
            <a:r>
              <a:rPr lang="en-US" dirty="0"/>
              <a:t>The method name does not matter, JAX determines the method to execute based on the request</a:t>
            </a:r>
          </a:p>
        </p:txBody>
      </p:sp>
      <p:sp>
        <p:nvSpPr>
          <p:cNvPr id="4" name="Title 3"/>
          <p:cNvSpPr>
            <a:spLocks noGrp="1"/>
          </p:cNvSpPr>
          <p:nvPr>
            <p:ph type="title"/>
          </p:nvPr>
        </p:nvSpPr>
        <p:spPr/>
        <p:txBody>
          <a:bodyPr/>
          <a:lstStyle/>
          <a:p>
            <a:r>
              <a:rPr lang="en-US" dirty="0" smtClean="0"/>
              <a:t>JAX-RS: @GET, @POST, @PUT, @DELETE</a:t>
            </a:r>
            <a:endParaRPr lang="en-US" dirty="0"/>
          </a:p>
        </p:txBody>
      </p:sp>
    </p:spTree>
    <p:extLst>
      <p:ext uri="{BB962C8B-B14F-4D97-AF65-F5344CB8AC3E}">
        <p14:creationId xmlns:p14="http://schemas.microsoft.com/office/powerpoint/2010/main" val="1541785649"/>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01CF334-2D5C-4859-84A6-CA7E6E43FAEB}" type="slidenum">
              <a:rPr lang="en-US" smtClean="0"/>
              <a:t>69</a:t>
            </a:fld>
            <a:endParaRPr lang="en-US" dirty="0"/>
          </a:p>
        </p:txBody>
      </p:sp>
      <p:sp>
        <p:nvSpPr>
          <p:cNvPr id="3" name="Content Placeholder 2"/>
          <p:cNvSpPr>
            <a:spLocks noGrp="1"/>
          </p:cNvSpPr>
          <p:nvPr>
            <p:ph idx="1"/>
          </p:nvPr>
        </p:nvSpPr>
        <p:spPr/>
        <p:txBody>
          <a:bodyPr/>
          <a:lstStyle/>
          <a:p>
            <a:r>
              <a:rPr lang="en-US" b="1" dirty="0" smtClean="0"/>
              <a:t>@Consumes</a:t>
            </a:r>
            <a:r>
              <a:rPr lang="en-US" dirty="0" smtClean="0"/>
              <a:t>: to </a:t>
            </a:r>
            <a:r>
              <a:rPr lang="en-US" dirty="0"/>
              <a:t>specify MIME types that </a:t>
            </a:r>
            <a:r>
              <a:rPr lang="en-US" dirty="0" smtClean="0"/>
              <a:t>a resource’s </a:t>
            </a:r>
            <a:r>
              <a:rPr lang="en-US" dirty="0"/>
              <a:t>method can </a:t>
            </a:r>
            <a:r>
              <a:rPr lang="en-US" dirty="0" smtClean="0"/>
              <a:t>accept.</a:t>
            </a:r>
          </a:p>
          <a:p>
            <a:endParaRPr lang="en-US" dirty="0"/>
          </a:p>
          <a:p>
            <a:r>
              <a:rPr lang="en-US" b="1" dirty="0" smtClean="0"/>
              <a:t>@Produces</a:t>
            </a:r>
            <a:r>
              <a:rPr lang="en-US" dirty="0"/>
              <a:t>: specifies the type of output this method (or web service) will produce</a:t>
            </a:r>
            <a:r>
              <a:rPr lang="en-US" dirty="0" smtClean="0"/>
              <a:t>.</a:t>
            </a:r>
          </a:p>
          <a:p>
            <a:endParaRPr lang="en-US" dirty="0"/>
          </a:p>
          <a:p>
            <a:r>
              <a:rPr lang="en-US" dirty="0"/>
              <a:t>the list of constants of various MIME types is available in the </a:t>
            </a:r>
            <a:r>
              <a:rPr lang="en-US" dirty="0" smtClean="0"/>
              <a:t>class </a:t>
            </a:r>
            <a:r>
              <a:rPr lang="en-US" dirty="0" err="1" smtClean="0"/>
              <a:t>MediaType</a:t>
            </a:r>
            <a:r>
              <a:rPr lang="en-US" dirty="0" smtClean="0"/>
              <a:t>.</a:t>
            </a:r>
            <a:endParaRPr lang="en-US" dirty="0"/>
          </a:p>
          <a:p>
            <a:endParaRPr lang="en-US" dirty="0"/>
          </a:p>
        </p:txBody>
      </p:sp>
      <p:sp>
        <p:nvSpPr>
          <p:cNvPr id="4" name="Title 3"/>
          <p:cNvSpPr>
            <a:spLocks noGrp="1"/>
          </p:cNvSpPr>
          <p:nvPr>
            <p:ph type="title"/>
          </p:nvPr>
        </p:nvSpPr>
        <p:spPr/>
        <p:txBody>
          <a:bodyPr/>
          <a:lstStyle/>
          <a:p>
            <a:r>
              <a:rPr lang="en-US" dirty="0" smtClean="0"/>
              <a:t>@Consumes, @Produces</a:t>
            </a:r>
            <a:endParaRPr lang="en-US" dirty="0"/>
          </a:p>
        </p:txBody>
      </p:sp>
    </p:spTree>
    <p:extLst>
      <p:ext uri="{BB962C8B-B14F-4D97-AF65-F5344CB8AC3E}">
        <p14:creationId xmlns:p14="http://schemas.microsoft.com/office/powerpoint/2010/main" val="11308028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5576552" y="3657866"/>
            <a:ext cx="4250028" cy="2852626"/>
          </a:xfrm>
          <a:prstGeom prst="round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a:t>Client App</a:t>
            </a:r>
            <a:endParaRPr lang="fr-FR" dirty="0"/>
          </a:p>
        </p:txBody>
      </p:sp>
      <p:sp>
        <p:nvSpPr>
          <p:cNvPr id="3" name="Title 2"/>
          <p:cNvSpPr>
            <a:spLocks noGrp="1"/>
          </p:cNvSpPr>
          <p:nvPr>
            <p:ph type="title"/>
          </p:nvPr>
        </p:nvSpPr>
        <p:spPr/>
        <p:txBody>
          <a:bodyPr/>
          <a:lstStyle/>
          <a:p>
            <a:r>
              <a:rPr lang="en-US" dirty="0" smtClean="0"/>
              <a:t>Local API</a:t>
            </a:r>
            <a:endParaRPr lang="fr-FR" dirty="0"/>
          </a:p>
        </p:txBody>
      </p:sp>
      <p:sp>
        <p:nvSpPr>
          <p:cNvPr id="5" name="Rectangle 4"/>
          <p:cNvSpPr/>
          <p:nvPr/>
        </p:nvSpPr>
        <p:spPr>
          <a:xfrm>
            <a:off x="10139209" y="3765437"/>
            <a:ext cx="1120462" cy="785611"/>
          </a:xfrm>
          <a:prstGeom prst="rect">
            <a:avLst/>
          </a:prstGeom>
          <a:solidFill>
            <a:schemeClr val="accent3">
              <a:lumMod val="40000"/>
              <a:lumOff val="6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smtClean="0">
                <a:solidFill>
                  <a:schemeClr val="bg2">
                    <a:lumMod val="25000"/>
                  </a:schemeClr>
                </a:solidFill>
              </a:rPr>
              <a:t>Library</a:t>
            </a:r>
            <a:endParaRPr lang="fr-FR" dirty="0">
              <a:solidFill>
                <a:schemeClr val="bg2">
                  <a:lumMod val="25000"/>
                </a:schemeClr>
              </a:solidFill>
            </a:endParaRPr>
          </a:p>
        </p:txBody>
      </p:sp>
      <p:sp>
        <p:nvSpPr>
          <p:cNvPr id="6" name="Rectangle 5"/>
          <p:cNvSpPr/>
          <p:nvPr/>
        </p:nvSpPr>
        <p:spPr>
          <a:xfrm>
            <a:off x="10139209" y="4691374"/>
            <a:ext cx="1120462" cy="785611"/>
          </a:xfrm>
          <a:prstGeom prst="rect">
            <a:avLst/>
          </a:prstGeom>
          <a:solidFill>
            <a:schemeClr val="accent3">
              <a:lumMod val="40000"/>
              <a:lumOff val="6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a:solidFill>
                  <a:schemeClr val="bg2">
                    <a:lumMod val="25000"/>
                  </a:schemeClr>
                </a:solidFill>
              </a:rPr>
              <a:t>Library</a:t>
            </a:r>
            <a:endParaRPr lang="fr-FR" dirty="0"/>
          </a:p>
        </p:txBody>
      </p:sp>
      <p:sp>
        <p:nvSpPr>
          <p:cNvPr id="7" name="Rectangle 6"/>
          <p:cNvSpPr/>
          <p:nvPr/>
        </p:nvSpPr>
        <p:spPr>
          <a:xfrm>
            <a:off x="10139209" y="5617311"/>
            <a:ext cx="1120462" cy="785611"/>
          </a:xfrm>
          <a:prstGeom prst="rect">
            <a:avLst/>
          </a:prstGeom>
          <a:solidFill>
            <a:schemeClr val="accent3">
              <a:lumMod val="40000"/>
              <a:lumOff val="6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a:solidFill>
                  <a:schemeClr val="bg2">
                    <a:lumMod val="25000"/>
                  </a:schemeClr>
                </a:solidFill>
              </a:rPr>
              <a:t>Library</a:t>
            </a:r>
            <a:endParaRPr lang="fr-FR" dirty="0"/>
          </a:p>
        </p:txBody>
      </p:sp>
      <p:sp>
        <p:nvSpPr>
          <p:cNvPr id="8" name="TextBox 7"/>
          <p:cNvSpPr txBox="1"/>
          <p:nvPr/>
        </p:nvSpPr>
        <p:spPr>
          <a:xfrm>
            <a:off x="1479675" y="2904501"/>
            <a:ext cx="3910109" cy="769441"/>
          </a:xfrm>
          <a:prstGeom prst="rect">
            <a:avLst/>
          </a:prstGeom>
          <a:noFill/>
          <a:ln>
            <a:noFill/>
          </a:ln>
        </p:spPr>
        <p:txBody>
          <a:bodyPr wrap="none" rtlCol="0" anchor="ctr" anchorCtr="1">
            <a:spAutoFit/>
          </a:bodyPr>
          <a:lstStyle/>
          <a:p>
            <a:pPr marL="342900" indent="-342900">
              <a:buFont typeface="Arial" panose="020B0604020202020204" pitchFamily="34" charset="0"/>
              <a:buChar char="•"/>
            </a:pPr>
            <a:r>
              <a:rPr lang="en-US" sz="2200" dirty="0" smtClean="0"/>
              <a:t>Add libraries to the class path</a:t>
            </a:r>
          </a:p>
          <a:p>
            <a:pPr marL="342900" indent="-342900">
              <a:buFont typeface="Arial" panose="020B0604020202020204" pitchFamily="34" charset="0"/>
              <a:buChar char="•"/>
            </a:pPr>
            <a:r>
              <a:rPr lang="en-US" sz="2200" dirty="0" smtClean="0"/>
              <a:t>Inside a single machine</a:t>
            </a:r>
            <a:endParaRPr lang="fr-FR" sz="2200" dirty="0"/>
          </a:p>
        </p:txBody>
      </p:sp>
      <p:sp>
        <p:nvSpPr>
          <p:cNvPr id="9" name="Slide Number Placeholder 8"/>
          <p:cNvSpPr>
            <a:spLocks noGrp="1"/>
          </p:cNvSpPr>
          <p:nvPr>
            <p:ph type="sldNum" sz="quarter" idx="12"/>
          </p:nvPr>
        </p:nvSpPr>
        <p:spPr/>
        <p:txBody>
          <a:bodyPr/>
          <a:lstStyle/>
          <a:p>
            <a:fld id="{401CF334-2D5C-4859-84A6-CA7E6E43FAEB}" type="slidenum">
              <a:rPr lang="en-US" smtClean="0"/>
              <a:t>7</a:t>
            </a:fld>
            <a:endParaRPr lang="en-US" dirty="0"/>
          </a:p>
        </p:txBody>
      </p:sp>
    </p:spTree>
    <p:extLst>
      <p:ext uri="{BB962C8B-B14F-4D97-AF65-F5344CB8AC3E}">
        <p14:creationId xmlns:p14="http://schemas.microsoft.com/office/powerpoint/2010/main" val="148973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path" presetSubtype="0" accel="50000" decel="50000" fill="hold" grpId="0" nodeType="clickEffect">
                                  <p:stCondLst>
                                    <p:cond delay="0"/>
                                  </p:stCondLst>
                                  <p:childTnLst>
                                    <p:animMotion origin="layout" path="M -4.16667E-6 0 L -0.13333 0.00069 " pathEditMode="relative" rAng="0" ptsTypes="AA">
                                      <p:cBhvr>
                                        <p:cTn id="6" dur="2000" fill="hold"/>
                                        <p:tgtEl>
                                          <p:spTgt spid="5"/>
                                        </p:tgtEl>
                                        <p:attrNameLst>
                                          <p:attrName>ppt_x</p:attrName>
                                          <p:attrName>ppt_y</p:attrName>
                                        </p:attrNameLst>
                                      </p:cBhvr>
                                      <p:rCtr x="-6667" y="23"/>
                                    </p:animMotion>
                                  </p:childTnLst>
                                </p:cTn>
                              </p:par>
                              <p:par>
                                <p:cTn id="7" presetID="35" presetClass="path" presetSubtype="0" accel="50000" decel="50000" fill="hold" grpId="0" nodeType="withEffect">
                                  <p:stCondLst>
                                    <p:cond delay="0"/>
                                  </p:stCondLst>
                                  <p:childTnLst>
                                    <p:animMotion origin="layout" path="M -4.16667E-6 -3.7037E-6 L -0.13125 -0.00092 " pathEditMode="relative" rAng="0" ptsTypes="AA">
                                      <p:cBhvr>
                                        <p:cTn id="8" dur="2000" fill="hold"/>
                                        <p:tgtEl>
                                          <p:spTgt spid="6"/>
                                        </p:tgtEl>
                                        <p:attrNameLst>
                                          <p:attrName>ppt_x</p:attrName>
                                          <p:attrName>ppt_y</p:attrName>
                                        </p:attrNameLst>
                                      </p:cBhvr>
                                      <p:rCtr x="-6562" y="-46"/>
                                    </p:animMotion>
                                  </p:childTnLst>
                                </p:cTn>
                              </p:par>
                              <p:par>
                                <p:cTn id="9" presetID="35" presetClass="path" presetSubtype="0" accel="50000" decel="50000" fill="hold" grpId="0" nodeType="withEffect">
                                  <p:stCondLst>
                                    <p:cond delay="0"/>
                                  </p:stCondLst>
                                  <p:childTnLst>
                                    <p:animMotion origin="layout" path="M -4.16667E-6 2.59259E-6 L -0.13125 0.00139 " pathEditMode="relative" rAng="0" ptsTypes="AA">
                                      <p:cBhvr>
                                        <p:cTn id="10" dur="2000" fill="hold"/>
                                        <p:tgtEl>
                                          <p:spTgt spid="7"/>
                                        </p:tgtEl>
                                        <p:attrNameLst>
                                          <p:attrName>ppt_x</p:attrName>
                                          <p:attrName>ppt_y</p:attrName>
                                        </p:attrNameLst>
                                      </p:cBhvr>
                                      <p:rCtr x="-6562" y="6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01CF334-2D5C-4859-84A6-CA7E6E43FAEB}" type="slidenum">
              <a:rPr lang="en-US" smtClean="0"/>
              <a:t>70</a:t>
            </a:fld>
            <a:endParaRPr lang="en-US" dirty="0"/>
          </a:p>
        </p:txBody>
      </p:sp>
      <p:sp>
        <p:nvSpPr>
          <p:cNvPr id="3" name="Content Placeholder 2"/>
          <p:cNvSpPr>
            <a:spLocks noGrp="1"/>
          </p:cNvSpPr>
          <p:nvPr>
            <p:ph idx="1"/>
          </p:nvPr>
        </p:nvSpPr>
        <p:spPr/>
        <p:txBody>
          <a:bodyPr>
            <a:normAutofit/>
          </a:bodyPr>
          <a:lstStyle/>
          <a:p>
            <a:r>
              <a:rPr lang="en-US" dirty="0"/>
              <a:t>JAX-RS provides mechanisms to extract parameters </a:t>
            </a:r>
            <a:r>
              <a:rPr lang="en-US" dirty="0" smtClean="0"/>
              <a:t>from </a:t>
            </a:r>
            <a:r>
              <a:rPr lang="en-US" dirty="0"/>
              <a:t>the </a:t>
            </a:r>
            <a:r>
              <a:rPr lang="en-US" dirty="0" smtClean="0"/>
              <a:t>query</a:t>
            </a:r>
          </a:p>
          <a:p>
            <a:endParaRPr lang="en-US" dirty="0"/>
          </a:p>
          <a:p>
            <a:r>
              <a:rPr lang="en-US" dirty="0"/>
              <a:t>Used on the parameters of resource methods to perform injections of </a:t>
            </a:r>
            <a:r>
              <a:rPr lang="en-US" dirty="0" smtClean="0"/>
              <a:t>content</a:t>
            </a:r>
            <a:endParaRPr lang="en-US" dirty="0"/>
          </a:p>
        </p:txBody>
      </p:sp>
      <p:sp>
        <p:nvSpPr>
          <p:cNvPr id="4" name="Title 3"/>
          <p:cNvSpPr>
            <a:spLocks noGrp="1"/>
          </p:cNvSpPr>
          <p:nvPr>
            <p:ph type="title"/>
          </p:nvPr>
        </p:nvSpPr>
        <p:spPr/>
        <p:txBody>
          <a:bodyPr/>
          <a:lstStyle/>
          <a:p>
            <a:r>
              <a:rPr lang="en-US" dirty="0" smtClean="0"/>
              <a:t>Query Parameters</a:t>
            </a:r>
            <a:endParaRPr lang="en-US" dirty="0"/>
          </a:p>
        </p:txBody>
      </p:sp>
    </p:spTree>
    <p:extLst>
      <p:ext uri="{BB962C8B-B14F-4D97-AF65-F5344CB8AC3E}">
        <p14:creationId xmlns:p14="http://schemas.microsoft.com/office/powerpoint/2010/main" val="2457607272"/>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01CF334-2D5C-4859-84A6-CA7E6E43FAEB}" type="slidenum">
              <a:rPr lang="en-US" smtClean="0"/>
              <a:t>71</a:t>
            </a:fld>
            <a:endParaRPr lang="en-US" dirty="0"/>
          </a:p>
        </p:txBody>
      </p:sp>
      <p:sp>
        <p:nvSpPr>
          <p:cNvPr id="3" name="Content Placeholder 2"/>
          <p:cNvSpPr>
            <a:spLocks noGrp="1"/>
          </p:cNvSpPr>
          <p:nvPr>
            <p:ph idx="1"/>
          </p:nvPr>
        </p:nvSpPr>
        <p:spPr/>
        <p:txBody>
          <a:bodyPr>
            <a:normAutofit lnSpcReduction="10000"/>
          </a:bodyPr>
          <a:lstStyle/>
          <a:p>
            <a:pPr lvl="1">
              <a:buFont typeface="Arial" panose="020B0604020202020204" pitchFamily="34" charset="0"/>
              <a:buChar char="•"/>
            </a:pPr>
            <a:r>
              <a:rPr lang="en-US" dirty="0" smtClean="0"/>
              <a:t>@</a:t>
            </a:r>
            <a:r>
              <a:rPr lang="en-US" dirty="0" err="1" smtClean="0"/>
              <a:t>PathParam</a:t>
            </a:r>
            <a:r>
              <a:rPr lang="en-US" dirty="0"/>
              <a:t>: Binds the parameter passed to method to a value in path</a:t>
            </a:r>
            <a:r>
              <a:rPr lang="en-US" dirty="0" smtClean="0"/>
              <a:t>.</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a:t>
            </a:r>
            <a:r>
              <a:rPr lang="en-US" dirty="0" err="1" smtClean="0"/>
              <a:t>QueryParam</a:t>
            </a:r>
            <a:r>
              <a:rPr lang="en-US" dirty="0"/>
              <a:t>: Binds the parameter passed to method to a query parameter in path</a:t>
            </a:r>
            <a:r>
              <a:rPr lang="en-US" dirty="0" smtClean="0"/>
              <a:t>.</a:t>
            </a:r>
          </a:p>
          <a:p>
            <a:pPr lvl="1">
              <a:buFont typeface="Arial" panose="020B0604020202020204" pitchFamily="34" charset="0"/>
              <a:buChar char="•"/>
            </a:pPr>
            <a:endParaRPr lang="en-US" dirty="0"/>
          </a:p>
          <a:p>
            <a:pPr lvl="1">
              <a:buFont typeface="Arial" panose="020B0604020202020204" pitchFamily="34" charset="0"/>
              <a:buChar char="•"/>
            </a:pPr>
            <a:r>
              <a:rPr lang="en-US" dirty="0" smtClean="0"/>
              <a:t>@</a:t>
            </a:r>
            <a:r>
              <a:rPr lang="en-US" dirty="0" err="1" smtClean="0"/>
              <a:t>FormParam</a:t>
            </a:r>
            <a:r>
              <a:rPr lang="en-US" dirty="0"/>
              <a:t>: Binds the parameter passed to method to a form value.</a:t>
            </a:r>
            <a:endParaRPr lang="en-US" dirty="0" smtClean="0"/>
          </a:p>
          <a:p>
            <a:pPr lvl="1">
              <a:buFont typeface="Arial" panose="020B0604020202020204" pitchFamily="34" charset="0"/>
              <a:buChar char="•"/>
            </a:pPr>
            <a:endParaRPr lang="en-US" dirty="0"/>
          </a:p>
          <a:p>
            <a:pPr lvl="1">
              <a:buFont typeface="Arial" panose="020B0604020202020204" pitchFamily="34" charset="0"/>
              <a:buChar char="•"/>
            </a:pPr>
            <a:r>
              <a:rPr lang="en-US" dirty="0" smtClean="0"/>
              <a:t>@</a:t>
            </a:r>
            <a:r>
              <a:rPr lang="en-US" dirty="0" err="1" smtClean="0"/>
              <a:t>HeaderParam</a:t>
            </a:r>
            <a:r>
              <a:rPr lang="en-US" dirty="0" smtClean="0"/>
              <a:t>: </a:t>
            </a:r>
            <a:r>
              <a:rPr lang="en-US" dirty="0"/>
              <a:t>Binds the parameter passed to method to a HTTP header</a:t>
            </a:r>
            <a:r>
              <a:rPr lang="en-US" dirty="0" smtClean="0"/>
              <a:t>.</a:t>
            </a:r>
          </a:p>
          <a:p>
            <a:pPr lvl="1">
              <a:buFont typeface="Arial" panose="020B0604020202020204" pitchFamily="34" charset="0"/>
              <a:buChar char="•"/>
            </a:pPr>
            <a:endParaRPr lang="en-US" dirty="0"/>
          </a:p>
          <a:p>
            <a:pPr lvl="1">
              <a:buFont typeface="Arial" panose="020B0604020202020204" pitchFamily="34" charset="0"/>
              <a:buChar char="•"/>
            </a:pPr>
            <a:r>
              <a:rPr lang="en-US" dirty="0" smtClean="0"/>
              <a:t>@</a:t>
            </a:r>
            <a:r>
              <a:rPr lang="en-US" dirty="0" err="1" smtClean="0"/>
              <a:t>CookieParam</a:t>
            </a:r>
            <a:r>
              <a:rPr lang="en-US" dirty="0"/>
              <a:t>:  Binds the parameter passed to method to a Cookie.</a:t>
            </a:r>
          </a:p>
        </p:txBody>
      </p:sp>
      <p:sp>
        <p:nvSpPr>
          <p:cNvPr id="4" name="Title 3"/>
          <p:cNvSpPr>
            <a:spLocks noGrp="1"/>
          </p:cNvSpPr>
          <p:nvPr>
            <p:ph type="title"/>
          </p:nvPr>
        </p:nvSpPr>
        <p:spPr/>
        <p:txBody>
          <a:bodyPr/>
          <a:lstStyle/>
          <a:p>
            <a:r>
              <a:rPr lang="en-US" dirty="0" smtClean="0"/>
              <a:t>Query Parameters</a:t>
            </a:r>
            <a:endParaRPr lang="en-US" dirty="0"/>
          </a:p>
        </p:txBody>
      </p:sp>
    </p:spTree>
    <p:extLst>
      <p:ext uri="{BB962C8B-B14F-4D97-AF65-F5344CB8AC3E}">
        <p14:creationId xmlns:p14="http://schemas.microsoft.com/office/powerpoint/2010/main" val="1996180204"/>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01CF334-2D5C-4859-84A6-CA7E6E43FAEB}" type="slidenum">
              <a:rPr lang="en-US" smtClean="0"/>
              <a:t>72</a:t>
            </a:fld>
            <a:endParaRPr lang="en-US" dirty="0"/>
          </a:p>
        </p:txBody>
      </p:sp>
      <p:sp>
        <p:nvSpPr>
          <p:cNvPr id="3" name="Title 2"/>
          <p:cNvSpPr>
            <a:spLocks noGrp="1"/>
          </p:cNvSpPr>
          <p:nvPr>
            <p:ph type="title"/>
          </p:nvPr>
        </p:nvSpPr>
        <p:spPr/>
        <p:txBody>
          <a:bodyPr/>
          <a:lstStyle/>
          <a:p>
            <a:r>
              <a:rPr lang="en-US" dirty="0" smtClean="0"/>
              <a:t>Example</a:t>
            </a:r>
            <a:endParaRPr lang="en-US" dirty="0"/>
          </a:p>
        </p:txBody>
      </p:sp>
      <p:sp>
        <p:nvSpPr>
          <p:cNvPr id="4" name="Rectangle 3"/>
          <p:cNvSpPr/>
          <p:nvPr/>
        </p:nvSpPr>
        <p:spPr>
          <a:xfrm>
            <a:off x="801859" y="2057400"/>
            <a:ext cx="11120392" cy="4524315"/>
          </a:xfrm>
          <a:prstGeom prst="rect">
            <a:avLst/>
          </a:prstGeom>
        </p:spPr>
        <p:txBody>
          <a:bodyPr wrap="square">
            <a:spAutoFit/>
          </a:bodyPr>
          <a:lstStyle/>
          <a:p>
            <a:r>
              <a:rPr lang="en-US" b="1" dirty="0" smtClean="0">
                <a:solidFill>
                  <a:schemeClr val="accent1"/>
                </a:solidFill>
                <a:latin typeface="Courier New" panose="02070309020205020404" pitchFamily="49" charset="0"/>
              </a:rPr>
              <a:t>@</a:t>
            </a:r>
            <a:r>
              <a:rPr lang="en-US" b="1" dirty="0">
                <a:solidFill>
                  <a:schemeClr val="accent1"/>
                </a:solidFill>
                <a:latin typeface="Courier New" panose="02070309020205020404" pitchFamily="49" charset="0"/>
              </a:rPr>
              <a:t>Path("</a:t>
            </a:r>
            <a:r>
              <a:rPr lang="en-US" b="1" dirty="0" err="1">
                <a:solidFill>
                  <a:schemeClr val="accent1"/>
                </a:solidFill>
                <a:latin typeface="Courier New" panose="02070309020205020404" pitchFamily="49" charset="0"/>
              </a:rPr>
              <a:t>livre</a:t>
            </a:r>
            <a:r>
              <a:rPr lang="en-US" b="1" dirty="0">
                <a:solidFill>
                  <a:schemeClr val="accent1"/>
                </a:solidFill>
                <a:latin typeface="Courier New" panose="02070309020205020404" pitchFamily="49" charset="0"/>
              </a:rPr>
              <a:t>") </a:t>
            </a:r>
          </a:p>
          <a:p>
            <a:r>
              <a:rPr lang="en-US" dirty="0">
                <a:latin typeface="Courier New" panose="02070309020205020404" pitchFamily="49" charset="0"/>
              </a:rPr>
              <a:t>public class </a:t>
            </a:r>
            <a:r>
              <a:rPr lang="en-US" dirty="0" err="1">
                <a:latin typeface="Courier New" panose="02070309020205020404" pitchFamily="49" charset="0"/>
              </a:rPr>
              <a:t>LivreFacadeREST</a:t>
            </a:r>
            <a:r>
              <a:rPr lang="en-US" dirty="0">
                <a:latin typeface="Courier New" panose="02070309020205020404" pitchFamily="49" charset="0"/>
              </a:rPr>
              <a:t> </a:t>
            </a:r>
            <a:r>
              <a:rPr lang="en-US" b="1" dirty="0" smtClean="0">
                <a:latin typeface="Courier New" panose="02070309020205020404" pitchFamily="49" charset="0"/>
              </a:rPr>
              <a:t>{ </a:t>
            </a:r>
            <a:endParaRPr lang="en-US" dirty="0">
              <a:latin typeface="Courier New" panose="02070309020205020404" pitchFamily="49" charset="0"/>
            </a:endParaRPr>
          </a:p>
          <a:p>
            <a:r>
              <a:rPr lang="en-US" b="1" dirty="0">
                <a:solidFill>
                  <a:schemeClr val="accent1"/>
                </a:solidFill>
                <a:latin typeface="Courier New" panose="02070309020205020404" pitchFamily="49" charset="0"/>
              </a:rPr>
              <a:t>@</a:t>
            </a:r>
            <a:r>
              <a:rPr lang="en-US" b="1" dirty="0" smtClean="0">
                <a:solidFill>
                  <a:schemeClr val="accent1"/>
                </a:solidFill>
                <a:latin typeface="Courier New" panose="02070309020205020404" pitchFamily="49" charset="0"/>
              </a:rPr>
              <a:t>POST</a:t>
            </a:r>
            <a:endParaRPr lang="en-US" b="1" dirty="0">
              <a:solidFill>
                <a:schemeClr val="accent1"/>
              </a:solidFill>
              <a:latin typeface="Courier New" panose="02070309020205020404" pitchFamily="49" charset="0"/>
            </a:endParaRPr>
          </a:p>
          <a:p>
            <a:r>
              <a:rPr lang="en-US" b="1" dirty="0">
                <a:solidFill>
                  <a:schemeClr val="accent1"/>
                </a:solidFill>
                <a:latin typeface="Courier New" panose="02070309020205020404" pitchFamily="49" charset="0"/>
              </a:rPr>
              <a:t>@Consumes({"application/xml", "application/</a:t>
            </a:r>
            <a:r>
              <a:rPr lang="en-US" b="1" dirty="0" err="1">
                <a:solidFill>
                  <a:schemeClr val="accent1"/>
                </a:solidFill>
                <a:latin typeface="Courier New" panose="02070309020205020404" pitchFamily="49" charset="0"/>
              </a:rPr>
              <a:t>json</a:t>
            </a:r>
            <a:r>
              <a:rPr lang="en-US" b="1" dirty="0">
                <a:solidFill>
                  <a:schemeClr val="accent1"/>
                </a:solidFill>
                <a:latin typeface="Courier New" panose="02070309020205020404" pitchFamily="49" charset="0"/>
              </a:rPr>
              <a:t>"})</a:t>
            </a:r>
            <a:r>
              <a:rPr lang="en-US" b="1" dirty="0">
                <a:latin typeface="Courier New" panose="02070309020205020404" pitchFamily="49" charset="0"/>
              </a:rPr>
              <a:t> </a:t>
            </a:r>
            <a:endParaRPr lang="en-US" dirty="0">
              <a:latin typeface="Courier New" panose="02070309020205020404" pitchFamily="49" charset="0"/>
            </a:endParaRPr>
          </a:p>
          <a:p>
            <a:r>
              <a:rPr lang="en-US" dirty="0">
                <a:latin typeface="Courier New" panose="02070309020205020404" pitchFamily="49" charset="0"/>
              </a:rPr>
              <a:t>public void create</a:t>
            </a:r>
            <a:r>
              <a:rPr lang="en-US" b="1" dirty="0">
                <a:latin typeface="Courier New" panose="02070309020205020404" pitchFamily="49" charset="0"/>
              </a:rPr>
              <a:t>(</a:t>
            </a:r>
            <a:r>
              <a:rPr lang="en-US" dirty="0" err="1">
                <a:latin typeface="Courier New" panose="02070309020205020404" pitchFamily="49" charset="0"/>
              </a:rPr>
              <a:t>Livre</a:t>
            </a:r>
            <a:r>
              <a:rPr lang="en-US" dirty="0">
                <a:latin typeface="Courier New" panose="02070309020205020404" pitchFamily="49" charset="0"/>
              </a:rPr>
              <a:t> entity</a:t>
            </a:r>
            <a:r>
              <a:rPr lang="en-US" b="1" dirty="0">
                <a:latin typeface="Courier New" panose="02070309020205020404" pitchFamily="49" charset="0"/>
              </a:rPr>
              <a:t>) { </a:t>
            </a:r>
            <a:endParaRPr lang="en-US" dirty="0">
              <a:latin typeface="Courier New" panose="02070309020205020404" pitchFamily="49" charset="0"/>
            </a:endParaRPr>
          </a:p>
          <a:p>
            <a:r>
              <a:rPr lang="en-US" b="1" dirty="0" err="1">
                <a:latin typeface="Courier New" panose="02070309020205020404" pitchFamily="49" charset="0"/>
              </a:rPr>
              <a:t>super.</a:t>
            </a:r>
            <a:r>
              <a:rPr lang="en-US" dirty="0" err="1">
                <a:latin typeface="Courier New" panose="02070309020205020404" pitchFamily="49" charset="0"/>
              </a:rPr>
              <a:t>create</a:t>
            </a:r>
            <a:r>
              <a:rPr lang="en-US" b="1" dirty="0">
                <a:latin typeface="Courier New" panose="02070309020205020404" pitchFamily="49" charset="0"/>
              </a:rPr>
              <a:t>(</a:t>
            </a:r>
            <a:r>
              <a:rPr lang="en-US" dirty="0">
                <a:latin typeface="Courier New" panose="02070309020205020404" pitchFamily="49" charset="0"/>
              </a:rPr>
              <a:t>entity</a:t>
            </a:r>
            <a:r>
              <a:rPr lang="en-US" b="1" dirty="0">
                <a:latin typeface="Courier New" panose="02070309020205020404" pitchFamily="49" charset="0"/>
              </a:rPr>
              <a:t>); </a:t>
            </a:r>
            <a:endParaRPr lang="en-US" dirty="0">
              <a:latin typeface="Courier New" panose="02070309020205020404" pitchFamily="49" charset="0"/>
            </a:endParaRPr>
          </a:p>
          <a:p>
            <a:r>
              <a:rPr lang="en-US" b="1" dirty="0">
                <a:latin typeface="Courier New" panose="02070309020205020404" pitchFamily="49" charset="0"/>
              </a:rPr>
              <a:t>} </a:t>
            </a:r>
            <a:endParaRPr lang="en-US" dirty="0">
              <a:latin typeface="Courier New" panose="02070309020205020404" pitchFamily="49" charset="0"/>
            </a:endParaRPr>
          </a:p>
          <a:p>
            <a:r>
              <a:rPr lang="en-US" b="1" dirty="0">
                <a:solidFill>
                  <a:schemeClr val="accent1"/>
                </a:solidFill>
                <a:latin typeface="Courier New" panose="02070309020205020404" pitchFamily="49" charset="0"/>
              </a:rPr>
              <a:t>@</a:t>
            </a:r>
            <a:r>
              <a:rPr lang="en-US" b="1" dirty="0" smtClean="0">
                <a:solidFill>
                  <a:schemeClr val="accent1"/>
                </a:solidFill>
                <a:latin typeface="Courier New" panose="02070309020205020404" pitchFamily="49" charset="0"/>
              </a:rPr>
              <a:t>PUT</a:t>
            </a:r>
            <a:endParaRPr lang="en-US" dirty="0">
              <a:latin typeface="Courier New" panose="02070309020205020404" pitchFamily="49" charset="0"/>
            </a:endParaRPr>
          </a:p>
          <a:p>
            <a:r>
              <a:rPr lang="en-US" b="1" dirty="0">
                <a:solidFill>
                  <a:schemeClr val="accent1"/>
                </a:solidFill>
                <a:latin typeface="Courier New" panose="02070309020205020404" pitchFamily="49" charset="0"/>
              </a:rPr>
              <a:t>@Consumes({"application/xml", "application/</a:t>
            </a:r>
            <a:r>
              <a:rPr lang="en-US" b="1" dirty="0" err="1">
                <a:solidFill>
                  <a:schemeClr val="accent1"/>
                </a:solidFill>
                <a:latin typeface="Courier New" panose="02070309020205020404" pitchFamily="49" charset="0"/>
              </a:rPr>
              <a:t>json</a:t>
            </a:r>
            <a:r>
              <a:rPr lang="en-US" b="1" dirty="0">
                <a:solidFill>
                  <a:schemeClr val="accent1"/>
                </a:solidFill>
                <a:latin typeface="Courier New" panose="02070309020205020404" pitchFamily="49" charset="0"/>
              </a:rPr>
              <a:t>"})</a:t>
            </a:r>
            <a:r>
              <a:rPr lang="en-US" b="1" dirty="0">
                <a:latin typeface="Courier New" panose="02070309020205020404" pitchFamily="49" charset="0"/>
              </a:rPr>
              <a:t> </a:t>
            </a:r>
            <a:endParaRPr lang="en-US" dirty="0">
              <a:latin typeface="Courier New" panose="02070309020205020404" pitchFamily="49" charset="0"/>
            </a:endParaRPr>
          </a:p>
          <a:p>
            <a:r>
              <a:rPr lang="en-US" dirty="0">
                <a:latin typeface="Courier New" panose="02070309020205020404" pitchFamily="49" charset="0"/>
              </a:rPr>
              <a:t>public void edit</a:t>
            </a:r>
            <a:r>
              <a:rPr lang="en-US" b="1" dirty="0">
                <a:latin typeface="Courier New" panose="02070309020205020404" pitchFamily="49" charset="0"/>
              </a:rPr>
              <a:t>(</a:t>
            </a:r>
            <a:r>
              <a:rPr lang="en-US" dirty="0" err="1">
                <a:latin typeface="Courier New" panose="02070309020205020404" pitchFamily="49" charset="0"/>
              </a:rPr>
              <a:t>Livre</a:t>
            </a:r>
            <a:r>
              <a:rPr lang="en-US" dirty="0">
                <a:latin typeface="Courier New" panose="02070309020205020404" pitchFamily="49" charset="0"/>
              </a:rPr>
              <a:t> entity</a:t>
            </a:r>
            <a:r>
              <a:rPr lang="en-US" b="1" dirty="0">
                <a:latin typeface="Courier New" panose="02070309020205020404" pitchFamily="49" charset="0"/>
              </a:rPr>
              <a:t>) { </a:t>
            </a:r>
            <a:endParaRPr lang="en-US" dirty="0">
              <a:latin typeface="Courier New" panose="02070309020205020404" pitchFamily="49" charset="0"/>
            </a:endParaRPr>
          </a:p>
          <a:p>
            <a:r>
              <a:rPr lang="en-US" b="1" dirty="0" err="1">
                <a:latin typeface="Courier New" panose="02070309020205020404" pitchFamily="49" charset="0"/>
              </a:rPr>
              <a:t>super.</a:t>
            </a:r>
            <a:r>
              <a:rPr lang="en-US" dirty="0" err="1">
                <a:latin typeface="Courier New" panose="02070309020205020404" pitchFamily="49" charset="0"/>
              </a:rPr>
              <a:t>edit</a:t>
            </a:r>
            <a:r>
              <a:rPr lang="en-US" b="1" dirty="0">
                <a:latin typeface="Courier New" panose="02070309020205020404" pitchFamily="49" charset="0"/>
              </a:rPr>
              <a:t>(</a:t>
            </a:r>
            <a:r>
              <a:rPr lang="en-US" dirty="0">
                <a:latin typeface="Courier New" panose="02070309020205020404" pitchFamily="49" charset="0"/>
              </a:rPr>
              <a:t>entity</a:t>
            </a:r>
            <a:r>
              <a:rPr lang="en-US" b="1" dirty="0">
                <a:latin typeface="Courier New" panose="02070309020205020404" pitchFamily="49" charset="0"/>
              </a:rPr>
              <a:t>); </a:t>
            </a:r>
            <a:endParaRPr lang="en-US" dirty="0">
              <a:latin typeface="Courier New" panose="02070309020205020404" pitchFamily="49" charset="0"/>
            </a:endParaRPr>
          </a:p>
          <a:p>
            <a:r>
              <a:rPr lang="en-US" b="1" dirty="0">
                <a:latin typeface="Courier New" panose="02070309020205020404" pitchFamily="49" charset="0"/>
              </a:rPr>
              <a:t>} </a:t>
            </a:r>
            <a:endParaRPr lang="en-US" dirty="0">
              <a:latin typeface="Courier New" panose="02070309020205020404" pitchFamily="49" charset="0"/>
            </a:endParaRPr>
          </a:p>
          <a:p>
            <a:r>
              <a:rPr lang="en-US" b="1" dirty="0">
                <a:solidFill>
                  <a:schemeClr val="accent1"/>
                </a:solidFill>
                <a:latin typeface="Courier New" panose="02070309020205020404" pitchFamily="49" charset="0"/>
              </a:rPr>
              <a:t>@DELETE @Path("{id}") </a:t>
            </a:r>
          </a:p>
          <a:p>
            <a:r>
              <a:rPr lang="en-US" dirty="0">
                <a:latin typeface="Courier New" panose="02070309020205020404" pitchFamily="49" charset="0"/>
              </a:rPr>
              <a:t>public void remove</a:t>
            </a:r>
            <a:r>
              <a:rPr lang="en-US" b="1" dirty="0">
                <a:latin typeface="Courier New" panose="02070309020205020404" pitchFamily="49" charset="0"/>
              </a:rPr>
              <a:t>(</a:t>
            </a:r>
            <a:r>
              <a:rPr lang="en-US" dirty="0">
                <a:latin typeface="Courier New" panose="02070309020205020404" pitchFamily="49" charset="0"/>
              </a:rPr>
              <a:t>@</a:t>
            </a:r>
            <a:r>
              <a:rPr lang="en-US" dirty="0" err="1">
                <a:latin typeface="Courier New" panose="02070309020205020404" pitchFamily="49" charset="0"/>
              </a:rPr>
              <a:t>PathParam</a:t>
            </a:r>
            <a:r>
              <a:rPr lang="en-US" b="1" dirty="0">
                <a:latin typeface="Courier New" panose="02070309020205020404" pitchFamily="49" charset="0"/>
              </a:rPr>
              <a:t>(</a:t>
            </a:r>
            <a:r>
              <a:rPr lang="en-US" dirty="0">
                <a:latin typeface="Courier New" panose="02070309020205020404" pitchFamily="49" charset="0"/>
              </a:rPr>
              <a:t>"id"</a:t>
            </a:r>
            <a:r>
              <a:rPr lang="en-US" b="1" dirty="0">
                <a:latin typeface="Courier New" panose="02070309020205020404" pitchFamily="49" charset="0"/>
              </a:rPr>
              <a:t>) </a:t>
            </a:r>
            <a:r>
              <a:rPr lang="en-US" dirty="0">
                <a:latin typeface="Courier New" panose="02070309020205020404" pitchFamily="49" charset="0"/>
              </a:rPr>
              <a:t>Long id</a:t>
            </a:r>
            <a:r>
              <a:rPr lang="en-US" b="1" dirty="0">
                <a:latin typeface="Courier New" panose="02070309020205020404" pitchFamily="49" charset="0"/>
              </a:rPr>
              <a:t>) { </a:t>
            </a:r>
            <a:endParaRPr lang="en-US" dirty="0">
              <a:latin typeface="Courier New" panose="02070309020205020404" pitchFamily="49" charset="0"/>
            </a:endParaRPr>
          </a:p>
          <a:p>
            <a:r>
              <a:rPr lang="en-US" b="1" dirty="0" err="1">
                <a:latin typeface="Courier New" panose="02070309020205020404" pitchFamily="49" charset="0"/>
              </a:rPr>
              <a:t>super.</a:t>
            </a:r>
            <a:r>
              <a:rPr lang="en-US" dirty="0" err="1">
                <a:latin typeface="Courier New" panose="02070309020205020404" pitchFamily="49" charset="0"/>
              </a:rPr>
              <a:t>remove</a:t>
            </a:r>
            <a:r>
              <a:rPr lang="en-US" b="1" dirty="0">
                <a:latin typeface="Courier New" panose="02070309020205020404" pitchFamily="49" charset="0"/>
              </a:rPr>
              <a:t>(</a:t>
            </a:r>
            <a:r>
              <a:rPr lang="en-US" b="1" dirty="0" err="1">
                <a:latin typeface="Courier New" panose="02070309020205020404" pitchFamily="49" charset="0"/>
              </a:rPr>
              <a:t>super.</a:t>
            </a:r>
            <a:r>
              <a:rPr lang="en-US" dirty="0" err="1">
                <a:latin typeface="Courier New" panose="02070309020205020404" pitchFamily="49" charset="0"/>
              </a:rPr>
              <a:t>find</a:t>
            </a:r>
            <a:r>
              <a:rPr lang="en-US" b="1" dirty="0">
                <a:latin typeface="Courier New" panose="02070309020205020404" pitchFamily="49" charset="0"/>
              </a:rPr>
              <a:t>(</a:t>
            </a:r>
            <a:r>
              <a:rPr lang="en-US" dirty="0">
                <a:latin typeface="Courier New" panose="02070309020205020404" pitchFamily="49" charset="0"/>
              </a:rPr>
              <a:t>id</a:t>
            </a:r>
            <a:r>
              <a:rPr lang="en-US" b="1" dirty="0">
                <a:latin typeface="Courier New" panose="02070309020205020404" pitchFamily="49" charset="0"/>
              </a:rPr>
              <a:t>)); </a:t>
            </a:r>
            <a:endParaRPr lang="en-US" dirty="0">
              <a:latin typeface="Courier New" panose="02070309020205020404" pitchFamily="49" charset="0"/>
            </a:endParaRPr>
          </a:p>
          <a:p>
            <a:r>
              <a:rPr lang="en-US" b="1" dirty="0">
                <a:latin typeface="Courier New" panose="02070309020205020404" pitchFamily="49" charset="0"/>
              </a:rPr>
              <a:t>} </a:t>
            </a:r>
          </a:p>
        </p:txBody>
      </p:sp>
    </p:spTree>
    <p:extLst>
      <p:ext uri="{BB962C8B-B14F-4D97-AF65-F5344CB8AC3E}">
        <p14:creationId xmlns:p14="http://schemas.microsoft.com/office/powerpoint/2010/main" val="3108385768"/>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01CF334-2D5C-4859-84A6-CA7E6E43FAEB}" type="slidenum">
              <a:rPr lang="en-US" smtClean="0"/>
              <a:t>73</a:t>
            </a:fld>
            <a:endParaRPr lang="en-US" dirty="0"/>
          </a:p>
        </p:txBody>
      </p:sp>
      <p:sp>
        <p:nvSpPr>
          <p:cNvPr id="3" name="Title 2"/>
          <p:cNvSpPr>
            <a:spLocks noGrp="1"/>
          </p:cNvSpPr>
          <p:nvPr>
            <p:ph type="title"/>
          </p:nvPr>
        </p:nvSpPr>
        <p:spPr/>
        <p:txBody>
          <a:bodyPr/>
          <a:lstStyle/>
          <a:p>
            <a:r>
              <a:rPr lang="en-US" dirty="0" smtClean="0"/>
              <a:t>Example</a:t>
            </a:r>
            <a:endParaRPr lang="en-US" dirty="0"/>
          </a:p>
        </p:txBody>
      </p:sp>
      <p:sp>
        <p:nvSpPr>
          <p:cNvPr id="4" name="Rectangle 3"/>
          <p:cNvSpPr/>
          <p:nvPr/>
        </p:nvSpPr>
        <p:spPr>
          <a:xfrm>
            <a:off x="817347" y="2077773"/>
            <a:ext cx="11532184" cy="4524315"/>
          </a:xfrm>
          <a:prstGeom prst="rect">
            <a:avLst/>
          </a:prstGeom>
        </p:spPr>
        <p:txBody>
          <a:bodyPr wrap="square">
            <a:spAutoFit/>
          </a:bodyPr>
          <a:lstStyle/>
          <a:p>
            <a:r>
              <a:rPr lang="en-US" b="1" dirty="0">
                <a:solidFill>
                  <a:schemeClr val="accent1"/>
                </a:solidFill>
                <a:latin typeface="Courier New" panose="02070309020205020404" pitchFamily="49" charset="0"/>
              </a:rPr>
              <a:t>@GET @Path("{id}") </a:t>
            </a:r>
          </a:p>
          <a:p>
            <a:r>
              <a:rPr lang="en-US" b="1" dirty="0">
                <a:solidFill>
                  <a:schemeClr val="accent1"/>
                </a:solidFill>
                <a:latin typeface="Courier New" panose="02070309020205020404" pitchFamily="49" charset="0"/>
              </a:rPr>
              <a:t>@Produces({"application/xml", "application/</a:t>
            </a:r>
            <a:r>
              <a:rPr lang="en-US" b="1" dirty="0" err="1">
                <a:solidFill>
                  <a:schemeClr val="accent1"/>
                </a:solidFill>
                <a:latin typeface="Courier New" panose="02070309020205020404" pitchFamily="49" charset="0"/>
              </a:rPr>
              <a:t>json</a:t>
            </a:r>
            <a:r>
              <a:rPr lang="en-US" b="1" dirty="0">
                <a:solidFill>
                  <a:schemeClr val="accent1"/>
                </a:solidFill>
                <a:latin typeface="Courier New" panose="02070309020205020404" pitchFamily="49" charset="0"/>
              </a:rPr>
              <a:t>"}) </a:t>
            </a:r>
          </a:p>
          <a:p>
            <a:r>
              <a:rPr lang="en-US" dirty="0">
                <a:latin typeface="Courier New" panose="02070309020205020404" pitchFamily="49" charset="0"/>
              </a:rPr>
              <a:t>public </a:t>
            </a:r>
            <a:r>
              <a:rPr lang="en-US" dirty="0" err="1">
                <a:latin typeface="Courier New" panose="02070309020205020404" pitchFamily="49" charset="0"/>
              </a:rPr>
              <a:t>Livre</a:t>
            </a:r>
            <a:r>
              <a:rPr lang="en-US" dirty="0">
                <a:latin typeface="Courier New" panose="02070309020205020404" pitchFamily="49" charset="0"/>
              </a:rPr>
              <a:t> find</a:t>
            </a:r>
            <a:r>
              <a:rPr lang="en-US" b="1" dirty="0">
                <a:latin typeface="Courier New" panose="02070309020205020404" pitchFamily="49" charset="0"/>
              </a:rPr>
              <a:t>(</a:t>
            </a:r>
            <a:r>
              <a:rPr lang="en-US" dirty="0">
                <a:latin typeface="Courier New" panose="02070309020205020404" pitchFamily="49" charset="0"/>
              </a:rPr>
              <a:t>@</a:t>
            </a:r>
            <a:r>
              <a:rPr lang="en-US" dirty="0" err="1">
                <a:latin typeface="Courier New" panose="02070309020205020404" pitchFamily="49" charset="0"/>
              </a:rPr>
              <a:t>PathParam</a:t>
            </a:r>
            <a:r>
              <a:rPr lang="en-US" b="1" dirty="0">
                <a:latin typeface="Courier New" panose="02070309020205020404" pitchFamily="49" charset="0"/>
              </a:rPr>
              <a:t>(</a:t>
            </a:r>
            <a:r>
              <a:rPr lang="en-US" dirty="0">
                <a:latin typeface="Courier New" panose="02070309020205020404" pitchFamily="49" charset="0"/>
              </a:rPr>
              <a:t>"id"</a:t>
            </a:r>
            <a:r>
              <a:rPr lang="en-US" b="1" dirty="0">
                <a:latin typeface="Courier New" panose="02070309020205020404" pitchFamily="49" charset="0"/>
              </a:rPr>
              <a:t>) </a:t>
            </a:r>
            <a:r>
              <a:rPr lang="en-US" dirty="0">
                <a:latin typeface="Courier New" panose="02070309020205020404" pitchFamily="49" charset="0"/>
              </a:rPr>
              <a:t>Long id</a:t>
            </a:r>
            <a:r>
              <a:rPr lang="en-US" b="1" dirty="0">
                <a:latin typeface="Courier New" panose="02070309020205020404" pitchFamily="49" charset="0"/>
              </a:rPr>
              <a:t>) { </a:t>
            </a:r>
            <a:endParaRPr lang="en-US" dirty="0">
              <a:latin typeface="Courier New" panose="02070309020205020404" pitchFamily="49" charset="0"/>
            </a:endParaRPr>
          </a:p>
          <a:p>
            <a:r>
              <a:rPr lang="en-US" b="1" dirty="0">
                <a:latin typeface="Courier New" panose="02070309020205020404" pitchFamily="49" charset="0"/>
              </a:rPr>
              <a:t>return </a:t>
            </a:r>
            <a:r>
              <a:rPr lang="en-US" b="1" dirty="0" err="1">
                <a:latin typeface="Courier New" panose="02070309020205020404" pitchFamily="49" charset="0"/>
              </a:rPr>
              <a:t>super.</a:t>
            </a:r>
            <a:r>
              <a:rPr lang="en-US" dirty="0" err="1">
                <a:latin typeface="Courier New" panose="02070309020205020404" pitchFamily="49" charset="0"/>
              </a:rPr>
              <a:t>find</a:t>
            </a:r>
            <a:r>
              <a:rPr lang="en-US" b="1" dirty="0">
                <a:latin typeface="Courier New" panose="02070309020205020404" pitchFamily="49" charset="0"/>
              </a:rPr>
              <a:t>(</a:t>
            </a:r>
            <a:r>
              <a:rPr lang="en-US" dirty="0">
                <a:latin typeface="Courier New" panose="02070309020205020404" pitchFamily="49" charset="0"/>
              </a:rPr>
              <a:t>id</a:t>
            </a:r>
            <a:r>
              <a:rPr lang="en-US" b="1" dirty="0">
                <a:latin typeface="Courier New" panose="02070309020205020404" pitchFamily="49" charset="0"/>
              </a:rPr>
              <a:t>); </a:t>
            </a:r>
            <a:endParaRPr lang="en-US" dirty="0">
              <a:latin typeface="Courier New" panose="02070309020205020404" pitchFamily="49" charset="0"/>
            </a:endParaRPr>
          </a:p>
          <a:p>
            <a:r>
              <a:rPr lang="en-US" b="1" dirty="0">
                <a:latin typeface="Courier New" panose="02070309020205020404" pitchFamily="49" charset="0"/>
              </a:rPr>
              <a:t>} </a:t>
            </a:r>
            <a:endParaRPr lang="en-US" dirty="0">
              <a:latin typeface="Courier New" panose="02070309020205020404" pitchFamily="49" charset="0"/>
            </a:endParaRPr>
          </a:p>
          <a:p>
            <a:r>
              <a:rPr lang="en-US" b="1" dirty="0">
                <a:solidFill>
                  <a:schemeClr val="accent1"/>
                </a:solidFill>
                <a:latin typeface="Courier New" panose="02070309020205020404" pitchFamily="49" charset="0"/>
              </a:rPr>
              <a:t>@GET @Override </a:t>
            </a:r>
          </a:p>
          <a:p>
            <a:r>
              <a:rPr lang="en-US" b="1" dirty="0">
                <a:solidFill>
                  <a:schemeClr val="accent1"/>
                </a:solidFill>
                <a:latin typeface="Courier New" panose="02070309020205020404" pitchFamily="49" charset="0"/>
              </a:rPr>
              <a:t>@Produces({"application/xml", "application/</a:t>
            </a:r>
            <a:r>
              <a:rPr lang="en-US" b="1" dirty="0" err="1">
                <a:solidFill>
                  <a:schemeClr val="accent1"/>
                </a:solidFill>
                <a:latin typeface="Courier New" panose="02070309020205020404" pitchFamily="49" charset="0"/>
              </a:rPr>
              <a:t>json</a:t>
            </a:r>
            <a:r>
              <a:rPr lang="en-US" b="1" dirty="0">
                <a:solidFill>
                  <a:schemeClr val="accent1"/>
                </a:solidFill>
                <a:latin typeface="Courier New" panose="02070309020205020404" pitchFamily="49" charset="0"/>
              </a:rPr>
              <a:t>"})</a:t>
            </a:r>
            <a:r>
              <a:rPr lang="en-US" b="1" dirty="0">
                <a:latin typeface="Courier New" panose="02070309020205020404" pitchFamily="49" charset="0"/>
              </a:rPr>
              <a:t> </a:t>
            </a:r>
            <a:endParaRPr lang="en-US" dirty="0">
              <a:latin typeface="Courier New" panose="02070309020205020404" pitchFamily="49" charset="0"/>
            </a:endParaRPr>
          </a:p>
          <a:p>
            <a:r>
              <a:rPr lang="en-US" dirty="0">
                <a:latin typeface="Courier New" panose="02070309020205020404" pitchFamily="49" charset="0"/>
              </a:rPr>
              <a:t>public List</a:t>
            </a:r>
            <a:r>
              <a:rPr lang="en-US" b="1" dirty="0">
                <a:latin typeface="Courier New" panose="02070309020205020404" pitchFamily="49" charset="0"/>
              </a:rPr>
              <a:t>&lt;</a:t>
            </a:r>
            <a:r>
              <a:rPr lang="en-US" dirty="0" err="1">
                <a:latin typeface="Courier New" panose="02070309020205020404" pitchFamily="49" charset="0"/>
              </a:rPr>
              <a:t>Livre</a:t>
            </a:r>
            <a:r>
              <a:rPr lang="en-US" b="1" dirty="0">
                <a:latin typeface="Courier New" panose="02070309020205020404" pitchFamily="49" charset="0"/>
              </a:rPr>
              <a:t>&gt; </a:t>
            </a:r>
            <a:r>
              <a:rPr lang="en-US" dirty="0" err="1">
                <a:latin typeface="Courier New" panose="02070309020205020404" pitchFamily="49" charset="0"/>
              </a:rPr>
              <a:t>findAll</a:t>
            </a:r>
            <a:r>
              <a:rPr lang="en-US" b="1" dirty="0">
                <a:latin typeface="Courier New" panose="02070309020205020404" pitchFamily="49" charset="0"/>
              </a:rPr>
              <a:t>() { </a:t>
            </a:r>
            <a:endParaRPr lang="en-US" dirty="0">
              <a:latin typeface="Courier New" panose="02070309020205020404" pitchFamily="49" charset="0"/>
            </a:endParaRPr>
          </a:p>
          <a:p>
            <a:r>
              <a:rPr lang="en-US" b="1" dirty="0">
                <a:latin typeface="Courier New" panose="02070309020205020404" pitchFamily="49" charset="0"/>
              </a:rPr>
              <a:t>return </a:t>
            </a:r>
            <a:r>
              <a:rPr lang="en-US" b="1" dirty="0" err="1">
                <a:latin typeface="Courier New" panose="02070309020205020404" pitchFamily="49" charset="0"/>
              </a:rPr>
              <a:t>super.</a:t>
            </a:r>
            <a:r>
              <a:rPr lang="en-US" dirty="0" err="1">
                <a:latin typeface="Courier New" panose="02070309020205020404" pitchFamily="49" charset="0"/>
              </a:rPr>
              <a:t>findAll</a:t>
            </a:r>
            <a:r>
              <a:rPr lang="en-US" b="1" dirty="0">
                <a:latin typeface="Courier New" panose="02070309020205020404" pitchFamily="49" charset="0"/>
              </a:rPr>
              <a:t>(); </a:t>
            </a:r>
            <a:endParaRPr lang="en-US" dirty="0">
              <a:latin typeface="Courier New" panose="02070309020205020404" pitchFamily="49" charset="0"/>
            </a:endParaRPr>
          </a:p>
          <a:p>
            <a:r>
              <a:rPr lang="en-US" b="1" dirty="0">
                <a:latin typeface="Courier New" panose="02070309020205020404" pitchFamily="49" charset="0"/>
              </a:rPr>
              <a:t>} </a:t>
            </a:r>
            <a:endParaRPr lang="en-US" dirty="0">
              <a:latin typeface="Courier New" panose="02070309020205020404" pitchFamily="49" charset="0"/>
            </a:endParaRPr>
          </a:p>
          <a:p>
            <a:r>
              <a:rPr lang="fr-FR" b="1" dirty="0">
                <a:solidFill>
                  <a:schemeClr val="accent1"/>
                </a:solidFill>
                <a:latin typeface="Courier New" panose="02070309020205020404" pitchFamily="49" charset="0"/>
              </a:rPr>
              <a:t>@GET @</a:t>
            </a:r>
            <a:r>
              <a:rPr lang="fr-FR" b="1" dirty="0" err="1">
                <a:solidFill>
                  <a:schemeClr val="accent1"/>
                </a:solidFill>
                <a:latin typeface="Courier New" panose="02070309020205020404" pitchFamily="49" charset="0"/>
              </a:rPr>
              <a:t>Path</a:t>
            </a:r>
            <a:r>
              <a:rPr lang="fr-FR" b="1" dirty="0">
                <a:solidFill>
                  <a:schemeClr val="accent1"/>
                </a:solidFill>
                <a:latin typeface="Courier New" panose="02070309020205020404" pitchFamily="49" charset="0"/>
              </a:rPr>
              <a:t>("{</a:t>
            </a:r>
            <a:r>
              <a:rPr lang="fr-FR" b="1" dirty="0" err="1">
                <a:solidFill>
                  <a:schemeClr val="accent1"/>
                </a:solidFill>
                <a:latin typeface="Courier New" panose="02070309020205020404" pitchFamily="49" charset="0"/>
              </a:rPr>
              <a:t>from</a:t>
            </a:r>
            <a:r>
              <a:rPr lang="fr-FR" b="1" dirty="0">
                <a:solidFill>
                  <a:schemeClr val="accent1"/>
                </a:solidFill>
                <a:latin typeface="Courier New" panose="02070309020205020404" pitchFamily="49" charset="0"/>
              </a:rPr>
              <a:t>}/{to}") </a:t>
            </a:r>
            <a:endParaRPr lang="fr-FR" b="1" dirty="0" smtClean="0">
              <a:solidFill>
                <a:schemeClr val="accent1"/>
              </a:solidFill>
              <a:latin typeface="Courier New" panose="02070309020205020404" pitchFamily="49" charset="0"/>
            </a:endParaRPr>
          </a:p>
          <a:p>
            <a:r>
              <a:rPr lang="fr-FR" b="1" dirty="0" smtClean="0">
                <a:solidFill>
                  <a:schemeClr val="accent1"/>
                </a:solidFill>
                <a:latin typeface="Courier New" panose="02070309020205020404" pitchFamily="49" charset="0"/>
              </a:rPr>
              <a:t>@</a:t>
            </a:r>
            <a:r>
              <a:rPr lang="fr-FR" b="1" dirty="0" err="1">
                <a:solidFill>
                  <a:schemeClr val="accent1"/>
                </a:solidFill>
                <a:latin typeface="Courier New" panose="02070309020205020404" pitchFamily="49" charset="0"/>
              </a:rPr>
              <a:t>Produces</a:t>
            </a:r>
            <a:r>
              <a:rPr lang="fr-FR" b="1" dirty="0">
                <a:solidFill>
                  <a:schemeClr val="accent1"/>
                </a:solidFill>
                <a:latin typeface="Courier New" panose="02070309020205020404" pitchFamily="49" charset="0"/>
              </a:rPr>
              <a:t>({"application/</a:t>
            </a:r>
            <a:r>
              <a:rPr lang="fr-FR" b="1" dirty="0" err="1">
                <a:solidFill>
                  <a:schemeClr val="accent1"/>
                </a:solidFill>
                <a:latin typeface="Courier New" panose="02070309020205020404" pitchFamily="49" charset="0"/>
              </a:rPr>
              <a:t>xml</a:t>
            </a:r>
            <a:r>
              <a:rPr lang="fr-FR" b="1" dirty="0">
                <a:solidFill>
                  <a:schemeClr val="accent1"/>
                </a:solidFill>
                <a:latin typeface="Courier New" panose="02070309020205020404" pitchFamily="49" charset="0"/>
              </a:rPr>
              <a:t>","application/</a:t>
            </a:r>
            <a:r>
              <a:rPr lang="fr-FR" b="1" dirty="0" err="1">
                <a:solidFill>
                  <a:schemeClr val="accent1"/>
                </a:solidFill>
                <a:latin typeface="Courier New" panose="02070309020205020404" pitchFamily="49" charset="0"/>
              </a:rPr>
              <a:t>json</a:t>
            </a:r>
            <a:r>
              <a:rPr lang="fr-FR" b="1" dirty="0">
                <a:solidFill>
                  <a:schemeClr val="accent1"/>
                </a:solidFill>
                <a:latin typeface="Courier New" panose="02070309020205020404" pitchFamily="49" charset="0"/>
              </a:rPr>
              <a:t>"}) </a:t>
            </a:r>
          </a:p>
          <a:p>
            <a:r>
              <a:rPr lang="en-US" dirty="0">
                <a:latin typeface="Courier New" panose="02070309020205020404" pitchFamily="49" charset="0"/>
              </a:rPr>
              <a:t>public List</a:t>
            </a:r>
            <a:r>
              <a:rPr lang="en-US" b="1" dirty="0">
                <a:latin typeface="Courier New" panose="02070309020205020404" pitchFamily="49" charset="0"/>
              </a:rPr>
              <a:t>&lt;</a:t>
            </a:r>
            <a:r>
              <a:rPr lang="en-US" dirty="0" err="1">
                <a:latin typeface="Courier New" panose="02070309020205020404" pitchFamily="49" charset="0"/>
              </a:rPr>
              <a:t>Livre</a:t>
            </a:r>
            <a:r>
              <a:rPr lang="en-US" b="1" dirty="0">
                <a:latin typeface="Courier New" panose="02070309020205020404" pitchFamily="49" charset="0"/>
              </a:rPr>
              <a:t>&gt; </a:t>
            </a:r>
            <a:r>
              <a:rPr lang="en-US" dirty="0" err="1">
                <a:latin typeface="Courier New" panose="02070309020205020404" pitchFamily="49" charset="0"/>
              </a:rPr>
              <a:t>findRange</a:t>
            </a:r>
            <a:r>
              <a:rPr lang="en-US" b="1" dirty="0">
                <a:latin typeface="Courier New" panose="02070309020205020404" pitchFamily="49" charset="0"/>
              </a:rPr>
              <a:t>(</a:t>
            </a:r>
            <a:r>
              <a:rPr lang="en-US" dirty="0">
                <a:latin typeface="Courier New" panose="02070309020205020404" pitchFamily="49" charset="0"/>
              </a:rPr>
              <a:t>@</a:t>
            </a:r>
            <a:r>
              <a:rPr lang="en-US" dirty="0" err="1">
                <a:latin typeface="Courier New" panose="02070309020205020404" pitchFamily="49" charset="0"/>
              </a:rPr>
              <a:t>PathParam</a:t>
            </a:r>
            <a:r>
              <a:rPr lang="en-US" b="1" dirty="0">
                <a:latin typeface="Courier New" panose="02070309020205020404" pitchFamily="49" charset="0"/>
              </a:rPr>
              <a:t>(</a:t>
            </a:r>
            <a:r>
              <a:rPr lang="en-US" dirty="0">
                <a:latin typeface="Courier New" panose="02070309020205020404" pitchFamily="49" charset="0"/>
              </a:rPr>
              <a:t>"from"</a:t>
            </a:r>
            <a:r>
              <a:rPr lang="en-US" b="1" dirty="0">
                <a:latin typeface="Courier New" panose="02070309020205020404" pitchFamily="49" charset="0"/>
              </a:rPr>
              <a:t>) </a:t>
            </a:r>
            <a:r>
              <a:rPr lang="en-US" dirty="0">
                <a:latin typeface="Courier New" panose="02070309020205020404" pitchFamily="49" charset="0"/>
              </a:rPr>
              <a:t>Integer from</a:t>
            </a:r>
            <a:r>
              <a:rPr lang="en-US" b="1" dirty="0" smtClean="0">
                <a:latin typeface="Courier New" panose="02070309020205020404" pitchFamily="49" charset="0"/>
              </a:rPr>
              <a:t>, </a:t>
            </a:r>
            <a:r>
              <a:rPr lang="en-US" b="1" dirty="0" smtClean="0">
                <a:solidFill>
                  <a:schemeClr val="accent1"/>
                </a:solidFill>
                <a:latin typeface="Courier New" panose="02070309020205020404" pitchFamily="49" charset="0"/>
              </a:rPr>
              <a:t>@</a:t>
            </a:r>
            <a:r>
              <a:rPr lang="en-US" b="1" dirty="0" err="1">
                <a:solidFill>
                  <a:schemeClr val="accent1"/>
                </a:solidFill>
                <a:latin typeface="Courier New" panose="02070309020205020404" pitchFamily="49" charset="0"/>
              </a:rPr>
              <a:t>PathParam</a:t>
            </a:r>
            <a:r>
              <a:rPr lang="en-US" b="1" dirty="0">
                <a:solidFill>
                  <a:schemeClr val="accent1"/>
                </a:solidFill>
                <a:latin typeface="Courier New" panose="02070309020205020404" pitchFamily="49" charset="0"/>
              </a:rPr>
              <a:t>("to") </a:t>
            </a:r>
            <a:r>
              <a:rPr lang="en-US" dirty="0">
                <a:latin typeface="Courier New" panose="02070309020205020404" pitchFamily="49" charset="0"/>
              </a:rPr>
              <a:t>Integer to</a:t>
            </a:r>
            <a:r>
              <a:rPr lang="en-US" b="1" dirty="0">
                <a:latin typeface="Courier New" panose="02070309020205020404" pitchFamily="49" charset="0"/>
              </a:rPr>
              <a:t>) { </a:t>
            </a:r>
            <a:endParaRPr lang="en-US" dirty="0">
              <a:latin typeface="Courier New" panose="02070309020205020404" pitchFamily="49" charset="0"/>
            </a:endParaRPr>
          </a:p>
          <a:p>
            <a:r>
              <a:rPr lang="en-US" b="1" dirty="0">
                <a:latin typeface="Courier New" panose="02070309020205020404" pitchFamily="49" charset="0"/>
              </a:rPr>
              <a:t>return </a:t>
            </a:r>
            <a:r>
              <a:rPr lang="en-US" b="1" dirty="0" err="1">
                <a:latin typeface="Courier New" panose="02070309020205020404" pitchFamily="49" charset="0"/>
              </a:rPr>
              <a:t>super.</a:t>
            </a:r>
            <a:r>
              <a:rPr lang="en-US" dirty="0" err="1">
                <a:latin typeface="Courier New" panose="02070309020205020404" pitchFamily="49" charset="0"/>
              </a:rPr>
              <a:t>findRange</a:t>
            </a:r>
            <a:r>
              <a:rPr lang="en-US" b="1" dirty="0">
                <a:latin typeface="Courier New" panose="02070309020205020404" pitchFamily="49" charset="0"/>
              </a:rPr>
              <a:t>(new </a:t>
            </a:r>
            <a:r>
              <a:rPr lang="en-US" dirty="0" err="1">
                <a:latin typeface="Courier New" panose="02070309020205020404" pitchFamily="49" charset="0"/>
              </a:rPr>
              <a:t>int</a:t>
            </a:r>
            <a:r>
              <a:rPr lang="en-US" b="1" dirty="0">
                <a:latin typeface="Courier New" panose="02070309020205020404" pitchFamily="49" charset="0"/>
              </a:rPr>
              <a:t>[]{</a:t>
            </a:r>
            <a:r>
              <a:rPr lang="en-US" dirty="0">
                <a:latin typeface="Courier New" panose="02070309020205020404" pitchFamily="49" charset="0"/>
              </a:rPr>
              <a:t>from</a:t>
            </a:r>
            <a:r>
              <a:rPr lang="en-US" b="1" dirty="0">
                <a:latin typeface="Courier New" panose="02070309020205020404" pitchFamily="49" charset="0"/>
              </a:rPr>
              <a:t>, </a:t>
            </a:r>
            <a:r>
              <a:rPr lang="en-US" dirty="0">
                <a:latin typeface="Courier New" panose="02070309020205020404" pitchFamily="49" charset="0"/>
              </a:rPr>
              <a:t>to</a:t>
            </a:r>
            <a:r>
              <a:rPr lang="en-US" b="1" dirty="0">
                <a:latin typeface="Courier New" panose="02070309020205020404" pitchFamily="49" charset="0"/>
              </a:rPr>
              <a:t>}); </a:t>
            </a:r>
            <a:endParaRPr lang="en-US" dirty="0">
              <a:latin typeface="Courier New" panose="02070309020205020404" pitchFamily="49" charset="0"/>
            </a:endParaRPr>
          </a:p>
          <a:p>
            <a:r>
              <a:rPr lang="en-US" b="1" dirty="0">
                <a:latin typeface="Courier New" panose="02070309020205020404" pitchFamily="49" charset="0"/>
              </a:rPr>
              <a:t>} } </a:t>
            </a:r>
            <a:endParaRPr lang="en-US" dirty="0"/>
          </a:p>
        </p:txBody>
      </p:sp>
    </p:spTree>
    <p:extLst>
      <p:ext uri="{BB962C8B-B14F-4D97-AF65-F5344CB8AC3E}">
        <p14:creationId xmlns:p14="http://schemas.microsoft.com/office/powerpoint/2010/main" val="1237083317"/>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01CF334-2D5C-4859-84A6-CA7E6E43FAEB}" type="slidenum">
              <a:rPr lang="en-US" smtClean="0"/>
              <a:t>74</a:t>
            </a:fld>
            <a:endParaRPr lang="en-US" dirty="0"/>
          </a:p>
        </p:txBody>
      </p:sp>
      <p:sp>
        <p:nvSpPr>
          <p:cNvPr id="3" name="Content Placeholder 2"/>
          <p:cNvSpPr>
            <a:spLocks noGrp="1"/>
          </p:cNvSpPr>
          <p:nvPr>
            <p:ph idx="1"/>
          </p:nvPr>
        </p:nvSpPr>
        <p:spPr/>
        <p:txBody>
          <a:bodyPr/>
          <a:lstStyle/>
          <a:p>
            <a:r>
              <a:rPr lang="en-US" dirty="0" smtClean="0"/>
              <a:t>integrated </a:t>
            </a:r>
            <a:r>
              <a:rPr lang="en-US" dirty="0"/>
              <a:t>into </a:t>
            </a:r>
            <a:r>
              <a:rPr lang="en-US" dirty="0" smtClean="0"/>
              <a:t>Glassfish</a:t>
            </a:r>
          </a:p>
          <a:p>
            <a:endParaRPr lang="en-US" dirty="0" smtClean="0"/>
          </a:p>
          <a:p>
            <a:r>
              <a:rPr lang="en-US" dirty="0" smtClean="0"/>
              <a:t>Integrated in </a:t>
            </a:r>
            <a:r>
              <a:rPr lang="en-US" dirty="0"/>
              <a:t>Java EE implementation (6.7</a:t>
            </a:r>
            <a:r>
              <a:rPr lang="en-US" dirty="0" smtClean="0"/>
              <a:t>)</a:t>
            </a:r>
          </a:p>
          <a:p>
            <a:endParaRPr lang="en-US" dirty="0"/>
          </a:p>
          <a:p>
            <a:r>
              <a:rPr lang="en-US" dirty="0"/>
              <a:t>Supported in </a:t>
            </a:r>
            <a:r>
              <a:rPr lang="en-US" dirty="0" smtClean="0"/>
              <a:t>NetBeans</a:t>
            </a:r>
          </a:p>
        </p:txBody>
      </p:sp>
      <p:sp>
        <p:nvSpPr>
          <p:cNvPr id="4" name="Title 3"/>
          <p:cNvSpPr>
            <a:spLocks noGrp="1"/>
          </p:cNvSpPr>
          <p:nvPr>
            <p:ph type="title"/>
          </p:nvPr>
        </p:nvSpPr>
        <p:spPr/>
        <p:txBody>
          <a:bodyPr/>
          <a:lstStyle/>
          <a:p>
            <a:r>
              <a:rPr lang="en-US" dirty="0" smtClean="0"/>
              <a:t>JERSY</a:t>
            </a:r>
            <a:endParaRPr lang="en-US" dirty="0"/>
          </a:p>
        </p:txBody>
      </p:sp>
    </p:spTree>
    <p:extLst>
      <p:ext uri="{BB962C8B-B14F-4D97-AF65-F5344CB8AC3E}">
        <p14:creationId xmlns:p14="http://schemas.microsoft.com/office/powerpoint/2010/main" val="1573234975"/>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01CF334-2D5C-4859-84A6-CA7E6E43FAEB}" type="slidenum">
              <a:rPr lang="en-US" smtClean="0"/>
              <a:t>75</a:t>
            </a:fld>
            <a:endParaRPr lang="en-US" dirty="0"/>
          </a:p>
        </p:txBody>
      </p:sp>
      <p:sp>
        <p:nvSpPr>
          <p:cNvPr id="3" name="Content Placeholder 2"/>
          <p:cNvSpPr>
            <a:spLocks noGrp="1"/>
          </p:cNvSpPr>
          <p:nvPr>
            <p:ph idx="1"/>
          </p:nvPr>
        </p:nvSpPr>
        <p:spPr>
          <a:xfrm>
            <a:off x="932330" y="2248349"/>
            <a:ext cx="7777717" cy="587842"/>
          </a:xfrm>
        </p:spPr>
        <p:txBody>
          <a:bodyPr/>
          <a:lstStyle/>
          <a:p>
            <a:pPr marL="411480" lvl="1" indent="0">
              <a:buNone/>
            </a:pPr>
            <a:r>
              <a:rPr lang="en-US" b="1" dirty="0" smtClean="0">
                <a:solidFill>
                  <a:schemeClr val="accent2">
                    <a:lumMod val="50000"/>
                  </a:schemeClr>
                </a:solidFill>
              </a:rPr>
              <a:t>More </a:t>
            </a:r>
            <a:r>
              <a:rPr lang="en-US" b="1" u="sng" dirty="0" smtClean="0">
                <a:solidFill>
                  <a:schemeClr val="accent2">
                    <a:lumMod val="50000"/>
                  </a:schemeClr>
                </a:solidFill>
              </a:rPr>
              <a:t>control</a:t>
            </a:r>
            <a:r>
              <a:rPr lang="en-US" b="1" dirty="0" smtClean="0">
                <a:solidFill>
                  <a:schemeClr val="accent2">
                    <a:lumMod val="50000"/>
                  </a:schemeClr>
                </a:solidFill>
              </a:rPr>
              <a:t> on the </a:t>
            </a:r>
            <a:r>
              <a:rPr lang="en-US" b="1" u="sng" dirty="0" smtClean="0">
                <a:solidFill>
                  <a:schemeClr val="accent2">
                    <a:lumMod val="50000"/>
                  </a:schemeClr>
                </a:solidFill>
              </a:rPr>
              <a:t>response</a:t>
            </a:r>
            <a:r>
              <a:rPr lang="en-US" b="1" dirty="0" smtClean="0">
                <a:solidFill>
                  <a:schemeClr val="accent2">
                    <a:lumMod val="50000"/>
                  </a:schemeClr>
                </a:solidFill>
              </a:rPr>
              <a:t> that the rest web service send? </a:t>
            </a:r>
            <a:endParaRPr lang="en-US" b="1" dirty="0">
              <a:solidFill>
                <a:schemeClr val="accent2">
                  <a:lumMod val="50000"/>
                </a:schemeClr>
              </a:solidFill>
            </a:endParaRPr>
          </a:p>
        </p:txBody>
      </p:sp>
      <p:sp>
        <p:nvSpPr>
          <p:cNvPr id="4" name="Title 3"/>
          <p:cNvSpPr>
            <a:spLocks noGrp="1"/>
          </p:cNvSpPr>
          <p:nvPr>
            <p:ph type="title"/>
          </p:nvPr>
        </p:nvSpPr>
        <p:spPr/>
        <p:txBody>
          <a:bodyPr/>
          <a:lstStyle/>
          <a:p>
            <a:r>
              <a:rPr lang="en-US" dirty="0" smtClean="0"/>
              <a:t>Customize Response</a:t>
            </a:r>
            <a:endParaRPr lang="en-US" dirty="0"/>
          </a:p>
        </p:txBody>
      </p:sp>
      <p:sp>
        <p:nvSpPr>
          <p:cNvPr id="5" name="TextBox 4"/>
          <p:cNvSpPr txBox="1"/>
          <p:nvPr/>
        </p:nvSpPr>
        <p:spPr>
          <a:xfrm>
            <a:off x="1487837" y="2604264"/>
            <a:ext cx="2363083" cy="1323439"/>
          </a:xfrm>
          <a:prstGeom prst="rect">
            <a:avLst/>
          </a:prstGeom>
          <a:noFill/>
          <a:ln>
            <a:noFill/>
          </a:ln>
        </p:spPr>
        <p:txBody>
          <a:bodyPr wrap="none" rtlCol="0" anchor="ctr" anchorCtr="1">
            <a:spAutoFit/>
          </a:bodyPr>
          <a:lstStyle/>
          <a:p>
            <a:r>
              <a:rPr lang="en-US" sz="2000" dirty="0" smtClean="0"/>
              <a:t>Status code?</a:t>
            </a:r>
          </a:p>
          <a:p>
            <a:r>
              <a:rPr lang="en-US" sz="2000" dirty="0" smtClean="0"/>
              <a:t>Header’s values?</a:t>
            </a:r>
          </a:p>
          <a:p>
            <a:r>
              <a:rPr lang="en-US" sz="2000" dirty="0" smtClean="0"/>
              <a:t>New resource’s URL?</a:t>
            </a:r>
          </a:p>
          <a:p>
            <a:r>
              <a:rPr lang="en-US" sz="2000" dirty="0" smtClean="0"/>
              <a:t>…</a:t>
            </a:r>
          </a:p>
        </p:txBody>
      </p:sp>
      <p:sp>
        <p:nvSpPr>
          <p:cNvPr id="6" name="TextBox 5"/>
          <p:cNvSpPr txBox="1"/>
          <p:nvPr/>
        </p:nvSpPr>
        <p:spPr>
          <a:xfrm>
            <a:off x="1487837" y="4283618"/>
            <a:ext cx="5975867" cy="1323439"/>
          </a:xfrm>
          <a:prstGeom prst="rect">
            <a:avLst/>
          </a:prstGeom>
          <a:noFill/>
          <a:ln>
            <a:solidFill>
              <a:schemeClr val="accent3">
                <a:lumMod val="50000"/>
              </a:schemeClr>
            </a:solidFill>
          </a:ln>
        </p:spPr>
        <p:txBody>
          <a:bodyPr wrap="none" rtlCol="0" anchor="ctr" anchorCtr="1">
            <a:spAutoFit/>
          </a:bodyPr>
          <a:lstStyle/>
          <a:p>
            <a:r>
              <a:rPr lang="en-US" sz="2000" dirty="0" smtClean="0"/>
              <a:t>@POST</a:t>
            </a:r>
          </a:p>
          <a:p>
            <a:r>
              <a:rPr lang="en-US" sz="2000" dirty="0" smtClean="0"/>
              <a:t>Public Message </a:t>
            </a:r>
            <a:r>
              <a:rPr lang="en-US" sz="2000" dirty="0" err="1" smtClean="0"/>
              <a:t>addMessage</a:t>
            </a:r>
            <a:r>
              <a:rPr lang="en-US" sz="2000" dirty="0" smtClean="0"/>
              <a:t>(Message message){</a:t>
            </a:r>
          </a:p>
          <a:p>
            <a:r>
              <a:rPr lang="en-US" sz="2000" dirty="0" smtClean="0"/>
              <a:t>	return </a:t>
            </a:r>
            <a:r>
              <a:rPr lang="en-US" sz="2000" dirty="0" err="1" smtClean="0"/>
              <a:t>messageSercice.addMessage</a:t>
            </a:r>
            <a:r>
              <a:rPr lang="en-US" sz="2000" dirty="0" smtClean="0"/>
              <a:t>(message);</a:t>
            </a:r>
          </a:p>
          <a:p>
            <a:r>
              <a:rPr lang="en-US" sz="2000" dirty="0" smtClean="0"/>
              <a:t>}</a:t>
            </a:r>
          </a:p>
        </p:txBody>
      </p:sp>
      <p:sp>
        <p:nvSpPr>
          <p:cNvPr id="7" name="Right Arrow 6"/>
          <p:cNvSpPr/>
          <p:nvPr/>
        </p:nvSpPr>
        <p:spPr>
          <a:xfrm>
            <a:off x="7682826" y="4677322"/>
            <a:ext cx="717255" cy="406122"/>
          </a:xfrm>
          <a:prstGeom prst="rightArrow">
            <a:avLst>
              <a:gd name="adj1" fmla="val 50000"/>
              <a:gd name="adj2" fmla="val 51444"/>
            </a:avLst>
          </a:prstGeom>
          <a:solidFill>
            <a:schemeClr val="accent1">
              <a:lumMod val="75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fr-FR" dirty="0"/>
          </a:p>
        </p:txBody>
      </p:sp>
      <p:sp>
        <p:nvSpPr>
          <p:cNvPr id="8" name="Rectangle 7"/>
          <p:cNvSpPr/>
          <p:nvPr/>
        </p:nvSpPr>
        <p:spPr>
          <a:xfrm>
            <a:off x="8400081" y="4495662"/>
            <a:ext cx="3585917" cy="769441"/>
          </a:xfrm>
          <a:prstGeom prst="rect">
            <a:avLst/>
          </a:prstGeom>
          <a:noFill/>
        </p:spPr>
        <p:txBody>
          <a:bodyPr wrap="none" lIns="91440" tIns="45720" rIns="91440" bIns="45720">
            <a:spAutoFit/>
          </a:bodyPr>
          <a:lstStyle/>
          <a:p>
            <a:pPr algn="ctr"/>
            <a:r>
              <a:rPr lang="en-US" sz="4400" b="0" cap="none" spc="0" dirty="0" smtClean="0">
                <a:ln w="0"/>
                <a:solidFill>
                  <a:schemeClr val="accent1"/>
                </a:solidFill>
                <a:effectLst>
                  <a:outerShdw blurRad="38100" dist="25400" dir="5400000" algn="ctr" rotWithShape="0">
                    <a:srgbClr val="6E747A">
                      <a:alpha val="43000"/>
                    </a:srgbClr>
                  </a:outerShdw>
                </a:effectLst>
              </a:rPr>
              <a:t>Response class</a:t>
            </a:r>
            <a:endParaRPr lang="en-US" sz="4400" b="0" cap="none" spc="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1870735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par>
                          <p:cTn id="12" fill="hold">
                            <p:stCondLst>
                              <p:cond delay="500"/>
                            </p:stCondLst>
                            <p:childTnLst>
                              <p:par>
                                <p:cTn id="13" presetID="53" presetClass="entr" presetSubtype="16"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p:cTn id="15" dur="500" fill="hold"/>
                                        <p:tgtEl>
                                          <p:spTgt spid="8"/>
                                        </p:tgtEl>
                                        <p:attrNameLst>
                                          <p:attrName>ppt_w</p:attrName>
                                        </p:attrNameLst>
                                      </p:cBhvr>
                                      <p:tavLst>
                                        <p:tav tm="0">
                                          <p:val>
                                            <p:fltVal val="0"/>
                                          </p:val>
                                        </p:tav>
                                        <p:tav tm="100000">
                                          <p:val>
                                            <p:strVal val="#ppt_w"/>
                                          </p:val>
                                        </p:tav>
                                      </p:tavLst>
                                    </p:anim>
                                    <p:anim calcmode="lin" valueType="num">
                                      <p:cBhvr>
                                        <p:cTn id="16" dur="500" fill="hold"/>
                                        <p:tgtEl>
                                          <p:spTgt spid="8"/>
                                        </p:tgtEl>
                                        <p:attrNameLst>
                                          <p:attrName>ppt_h</p:attrName>
                                        </p:attrNameLst>
                                      </p:cBhvr>
                                      <p:tavLst>
                                        <p:tav tm="0">
                                          <p:val>
                                            <p:fltVal val="0"/>
                                          </p:val>
                                        </p:tav>
                                        <p:tav tm="100000">
                                          <p:val>
                                            <p:strVal val="#ppt_h"/>
                                          </p:val>
                                        </p:tav>
                                      </p:tavLst>
                                    </p:anim>
                                    <p:animEffect transition="in" filter="fade">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01CF334-2D5C-4859-84A6-CA7E6E43FAEB}" type="slidenum">
              <a:rPr lang="en-US" smtClean="0"/>
              <a:t>76</a:t>
            </a:fld>
            <a:endParaRPr lang="en-US" dirty="0"/>
          </a:p>
        </p:txBody>
      </p:sp>
      <p:sp>
        <p:nvSpPr>
          <p:cNvPr id="3" name="Content Placeholder 2"/>
          <p:cNvSpPr>
            <a:spLocks noGrp="1"/>
          </p:cNvSpPr>
          <p:nvPr>
            <p:ph idx="1"/>
          </p:nvPr>
        </p:nvSpPr>
        <p:spPr>
          <a:xfrm>
            <a:off x="932330" y="2248349"/>
            <a:ext cx="7777717" cy="587842"/>
          </a:xfrm>
        </p:spPr>
        <p:txBody>
          <a:bodyPr/>
          <a:lstStyle/>
          <a:p>
            <a:pPr marL="411480" lvl="1" indent="0">
              <a:buNone/>
            </a:pPr>
            <a:r>
              <a:rPr lang="en-US" b="1" dirty="0" smtClean="0">
                <a:solidFill>
                  <a:schemeClr val="accent2">
                    <a:lumMod val="50000"/>
                  </a:schemeClr>
                </a:solidFill>
              </a:rPr>
              <a:t>More </a:t>
            </a:r>
            <a:r>
              <a:rPr lang="en-US" b="1" u="sng" dirty="0" smtClean="0">
                <a:solidFill>
                  <a:schemeClr val="accent2">
                    <a:lumMod val="50000"/>
                  </a:schemeClr>
                </a:solidFill>
              </a:rPr>
              <a:t>control</a:t>
            </a:r>
            <a:r>
              <a:rPr lang="en-US" b="1" dirty="0" smtClean="0">
                <a:solidFill>
                  <a:schemeClr val="accent2">
                    <a:lumMod val="50000"/>
                  </a:schemeClr>
                </a:solidFill>
              </a:rPr>
              <a:t> on the </a:t>
            </a:r>
            <a:r>
              <a:rPr lang="en-US" b="1" u="sng" dirty="0" smtClean="0">
                <a:solidFill>
                  <a:schemeClr val="accent2">
                    <a:lumMod val="50000"/>
                  </a:schemeClr>
                </a:solidFill>
              </a:rPr>
              <a:t>response</a:t>
            </a:r>
            <a:r>
              <a:rPr lang="en-US" b="1" dirty="0" smtClean="0">
                <a:solidFill>
                  <a:schemeClr val="accent2">
                    <a:lumMod val="50000"/>
                  </a:schemeClr>
                </a:solidFill>
              </a:rPr>
              <a:t> that the rest web service send? </a:t>
            </a:r>
            <a:endParaRPr lang="en-US" b="1" dirty="0">
              <a:solidFill>
                <a:schemeClr val="accent2">
                  <a:lumMod val="50000"/>
                </a:schemeClr>
              </a:solidFill>
            </a:endParaRPr>
          </a:p>
        </p:txBody>
      </p:sp>
      <p:sp>
        <p:nvSpPr>
          <p:cNvPr id="4" name="Title 3"/>
          <p:cNvSpPr>
            <a:spLocks noGrp="1"/>
          </p:cNvSpPr>
          <p:nvPr>
            <p:ph type="title"/>
          </p:nvPr>
        </p:nvSpPr>
        <p:spPr/>
        <p:txBody>
          <a:bodyPr/>
          <a:lstStyle/>
          <a:p>
            <a:r>
              <a:rPr lang="en-US" dirty="0" smtClean="0"/>
              <a:t>Customize Response</a:t>
            </a:r>
            <a:endParaRPr lang="en-US" dirty="0"/>
          </a:p>
        </p:txBody>
      </p:sp>
      <p:sp>
        <p:nvSpPr>
          <p:cNvPr id="5" name="TextBox 4"/>
          <p:cNvSpPr txBox="1"/>
          <p:nvPr/>
        </p:nvSpPr>
        <p:spPr>
          <a:xfrm>
            <a:off x="1487837" y="2604264"/>
            <a:ext cx="2363083" cy="1323439"/>
          </a:xfrm>
          <a:prstGeom prst="rect">
            <a:avLst/>
          </a:prstGeom>
          <a:noFill/>
          <a:ln>
            <a:noFill/>
          </a:ln>
        </p:spPr>
        <p:txBody>
          <a:bodyPr wrap="none" rtlCol="0" anchor="ctr" anchorCtr="1">
            <a:spAutoFit/>
          </a:bodyPr>
          <a:lstStyle/>
          <a:p>
            <a:r>
              <a:rPr lang="en-US" sz="2000" dirty="0" smtClean="0"/>
              <a:t>Status code?</a:t>
            </a:r>
          </a:p>
          <a:p>
            <a:r>
              <a:rPr lang="en-US" sz="2000" dirty="0" smtClean="0"/>
              <a:t>Header’s values?</a:t>
            </a:r>
          </a:p>
          <a:p>
            <a:r>
              <a:rPr lang="en-US" sz="2000" dirty="0" smtClean="0"/>
              <a:t>New resource’s URL?</a:t>
            </a:r>
          </a:p>
          <a:p>
            <a:r>
              <a:rPr lang="en-US" sz="2000" dirty="0" smtClean="0"/>
              <a:t>…</a:t>
            </a:r>
          </a:p>
        </p:txBody>
      </p:sp>
      <p:sp>
        <p:nvSpPr>
          <p:cNvPr id="6" name="TextBox 5"/>
          <p:cNvSpPr txBox="1"/>
          <p:nvPr/>
        </p:nvSpPr>
        <p:spPr>
          <a:xfrm>
            <a:off x="1487837" y="3975842"/>
            <a:ext cx="7385420" cy="1938992"/>
          </a:xfrm>
          <a:prstGeom prst="rect">
            <a:avLst/>
          </a:prstGeom>
          <a:noFill/>
          <a:ln>
            <a:solidFill>
              <a:schemeClr val="accent3">
                <a:lumMod val="50000"/>
              </a:schemeClr>
            </a:solidFill>
          </a:ln>
        </p:spPr>
        <p:txBody>
          <a:bodyPr wrap="none" rtlCol="0" anchor="ctr" anchorCtr="1">
            <a:spAutoFit/>
          </a:bodyPr>
          <a:lstStyle/>
          <a:p>
            <a:r>
              <a:rPr lang="en-US" sz="2000" dirty="0" smtClean="0"/>
              <a:t>@POST</a:t>
            </a:r>
          </a:p>
          <a:p>
            <a:r>
              <a:rPr lang="en-US" sz="2000" dirty="0" smtClean="0"/>
              <a:t>Public Response </a:t>
            </a:r>
            <a:r>
              <a:rPr lang="en-US" sz="2000" dirty="0" err="1" smtClean="0"/>
              <a:t>addMessage</a:t>
            </a:r>
            <a:r>
              <a:rPr lang="en-US" sz="2000" dirty="0" smtClean="0"/>
              <a:t>(Message message){</a:t>
            </a:r>
          </a:p>
          <a:p>
            <a:r>
              <a:rPr lang="en-US" sz="2000" dirty="0" smtClean="0"/>
              <a:t>	</a:t>
            </a:r>
            <a:r>
              <a:rPr lang="en-US" sz="2000" dirty="0" smtClean="0">
                <a:solidFill>
                  <a:schemeClr val="bg1">
                    <a:lumMod val="50000"/>
                  </a:schemeClr>
                </a:solidFill>
              </a:rPr>
              <a:t>//return </a:t>
            </a:r>
            <a:r>
              <a:rPr lang="en-US" sz="2000" dirty="0" err="1" smtClean="0">
                <a:solidFill>
                  <a:schemeClr val="bg1">
                    <a:lumMod val="50000"/>
                  </a:schemeClr>
                </a:solidFill>
              </a:rPr>
              <a:t>messageSercice.addMessage</a:t>
            </a:r>
            <a:r>
              <a:rPr lang="en-US" sz="2000" dirty="0" smtClean="0">
                <a:solidFill>
                  <a:schemeClr val="bg1">
                    <a:lumMod val="50000"/>
                  </a:schemeClr>
                </a:solidFill>
              </a:rPr>
              <a:t>(message);</a:t>
            </a:r>
          </a:p>
          <a:p>
            <a:r>
              <a:rPr lang="en-US" sz="2000" dirty="0">
                <a:solidFill>
                  <a:schemeClr val="bg1">
                    <a:lumMod val="50000"/>
                  </a:schemeClr>
                </a:solidFill>
              </a:rPr>
              <a:t>	</a:t>
            </a:r>
            <a:r>
              <a:rPr lang="en-US" sz="2000" dirty="0" smtClean="0"/>
              <a:t>Message </a:t>
            </a:r>
            <a:r>
              <a:rPr lang="en-US" sz="2000" dirty="0" err="1" smtClean="0"/>
              <a:t>message</a:t>
            </a:r>
            <a:r>
              <a:rPr lang="en-US" sz="2000" dirty="0" smtClean="0"/>
              <a:t> = </a:t>
            </a:r>
            <a:r>
              <a:rPr lang="en-US" sz="2000" dirty="0" err="1"/>
              <a:t>messageSercice.addMessage</a:t>
            </a:r>
            <a:r>
              <a:rPr lang="en-US" sz="2000" dirty="0"/>
              <a:t>(message</a:t>
            </a:r>
            <a:r>
              <a:rPr lang="en-US" sz="2000" dirty="0" smtClean="0"/>
              <a:t>);</a:t>
            </a:r>
          </a:p>
          <a:p>
            <a:r>
              <a:rPr lang="en-US" sz="2000" dirty="0" smtClean="0">
                <a:solidFill>
                  <a:schemeClr val="bg1">
                    <a:lumMod val="50000"/>
                  </a:schemeClr>
                </a:solidFill>
              </a:rPr>
              <a:t>	</a:t>
            </a:r>
            <a:r>
              <a:rPr lang="en-US" sz="2000" dirty="0" smtClean="0"/>
              <a:t>return</a:t>
            </a:r>
            <a:r>
              <a:rPr lang="en-US" sz="2000" dirty="0" smtClean="0">
                <a:solidFill>
                  <a:schemeClr val="bg1">
                    <a:lumMod val="50000"/>
                  </a:schemeClr>
                </a:solidFill>
              </a:rPr>
              <a:t> </a:t>
            </a:r>
            <a:r>
              <a:rPr lang="en-US" sz="2000" dirty="0" err="1" smtClean="0"/>
              <a:t>Response.status</a:t>
            </a:r>
            <a:r>
              <a:rPr lang="en-US" sz="2000" dirty="0" smtClean="0"/>
              <a:t>(201).entity(message).build();</a:t>
            </a:r>
          </a:p>
          <a:p>
            <a:r>
              <a:rPr lang="en-US" sz="2000" dirty="0" smtClean="0"/>
              <a:t>}</a:t>
            </a:r>
          </a:p>
        </p:txBody>
      </p:sp>
      <p:sp>
        <p:nvSpPr>
          <p:cNvPr id="9" name="Line Callout 1 8"/>
          <p:cNvSpPr/>
          <p:nvPr/>
        </p:nvSpPr>
        <p:spPr>
          <a:xfrm>
            <a:off x="7950629" y="3027140"/>
            <a:ext cx="3481953" cy="1193369"/>
          </a:xfrm>
          <a:prstGeom prst="borderCallout1">
            <a:avLst>
              <a:gd name="adj1" fmla="val 48380"/>
              <a:gd name="adj2" fmla="val -886"/>
              <a:gd name="adj3" fmla="val 193069"/>
              <a:gd name="adj4" fmla="val -93495"/>
            </a:avLst>
          </a:prstGeom>
          <a:ln>
            <a:solidFill>
              <a:schemeClr val="bg2">
                <a:lumMod val="10000"/>
              </a:schemeClr>
            </a:solidFill>
          </a:ln>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smtClean="0"/>
              <a:t>You can use predefined status (200, 201..)</a:t>
            </a:r>
          </a:p>
          <a:p>
            <a:pPr algn="ctr"/>
            <a:r>
              <a:rPr lang="en-US" dirty="0" smtClean="0"/>
              <a:t>Example: 201 -&gt; created</a:t>
            </a:r>
          </a:p>
          <a:p>
            <a:pPr algn="ctr"/>
            <a:r>
              <a:rPr lang="en-US" dirty="0" err="1" smtClean="0"/>
              <a:t>Response.status</a:t>
            </a:r>
            <a:r>
              <a:rPr lang="en-US" dirty="0" smtClean="0"/>
              <a:t>(</a:t>
            </a:r>
            <a:r>
              <a:rPr lang="en-US" dirty="0" err="1" smtClean="0"/>
              <a:t>status.CREATED</a:t>
            </a:r>
            <a:r>
              <a:rPr lang="en-US" dirty="0" smtClean="0"/>
              <a:t>)</a:t>
            </a:r>
            <a:endParaRPr lang="en-US" dirty="0"/>
          </a:p>
        </p:txBody>
      </p:sp>
      <p:sp>
        <p:nvSpPr>
          <p:cNvPr id="10" name="TextBox 9"/>
          <p:cNvSpPr txBox="1"/>
          <p:nvPr/>
        </p:nvSpPr>
        <p:spPr>
          <a:xfrm>
            <a:off x="1487838" y="6132904"/>
            <a:ext cx="7385420" cy="369332"/>
          </a:xfrm>
          <a:prstGeom prst="rect">
            <a:avLst/>
          </a:prstGeom>
          <a:noFill/>
          <a:ln>
            <a:solidFill>
              <a:schemeClr val="accent1"/>
            </a:solidFill>
          </a:ln>
        </p:spPr>
        <p:txBody>
          <a:bodyPr wrap="square" rtlCol="0" anchor="ctr" anchorCtr="1">
            <a:spAutoFit/>
          </a:bodyPr>
          <a:lstStyle/>
          <a:p>
            <a:r>
              <a:rPr lang="en-US" dirty="0" smtClean="0"/>
              <a:t>Or return </a:t>
            </a:r>
            <a:r>
              <a:rPr lang="en-US" dirty="0" err="1" smtClean="0"/>
              <a:t>Response.created</a:t>
            </a:r>
            <a:r>
              <a:rPr lang="en-US" dirty="0" smtClean="0"/>
              <a:t>(new resource’s URL).entity(message).build();</a:t>
            </a:r>
            <a:endParaRPr lang="en-US" dirty="0"/>
          </a:p>
        </p:txBody>
      </p:sp>
    </p:spTree>
    <p:extLst>
      <p:ext uri="{BB962C8B-B14F-4D97-AF65-F5344CB8AC3E}">
        <p14:creationId xmlns:p14="http://schemas.microsoft.com/office/powerpoint/2010/main" val="1690004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2"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1+#ppt_w/2"/>
                                          </p:val>
                                        </p:tav>
                                        <p:tav tm="100000">
                                          <p:val>
                                            <p:strVal val="#ppt_x"/>
                                          </p:val>
                                        </p:tav>
                                      </p:tavLst>
                                    </p:anim>
                                    <p:anim calcmode="lin" valueType="num">
                                      <p:cBhvr additive="base">
                                        <p:cTn id="12"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p:cTn id="17" dur="500" fill="hold"/>
                                        <p:tgtEl>
                                          <p:spTgt spid="10"/>
                                        </p:tgtEl>
                                        <p:attrNameLst>
                                          <p:attrName>ppt_w</p:attrName>
                                        </p:attrNameLst>
                                      </p:cBhvr>
                                      <p:tavLst>
                                        <p:tav tm="0">
                                          <p:val>
                                            <p:fltVal val="0"/>
                                          </p:val>
                                        </p:tav>
                                        <p:tav tm="100000">
                                          <p:val>
                                            <p:strVal val="#ppt_w"/>
                                          </p:val>
                                        </p:tav>
                                      </p:tavLst>
                                    </p:anim>
                                    <p:anim calcmode="lin" valueType="num">
                                      <p:cBhvr>
                                        <p:cTn id="18" dur="500" fill="hold"/>
                                        <p:tgtEl>
                                          <p:spTgt spid="10"/>
                                        </p:tgtEl>
                                        <p:attrNameLst>
                                          <p:attrName>ppt_h</p:attrName>
                                        </p:attrNameLst>
                                      </p:cBhvr>
                                      <p:tavLst>
                                        <p:tav tm="0">
                                          <p:val>
                                            <p:fltVal val="0"/>
                                          </p:val>
                                        </p:tav>
                                        <p:tav tm="100000">
                                          <p:val>
                                            <p:strVal val="#ppt_h"/>
                                          </p:val>
                                        </p:tav>
                                      </p:tavLst>
                                    </p:anim>
                                    <p:animEffect transition="in" filter="fade">
                                      <p:cBhvr>
                                        <p:cTn id="1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10"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01CF334-2D5C-4859-84A6-CA7E6E43FAEB}" type="slidenum">
              <a:rPr lang="en-US" smtClean="0"/>
              <a:t>77</a:t>
            </a:fld>
            <a:endParaRPr lang="en-US" dirty="0"/>
          </a:p>
        </p:txBody>
      </p:sp>
      <p:sp>
        <p:nvSpPr>
          <p:cNvPr id="4" name="Title 3"/>
          <p:cNvSpPr>
            <a:spLocks noGrp="1"/>
          </p:cNvSpPr>
          <p:nvPr>
            <p:ph type="title"/>
          </p:nvPr>
        </p:nvSpPr>
        <p:spPr/>
        <p:txBody>
          <a:bodyPr/>
          <a:lstStyle/>
          <a:p>
            <a:r>
              <a:rPr lang="en-US" dirty="0" smtClean="0"/>
              <a:t>REST vs. SOAP</a:t>
            </a:r>
            <a:endParaRPr lang="en-US" dirty="0"/>
          </a:p>
        </p:txBody>
      </p:sp>
    </p:spTree>
    <p:extLst>
      <p:ext uri="{BB962C8B-B14F-4D97-AF65-F5344CB8AC3E}">
        <p14:creationId xmlns:p14="http://schemas.microsoft.com/office/powerpoint/2010/main" val="1740791257"/>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01CF334-2D5C-4859-84A6-CA7E6E43FAEB}" type="slidenum">
              <a:rPr lang="en-US" smtClean="0"/>
              <a:t>78</a:t>
            </a:fld>
            <a:endParaRPr lang="en-US" dirty="0"/>
          </a:p>
        </p:txBody>
      </p:sp>
      <p:sp>
        <p:nvSpPr>
          <p:cNvPr id="3" name="Content Placeholder 2"/>
          <p:cNvSpPr>
            <a:spLocks noGrp="1"/>
          </p:cNvSpPr>
          <p:nvPr>
            <p:ph idx="1"/>
          </p:nvPr>
        </p:nvSpPr>
        <p:spPr/>
        <p:txBody>
          <a:bodyPr/>
          <a:lstStyle/>
          <a:p>
            <a:r>
              <a:rPr lang="en-US" dirty="0" smtClean="0"/>
              <a:t>Advantages:</a:t>
            </a:r>
          </a:p>
          <a:p>
            <a:pPr lvl="1">
              <a:buFont typeface="Arial" panose="020B0604020202020204" pitchFamily="34" charset="0"/>
              <a:buChar char="•"/>
            </a:pPr>
            <a:r>
              <a:rPr lang="en-US" dirty="0"/>
              <a:t>Standardized</a:t>
            </a:r>
          </a:p>
          <a:p>
            <a:pPr lvl="1">
              <a:buFont typeface="Arial" panose="020B0604020202020204" pitchFamily="34" charset="0"/>
              <a:buChar char="•"/>
            </a:pPr>
            <a:r>
              <a:rPr lang="en-US" dirty="0"/>
              <a:t>Security</a:t>
            </a:r>
          </a:p>
          <a:p>
            <a:endParaRPr lang="en-US" dirty="0" smtClean="0"/>
          </a:p>
          <a:p>
            <a:r>
              <a:rPr lang="en-US" dirty="0" smtClean="0"/>
              <a:t>Disadvantages:</a:t>
            </a:r>
          </a:p>
          <a:p>
            <a:pPr lvl="1">
              <a:buFont typeface="Arial" panose="020B0604020202020204" pitchFamily="34" charset="0"/>
              <a:buChar char="•"/>
            </a:pPr>
            <a:r>
              <a:rPr lang="en-US" dirty="0" smtClean="0"/>
              <a:t>Performance</a:t>
            </a:r>
          </a:p>
          <a:p>
            <a:pPr lvl="1">
              <a:buFont typeface="Arial" panose="020B0604020202020204" pitchFamily="34" charset="0"/>
              <a:buChar char="•"/>
            </a:pPr>
            <a:r>
              <a:rPr lang="en-US" dirty="0" smtClean="0"/>
              <a:t>Complexity</a:t>
            </a:r>
            <a:endParaRPr lang="en-US" dirty="0"/>
          </a:p>
          <a:p>
            <a:endParaRPr lang="en-US" dirty="0" smtClean="0"/>
          </a:p>
          <a:p>
            <a:pPr lvl="1">
              <a:buFont typeface="Arial" panose="020B0604020202020204" pitchFamily="34" charset="0"/>
              <a:buChar char="•"/>
            </a:pPr>
            <a:endParaRPr lang="en-US" dirty="0"/>
          </a:p>
          <a:p>
            <a:pPr>
              <a:buFont typeface="Arial" panose="020B0604020202020204" pitchFamily="34" charset="0"/>
              <a:buChar char="•"/>
            </a:pPr>
            <a:endParaRPr lang="en-US" dirty="0"/>
          </a:p>
        </p:txBody>
      </p:sp>
      <p:sp>
        <p:nvSpPr>
          <p:cNvPr id="4" name="Title 3"/>
          <p:cNvSpPr>
            <a:spLocks noGrp="1"/>
          </p:cNvSpPr>
          <p:nvPr>
            <p:ph type="title"/>
          </p:nvPr>
        </p:nvSpPr>
        <p:spPr/>
        <p:txBody>
          <a:bodyPr/>
          <a:lstStyle/>
          <a:p>
            <a:r>
              <a:rPr lang="en-US" dirty="0" smtClean="0"/>
              <a:t>SOAP</a:t>
            </a:r>
            <a:endParaRPr lang="en-US" dirty="0"/>
          </a:p>
        </p:txBody>
      </p:sp>
    </p:spTree>
    <p:extLst>
      <p:ext uri="{BB962C8B-B14F-4D97-AF65-F5344CB8AC3E}">
        <p14:creationId xmlns:p14="http://schemas.microsoft.com/office/powerpoint/2010/main" val="42867292"/>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01CF334-2D5C-4859-84A6-CA7E6E43FAEB}" type="slidenum">
              <a:rPr lang="en-US" smtClean="0"/>
              <a:t>79</a:t>
            </a:fld>
            <a:endParaRPr lang="en-US" dirty="0"/>
          </a:p>
        </p:txBody>
      </p:sp>
      <p:sp>
        <p:nvSpPr>
          <p:cNvPr id="3" name="Content Placeholder 2"/>
          <p:cNvSpPr>
            <a:spLocks noGrp="1"/>
          </p:cNvSpPr>
          <p:nvPr>
            <p:ph idx="1"/>
          </p:nvPr>
        </p:nvSpPr>
        <p:spPr/>
        <p:txBody>
          <a:bodyPr>
            <a:normAutofit/>
          </a:bodyPr>
          <a:lstStyle/>
          <a:p>
            <a:r>
              <a:rPr lang="en-US" dirty="0" smtClean="0"/>
              <a:t>Advantages:</a:t>
            </a:r>
          </a:p>
          <a:p>
            <a:pPr lvl="1">
              <a:buFont typeface="Arial" panose="020B0604020202020204" pitchFamily="34" charset="0"/>
              <a:buChar char="•"/>
            </a:pPr>
            <a:r>
              <a:rPr lang="en-US" dirty="0" smtClean="0"/>
              <a:t>Easiness </a:t>
            </a:r>
            <a:r>
              <a:rPr lang="en-US" dirty="0"/>
              <a:t>of implementation</a:t>
            </a:r>
          </a:p>
          <a:p>
            <a:pPr lvl="1">
              <a:buFont typeface="Arial" panose="020B0604020202020204" pitchFamily="34" charset="0"/>
              <a:buChar char="•"/>
            </a:pPr>
            <a:r>
              <a:rPr lang="en-US" dirty="0"/>
              <a:t>Readability by a human</a:t>
            </a:r>
          </a:p>
          <a:p>
            <a:pPr lvl="1">
              <a:buFont typeface="Arial" panose="020B0604020202020204" pitchFamily="34" charset="0"/>
              <a:buChar char="•"/>
            </a:pPr>
            <a:r>
              <a:rPr lang="en-US" dirty="0"/>
              <a:t>Scalability</a:t>
            </a:r>
          </a:p>
          <a:p>
            <a:pPr lvl="1">
              <a:buFont typeface="Arial" panose="020B0604020202020204" pitchFamily="34" charset="0"/>
              <a:buChar char="•"/>
            </a:pPr>
            <a:r>
              <a:rPr lang="en-US" dirty="0"/>
              <a:t>Based on the principles of the Web</a:t>
            </a:r>
          </a:p>
          <a:p>
            <a:pPr lvl="1">
              <a:buFont typeface="Arial" panose="020B0604020202020204" pitchFamily="34" charset="0"/>
              <a:buChar char="•"/>
            </a:pPr>
            <a:r>
              <a:rPr lang="en-US" dirty="0"/>
              <a:t>Multiple representations (XML, JSON, </a:t>
            </a:r>
            <a:r>
              <a:rPr lang="en-US" dirty="0" smtClean="0"/>
              <a:t>...)</a:t>
            </a:r>
          </a:p>
          <a:p>
            <a:pPr lvl="1">
              <a:buFont typeface="Arial" panose="020B0604020202020204" pitchFamily="34" charset="0"/>
              <a:buChar char="•"/>
            </a:pPr>
            <a:endParaRPr lang="en-US" dirty="0" smtClean="0"/>
          </a:p>
          <a:p>
            <a:r>
              <a:rPr lang="en-US" dirty="0" smtClean="0"/>
              <a:t>Disadvantages:</a:t>
            </a:r>
          </a:p>
          <a:p>
            <a:pPr lvl="1">
              <a:buFont typeface="Arial" panose="020B0604020202020204" pitchFamily="34" charset="0"/>
              <a:buChar char="•"/>
            </a:pPr>
            <a:r>
              <a:rPr lang="en-US" dirty="0"/>
              <a:t>Security restricted by the use of HTTP methods</a:t>
            </a:r>
            <a:endParaRPr lang="en-US" dirty="0" smtClean="0"/>
          </a:p>
          <a:p>
            <a:pPr lvl="1">
              <a:buFont typeface="Arial" panose="020B0604020202020204" pitchFamily="34" charset="0"/>
              <a:buChar char="•"/>
            </a:pPr>
            <a:endParaRPr lang="en-US" dirty="0"/>
          </a:p>
          <a:p>
            <a:pPr>
              <a:buFont typeface="Arial" panose="020B0604020202020204" pitchFamily="34" charset="0"/>
              <a:buChar char="•"/>
            </a:pPr>
            <a:endParaRPr lang="en-US" dirty="0"/>
          </a:p>
        </p:txBody>
      </p:sp>
      <p:sp>
        <p:nvSpPr>
          <p:cNvPr id="4" name="Title 3"/>
          <p:cNvSpPr>
            <a:spLocks noGrp="1"/>
          </p:cNvSpPr>
          <p:nvPr>
            <p:ph type="title"/>
          </p:nvPr>
        </p:nvSpPr>
        <p:spPr/>
        <p:txBody>
          <a:bodyPr/>
          <a:lstStyle/>
          <a:p>
            <a:r>
              <a:rPr lang="en-US" dirty="0" smtClean="0"/>
              <a:t>REST</a:t>
            </a:r>
            <a:endParaRPr lang="en-US" dirty="0"/>
          </a:p>
        </p:txBody>
      </p:sp>
    </p:spTree>
    <p:extLst>
      <p:ext uri="{BB962C8B-B14F-4D97-AF65-F5344CB8AC3E}">
        <p14:creationId xmlns:p14="http://schemas.microsoft.com/office/powerpoint/2010/main" val="34473835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Web Service</a:t>
            </a:r>
            <a:endParaRPr lang="fr-FR" dirty="0"/>
          </a:p>
        </p:txBody>
      </p:sp>
      <p:sp>
        <p:nvSpPr>
          <p:cNvPr id="4" name="Rectangle 3"/>
          <p:cNvSpPr/>
          <p:nvPr/>
        </p:nvSpPr>
        <p:spPr>
          <a:xfrm>
            <a:off x="6760685" y="4713691"/>
            <a:ext cx="2021983" cy="1339403"/>
          </a:xfrm>
          <a:prstGeom prst="rect">
            <a:avLst/>
          </a:prstGeom>
          <a:solidFill>
            <a:schemeClr val="accent3">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smtClean="0"/>
              <a:t>Web Service</a:t>
            </a:r>
            <a:endParaRPr lang="fr-FR" dirty="0"/>
          </a:p>
        </p:txBody>
      </p:sp>
      <p:cxnSp>
        <p:nvCxnSpPr>
          <p:cNvPr id="5" name="Straight Connector 4"/>
          <p:cNvCxnSpPr>
            <a:stCxn id="4" idx="0"/>
          </p:cNvCxnSpPr>
          <p:nvPr/>
        </p:nvCxnSpPr>
        <p:spPr>
          <a:xfrm flipH="1" flipV="1">
            <a:off x="7752359" y="4224294"/>
            <a:ext cx="19318" cy="489397"/>
          </a:xfrm>
          <a:prstGeom prst="line">
            <a:avLst/>
          </a:prstGeom>
        </p:spPr>
        <p:style>
          <a:lnRef idx="1">
            <a:schemeClr val="accent3"/>
          </a:lnRef>
          <a:fillRef idx="0">
            <a:schemeClr val="accent3"/>
          </a:fillRef>
          <a:effectRef idx="0">
            <a:schemeClr val="accent3"/>
          </a:effectRef>
          <a:fontRef idx="minor">
            <a:schemeClr val="tx1"/>
          </a:fontRef>
        </p:style>
      </p:cxnSp>
      <p:sp>
        <p:nvSpPr>
          <p:cNvPr id="6" name="Oval 5"/>
          <p:cNvSpPr/>
          <p:nvPr/>
        </p:nvSpPr>
        <p:spPr>
          <a:xfrm>
            <a:off x="7623570" y="4005353"/>
            <a:ext cx="257577" cy="244699"/>
          </a:xfrm>
          <a:prstGeom prst="ellipse">
            <a:avLst/>
          </a:prstGeom>
          <a:solidFill>
            <a:schemeClr val="accent3">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3">
            <a:schemeClr val="lt1"/>
          </a:lnRef>
          <a:fillRef idx="1">
            <a:schemeClr val="accent3"/>
          </a:fillRef>
          <a:effectRef idx="1">
            <a:schemeClr val="accent3"/>
          </a:effectRef>
          <a:fontRef idx="minor">
            <a:schemeClr val="lt1"/>
          </a:fontRef>
        </p:style>
        <p:txBody>
          <a:bodyPr rtlCol="0" anchor="ctr"/>
          <a:lstStyle/>
          <a:p>
            <a:pPr algn="ctr"/>
            <a:endParaRPr lang="fr-FR" dirty="0"/>
          </a:p>
        </p:txBody>
      </p:sp>
      <p:sp>
        <p:nvSpPr>
          <p:cNvPr id="7" name="Arc 6"/>
          <p:cNvSpPr/>
          <p:nvPr/>
        </p:nvSpPr>
        <p:spPr>
          <a:xfrm>
            <a:off x="7390139" y="3869486"/>
            <a:ext cx="724437" cy="380566"/>
          </a:xfrm>
          <a:prstGeom prst="arc">
            <a:avLst>
              <a:gd name="adj1" fmla="val 10703697"/>
              <a:gd name="adj2" fmla="val 0"/>
            </a:avLst>
          </a:prstGeom>
          <a:ln>
            <a:solidFill>
              <a:schemeClr val="accent3">
                <a:lumMod val="75000"/>
              </a:schemeClr>
            </a:solidFill>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fr-FR"/>
          </a:p>
        </p:txBody>
      </p:sp>
      <p:sp>
        <p:nvSpPr>
          <p:cNvPr id="8" name="Arc 7"/>
          <p:cNvSpPr/>
          <p:nvPr/>
        </p:nvSpPr>
        <p:spPr>
          <a:xfrm>
            <a:off x="6994781" y="3459648"/>
            <a:ext cx="1515149" cy="781728"/>
          </a:xfrm>
          <a:prstGeom prst="arc">
            <a:avLst>
              <a:gd name="adj1" fmla="val 10703697"/>
              <a:gd name="adj2" fmla="val 0"/>
            </a:avLst>
          </a:prstGeom>
          <a:ln>
            <a:solidFill>
              <a:schemeClr val="accent3">
                <a:lumMod val="75000"/>
              </a:schemeClr>
            </a:solidFill>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fr-FR"/>
          </a:p>
        </p:txBody>
      </p:sp>
      <p:sp>
        <p:nvSpPr>
          <p:cNvPr id="9" name="Arc 8"/>
          <p:cNvSpPr/>
          <p:nvPr/>
        </p:nvSpPr>
        <p:spPr>
          <a:xfrm>
            <a:off x="7174685" y="3680504"/>
            <a:ext cx="1155343" cy="606587"/>
          </a:xfrm>
          <a:prstGeom prst="arc">
            <a:avLst>
              <a:gd name="adj1" fmla="val 10703697"/>
              <a:gd name="adj2" fmla="val 0"/>
            </a:avLst>
          </a:prstGeom>
          <a:ln>
            <a:solidFill>
              <a:schemeClr val="accent3">
                <a:lumMod val="75000"/>
              </a:schemeClr>
            </a:solidFill>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fr-FR"/>
          </a:p>
        </p:txBody>
      </p:sp>
      <p:sp>
        <p:nvSpPr>
          <p:cNvPr id="10" name="Rectangle 9"/>
          <p:cNvSpPr/>
          <p:nvPr/>
        </p:nvSpPr>
        <p:spPr>
          <a:xfrm>
            <a:off x="9345315" y="4713691"/>
            <a:ext cx="2021983" cy="1339403"/>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smtClean="0"/>
              <a:t>Web Service</a:t>
            </a:r>
            <a:endParaRPr lang="fr-FR" dirty="0"/>
          </a:p>
        </p:txBody>
      </p:sp>
      <p:cxnSp>
        <p:nvCxnSpPr>
          <p:cNvPr id="11" name="Straight Connector 10"/>
          <p:cNvCxnSpPr>
            <a:stCxn id="10" idx="0"/>
          </p:cNvCxnSpPr>
          <p:nvPr/>
        </p:nvCxnSpPr>
        <p:spPr>
          <a:xfrm flipH="1" flipV="1">
            <a:off x="10336989" y="4224294"/>
            <a:ext cx="19318" cy="489397"/>
          </a:xfrm>
          <a:prstGeom prst="line">
            <a:avLst/>
          </a:prstGeom>
        </p:spPr>
        <p:style>
          <a:lnRef idx="1">
            <a:schemeClr val="accent3"/>
          </a:lnRef>
          <a:fillRef idx="0">
            <a:schemeClr val="accent3"/>
          </a:fillRef>
          <a:effectRef idx="0">
            <a:schemeClr val="accent3"/>
          </a:effectRef>
          <a:fontRef idx="minor">
            <a:schemeClr val="tx1"/>
          </a:fontRef>
        </p:style>
      </p:cxnSp>
      <p:sp>
        <p:nvSpPr>
          <p:cNvPr id="12" name="Oval 11"/>
          <p:cNvSpPr/>
          <p:nvPr/>
        </p:nvSpPr>
        <p:spPr>
          <a:xfrm>
            <a:off x="10208200" y="4005353"/>
            <a:ext cx="257577" cy="244699"/>
          </a:xfrm>
          <a:prstGeom prst="ellipse">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3">
            <a:schemeClr val="lt1"/>
          </a:lnRef>
          <a:fillRef idx="1">
            <a:schemeClr val="accent3"/>
          </a:fillRef>
          <a:effectRef idx="1">
            <a:schemeClr val="accent3"/>
          </a:effectRef>
          <a:fontRef idx="minor">
            <a:schemeClr val="lt1"/>
          </a:fontRef>
        </p:style>
        <p:txBody>
          <a:bodyPr rtlCol="0" anchor="ctr"/>
          <a:lstStyle/>
          <a:p>
            <a:pPr algn="ctr"/>
            <a:endParaRPr lang="fr-FR" dirty="0"/>
          </a:p>
        </p:txBody>
      </p:sp>
      <p:sp>
        <p:nvSpPr>
          <p:cNvPr id="13" name="Arc 12"/>
          <p:cNvSpPr/>
          <p:nvPr/>
        </p:nvSpPr>
        <p:spPr>
          <a:xfrm>
            <a:off x="9974769" y="3869486"/>
            <a:ext cx="724437" cy="380566"/>
          </a:xfrm>
          <a:prstGeom prst="arc">
            <a:avLst>
              <a:gd name="adj1" fmla="val 10703697"/>
              <a:gd name="adj2" fmla="val 0"/>
            </a:avLst>
          </a:prstGeom>
        </p:spPr>
        <p:style>
          <a:lnRef idx="1">
            <a:schemeClr val="accent3"/>
          </a:lnRef>
          <a:fillRef idx="0">
            <a:schemeClr val="accent3"/>
          </a:fillRef>
          <a:effectRef idx="0">
            <a:schemeClr val="accent3"/>
          </a:effectRef>
          <a:fontRef idx="minor">
            <a:schemeClr val="tx1"/>
          </a:fontRef>
        </p:style>
        <p:txBody>
          <a:bodyPr rtlCol="0" anchor="ctr"/>
          <a:lstStyle/>
          <a:p>
            <a:pPr algn="ctr"/>
            <a:endParaRPr lang="fr-FR"/>
          </a:p>
        </p:txBody>
      </p:sp>
      <p:sp>
        <p:nvSpPr>
          <p:cNvPr id="14" name="Arc 13"/>
          <p:cNvSpPr/>
          <p:nvPr/>
        </p:nvSpPr>
        <p:spPr>
          <a:xfrm>
            <a:off x="9579411" y="3459648"/>
            <a:ext cx="1515149" cy="781728"/>
          </a:xfrm>
          <a:prstGeom prst="arc">
            <a:avLst>
              <a:gd name="adj1" fmla="val 10703697"/>
              <a:gd name="adj2" fmla="val 0"/>
            </a:avLst>
          </a:prstGeom>
        </p:spPr>
        <p:style>
          <a:lnRef idx="1">
            <a:schemeClr val="accent3"/>
          </a:lnRef>
          <a:fillRef idx="0">
            <a:schemeClr val="accent3"/>
          </a:fillRef>
          <a:effectRef idx="0">
            <a:schemeClr val="accent3"/>
          </a:effectRef>
          <a:fontRef idx="minor">
            <a:schemeClr val="tx1"/>
          </a:fontRef>
        </p:style>
        <p:txBody>
          <a:bodyPr rtlCol="0" anchor="ctr"/>
          <a:lstStyle/>
          <a:p>
            <a:pPr algn="ctr"/>
            <a:endParaRPr lang="fr-FR"/>
          </a:p>
        </p:txBody>
      </p:sp>
      <p:sp>
        <p:nvSpPr>
          <p:cNvPr id="15" name="Arc 14"/>
          <p:cNvSpPr/>
          <p:nvPr/>
        </p:nvSpPr>
        <p:spPr>
          <a:xfrm>
            <a:off x="9759315" y="3680504"/>
            <a:ext cx="1155343" cy="606587"/>
          </a:xfrm>
          <a:prstGeom prst="arc">
            <a:avLst>
              <a:gd name="adj1" fmla="val 10703697"/>
              <a:gd name="adj2" fmla="val 0"/>
            </a:avLst>
          </a:prstGeom>
        </p:spPr>
        <p:style>
          <a:lnRef idx="1">
            <a:schemeClr val="accent3"/>
          </a:lnRef>
          <a:fillRef idx="0">
            <a:schemeClr val="accent3"/>
          </a:fillRef>
          <a:effectRef idx="0">
            <a:schemeClr val="accent3"/>
          </a:effectRef>
          <a:fontRef idx="minor">
            <a:schemeClr val="tx1"/>
          </a:fontRef>
        </p:style>
        <p:txBody>
          <a:bodyPr rtlCol="0" anchor="ctr"/>
          <a:lstStyle/>
          <a:p>
            <a:pPr algn="ctr"/>
            <a:endParaRPr lang="fr-FR"/>
          </a:p>
        </p:txBody>
      </p:sp>
      <p:sp>
        <p:nvSpPr>
          <p:cNvPr id="16" name="Rectangle 15"/>
          <p:cNvSpPr/>
          <p:nvPr/>
        </p:nvSpPr>
        <p:spPr>
          <a:xfrm>
            <a:off x="3758889" y="4713691"/>
            <a:ext cx="2021983" cy="1339403"/>
          </a:xfrm>
          <a:prstGeom prst="rect">
            <a:avLst/>
          </a:prstGeom>
          <a:solidFill>
            <a:schemeClr val="tx2">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smtClean="0"/>
              <a:t>Client</a:t>
            </a:r>
            <a:endParaRPr lang="fr-FR" dirty="0"/>
          </a:p>
        </p:txBody>
      </p:sp>
      <p:cxnSp>
        <p:nvCxnSpPr>
          <p:cNvPr id="18" name="Straight Arrow Connector 17"/>
          <p:cNvCxnSpPr>
            <a:stCxn id="16" idx="3"/>
            <a:endCxn id="4" idx="1"/>
          </p:cNvCxnSpPr>
          <p:nvPr/>
        </p:nvCxnSpPr>
        <p:spPr>
          <a:xfrm>
            <a:off x="5780872" y="5383393"/>
            <a:ext cx="979813" cy="0"/>
          </a:xfrm>
          <a:prstGeom prst="straightConnector1">
            <a:avLst/>
          </a:prstGeom>
          <a:ln>
            <a:solidFill>
              <a:schemeClr val="accent3">
                <a:lumMod val="50000"/>
              </a:schemeClr>
            </a:solidFill>
            <a:tailEnd type="triangle"/>
          </a:ln>
        </p:spPr>
        <p:style>
          <a:lnRef idx="1">
            <a:schemeClr val="accent3"/>
          </a:lnRef>
          <a:fillRef idx="0">
            <a:schemeClr val="accent3"/>
          </a:fillRef>
          <a:effectRef idx="0">
            <a:schemeClr val="accent3"/>
          </a:effectRef>
          <a:fontRef idx="minor">
            <a:schemeClr val="tx1"/>
          </a:fontRef>
        </p:style>
      </p:cxnSp>
      <p:cxnSp>
        <p:nvCxnSpPr>
          <p:cNvPr id="20" name="Elbow Connector 19"/>
          <p:cNvCxnSpPr>
            <a:stCxn id="16" idx="2"/>
            <a:endCxn id="10" idx="1"/>
          </p:cNvCxnSpPr>
          <p:nvPr/>
        </p:nvCxnSpPr>
        <p:spPr>
          <a:xfrm rot="5400000" flipH="1" flipV="1">
            <a:off x="6722747" y="3430527"/>
            <a:ext cx="669701" cy="4575434"/>
          </a:xfrm>
          <a:prstGeom prst="bentConnector4">
            <a:avLst>
              <a:gd name="adj1" fmla="val -34135"/>
              <a:gd name="adj2" fmla="val 91882"/>
            </a:avLst>
          </a:prstGeom>
          <a:ln>
            <a:solidFill>
              <a:schemeClr val="accent3">
                <a:lumMod val="50000"/>
              </a:schemeClr>
            </a:solidFill>
            <a:tailEnd type="triangle"/>
          </a:ln>
        </p:spPr>
        <p:style>
          <a:lnRef idx="1">
            <a:schemeClr val="accent3"/>
          </a:lnRef>
          <a:fillRef idx="0">
            <a:schemeClr val="accent3"/>
          </a:fillRef>
          <a:effectRef idx="0">
            <a:schemeClr val="accent3"/>
          </a:effectRef>
          <a:fontRef idx="minor">
            <a:schemeClr val="tx1"/>
          </a:fontRef>
        </p:style>
      </p:cxnSp>
      <p:sp>
        <p:nvSpPr>
          <p:cNvPr id="26" name="TextBox 25"/>
          <p:cNvSpPr txBox="1"/>
          <p:nvPr/>
        </p:nvSpPr>
        <p:spPr>
          <a:xfrm>
            <a:off x="1423910" y="2388548"/>
            <a:ext cx="4356962" cy="1446550"/>
          </a:xfrm>
          <a:prstGeom prst="rect">
            <a:avLst/>
          </a:prstGeom>
          <a:noFill/>
          <a:ln>
            <a:noFill/>
          </a:ln>
        </p:spPr>
        <p:txBody>
          <a:bodyPr wrap="none" rtlCol="0" anchor="ctr" anchorCtr="1">
            <a:spAutoFit/>
          </a:bodyPr>
          <a:lstStyle/>
          <a:p>
            <a:r>
              <a:rPr lang="en-US" sz="2200" dirty="0" smtClean="0"/>
              <a:t>Code deployed on different machine</a:t>
            </a:r>
          </a:p>
          <a:p>
            <a:pPr marL="342900" indent="-342900">
              <a:buFont typeface="Arial" panose="020B0604020202020204" pitchFamily="34" charset="0"/>
              <a:buChar char="•"/>
            </a:pPr>
            <a:r>
              <a:rPr lang="en-US" sz="2200" dirty="0"/>
              <a:t>H</a:t>
            </a:r>
            <a:r>
              <a:rPr lang="en-US" sz="2200" dirty="0" smtClean="0"/>
              <a:t>eterogeneous applications</a:t>
            </a:r>
          </a:p>
          <a:p>
            <a:pPr marL="342900" indent="-342900">
              <a:buFont typeface="Arial" panose="020B0604020202020204" pitchFamily="34" charset="0"/>
              <a:buChar char="•"/>
            </a:pPr>
            <a:r>
              <a:rPr lang="en-US" sz="2200" dirty="0" smtClean="0"/>
              <a:t>Distributed environment</a:t>
            </a:r>
          </a:p>
          <a:p>
            <a:pPr marL="342900" indent="-342900">
              <a:buFont typeface="Arial" panose="020B0604020202020204" pitchFamily="34" charset="0"/>
              <a:buChar char="•"/>
            </a:pPr>
            <a:r>
              <a:rPr lang="en-US" sz="2200" dirty="0" smtClean="0"/>
              <a:t>Called through the network</a:t>
            </a:r>
            <a:endParaRPr lang="fr-FR" sz="2200" dirty="0"/>
          </a:p>
        </p:txBody>
      </p:sp>
      <p:sp>
        <p:nvSpPr>
          <p:cNvPr id="27" name="Slide Number Placeholder 26"/>
          <p:cNvSpPr>
            <a:spLocks noGrp="1"/>
          </p:cNvSpPr>
          <p:nvPr>
            <p:ph type="sldNum" sz="quarter" idx="12"/>
          </p:nvPr>
        </p:nvSpPr>
        <p:spPr/>
        <p:txBody>
          <a:bodyPr/>
          <a:lstStyle/>
          <a:p>
            <a:fld id="{401CF334-2D5C-4859-84A6-CA7E6E43FAEB}" type="slidenum">
              <a:rPr lang="en-US" smtClean="0"/>
              <a:t>8</a:t>
            </a:fld>
            <a:endParaRPr lang="en-US" dirty="0"/>
          </a:p>
        </p:txBody>
      </p:sp>
      <p:sp>
        <p:nvSpPr>
          <p:cNvPr id="2" name="TextBox 1"/>
          <p:cNvSpPr txBox="1"/>
          <p:nvPr/>
        </p:nvSpPr>
        <p:spPr>
          <a:xfrm rot="20858415">
            <a:off x="80281" y="4472186"/>
            <a:ext cx="3551550" cy="1077218"/>
          </a:xfrm>
          <a:prstGeom prst="rect">
            <a:avLst/>
          </a:prstGeom>
          <a:noFill/>
          <a:ln>
            <a:noFill/>
          </a:ln>
        </p:spPr>
        <p:txBody>
          <a:bodyPr wrap="none" rtlCol="0" anchor="ctr" anchorCtr="1">
            <a:spAutoFit/>
          </a:bodyPr>
          <a:lstStyle/>
          <a:p>
            <a:r>
              <a:rPr lang="en-US" sz="3200" dirty="0" smtClean="0">
                <a:solidFill>
                  <a:schemeClr val="accent2">
                    <a:lumMod val="50000"/>
                  </a:schemeClr>
                </a:solidFill>
              </a:rPr>
              <a:t>Allow companies to </a:t>
            </a:r>
          </a:p>
          <a:p>
            <a:pPr algn="ctr"/>
            <a:r>
              <a:rPr lang="en-US" sz="3200" dirty="0" smtClean="0">
                <a:solidFill>
                  <a:schemeClr val="accent2">
                    <a:lumMod val="50000"/>
                  </a:schemeClr>
                </a:solidFill>
              </a:rPr>
              <a:t>communicate</a:t>
            </a:r>
            <a:endParaRPr lang="fr-FR" sz="3200" dirty="0">
              <a:solidFill>
                <a:schemeClr val="accent2">
                  <a:lumMod val="50000"/>
                </a:schemeClr>
              </a:solidFill>
            </a:endParaRPr>
          </a:p>
        </p:txBody>
      </p:sp>
      <p:sp>
        <p:nvSpPr>
          <p:cNvPr id="17" name="TextBox 16"/>
          <p:cNvSpPr txBox="1"/>
          <p:nvPr/>
        </p:nvSpPr>
        <p:spPr>
          <a:xfrm>
            <a:off x="4454312" y="5562560"/>
            <a:ext cx="631135" cy="369332"/>
          </a:xfrm>
          <a:prstGeom prst="rect">
            <a:avLst/>
          </a:prstGeom>
          <a:noFill/>
          <a:ln>
            <a:solidFill>
              <a:schemeClr val="accent1"/>
            </a:solidFill>
          </a:ln>
        </p:spPr>
        <p:txBody>
          <a:bodyPr wrap="none" rtlCol="0" anchor="ctr" anchorCtr="1">
            <a:spAutoFit/>
          </a:bodyPr>
          <a:lstStyle/>
          <a:p>
            <a:r>
              <a:rPr lang="en-US" dirty="0" smtClean="0">
                <a:solidFill>
                  <a:schemeClr val="bg1"/>
                </a:solidFill>
              </a:rPr>
              <a:t>JAVA</a:t>
            </a:r>
            <a:endParaRPr lang="en-US" dirty="0">
              <a:solidFill>
                <a:schemeClr val="bg1"/>
              </a:solidFill>
            </a:endParaRPr>
          </a:p>
        </p:txBody>
      </p:sp>
      <p:sp>
        <p:nvSpPr>
          <p:cNvPr id="22" name="TextBox 21"/>
          <p:cNvSpPr txBox="1"/>
          <p:nvPr/>
        </p:nvSpPr>
        <p:spPr>
          <a:xfrm>
            <a:off x="7482056" y="5591760"/>
            <a:ext cx="540597" cy="369332"/>
          </a:xfrm>
          <a:prstGeom prst="rect">
            <a:avLst/>
          </a:prstGeom>
          <a:noFill/>
          <a:ln>
            <a:solidFill>
              <a:schemeClr val="accent1"/>
            </a:solidFill>
          </a:ln>
        </p:spPr>
        <p:txBody>
          <a:bodyPr wrap="none" rtlCol="0" anchor="ctr" anchorCtr="1">
            <a:spAutoFit/>
          </a:bodyPr>
          <a:lstStyle/>
          <a:p>
            <a:r>
              <a:rPr lang="en-US" dirty="0" smtClean="0">
                <a:solidFill>
                  <a:schemeClr val="bg1"/>
                </a:solidFill>
              </a:rPr>
              <a:t>C++</a:t>
            </a:r>
            <a:endParaRPr lang="en-US" dirty="0">
              <a:solidFill>
                <a:schemeClr val="bg1"/>
              </a:solidFill>
            </a:endParaRPr>
          </a:p>
        </p:txBody>
      </p:sp>
      <p:sp>
        <p:nvSpPr>
          <p:cNvPr id="23" name="TextBox 22"/>
          <p:cNvSpPr txBox="1"/>
          <p:nvPr/>
        </p:nvSpPr>
        <p:spPr>
          <a:xfrm>
            <a:off x="10060436" y="5589519"/>
            <a:ext cx="615874" cy="369332"/>
          </a:xfrm>
          <a:prstGeom prst="rect">
            <a:avLst/>
          </a:prstGeom>
          <a:noFill/>
          <a:ln>
            <a:solidFill>
              <a:schemeClr val="accent1"/>
            </a:solidFill>
          </a:ln>
        </p:spPr>
        <p:txBody>
          <a:bodyPr wrap="none" rtlCol="0" anchor="ctr" anchorCtr="1">
            <a:spAutoFit/>
          </a:bodyPr>
          <a:lstStyle/>
          <a:p>
            <a:r>
              <a:rPr lang="en-US" dirty="0" smtClean="0">
                <a:solidFill>
                  <a:schemeClr val="bg1"/>
                </a:solidFill>
              </a:rPr>
              <a:t>.NET</a:t>
            </a:r>
            <a:endParaRPr lang="en-US" dirty="0">
              <a:solidFill>
                <a:schemeClr val="bg1"/>
              </a:solidFill>
            </a:endParaRPr>
          </a:p>
        </p:txBody>
      </p:sp>
      <p:cxnSp>
        <p:nvCxnSpPr>
          <p:cNvPr id="21" name="Straight Arrow Connector 20"/>
          <p:cNvCxnSpPr/>
          <p:nvPr/>
        </p:nvCxnSpPr>
        <p:spPr>
          <a:xfrm>
            <a:off x="8782668" y="5010795"/>
            <a:ext cx="562647" cy="0"/>
          </a:xfrm>
          <a:prstGeom prst="straightConnector1">
            <a:avLst/>
          </a:prstGeom>
          <a:ln>
            <a:solidFill>
              <a:schemeClr val="accent3">
                <a:lumMod val="50000"/>
              </a:schemeClr>
            </a:solidFill>
            <a:headEnd type="triangle"/>
            <a:tailEnd type="triangle"/>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338094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grpId="0" nodeType="afterEffect">
                                  <p:stCondLst>
                                    <p:cond delay="1000"/>
                                  </p:stCondLst>
                                  <p:childTnLst>
                                    <p:set>
                                      <p:cBhvr>
                                        <p:cTn id="11" dur="1" fill="hold">
                                          <p:stCondLst>
                                            <p:cond delay="0"/>
                                          </p:stCondLst>
                                        </p:cTn>
                                        <p:tgtEl>
                                          <p:spTgt spid="9"/>
                                        </p:tgtEl>
                                        <p:attrNameLst>
                                          <p:attrName>style.visibility</p:attrName>
                                        </p:attrNameLst>
                                      </p:cBhvr>
                                      <p:to>
                                        <p:strVal val="visible"/>
                                      </p:to>
                                    </p:set>
                                  </p:childTnLst>
                                </p:cTn>
                              </p:par>
                            </p:childTnLst>
                          </p:cTn>
                        </p:par>
                        <p:par>
                          <p:cTn id="12" fill="hold">
                            <p:stCondLst>
                              <p:cond delay="1000"/>
                            </p:stCondLst>
                            <p:childTnLst>
                              <p:par>
                                <p:cTn id="13" presetID="1" presetClass="entr" presetSubtype="0" fill="hold" grpId="0" nodeType="after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par>
                          <p:cTn id="15" fill="hold">
                            <p:stCondLst>
                              <p:cond delay="1000"/>
                            </p:stCondLst>
                            <p:childTnLst>
                              <p:par>
                                <p:cTn id="16" presetID="1" presetClass="entr" presetSubtype="0" fill="hold" grpId="0" nodeType="afterEffect">
                                  <p:stCondLst>
                                    <p:cond delay="1000"/>
                                  </p:stCondLst>
                                  <p:childTnLst>
                                    <p:set>
                                      <p:cBhvr>
                                        <p:cTn id="17" dur="1" fill="hold">
                                          <p:stCondLst>
                                            <p:cond delay="9"/>
                                          </p:stCondLst>
                                        </p:cTn>
                                        <p:tgtEl>
                                          <p:spTgt spid="8"/>
                                        </p:tgtEl>
                                        <p:attrNameLst>
                                          <p:attrName>style.visibility</p:attrName>
                                        </p:attrNameLst>
                                      </p:cBhvr>
                                      <p:to>
                                        <p:strVal val="visible"/>
                                      </p:to>
                                    </p:set>
                                  </p:childTnLst>
                                </p:cTn>
                              </p:par>
                            </p:childTnLst>
                          </p:cTn>
                        </p:par>
                        <p:par>
                          <p:cTn id="18" fill="hold">
                            <p:stCondLst>
                              <p:cond delay="2010"/>
                            </p:stCondLst>
                            <p:childTnLst>
                              <p:par>
                                <p:cTn id="19" presetID="1" presetClass="entr" presetSubtype="0" fill="hold" grpId="0" nodeType="afterEffect">
                                  <p:stCondLst>
                                    <p:cond delay="0"/>
                                  </p:stCondLst>
                                  <p:childTnLst>
                                    <p:set>
                                      <p:cBhvr>
                                        <p:cTn id="20" dur="1" fill="hold">
                                          <p:stCondLst>
                                            <p:cond delay="9"/>
                                          </p:stCondLst>
                                        </p:cTn>
                                        <p:tgtEl>
                                          <p:spTgt spid="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p:cTn id="25" dur="500" fill="hold"/>
                                        <p:tgtEl>
                                          <p:spTgt spid="2"/>
                                        </p:tgtEl>
                                        <p:attrNameLst>
                                          <p:attrName>ppt_w</p:attrName>
                                        </p:attrNameLst>
                                      </p:cBhvr>
                                      <p:tavLst>
                                        <p:tav tm="0">
                                          <p:val>
                                            <p:fltVal val="0"/>
                                          </p:val>
                                        </p:tav>
                                        <p:tav tm="100000">
                                          <p:val>
                                            <p:strVal val="#ppt_w"/>
                                          </p:val>
                                        </p:tav>
                                      </p:tavLst>
                                    </p:anim>
                                    <p:anim calcmode="lin" valueType="num">
                                      <p:cBhvr>
                                        <p:cTn id="26" dur="500" fill="hold"/>
                                        <p:tgtEl>
                                          <p:spTgt spid="2"/>
                                        </p:tgtEl>
                                        <p:attrNameLst>
                                          <p:attrName>ppt_h</p:attrName>
                                        </p:attrNameLst>
                                      </p:cBhvr>
                                      <p:tavLst>
                                        <p:tav tm="0">
                                          <p:val>
                                            <p:fltVal val="0"/>
                                          </p:val>
                                        </p:tav>
                                        <p:tav tm="100000">
                                          <p:val>
                                            <p:strVal val="#ppt_h"/>
                                          </p:val>
                                        </p:tav>
                                      </p:tavLst>
                                    </p:anim>
                                    <p:animEffect transition="in" filter="fade">
                                      <p:cBhvr>
                                        <p:cTn id="2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3" grpId="0" animBg="1"/>
      <p:bldP spid="14" grpId="0" animBg="1"/>
      <p:bldP spid="15" grpId="0" animBg="1"/>
      <p:bldP spid="2"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01CF334-2D5C-4859-84A6-CA7E6E43FAEB}" type="slidenum">
              <a:rPr lang="en-US" smtClean="0"/>
              <a:t>80</a:t>
            </a:fld>
            <a:endParaRPr lang="en-US" dirty="0"/>
          </a:p>
        </p:txBody>
      </p:sp>
      <p:sp>
        <p:nvSpPr>
          <p:cNvPr id="4" name="Title 3"/>
          <p:cNvSpPr>
            <a:spLocks noGrp="1"/>
          </p:cNvSpPr>
          <p:nvPr>
            <p:ph type="title"/>
          </p:nvPr>
        </p:nvSpPr>
        <p:spPr/>
        <p:txBody>
          <a:bodyPr/>
          <a:lstStyle/>
          <a:p>
            <a:r>
              <a:rPr lang="en-US" dirty="0" smtClean="0"/>
              <a:t>REST vs. SOAP</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0862" y="5365482"/>
            <a:ext cx="1300034" cy="1300034"/>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30992" y="5377212"/>
            <a:ext cx="1288304" cy="1288304"/>
          </a:xfrm>
          <a:prstGeom prst="rect">
            <a:avLst/>
          </a:prstGeom>
        </p:spPr>
      </p:pic>
      <p:sp>
        <p:nvSpPr>
          <p:cNvPr id="7" name="TextBox 6"/>
          <p:cNvSpPr txBox="1"/>
          <p:nvPr/>
        </p:nvSpPr>
        <p:spPr>
          <a:xfrm>
            <a:off x="638215" y="5753072"/>
            <a:ext cx="663643" cy="338554"/>
          </a:xfrm>
          <a:prstGeom prst="rect">
            <a:avLst/>
          </a:prstGeom>
          <a:noFill/>
          <a:ln>
            <a:noFill/>
          </a:ln>
        </p:spPr>
        <p:txBody>
          <a:bodyPr wrap="none" rtlCol="0" anchor="ctr" anchorCtr="1">
            <a:spAutoFit/>
          </a:bodyPr>
          <a:lstStyle/>
          <a:p>
            <a:r>
              <a:rPr lang="en-US" sz="1600" dirty="0" smtClean="0"/>
              <a:t>Client</a:t>
            </a:r>
            <a:endParaRPr lang="fr-FR" sz="1600" dirty="0"/>
          </a:p>
        </p:txBody>
      </p:sp>
      <p:sp>
        <p:nvSpPr>
          <p:cNvPr id="8" name="TextBox 7"/>
          <p:cNvSpPr txBox="1"/>
          <p:nvPr/>
        </p:nvSpPr>
        <p:spPr>
          <a:xfrm rot="21385081">
            <a:off x="9741761" y="6039681"/>
            <a:ext cx="785664" cy="369332"/>
          </a:xfrm>
          <a:prstGeom prst="rect">
            <a:avLst/>
          </a:prstGeom>
          <a:noFill/>
          <a:ln>
            <a:noFill/>
          </a:ln>
        </p:spPr>
        <p:txBody>
          <a:bodyPr wrap="none" rtlCol="0" anchor="ctr" anchorCtr="1">
            <a:spAutoFit/>
            <a:scene3d>
              <a:camera prst="perspectiveContrastingLeftFacing"/>
              <a:lightRig rig="threePt" dir="t"/>
            </a:scene3d>
          </a:bodyPr>
          <a:lstStyle/>
          <a:p>
            <a:r>
              <a:rPr lang="en-US" dirty="0" smtClean="0">
                <a:solidFill>
                  <a:schemeClr val="bg1"/>
                </a:solidFill>
              </a:rPr>
              <a:t>Server</a:t>
            </a:r>
            <a:endParaRPr lang="fr-FR" dirty="0">
              <a:solidFill>
                <a:schemeClr val="bg1"/>
              </a:solidFill>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7278" y="4231517"/>
            <a:ext cx="1300034" cy="1300034"/>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81911" y="4196753"/>
            <a:ext cx="1288304" cy="1288304"/>
          </a:xfrm>
          <a:prstGeom prst="rect">
            <a:avLst/>
          </a:prstGeom>
        </p:spPr>
      </p:pic>
      <p:sp>
        <p:nvSpPr>
          <p:cNvPr id="11" name="TextBox 10"/>
          <p:cNvSpPr txBox="1"/>
          <p:nvPr/>
        </p:nvSpPr>
        <p:spPr>
          <a:xfrm>
            <a:off x="573635" y="4619107"/>
            <a:ext cx="663643" cy="338554"/>
          </a:xfrm>
          <a:prstGeom prst="rect">
            <a:avLst/>
          </a:prstGeom>
          <a:noFill/>
          <a:ln>
            <a:noFill/>
          </a:ln>
        </p:spPr>
        <p:txBody>
          <a:bodyPr wrap="none" rtlCol="0" anchor="ctr" anchorCtr="1">
            <a:spAutoFit/>
          </a:bodyPr>
          <a:lstStyle/>
          <a:p>
            <a:r>
              <a:rPr lang="en-US" sz="1600" dirty="0" smtClean="0"/>
              <a:t>Client</a:t>
            </a:r>
            <a:endParaRPr lang="fr-FR" sz="1600" dirty="0"/>
          </a:p>
        </p:txBody>
      </p:sp>
      <p:sp>
        <p:nvSpPr>
          <p:cNvPr id="12" name="TextBox 11"/>
          <p:cNvSpPr txBox="1"/>
          <p:nvPr/>
        </p:nvSpPr>
        <p:spPr>
          <a:xfrm rot="21385081">
            <a:off x="9692680" y="4905716"/>
            <a:ext cx="785664" cy="369332"/>
          </a:xfrm>
          <a:prstGeom prst="rect">
            <a:avLst/>
          </a:prstGeom>
          <a:noFill/>
          <a:ln>
            <a:noFill/>
          </a:ln>
        </p:spPr>
        <p:txBody>
          <a:bodyPr wrap="none" rtlCol="0" anchor="ctr" anchorCtr="1">
            <a:spAutoFit/>
            <a:scene3d>
              <a:camera prst="perspectiveContrastingLeftFacing"/>
              <a:lightRig rig="threePt" dir="t"/>
            </a:scene3d>
          </a:bodyPr>
          <a:lstStyle/>
          <a:p>
            <a:r>
              <a:rPr lang="en-US" dirty="0" smtClean="0">
                <a:solidFill>
                  <a:schemeClr val="bg1"/>
                </a:solidFill>
              </a:rPr>
              <a:t>Server</a:t>
            </a:r>
            <a:endParaRPr lang="fr-FR" dirty="0">
              <a:solidFill>
                <a:schemeClr val="bg1"/>
              </a:solidFill>
            </a:endParaRPr>
          </a:p>
        </p:txBody>
      </p:sp>
      <p:sp>
        <p:nvSpPr>
          <p:cNvPr id="13" name="Right Arrow 12"/>
          <p:cNvSpPr/>
          <p:nvPr/>
        </p:nvSpPr>
        <p:spPr>
          <a:xfrm>
            <a:off x="2681207" y="4752890"/>
            <a:ext cx="7000702" cy="307523"/>
          </a:xfrm>
          <a:prstGeom prst="rightArrow">
            <a:avLst>
              <a:gd name="adj1" fmla="val 50000"/>
              <a:gd name="adj2" fmla="val 51444"/>
            </a:avLst>
          </a:prstGeom>
          <a:solidFill>
            <a:schemeClr val="accent1">
              <a:lumMod val="75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fr-FR" dirty="0"/>
          </a:p>
        </p:txBody>
      </p:sp>
      <p:sp>
        <p:nvSpPr>
          <p:cNvPr id="14" name="Right Arrow 13"/>
          <p:cNvSpPr/>
          <p:nvPr/>
        </p:nvSpPr>
        <p:spPr>
          <a:xfrm>
            <a:off x="2681207" y="5776571"/>
            <a:ext cx="7049783" cy="291499"/>
          </a:xfrm>
          <a:prstGeom prst="rightArrow">
            <a:avLst>
              <a:gd name="adj1" fmla="val 50000"/>
              <a:gd name="adj2" fmla="val 51444"/>
            </a:avLst>
          </a:prstGeom>
          <a:solidFill>
            <a:schemeClr val="accent1">
              <a:lumMod val="75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fr-FR" dirty="0"/>
          </a:p>
        </p:txBody>
      </p:sp>
      <p:sp>
        <p:nvSpPr>
          <p:cNvPr id="15" name="TextBox 14"/>
          <p:cNvSpPr txBox="1"/>
          <p:nvPr/>
        </p:nvSpPr>
        <p:spPr>
          <a:xfrm>
            <a:off x="2497814" y="5500069"/>
            <a:ext cx="7450657" cy="369332"/>
          </a:xfrm>
          <a:prstGeom prst="rect">
            <a:avLst/>
          </a:prstGeom>
          <a:noFill/>
          <a:ln>
            <a:noFill/>
          </a:ln>
        </p:spPr>
        <p:txBody>
          <a:bodyPr wrap="square" rtlCol="0" anchor="ctr" anchorCtr="1">
            <a:spAutoFit/>
          </a:bodyPr>
          <a:lstStyle/>
          <a:p>
            <a:r>
              <a:rPr lang="en-US" dirty="0" smtClean="0"/>
              <a:t>http</a:t>
            </a:r>
            <a:r>
              <a:rPr lang="en-US" dirty="0"/>
              <a:t>://localhost:8080/Bibliotheque/webresources/category/Miage%20NTDP </a:t>
            </a:r>
          </a:p>
        </p:txBody>
      </p:sp>
      <p:sp>
        <p:nvSpPr>
          <p:cNvPr id="16" name="TextBox 15"/>
          <p:cNvSpPr txBox="1"/>
          <p:nvPr/>
        </p:nvSpPr>
        <p:spPr>
          <a:xfrm>
            <a:off x="2231252" y="1818340"/>
            <a:ext cx="7450657" cy="3139321"/>
          </a:xfrm>
          <a:prstGeom prst="rect">
            <a:avLst/>
          </a:prstGeom>
          <a:noFill/>
          <a:ln>
            <a:noFill/>
          </a:ln>
        </p:spPr>
        <p:txBody>
          <a:bodyPr wrap="square" rtlCol="0" anchor="ctr" anchorCtr="1">
            <a:spAutoFit/>
          </a:bodyPr>
          <a:lstStyle/>
          <a:p>
            <a:endParaRPr lang="en-US" dirty="0"/>
          </a:p>
          <a:p>
            <a:r>
              <a:rPr lang="en-US" dirty="0"/>
              <a:t>&lt;?xml version=</a:t>
            </a:r>
            <a:r>
              <a:rPr lang="en-US" b="1" dirty="0"/>
              <a:t>"1.0" </a:t>
            </a:r>
            <a:r>
              <a:rPr lang="en-US" dirty="0"/>
              <a:t>encoding=</a:t>
            </a:r>
            <a:r>
              <a:rPr lang="en-US" b="1" dirty="0"/>
              <a:t>"UTF-8"</a:t>
            </a:r>
            <a:r>
              <a:rPr lang="en-US" dirty="0"/>
              <a:t>?&gt; </a:t>
            </a:r>
          </a:p>
          <a:p>
            <a:r>
              <a:rPr lang="en-US" dirty="0"/>
              <a:t>&lt;</a:t>
            </a:r>
            <a:r>
              <a:rPr lang="en-US" dirty="0" err="1"/>
              <a:t>S:Envelope</a:t>
            </a:r>
            <a:r>
              <a:rPr lang="en-US" dirty="0"/>
              <a:t> </a:t>
            </a:r>
            <a:r>
              <a:rPr lang="en-US" dirty="0" err="1"/>
              <a:t>xmlns:S</a:t>
            </a:r>
            <a:r>
              <a:rPr lang="en-US" dirty="0"/>
              <a:t>=</a:t>
            </a:r>
            <a:r>
              <a:rPr lang="en-US" b="1" dirty="0"/>
              <a:t>"http://schemas.xmlsoap.org/soap/envelope/" </a:t>
            </a:r>
            <a:r>
              <a:rPr lang="en-US" dirty="0" err="1"/>
              <a:t>xmlns:SOAP-ENV</a:t>
            </a:r>
            <a:r>
              <a:rPr lang="en-US" dirty="0"/>
              <a:t>=</a:t>
            </a:r>
            <a:r>
              <a:rPr lang="en-US" b="1" dirty="0"/>
              <a:t>"http://schemas.xmlsoap.org/soap/envelope/"</a:t>
            </a:r>
            <a:r>
              <a:rPr lang="en-US" dirty="0"/>
              <a:t>&gt; </a:t>
            </a:r>
          </a:p>
          <a:p>
            <a:r>
              <a:rPr lang="en-US" dirty="0"/>
              <a:t>&lt;</a:t>
            </a:r>
            <a:r>
              <a:rPr lang="en-US" dirty="0" err="1"/>
              <a:t>SOAP-ENV:Header</a:t>
            </a:r>
            <a:r>
              <a:rPr lang="en-US" dirty="0"/>
              <a:t>/&gt; </a:t>
            </a:r>
          </a:p>
          <a:p>
            <a:r>
              <a:rPr lang="en-US" dirty="0"/>
              <a:t>&lt;</a:t>
            </a:r>
            <a:r>
              <a:rPr lang="en-US" dirty="0" err="1"/>
              <a:t>S:Body</a:t>
            </a:r>
            <a:r>
              <a:rPr lang="en-US" dirty="0"/>
              <a:t>&gt; &lt;ns2:hello xmlns:ns2=</a:t>
            </a:r>
            <a:r>
              <a:rPr lang="en-US" b="1" dirty="0"/>
              <a:t>"http://services.bibliotheque.ntdp.miage.unice.fr/"</a:t>
            </a:r>
            <a:r>
              <a:rPr lang="en-US" dirty="0"/>
              <a:t>&gt; </a:t>
            </a:r>
          </a:p>
          <a:p>
            <a:r>
              <a:rPr lang="en-US" dirty="0"/>
              <a:t>&lt;name&gt;</a:t>
            </a:r>
            <a:r>
              <a:rPr lang="en-US" b="1" dirty="0" err="1"/>
              <a:t>Miage</a:t>
            </a:r>
            <a:r>
              <a:rPr lang="en-US" b="1" dirty="0"/>
              <a:t> NTDP</a:t>
            </a:r>
            <a:r>
              <a:rPr lang="en-US" dirty="0"/>
              <a:t>&lt;/name&gt; </a:t>
            </a:r>
          </a:p>
          <a:p>
            <a:r>
              <a:rPr lang="en-US" dirty="0"/>
              <a:t>&lt;/ns2:hello&gt; </a:t>
            </a:r>
          </a:p>
          <a:p>
            <a:r>
              <a:rPr lang="en-US" dirty="0"/>
              <a:t>&lt;/</a:t>
            </a:r>
            <a:r>
              <a:rPr lang="en-US" dirty="0" err="1"/>
              <a:t>S:Body</a:t>
            </a:r>
            <a:r>
              <a:rPr lang="en-US" dirty="0"/>
              <a:t>&gt; </a:t>
            </a:r>
          </a:p>
          <a:p>
            <a:r>
              <a:rPr lang="en-US" dirty="0"/>
              <a:t>&lt;/</a:t>
            </a:r>
            <a:r>
              <a:rPr lang="en-US" dirty="0" err="1"/>
              <a:t>S:Envelope</a:t>
            </a:r>
            <a:r>
              <a:rPr lang="en-US" dirty="0"/>
              <a:t>&gt; </a:t>
            </a:r>
          </a:p>
        </p:txBody>
      </p:sp>
    </p:spTree>
    <p:extLst>
      <p:ext uri="{BB962C8B-B14F-4D97-AF65-F5344CB8AC3E}">
        <p14:creationId xmlns:p14="http://schemas.microsoft.com/office/powerpoint/2010/main" val="1951892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additive="base">
                                        <p:cTn id="12" dur="500" fill="hold"/>
                                        <p:tgtEl>
                                          <p:spTgt spid="14"/>
                                        </p:tgtEl>
                                        <p:attrNameLst>
                                          <p:attrName>ppt_x</p:attrName>
                                        </p:attrNameLst>
                                      </p:cBhvr>
                                      <p:tavLst>
                                        <p:tav tm="0">
                                          <p:val>
                                            <p:strVal val="#ppt_x"/>
                                          </p:val>
                                        </p:tav>
                                        <p:tav tm="100000">
                                          <p:val>
                                            <p:strVal val="#ppt_x"/>
                                          </p:val>
                                        </p:tav>
                                      </p:tavLst>
                                    </p:anim>
                                    <p:anim calcmode="lin" valueType="num">
                                      <p:cBhvr additive="base">
                                        <p:cTn id="13"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6"/>
                                        </p:tgtEl>
                                        <p:attrNameLst>
                                          <p:attrName>style.visibility</p:attrName>
                                        </p:attrNameLst>
                                      </p:cBhvr>
                                      <p:to>
                                        <p:strVal val="visible"/>
                                      </p:to>
                                    </p:set>
                                    <p:anim calcmode="lin" valueType="num">
                                      <p:cBhvr additive="base">
                                        <p:cTn id="18" dur="500" fill="hold"/>
                                        <p:tgtEl>
                                          <p:spTgt spid="16"/>
                                        </p:tgtEl>
                                        <p:attrNameLst>
                                          <p:attrName>ppt_x</p:attrName>
                                        </p:attrNameLst>
                                      </p:cBhvr>
                                      <p:tavLst>
                                        <p:tav tm="0">
                                          <p:val>
                                            <p:strVal val="#ppt_x"/>
                                          </p:val>
                                        </p:tav>
                                        <p:tav tm="100000">
                                          <p:val>
                                            <p:strVal val="#ppt_x"/>
                                          </p:val>
                                        </p:tav>
                                      </p:tavLst>
                                    </p:anim>
                                    <p:anim calcmode="lin" valueType="num">
                                      <p:cBhvr additive="base">
                                        <p:cTn id="19" dur="500" fill="hold"/>
                                        <p:tgtEl>
                                          <p:spTgt spid="16"/>
                                        </p:tgtEl>
                                        <p:attrNameLst>
                                          <p:attrName>ppt_y</p:attrName>
                                        </p:attrNameLst>
                                      </p:cBhvr>
                                      <p:tavLst>
                                        <p:tav tm="0">
                                          <p:val>
                                            <p:strVal val="1+#ppt_h/2"/>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additive="base">
                                        <p:cTn id="22" dur="500" fill="hold"/>
                                        <p:tgtEl>
                                          <p:spTgt spid="5"/>
                                        </p:tgtEl>
                                        <p:attrNameLst>
                                          <p:attrName>ppt_x</p:attrName>
                                        </p:attrNameLst>
                                      </p:cBhvr>
                                      <p:tavLst>
                                        <p:tav tm="0">
                                          <p:val>
                                            <p:strVal val="#ppt_x"/>
                                          </p:val>
                                        </p:tav>
                                        <p:tav tm="100000">
                                          <p:val>
                                            <p:strVal val="#ppt_x"/>
                                          </p:val>
                                        </p:tav>
                                      </p:tavLst>
                                    </p:anim>
                                    <p:anim calcmode="lin" valueType="num">
                                      <p:cBhvr additive="base">
                                        <p:cTn id="23" dur="500" fill="hold"/>
                                        <p:tgtEl>
                                          <p:spTgt spid="5"/>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7"/>
                                        </p:tgtEl>
                                        <p:attrNameLst>
                                          <p:attrName>style.visibility</p:attrName>
                                        </p:attrNameLst>
                                      </p:cBhvr>
                                      <p:to>
                                        <p:strVal val="visible"/>
                                      </p:to>
                                    </p:set>
                                    <p:anim calcmode="lin" valueType="num">
                                      <p:cBhvr additive="base">
                                        <p:cTn id="26" dur="500" fill="hold"/>
                                        <p:tgtEl>
                                          <p:spTgt spid="7"/>
                                        </p:tgtEl>
                                        <p:attrNameLst>
                                          <p:attrName>ppt_x</p:attrName>
                                        </p:attrNameLst>
                                      </p:cBhvr>
                                      <p:tavLst>
                                        <p:tav tm="0">
                                          <p:val>
                                            <p:strVal val="#ppt_x"/>
                                          </p:val>
                                        </p:tav>
                                        <p:tav tm="100000">
                                          <p:val>
                                            <p:strVal val="#ppt_x"/>
                                          </p:val>
                                        </p:tav>
                                      </p:tavLst>
                                    </p:anim>
                                    <p:anim calcmode="lin" valueType="num">
                                      <p:cBhvr additive="base">
                                        <p:cTn id="27" dur="500" fill="hold"/>
                                        <p:tgtEl>
                                          <p:spTgt spid="7"/>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8"/>
                                        </p:tgtEl>
                                        <p:attrNameLst>
                                          <p:attrName>style.visibility</p:attrName>
                                        </p:attrNameLst>
                                      </p:cBhvr>
                                      <p:to>
                                        <p:strVal val="visible"/>
                                      </p:to>
                                    </p:set>
                                    <p:anim calcmode="lin" valueType="num">
                                      <p:cBhvr additive="base">
                                        <p:cTn id="30" dur="500" fill="hold"/>
                                        <p:tgtEl>
                                          <p:spTgt spid="8"/>
                                        </p:tgtEl>
                                        <p:attrNameLst>
                                          <p:attrName>ppt_x</p:attrName>
                                        </p:attrNameLst>
                                      </p:cBhvr>
                                      <p:tavLst>
                                        <p:tav tm="0">
                                          <p:val>
                                            <p:strVal val="#ppt_x"/>
                                          </p:val>
                                        </p:tav>
                                        <p:tav tm="100000">
                                          <p:val>
                                            <p:strVal val="#ppt_x"/>
                                          </p:val>
                                        </p:tav>
                                      </p:tavLst>
                                    </p:anim>
                                    <p:anim calcmode="lin" valueType="num">
                                      <p:cBhvr additive="base">
                                        <p:cTn id="31" dur="500" fill="hold"/>
                                        <p:tgtEl>
                                          <p:spTgt spid="8"/>
                                        </p:tgtEl>
                                        <p:attrNameLst>
                                          <p:attrName>ppt_y</p:attrName>
                                        </p:attrNameLst>
                                      </p:cBhvr>
                                      <p:tavLst>
                                        <p:tav tm="0">
                                          <p:val>
                                            <p:strVal val="1+#ppt_h/2"/>
                                          </p:val>
                                        </p:tav>
                                        <p:tav tm="100000">
                                          <p:val>
                                            <p:strVal val="#ppt_y"/>
                                          </p:val>
                                        </p:tav>
                                      </p:tavLst>
                                    </p:anim>
                                  </p:childTnLst>
                                </p:cTn>
                              </p:par>
                              <p:par>
                                <p:cTn id="32" presetID="2" presetClass="entr" presetSubtype="4" fill="hold" nodeType="withEffect">
                                  <p:stCondLst>
                                    <p:cond delay="0"/>
                                  </p:stCondLst>
                                  <p:childTnLst>
                                    <p:set>
                                      <p:cBhvr>
                                        <p:cTn id="33" dur="1" fill="hold">
                                          <p:stCondLst>
                                            <p:cond delay="0"/>
                                          </p:stCondLst>
                                        </p:cTn>
                                        <p:tgtEl>
                                          <p:spTgt spid="6"/>
                                        </p:tgtEl>
                                        <p:attrNameLst>
                                          <p:attrName>style.visibility</p:attrName>
                                        </p:attrNameLst>
                                      </p:cBhvr>
                                      <p:to>
                                        <p:strVal val="visible"/>
                                      </p:to>
                                    </p:set>
                                    <p:anim calcmode="lin" valueType="num">
                                      <p:cBhvr additive="base">
                                        <p:cTn id="34" dur="500" fill="hold"/>
                                        <p:tgtEl>
                                          <p:spTgt spid="6"/>
                                        </p:tgtEl>
                                        <p:attrNameLst>
                                          <p:attrName>ppt_x</p:attrName>
                                        </p:attrNameLst>
                                      </p:cBhvr>
                                      <p:tavLst>
                                        <p:tav tm="0">
                                          <p:val>
                                            <p:strVal val="#ppt_x"/>
                                          </p:val>
                                        </p:tav>
                                        <p:tav tm="100000">
                                          <p:val>
                                            <p:strVal val="#ppt_x"/>
                                          </p:val>
                                        </p:tav>
                                      </p:tavLst>
                                    </p:anim>
                                    <p:anim calcmode="lin" valueType="num">
                                      <p:cBhvr additive="base">
                                        <p:cTn id="35"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grpId="0" nodeType="clickEffect">
                                  <p:stCondLst>
                                    <p:cond delay="0"/>
                                  </p:stCondLst>
                                  <p:childTnLst>
                                    <p:set>
                                      <p:cBhvr>
                                        <p:cTn id="39" dur="1" fill="hold">
                                          <p:stCondLst>
                                            <p:cond delay="0"/>
                                          </p:stCondLst>
                                        </p:cTn>
                                        <p:tgtEl>
                                          <p:spTgt spid="15"/>
                                        </p:tgtEl>
                                        <p:attrNameLst>
                                          <p:attrName>style.visibility</p:attrName>
                                        </p:attrNameLst>
                                      </p:cBhvr>
                                      <p:to>
                                        <p:strVal val="visible"/>
                                      </p:to>
                                    </p:set>
                                    <p:anim calcmode="lin" valueType="num">
                                      <p:cBhvr additive="base">
                                        <p:cTn id="40" dur="500" fill="hold"/>
                                        <p:tgtEl>
                                          <p:spTgt spid="15"/>
                                        </p:tgtEl>
                                        <p:attrNameLst>
                                          <p:attrName>ppt_x</p:attrName>
                                        </p:attrNameLst>
                                      </p:cBhvr>
                                      <p:tavLst>
                                        <p:tav tm="0">
                                          <p:val>
                                            <p:strVal val="#ppt_x"/>
                                          </p:val>
                                        </p:tav>
                                        <p:tav tm="100000">
                                          <p:val>
                                            <p:strVal val="#ppt_x"/>
                                          </p:val>
                                        </p:tav>
                                      </p:tavLst>
                                    </p:anim>
                                    <p:anim calcmode="lin" valueType="num">
                                      <p:cBhvr additive="base">
                                        <p:cTn id="41"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3" grpId="0" animBg="1"/>
      <p:bldP spid="14" grpId="0" animBg="1"/>
      <p:bldP spid="15" grpId="0"/>
      <p:bldP spid="16"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idx="1"/>
          </p:nvPr>
        </p:nvSpPr>
        <p:spPr/>
        <p:txBody>
          <a:bodyPr>
            <a:normAutofit/>
          </a:bodyPr>
          <a:lstStyle/>
          <a:p>
            <a:r>
              <a:rPr lang="en-US" sz="3200" dirty="0" smtClean="0"/>
              <a:t>Questions?</a:t>
            </a:r>
            <a:endParaRPr lang="en-US" sz="3200" dirty="0"/>
          </a:p>
        </p:txBody>
      </p:sp>
      <p:sp>
        <p:nvSpPr>
          <p:cNvPr id="4" name="Title 3"/>
          <p:cNvSpPr>
            <a:spLocks noGrp="1"/>
          </p:cNvSpPr>
          <p:nvPr>
            <p:ph type="title"/>
          </p:nvPr>
        </p:nvSpPr>
        <p:spPr/>
        <p:txBody>
          <a:bodyPr/>
          <a:lstStyle/>
          <a:p>
            <a:r>
              <a:rPr lang="en-US" dirty="0" smtClean="0"/>
              <a:t>THANK YOU!</a:t>
            </a:r>
            <a:endParaRPr lang="en-US" dirty="0"/>
          </a:p>
        </p:txBody>
      </p:sp>
      <p:sp>
        <p:nvSpPr>
          <p:cNvPr id="2" name="Slide Number Placeholder 1"/>
          <p:cNvSpPr>
            <a:spLocks noGrp="1"/>
          </p:cNvSpPr>
          <p:nvPr>
            <p:ph type="sldNum" sz="quarter" idx="12"/>
          </p:nvPr>
        </p:nvSpPr>
        <p:spPr/>
        <p:txBody>
          <a:bodyPr/>
          <a:lstStyle/>
          <a:p>
            <a:fld id="{401CF334-2D5C-4859-84A6-CA7E6E43FAEB}" type="slidenum">
              <a:rPr lang="en-US" smtClean="0"/>
              <a:t>81</a:t>
            </a:fld>
            <a:endParaRPr lang="en-US" dirty="0"/>
          </a:p>
        </p:txBody>
      </p:sp>
    </p:spTree>
    <p:extLst>
      <p:ext uri="{BB962C8B-B14F-4D97-AF65-F5344CB8AC3E}">
        <p14:creationId xmlns:p14="http://schemas.microsoft.com/office/powerpoint/2010/main" val="9862526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Example</a:t>
            </a:r>
            <a:endParaRPr lang="fr-FR"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581196" y="2423437"/>
            <a:ext cx="787840" cy="1399823"/>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sp>
        <p:nvSpPr>
          <p:cNvPr id="8" name="TextBox 7"/>
          <p:cNvSpPr txBox="1"/>
          <p:nvPr/>
        </p:nvSpPr>
        <p:spPr>
          <a:xfrm>
            <a:off x="3650123" y="2525650"/>
            <a:ext cx="649986" cy="369332"/>
          </a:xfrm>
          <a:prstGeom prst="rect">
            <a:avLst/>
          </a:prstGeom>
          <a:noFill/>
          <a:ln>
            <a:noFill/>
          </a:ln>
        </p:spPr>
        <p:txBody>
          <a:bodyPr wrap="none" rtlCol="0" anchor="ctr" anchorCtr="1">
            <a:spAutoFit/>
          </a:bodyPr>
          <a:lstStyle/>
          <a:p>
            <a:r>
              <a:rPr lang="en-US" dirty="0" smtClean="0"/>
              <a:t>Apps</a:t>
            </a:r>
            <a:endParaRPr lang="fr-FR" dirty="0"/>
          </a:p>
        </p:txBody>
      </p:sp>
      <p:sp>
        <p:nvSpPr>
          <p:cNvPr id="10" name="Right Arrow 9"/>
          <p:cNvSpPr/>
          <p:nvPr/>
        </p:nvSpPr>
        <p:spPr>
          <a:xfrm>
            <a:off x="5022574" y="2981427"/>
            <a:ext cx="2331267" cy="384625"/>
          </a:xfrm>
          <a:prstGeom prst="rightArrow">
            <a:avLst>
              <a:gd name="adj1" fmla="val 50000"/>
              <a:gd name="adj2" fmla="val 51444"/>
            </a:avLst>
          </a:prstGeom>
          <a:solidFill>
            <a:schemeClr val="accent1">
              <a:lumMod val="75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fr-FR" dirty="0"/>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41046" y="4897945"/>
            <a:ext cx="787840" cy="1399823"/>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sp>
        <p:nvSpPr>
          <p:cNvPr id="12" name="TextBox 11"/>
          <p:cNvSpPr txBox="1"/>
          <p:nvPr/>
        </p:nvSpPr>
        <p:spPr>
          <a:xfrm>
            <a:off x="2788912" y="5000976"/>
            <a:ext cx="892107" cy="369332"/>
          </a:xfrm>
          <a:prstGeom prst="rect">
            <a:avLst/>
          </a:prstGeom>
          <a:noFill/>
          <a:ln>
            <a:noFill/>
          </a:ln>
        </p:spPr>
        <p:txBody>
          <a:bodyPr wrap="square" rtlCol="0" anchor="ctr" anchorCtr="1">
            <a:spAutoFit/>
          </a:bodyPr>
          <a:lstStyle/>
          <a:p>
            <a:r>
              <a:rPr lang="en-US" dirty="0" smtClean="0"/>
              <a:t>Games</a:t>
            </a:r>
            <a:endParaRPr lang="fr-FR" dirty="0"/>
          </a:p>
        </p:txBody>
      </p:sp>
      <p:sp>
        <p:nvSpPr>
          <p:cNvPr id="14" name="Right Arrow 13"/>
          <p:cNvSpPr/>
          <p:nvPr/>
        </p:nvSpPr>
        <p:spPr>
          <a:xfrm rot="20093046">
            <a:off x="4126232" y="4490365"/>
            <a:ext cx="3654625" cy="366548"/>
          </a:xfrm>
          <a:prstGeom prst="rightArrow">
            <a:avLst/>
          </a:prstGeom>
          <a:solidFill>
            <a:schemeClr val="accent1">
              <a:lumMod val="75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fr-FR" dirty="0"/>
          </a:p>
        </p:txBody>
      </p:sp>
      <p:pic>
        <p:nvPicPr>
          <p:cNvPr id="15" name="Picture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23753" y="2484024"/>
            <a:ext cx="1809747" cy="1809747"/>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sp>
        <p:nvSpPr>
          <p:cNvPr id="16" name="TextBox 15"/>
          <p:cNvSpPr txBox="1"/>
          <p:nvPr/>
        </p:nvSpPr>
        <p:spPr>
          <a:xfrm rot="20138127">
            <a:off x="4626706" y="4056663"/>
            <a:ext cx="2274982" cy="430887"/>
          </a:xfrm>
          <a:prstGeom prst="rect">
            <a:avLst/>
          </a:prstGeom>
          <a:noFill/>
          <a:ln>
            <a:noFill/>
          </a:ln>
        </p:spPr>
        <p:txBody>
          <a:bodyPr wrap="none" rtlCol="0" anchor="ctr" anchorCtr="1">
            <a:spAutoFit/>
          </a:bodyPr>
          <a:lstStyle/>
          <a:p>
            <a:r>
              <a:rPr lang="en-US" sz="2200" dirty="0" smtClean="0"/>
              <a:t>Calling online APIs</a:t>
            </a:r>
          </a:p>
        </p:txBody>
      </p:sp>
      <p:sp>
        <p:nvSpPr>
          <p:cNvPr id="20" name="Slide Number Placeholder 19"/>
          <p:cNvSpPr>
            <a:spLocks noGrp="1"/>
          </p:cNvSpPr>
          <p:nvPr>
            <p:ph type="sldNum" sz="quarter" idx="12"/>
          </p:nvPr>
        </p:nvSpPr>
        <p:spPr/>
        <p:txBody>
          <a:bodyPr/>
          <a:lstStyle/>
          <a:p>
            <a:fld id="{401CF334-2D5C-4859-84A6-CA7E6E43FAEB}" type="slidenum">
              <a:rPr lang="en-US" smtClean="0"/>
              <a:t>9</a:t>
            </a:fld>
            <a:endParaRPr lang="en-US" dirty="0"/>
          </a:p>
        </p:txBody>
      </p:sp>
    </p:spTree>
    <p:extLst>
      <p:ext uri="{BB962C8B-B14F-4D97-AF65-F5344CB8AC3E}">
        <p14:creationId xmlns:p14="http://schemas.microsoft.com/office/powerpoint/2010/main" val="4246302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wipe(left)">
                                      <p:cBhvr>
                                        <p:cTn id="10" dur="500"/>
                                        <p:tgtEl>
                                          <p:spTgt spid="14"/>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4" grpId="0" animBg="1"/>
      <p:bldP spid="16" grpId="0"/>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resentation for project post-morte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tint val="96000"/>
            <a:lumMod val="110000"/>
          </a:schemeClr>
        </a:solidFill>
        <a:blipFill rotWithShape="1">
          <a:blip xmlns:r="http://schemas.openxmlformats.org/officeDocument/2006/relationships" r:embed="rId1">
            <a:duotone>
              <a:schemeClr val="phClr">
                <a:tint val="93000"/>
                <a:shade val="20000"/>
              </a:schemeClr>
              <a:schemeClr val="phClr">
                <a:tint val="90000"/>
                <a:shade val="85000"/>
                <a:satMod val="115000"/>
              </a:schemeClr>
            </a:duotone>
          </a:blip>
          <a:tile tx="0" ty="0" sx="60000" sy="60000" flip="none" algn="tl"/>
        </a:blipFill>
        <a:blipFill rotWithShape="1">
          <a:blip xmlns:r="http://schemas.openxmlformats.org/officeDocument/2006/relationships" r:embed="rId2">
            <a:duotone>
              <a:schemeClr val="phClr">
                <a:shade val="50000"/>
                <a:satMod val="340000"/>
                <a:lumMod val="40000"/>
              </a:schemeClr>
              <a:schemeClr val="phClr">
                <a:tint val="92000"/>
                <a:shade val="94000"/>
                <a:hueMod val="110000"/>
                <a:satMod val="236000"/>
                <a:lumMod val="120000"/>
              </a:schemeClr>
            </a:duotone>
          </a:blip>
          <a:stretch/>
        </a:blipFill>
      </a:bgFillStyleLst>
    </a:fmtScheme>
  </a:themeElements>
  <a:objectDefaults>
    <a:spDef>
      <a:spPr/>
      <a:bodyPr rtlCol="0" anchor="ctr"/>
      <a:lstStyle>
        <a:defPPr algn="ctr">
          <a:defRPr dirty="0"/>
        </a:defPPr>
      </a:lstStyle>
      <a:style>
        <a:lnRef idx="3">
          <a:schemeClr val="lt1"/>
        </a:lnRef>
        <a:fillRef idx="1">
          <a:schemeClr val="accent3"/>
        </a:fillRef>
        <a:effectRef idx="1">
          <a:schemeClr val="accent3"/>
        </a:effectRef>
        <a:fontRef idx="minor">
          <a:schemeClr val="lt1"/>
        </a:fontRef>
      </a:style>
    </a:spDef>
    <a:lnDef>
      <a:spPr/>
      <a:bodyPr/>
      <a:lstStyle/>
      <a:style>
        <a:lnRef idx="1">
          <a:schemeClr val="accent3"/>
        </a:lnRef>
        <a:fillRef idx="0">
          <a:schemeClr val="accent3"/>
        </a:fillRef>
        <a:effectRef idx="0">
          <a:schemeClr val="accent3"/>
        </a:effectRef>
        <a:fontRef idx="minor">
          <a:schemeClr val="tx1"/>
        </a:fontRef>
      </a:style>
    </a:lnDef>
    <a:txDef>
      <a:spPr>
        <a:noFill/>
        <a:ln>
          <a:solidFill>
            <a:schemeClr val="accent1"/>
          </a:solidFill>
        </a:ln>
      </a:spPr>
      <a:bodyPr wrap="square" rtlCol="0" anchor="ctr" anchorCtr="1">
        <a:spAutoFit/>
      </a:bodyPr>
      <a:lstStyle>
        <a:defPPr>
          <a:defRPr dirty="0"/>
        </a:defPPr>
      </a:lstStyle>
    </a:txDef>
  </a:objectDefaults>
  <a:extraClrSchemeLst/>
  <a:extLst>
    <a:ext uri="{05A4C25C-085E-4340-85A3-A5531E510DB2}">
      <thm15:themeFamily xmlns:thm15="http://schemas.microsoft.com/office/thememl/2012/main" name="Presentation for project post-mortem" id="{42F01CCD-FDAC-4DB9-99AB-456DC36F8B8C}" vid="{1808E04F-CF50-4371-A088-91C77318EA90}"/>
    </a:ext>
  </a:extLst>
</a:theme>
</file>

<file path=ppt/theme/theme2.xml><?xml version="1.0" encoding="utf-8"?>
<a:theme xmlns:a="http://schemas.openxmlformats.org/drawingml/2006/main" name="Office Theme">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332B37FA-28CB-46C6-A9E3-5E4526C1B18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Presentation for project post-mortem</Template>
  <TotalTime>0</TotalTime>
  <Words>2785</Words>
  <Application>Microsoft Office PowerPoint</Application>
  <PresentationFormat>Widescreen</PresentationFormat>
  <Paragraphs>795</Paragraphs>
  <Slides>81</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81</vt:i4>
      </vt:variant>
    </vt:vector>
  </HeadingPairs>
  <TitlesOfParts>
    <vt:vector size="87" baseType="lpstr">
      <vt:lpstr>Arial</vt:lpstr>
      <vt:lpstr>Calibri</vt:lpstr>
      <vt:lpstr>Cambria</vt:lpstr>
      <vt:lpstr>Courier New</vt:lpstr>
      <vt:lpstr>Wingdings</vt:lpstr>
      <vt:lpstr>Presentation for project post-mortem</vt:lpstr>
      <vt:lpstr>REST Web Services</vt:lpstr>
      <vt:lpstr>Content</vt:lpstr>
      <vt:lpstr>Web Service Definition</vt:lpstr>
      <vt:lpstr>Web Services</vt:lpstr>
      <vt:lpstr>PowerPoint Presentation</vt:lpstr>
      <vt:lpstr>PowerPoint Presentation</vt:lpstr>
      <vt:lpstr>Local API</vt:lpstr>
      <vt:lpstr>Web Service</vt:lpstr>
      <vt:lpstr>Example</vt:lpstr>
      <vt:lpstr>Example</vt:lpstr>
      <vt:lpstr>Example</vt:lpstr>
      <vt:lpstr>Web Service Types</vt:lpstr>
      <vt:lpstr>SOAP Web Service</vt:lpstr>
      <vt:lpstr>REST Web Service</vt:lpstr>
      <vt:lpstr>REST Web Service</vt:lpstr>
      <vt:lpstr>REST Web Service</vt:lpstr>
      <vt:lpstr>Where we use REST</vt:lpstr>
      <vt:lpstr>REST Web Service Providers</vt:lpstr>
      <vt:lpstr>Utilization Example in AMAZON</vt:lpstr>
      <vt:lpstr>REST characteristics</vt:lpstr>
      <vt:lpstr>REST characteristics: Stateless</vt:lpstr>
      <vt:lpstr>REST characteristics: Uniform Interface</vt:lpstr>
      <vt:lpstr>REST constraints</vt:lpstr>
      <vt:lpstr>HATEOAS</vt:lpstr>
      <vt:lpstr>HATEOAS</vt:lpstr>
      <vt:lpstr>HATEOAS</vt:lpstr>
      <vt:lpstr>REST over the Web</vt:lpstr>
      <vt:lpstr>HTTP </vt:lpstr>
      <vt:lpstr>HTTP</vt:lpstr>
      <vt:lpstr>HTTP</vt:lpstr>
      <vt:lpstr>HTTP Query</vt:lpstr>
      <vt:lpstr>HTTP Response</vt:lpstr>
      <vt:lpstr>HTTP Exchange</vt:lpstr>
      <vt:lpstr>REST Exchange</vt:lpstr>
      <vt:lpstr>Protocol</vt:lpstr>
      <vt:lpstr>Representation</vt:lpstr>
      <vt:lpstr>JSON</vt:lpstr>
      <vt:lpstr>JSON</vt:lpstr>
      <vt:lpstr>JSON</vt:lpstr>
      <vt:lpstr>JSON Object</vt:lpstr>
      <vt:lpstr>JSON Array</vt:lpstr>
      <vt:lpstr>JSON Value</vt:lpstr>
      <vt:lpstr>JSON Example</vt:lpstr>
      <vt:lpstr>JSON Example</vt:lpstr>
      <vt:lpstr>REST METHODS</vt:lpstr>
      <vt:lpstr>REST Methods</vt:lpstr>
      <vt:lpstr>Methods</vt:lpstr>
      <vt:lpstr>POST Method</vt:lpstr>
      <vt:lpstr>GET Method</vt:lpstr>
      <vt:lpstr>PUT Method</vt:lpstr>
      <vt:lpstr>DELETE Method</vt:lpstr>
      <vt:lpstr>Idempotent methods</vt:lpstr>
      <vt:lpstr>Wikipedia definition for Idempotence</vt:lpstr>
      <vt:lpstr>Resources</vt:lpstr>
      <vt:lpstr>Resources Example</vt:lpstr>
      <vt:lpstr>Web Service Definition</vt:lpstr>
      <vt:lpstr>SOAP Web Service Definition</vt:lpstr>
      <vt:lpstr>REST Web Service Definition</vt:lpstr>
      <vt:lpstr>JAX-RS</vt:lpstr>
      <vt:lpstr>SOAP specification</vt:lpstr>
      <vt:lpstr>JAX-RS</vt:lpstr>
      <vt:lpstr>JAX-RS</vt:lpstr>
      <vt:lpstr>JAX-RS</vt:lpstr>
      <vt:lpstr>JAX-RS</vt:lpstr>
      <vt:lpstr>JAX-RS Annotations</vt:lpstr>
      <vt:lpstr>JAX-RS: @PATH</vt:lpstr>
      <vt:lpstr>JAX-RS: @PATH</vt:lpstr>
      <vt:lpstr>JAX-RS: @GET, @POST, @PUT, @DELETE</vt:lpstr>
      <vt:lpstr>@Consumes, @Produces</vt:lpstr>
      <vt:lpstr>Query Parameters</vt:lpstr>
      <vt:lpstr>Query Parameters</vt:lpstr>
      <vt:lpstr>Example</vt:lpstr>
      <vt:lpstr>Example</vt:lpstr>
      <vt:lpstr>JERSY</vt:lpstr>
      <vt:lpstr>Customize Response</vt:lpstr>
      <vt:lpstr>Customize Response</vt:lpstr>
      <vt:lpstr>REST vs. SOAP</vt:lpstr>
      <vt:lpstr>SOAP</vt:lpstr>
      <vt:lpstr>REST</vt:lpstr>
      <vt:lpstr>REST vs. SOAP</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2015-12-22T21:56:54Z</dcterms:created>
  <dcterms:modified xsi:type="dcterms:W3CDTF">2016-01-17T06:40:27Z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TC034605419991</vt:lpwstr>
  </property>
</Properties>
</file>